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78" r:id="rId2"/>
    <p:sldId id="291" r:id="rId3"/>
    <p:sldId id="298" r:id="rId4"/>
    <p:sldId id="293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51" r:id="rId17"/>
    <p:sldId id="332" r:id="rId18"/>
    <p:sldId id="333" r:id="rId19"/>
    <p:sldId id="337" r:id="rId20"/>
    <p:sldId id="338" r:id="rId21"/>
    <p:sldId id="339" r:id="rId22"/>
    <p:sldId id="340" r:id="rId23"/>
    <p:sldId id="341" r:id="rId24"/>
    <p:sldId id="342" r:id="rId25"/>
    <p:sldId id="343" r:id="rId26"/>
    <p:sldId id="345" r:id="rId27"/>
    <p:sldId id="346" r:id="rId28"/>
    <p:sldId id="347" r:id="rId29"/>
    <p:sldId id="348" r:id="rId30"/>
    <p:sldId id="349" r:id="rId31"/>
    <p:sldId id="350" r:id="rId32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B2B2B2"/>
    <a:srgbClr val="FF99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89" autoAdjust="0"/>
    <p:restoredTop sz="91769" autoAdjust="0"/>
  </p:normalViewPr>
  <p:slideViewPr>
    <p:cSldViewPr snapToGrid="0" snapToObjects="1">
      <p:cViewPr varScale="1">
        <p:scale>
          <a:sx n="104" d="100"/>
          <a:sy n="104" d="100"/>
        </p:scale>
        <p:origin x="-10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7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0650" y="0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88737-B416-49F3-BAD4-E811E4A6D45F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0650" y="8624888"/>
            <a:ext cx="300831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7470D4-28AE-46A5-93D0-5723CF8A50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2D3A1982-D491-40EC-B144-3E248568695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C904B2-D59E-43F2-AE88-8EB97692E43A}" type="slidenum">
              <a:rPr lang="he-IL" smtClean="0"/>
              <a:pPr/>
              <a:t>27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681038"/>
            <a:ext cx="4540250" cy="34051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313238"/>
            <a:ext cx="5089525" cy="4086225"/>
          </a:xfrm>
          <a:noFill/>
          <a:ln/>
        </p:spPr>
        <p:txBody>
          <a:bodyPr/>
          <a:lstStyle/>
          <a:p>
            <a:r>
              <a:rPr lang="en-US" dirty="0" smtClean="0"/>
              <a:t>Keys: {student, room, time},  {student, course}  and all supersets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3A1982-D491-40EC-B144-3E248568695D}" type="slidenum">
              <a:rPr lang="he-IL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7C14-00A3-4CD1-80A9-E457310713B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F9890-A755-406B-951D-E37845F7AEA8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F9F2-518A-46B9-B2AF-8CAB88EA2F4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E269E-338C-4B4B-AA14-92145226D7B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6958-ACA1-4C69-AC1B-7072FC633D11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A692-AF55-4F86-BCDC-F0801CF87C06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E98C-A4BF-4F6D-B4DE-E46822B884F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77F63-35AA-4894-8CC7-1ABF3B7B32A0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B9F84-BD9E-4C90-BA00-2FC6F1C4C3D2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0F45-5437-4656-BE49-C0F710D8153D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D4876-C2CC-408B-8D2E-7165C83BC65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D62D3A15-F23B-42E0-8460-2F9E29F09FAE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08: </a:t>
            </a:r>
            <a:r>
              <a:rPr lang="en-US" b="1" dirty="0" smtClean="0"/>
              <a:t>E/R Diagrams </a:t>
            </a:r>
            <a:br>
              <a:rPr lang="en-US" b="1" dirty="0" smtClean="0"/>
            </a:br>
            <a:r>
              <a:rPr lang="en-US" b="1" dirty="0" smtClean="0"/>
              <a:t>and Functional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5240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Keys in E/R Diagrams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155825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address</a:t>
            </a:r>
            <a:endParaRPr lang="en-US" dirty="0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36957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5257800" y="5943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162300" y="4724400"/>
            <a:ext cx="2514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0" y="3657600"/>
            <a:ext cx="28985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 formal way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of specifying </a:t>
            </a:r>
            <a:r>
              <a:rPr lang="en-US" dirty="0">
                <a:solidFill>
                  <a:srgbClr val="FF0000"/>
                </a:solidFill>
              </a:rPr>
              <a:t>multiple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keys </a:t>
            </a:r>
            <a:r>
              <a:rPr lang="en-US" dirty="0">
                <a:solidFill>
                  <a:srgbClr val="FF0000"/>
                </a:solidFill>
              </a:rPr>
              <a:t>in E/R diagrams</a:t>
            </a:r>
            <a:endParaRPr lang="en-US" dirty="0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69925" y="1946275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Underline: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3695700" y="15621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5257800" y="155575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category</a:t>
            </a:r>
          </a:p>
        </p:txBody>
      </p: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2819400" y="2514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cxnSp>
        <p:nvCxnSpPr>
          <p:cNvPr id="25" name="Straight Connector 24"/>
          <p:cNvCxnSpPr>
            <a:stCxn id="28" idx="0"/>
            <a:endCxn id="24" idx="5"/>
          </p:cNvCxnSpPr>
          <p:nvPr/>
        </p:nvCxnSpPr>
        <p:spPr bwMode="auto">
          <a:xfrm flipH="1" flipV="1">
            <a:off x="4055174" y="3099967"/>
            <a:ext cx="3644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28" idx="0"/>
            <a:endCxn id="22" idx="4"/>
          </p:cNvCxnSpPr>
          <p:nvPr/>
        </p:nvCxnSpPr>
        <p:spPr bwMode="auto">
          <a:xfrm flipV="1">
            <a:off x="4419600" y="2247900"/>
            <a:ext cx="0" cy="1181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8" idx="0"/>
            <a:endCxn id="23" idx="4"/>
          </p:cNvCxnSpPr>
          <p:nvPr/>
        </p:nvCxnSpPr>
        <p:spPr bwMode="auto">
          <a:xfrm flipV="1">
            <a:off x="4419600" y="2241550"/>
            <a:ext cx="1562100" cy="11874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352800" y="3429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cxnSp>
        <p:nvCxnSpPr>
          <p:cNvPr id="30" name="Straight Connector 29"/>
          <p:cNvCxnSpPr>
            <a:stCxn id="12294" idx="2"/>
            <a:endCxn id="12291" idx="0"/>
          </p:cNvCxnSpPr>
          <p:nvPr/>
        </p:nvCxnSpPr>
        <p:spPr bwMode="auto">
          <a:xfrm flipH="1">
            <a:off x="2879725" y="5486400"/>
            <a:ext cx="1539875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2294" idx="2"/>
            <a:endCxn id="12292" idx="0"/>
          </p:cNvCxnSpPr>
          <p:nvPr/>
        </p:nvCxnSpPr>
        <p:spPr bwMode="auto">
          <a:xfrm>
            <a:off x="4419600" y="5486400"/>
            <a:ext cx="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2294" idx="2"/>
            <a:endCxn id="12293" idx="0"/>
          </p:cNvCxnSpPr>
          <p:nvPr/>
        </p:nvCxnSpPr>
        <p:spPr bwMode="auto">
          <a:xfrm>
            <a:off x="4419600" y="5486400"/>
            <a:ext cx="1562100" cy="4572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Value Constraints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156744" y="3352800"/>
            <a:ext cx="2830513" cy="2743200"/>
            <a:chOff x="2724150" y="3352800"/>
            <a:chExt cx="2830513" cy="2743200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871544" y="4493567"/>
              <a:ext cx="5357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dirty="0" smtClean="0"/>
                <a:t>vs</a:t>
              </a:r>
              <a:r>
                <a:rPr lang="en-US" dirty="0"/>
                <a:t>.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724150" y="5264150"/>
              <a:ext cx="2830513" cy="831850"/>
              <a:chOff x="2724150" y="5264150"/>
              <a:chExt cx="2830513" cy="831850"/>
            </a:xfrm>
          </p:grpSpPr>
          <p:sp>
            <p:nvSpPr>
              <p:cNvPr id="13318" name="AutoShape 6"/>
              <p:cNvSpPr>
                <a:spLocks noChangeAspect="1" noChangeArrowheads="1"/>
              </p:cNvSpPr>
              <p:nvPr/>
            </p:nvSpPr>
            <p:spPr bwMode="auto">
              <a:xfrm>
                <a:off x="3282950" y="5264150"/>
                <a:ext cx="1749425" cy="831850"/>
              </a:xfrm>
              <a:prstGeom prst="diamond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/>
                  <a:t>makes</a:t>
                </a:r>
              </a:p>
            </p:txBody>
          </p:sp>
          <p:cxnSp>
            <p:nvCxnSpPr>
              <p:cNvPr id="13" name="Straight Connector 12"/>
              <p:cNvCxnSpPr>
                <a:stCxn id="13318" idx="3"/>
              </p:cNvCxnSpPr>
              <p:nvPr/>
            </p:nvCxnSpPr>
            <p:spPr bwMode="auto">
              <a:xfrm>
                <a:off x="5032375" y="5680075"/>
                <a:ext cx="522288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>
                <a:endCxn id="13318" idx="1"/>
              </p:cNvCxnSpPr>
              <p:nvPr/>
            </p:nvCxnSpPr>
            <p:spPr bwMode="auto">
              <a:xfrm>
                <a:off x="2724150" y="5680075"/>
                <a:ext cx="55880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2724150" y="3352800"/>
              <a:ext cx="2830513" cy="831850"/>
              <a:chOff x="2724150" y="3352800"/>
              <a:chExt cx="2830513" cy="831850"/>
            </a:xfrm>
          </p:grpSpPr>
          <p:sp>
            <p:nvSpPr>
              <p:cNvPr id="13315" name="AutoShape 3"/>
              <p:cNvSpPr>
                <a:spLocks noChangeAspect="1" noChangeArrowheads="1"/>
              </p:cNvSpPr>
              <p:nvPr/>
            </p:nvSpPr>
            <p:spPr bwMode="auto">
              <a:xfrm>
                <a:off x="3263900" y="3352800"/>
                <a:ext cx="1749425" cy="831850"/>
              </a:xfrm>
              <a:prstGeom prst="diamond">
                <a:avLst/>
              </a:prstGeom>
              <a:solidFill>
                <a:schemeClr val="fol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dirty="0"/>
                  <a:t>makes</a:t>
                </a:r>
              </a:p>
            </p:txBody>
          </p:sp>
          <p:cxnSp>
            <p:nvCxnSpPr>
              <p:cNvPr id="11" name="Straight Arrow Connector 10"/>
              <p:cNvCxnSpPr>
                <a:stCxn id="13315" idx="3"/>
              </p:cNvCxnSpPr>
              <p:nvPr/>
            </p:nvCxnSpPr>
            <p:spPr bwMode="auto">
              <a:xfrm>
                <a:off x="5013325" y="3768725"/>
                <a:ext cx="541338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18" name="Straight Connector 17"/>
              <p:cNvCxnSpPr>
                <a:endCxn id="13315" idx="1"/>
              </p:cNvCxnSpPr>
              <p:nvPr/>
            </p:nvCxnSpPr>
            <p:spPr bwMode="auto">
              <a:xfrm>
                <a:off x="2724150" y="3768725"/>
                <a:ext cx="539750" cy="0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Referential Integrity Constraints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72200" y="2209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22098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810000" y="19050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172200" y="4724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762000" y="47244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3810000" y="44196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cxnSp>
        <p:nvCxnSpPr>
          <p:cNvPr id="17" name="Straight Connector 16"/>
          <p:cNvCxnSpPr>
            <a:stCxn id="14346" idx="1"/>
            <a:endCxn id="14345" idx="3"/>
          </p:cNvCxnSpPr>
          <p:nvPr/>
        </p:nvCxnSpPr>
        <p:spPr bwMode="auto">
          <a:xfrm flipH="1">
            <a:off x="2895600" y="51054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>
            <a:stCxn id="14341" idx="3"/>
            <a:endCxn id="14339" idx="1"/>
          </p:cNvCxnSpPr>
          <p:nvPr/>
        </p:nvCxnSpPr>
        <p:spPr bwMode="auto">
          <a:xfrm>
            <a:off x="5334000" y="2590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>
            <a:stCxn id="14340" idx="3"/>
            <a:endCxn id="14341" idx="1"/>
          </p:cNvCxnSpPr>
          <p:nvPr/>
        </p:nvCxnSpPr>
        <p:spPr bwMode="auto">
          <a:xfrm>
            <a:off x="2895600" y="2590800"/>
            <a:ext cx="9144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5334000" y="5008663"/>
            <a:ext cx="838202" cy="193478"/>
            <a:chOff x="5334000" y="5008663"/>
            <a:chExt cx="838202" cy="193478"/>
          </a:xfrm>
        </p:grpSpPr>
        <p:cxnSp>
          <p:nvCxnSpPr>
            <p:cNvPr id="15" name="Straight Connector 14"/>
            <p:cNvCxnSpPr>
              <a:stCxn id="14346" idx="3"/>
              <a:endCxn id="14344" idx="1"/>
            </p:cNvCxnSpPr>
            <p:nvPr/>
          </p:nvCxnSpPr>
          <p:spPr bwMode="auto">
            <a:xfrm>
              <a:off x="5334000" y="5105400"/>
              <a:ext cx="8382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" name="Freeform 21"/>
            <p:cNvSpPr/>
            <p:nvPr/>
          </p:nvSpPr>
          <p:spPr bwMode="auto">
            <a:xfrm>
              <a:off x="6075463" y="5008663"/>
              <a:ext cx="96739" cy="193478"/>
            </a:xfrm>
            <a:custGeom>
              <a:avLst/>
              <a:gdLst>
                <a:gd name="connsiteX0" fmla="*/ 0 w 193477"/>
                <a:gd name="connsiteY0" fmla="*/ 96739 h 193477"/>
                <a:gd name="connsiteX1" fmla="*/ 28334 w 193477"/>
                <a:gd name="connsiteY1" fmla="*/ 28334 h 193477"/>
                <a:gd name="connsiteX2" fmla="*/ 96739 w 193477"/>
                <a:gd name="connsiteY2" fmla="*/ 0 h 193477"/>
                <a:gd name="connsiteX3" fmla="*/ 165144 w 193477"/>
                <a:gd name="connsiteY3" fmla="*/ 28334 h 193477"/>
                <a:gd name="connsiteX4" fmla="*/ 193478 w 193477"/>
                <a:gd name="connsiteY4" fmla="*/ 96739 h 193477"/>
                <a:gd name="connsiteX5" fmla="*/ 165144 w 193477"/>
                <a:gd name="connsiteY5" fmla="*/ 165144 h 193477"/>
                <a:gd name="connsiteX6" fmla="*/ 96739 w 193477"/>
                <a:gd name="connsiteY6" fmla="*/ 193478 h 193477"/>
                <a:gd name="connsiteX7" fmla="*/ 28334 w 193477"/>
                <a:gd name="connsiteY7" fmla="*/ 165144 h 193477"/>
                <a:gd name="connsiteX8" fmla="*/ 0 w 193477"/>
                <a:gd name="connsiteY8" fmla="*/ 96739 h 193477"/>
                <a:gd name="connsiteX0" fmla="*/ 28334 w 193478"/>
                <a:gd name="connsiteY0" fmla="*/ 28334 h 193478"/>
                <a:gd name="connsiteX1" fmla="*/ 96739 w 193478"/>
                <a:gd name="connsiteY1" fmla="*/ 0 h 193478"/>
                <a:gd name="connsiteX2" fmla="*/ 165144 w 193478"/>
                <a:gd name="connsiteY2" fmla="*/ 28334 h 193478"/>
                <a:gd name="connsiteX3" fmla="*/ 193478 w 193478"/>
                <a:gd name="connsiteY3" fmla="*/ 96739 h 193478"/>
                <a:gd name="connsiteX4" fmla="*/ 165144 w 193478"/>
                <a:gd name="connsiteY4" fmla="*/ 165144 h 193478"/>
                <a:gd name="connsiteX5" fmla="*/ 96739 w 193478"/>
                <a:gd name="connsiteY5" fmla="*/ 193478 h 193478"/>
                <a:gd name="connsiteX6" fmla="*/ 28334 w 193478"/>
                <a:gd name="connsiteY6" fmla="*/ 165144 h 193478"/>
                <a:gd name="connsiteX7" fmla="*/ 91440 w 193478"/>
                <a:gd name="connsiteY7" fmla="*/ 188179 h 193478"/>
                <a:gd name="connsiteX0" fmla="*/ 96739 w 193478"/>
                <a:gd name="connsiteY0" fmla="*/ 0 h 193478"/>
                <a:gd name="connsiteX1" fmla="*/ 165144 w 193478"/>
                <a:gd name="connsiteY1" fmla="*/ 28334 h 193478"/>
                <a:gd name="connsiteX2" fmla="*/ 193478 w 193478"/>
                <a:gd name="connsiteY2" fmla="*/ 96739 h 193478"/>
                <a:gd name="connsiteX3" fmla="*/ 165144 w 193478"/>
                <a:gd name="connsiteY3" fmla="*/ 165144 h 193478"/>
                <a:gd name="connsiteX4" fmla="*/ 96739 w 193478"/>
                <a:gd name="connsiteY4" fmla="*/ 193478 h 193478"/>
                <a:gd name="connsiteX5" fmla="*/ 28334 w 193478"/>
                <a:gd name="connsiteY5" fmla="*/ 165144 h 193478"/>
                <a:gd name="connsiteX6" fmla="*/ 91440 w 193478"/>
                <a:gd name="connsiteY6" fmla="*/ 188179 h 193478"/>
                <a:gd name="connsiteX0" fmla="*/ 12284 w 109023"/>
                <a:gd name="connsiteY0" fmla="*/ 0 h 197317"/>
                <a:gd name="connsiteX1" fmla="*/ 80689 w 109023"/>
                <a:gd name="connsiteY1" fmla="*/ 28334 h 197317"/>
                <a:gd name="connsiteX2" fmla="*/ 109023 w 109023"/>
                <a:gd name="connsiteY2" fmla="*/ 96739 h 197317"/>
                <a:gd name="connsiteX3" fmla="*/ 80689 w 109023"/>
                <a:gd name="connsiteY3" fmla="*/ 165144 h 197317"/>
                <a:gd name="connsiteX4" fmla="*/ 12284 w 109023"/>
                <a:gd name="connsiteY4" fmla="*/ 193478 h 197317"/>
                <a:gd name="connsiteX5" fmla="*/ 6985 w 109023"/>
                <a:gd name="connsiteY5" fmla="*/ 188179 h 197317"/>
                <a:gd name="connsiteX0" fmla="*/ 117734 w 214473"/>
                <a:gd name="connsiteY0" fmla="*/ 0 h 198840"/>
                <a:gd name="connsiteX1" fmla="*/ 186139 w 214473"/>
                <a:gd name="connsiteY1" fmla="*/ 28334 h 198840"/>
                <a:gd name="connsiteX2" fmla="*/ 214473 w 214473"/>
                <a:gd name="connsiteY2" fmla="*/ 96739 h 198840"/>
                <a:gd name="connsiteX3" fmla="*/ 186139 w 214473"/>
                <a:gd name="connsiteY3" fmla="*/ 165144 h 198840"/>
                <a:gd name="connsiteX4" fmla="*/ 117734 w 214473"/>
                <a:gd name="connsiteY4" fmla="*/ 193478 h 198840"/>
                <a:gd name="connsiteX5" fmla="*/ 0 w 214473"/>
                <a:gd name="connsiteY5" fmla="*/ 197317 h 198840"/>
                <a:gd name="connsiteX0" fmla="*/ 0 w 96739"/>
                <a:gd name="connsiteY0" fmla="*/ 0 h 193478"/>
                <a:gd name="connsiteX1" fmla="*/ 68405 w 96739"/>
                <a:gd name="connsiteY1" fmla="*/ 28334 h 193478"/>
                <a:gd name="connsiteX2" fmla="*/ 96739 w 96739"/>
                <a:gd name="connsiteY2" fmla="*/ 96739 h 193478"/>
                <a:gd name="connsiteX3" fmla="*/ 68405 w 96739"/>
                <a:gd name="connsiteY3" fmla="*/ 165144 h 193478"/>
                <a:gd name="connsiteX4" fmla="*/ 0 w 96739"/>
                <a:gd name="connsiteY4" fmla="*/ 193478 h 19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6739" h="193478">
                  <a:moveTo>
                    <a:pt x="0" y="0"/>
                  </a:moveTo>
                  <a:cubicBezTo>
                    <a:pt x="25657" y="0"/>
                    <a:pt x="50263" y="10192"/>
                    <a:pt x="68405" y="28334"/>
                  </a:cubicBezTo>
                  <a:cubicBezTo>
                    <a:pt x="86547" y="46476"/>
                    <a:pt x="96739" y="71082"/>
                    <a:pt x="96739" y="96739"/>
                  </a:cubicBezTo>
                  <a:cubicBezTo>
                    <a:pt x="96739" y="122396"/>
                    <a:pt x="86547" y="147002"/>
                    <a:pt x="68405" y="165144"/>
                  </a:cubicBezTo>
                  <a:cubicBezTo>
                    <a:pt x="50263" y="183286"/>
                    <a:pt x="31023" y="188116"/>
                    <a:pt x="0" y="19347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Constraints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172200" y="3276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Company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62000" y="32766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771900" y="2971800"/>
            <a:ext cx="1524000" cy="137160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makes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955925" y="3089275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&lt;100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2270125" y="5222875"/>
            <a:ext cx="2940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What does this mean ?</a:t>
            </a:r>
          </a:p>
        </p:txBody>
      </p:sp>
      <p:cxnSp>
        <p:nvCxnSpPr>
          <p:cNvPr id="11" name="Straight Connector 10"/>
          <p:cNvCxnSpPr>
            <a:stCxn id="15365" idx="1"/>
            <a:endCxn id="15364" idx="3"/>
          </p:cNvCxnSpPr>
          <p:nvPr/>
        </p:nvCxnSpPr>
        <p:spPr bwMode="auto">
          <a:xfrm flipH="1">
            <a:off x="2895600" y="3657600"/>
            <a:ext cx="876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15365" idx="3"/>
            <a:endCxn id="15363" idx="1"/>
          </p:cNvCxnSpPr>
          <p:nvPr/>
        </p:nvCxnSpPr>
        <p:spPr bwMode="auto">
          <a:xfrm>
            <a:off x="5295900" y="3657600"/>
            <a:ext cx="8763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Entity Sets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914400" y="1676400"/>
            <a:ext cx="6737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Entity sets are weak when their key comes from other</a:t>
            </a:r>
          </a:p>
          <a:p>
            <a:r>
              <a:rPr lang="en-US" dirty="0"/>
              <a:t>classes to which they are related.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324600" y="3962400"/>
            <a:ext cx="2133600" cy="762000"/>
          </a:xfrm>
          <a:prstGeom prst="rect">
            <a:avLst/>
          </a:prstGeom>
          <a:solidFill>
            <a:schemeClr val="hlink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14400" y="3962400"/>
            <a:ext cx="2133600" cy="762000"/>
          </a:xfrm>
          <a:prstGeom prst="rect">
            <a:avLst/>
          </a:prstGeom>
          <a:solidFill>
            <a:schemeClr val="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Team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3962400" y="3657600"/>
            <a:ext cx="1524000" cy="1371600"/>
          </a:xfrm>
          <a:prstGeom prst="diamond">
            <a:avLst/>
          </a:prstGeom>
          <a:solidFill>
            <a:schemeClr val="fol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affiliation</a:t>
            </a:r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3241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number</a:t>
            </a:r>
          </a:p>
        </p:txBody>
      </p:sp>
      <p:sp>
        <p:nvSpPr>
          <p:cNvPr id="16394" name="Oval 10"/>
          <p:cNvSpPr>
            <a:spLocks noChangeArrowheads="1"/>
          </p:cNvSpPr>
          <p:nvPr/>
        </p:nvSpPr>
        <p:spPr bwMode="auto">
          <a:xfrm>
            <a:off x="3810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sport</a:t>
            </a:r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248400" y="51054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cxnSp>
        <p:nvCxnSpPr>
          <p:cNvPr id="18" name="Straight Connector 17"/>
          <p:cNvCxnSpPr>
            <a:stCxn id="16389" idx="3"/>
          </p:cNvCxnSpPr>
          <p:nvPr/>
        </p:nvCxnSpPr>
        <p:spPr bwMode="auto">
          <a:xfrm>
            <a:off x="3048000" y="4343400"/>
            <a:ext cx="914400" cy="3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6390" idx="3"/>
            <a:endCxn id="16388" idx="1"/>
          </p:cNvCxnSpPr>
          <p:nvPr/>
        </p:nvCxnSpPr>
        <p:spPr bwMode="auto">
          <a:xfrm>
            <a:off x="5486400" y="43434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endCxn id="16394" idx="0"/>
          </p:cNvCxnSpPr>
          <p:nvPr/>
        </p:nvCxnSpPr>
        <p:spPr bwMode="auto">
          <a:xfrm flipH="1">
            <a:off x="1104900" y="4724400"/>
            <a:ext cx="7239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endCxn id="16393" idx="0"/>
          </p:cNvCxnSpPr>
          <p:nvPr/>
        </p:nvCxnSpPr>
        <p:spPr bwMode="auto">
          <a:xfrm>
            <a:off x="1828800" y="4724400"/>
            <a:ext cx="1219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6388" idx="2"/>
            <a:endCxn id="16395" idx="0"/>
          </p:cNvCxnSpPr>
          <p:nvPr/>
        </p:nvCxnSpPr>
        <p:spPr bwMode="auto">
          <a:xfrm flipH="1">
            <a:off x="6972300" y="4724400"/>
            <a:ext cx="4191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6228080" y="4246661"/>
            <a:ext cx="96739" cy="193478"/>
          </a:xfrm>
          <a:custGeom>
            <a:avLst/>
            <a:gdLst>
              <a:gd name="connsiteX0" fmla="*/ 0 w 193477"/>
              <a:gd name="connsiteY0" fmla="*/ 96739 h 193477"/>
              <a:gd name="connsiteX1" fmla="*/ 28334 w 193477"/>
              <a:gd name="connsiteY1" fmla="*/ 28334 h 193477"/>
              <a:gd name="connsiteX2" fmla="*/ 96739 w 193477"/>
              <a:gd name="connsiteY2" fmla="*/ 0 h 193477"/>
              <a:gd name="connsiteX3" fmla="*/ 165144 w 193477"/>
              <a:gd name="connsiteY3" fmla="*/ 28334 h 193477"/>
              <a:gd name="connsiteX4" fmla="*/ 193478 w 193477"/>
              <a:gd name="connsiteY4" fmla="*/ 96739 h 193477"/>
              <a:gd name="connsiteX5" fmla="*/ 165144 w 193477"/>
              <a:gd name="connsiteY5" fmla="*/ 165144 h 193477"/>
              <a:gd name="connsiteX6" fmla="*/ 96739 w 193477"/>
              <a:gd name="connsiteY6" fmla="*/ 193478 h 193477"/>
              <a:gd name="connsiteX7" fmla="*/ 28334 w 193477"/>
              <a:gd name="connsiteY7" fmla="*/ 165144 h 193477"/>
              <a:gd name="connsiteX8" fmla="*/ 0 w 193477"/>
              <a:gd name="connsiteY8" fmla="*/ 96739 h 193477"/>
              <a:gd name="connsiteX0" fmla="*/ 28334 w 193478"/>
              <a:gd name="connsiteY0" fmla="*/ 28334 h 193478"/>
              <a:gd name="connsiteX1" fmla="*/ 96739 w 193478"/>
              <a:gd name="connsiteY1" fmla="*/ 0 h 193478"/>
              <a:gd name="connsiteX2" fmla="*/ 165144 w 193478"/>
              <a:gd name="connsiteY2" fmla="*/ 28334 h 193478"/>
              <a:gd name="connsiteX3" fmla="*/ 193478 w 193478"/>
              <a:gd name="connsiteY3" fmla="*/ 96739 h 193478"/>
              <a:gd name="connsiteX4" fmla="*/ 165144 w 193478"/>
              <a:gd name="connsiteY4" fmla="*/ 165144 h 193478"/>
              <a:gd name="connsiteX5" fmla="*/ 96739 w 193478"/>
              <a:gd name="connsiteY5" fmla="*/ 193478 h 193478"/>
              <a:gd name="connsiteX6" fmla="*/ 28334 w 193478"/>
              <a:gd name="connsiteY6" fmla="*/ 165144 h 193478"/>
              <a:gd name="connsiteX7" fmla="*/ 91440 w 193478"/>
              <a:gd name="connsiteY7" fmla="*/ 188179 h 193478"/>
              <a:gd name="connsiteX0" fmla="*/ 96739 w 193478"/>
              <a:gd name="connsiteY0" fmla="*/ 0 h 193478"/>
              <a:gd name="connsiteX1" fmla="*/ 165144 w 193478"/>
              <a:gd name="connsiteY1" fmla="*/ 28334 h 193478"/>
              <a:gd name="connsiteX2" fmla="*/ 193478 w 193478"/>
              <a:gd name="connsiteY2" fmla="*/ 96739 h 193478"/>
              <a:gd name="connsiteX3" fmla="*/ 165144 w 193478"/>
              <a:gd name="connsiteY3" fmla="*/ 165144 h 193478"/>
              <a:gd name="connsiteX4" fmla="*/ 96739 w 193478"/>
              <a:gd name="connsiteY4" fmla="*/ 193478 h 193478"/>
              <a:gd name="connsiteX5" fmla="*/ 28334 w 193478"/>
              <a:gd name="connsiteY5" fmla="*/ 165144 h 193478"/>
              <a:gd name="connsiteX6" fmla="*/ 91440 w 193478"/>
              <a:gd name="connsiteY6" fmla="*/ 188179 h 193478"/>
              <a:gd name="connsiteX0" fmla="*/ 12284 w 109023"/>
              <a:gd name="connsiteY0" fmla="*/ 0 h 197317"/>
              <a:gd name="connsiteX1" fmla="*/ 80689 w 109023"/>
              <a:gd name="connsiteY1" fmla="*/ 28334 h 197317"/>
              <a:gd name="connsiteX2" fmla="*/ 109023 w 109023"/>
              <a:gd name="connsiteY2" fmla="*/ 96739 h 197317"/>
              <a:gd name="connsiteX3" fmla="*/ 80689 w 109023"/>
              <a:gd name="connsiteY3" fmla="*/ 165144 h 197317"/>
              <a:gd name="connsiteX4" fmla="*/ 12284 w 109023"/>
              <a:gd name="connsiteY4" fmla="*/ 193478 h 197317"/>
              <a:gd name="connsiteX5" fmla="*/ 6985 w 109023"/>
              <a:gd name="connsiteY5" fmla="*/ 188179 h 197317"/>
              <a:gd name="connsiteX0" fmla="*/ 117734 w 214473"/>
              <a:gd name="connsiteY0" fmla="*/ 0 h 198840"/>
              <a:gd name="connsiteX1" fmla="*/ 186139 w 214473"/>
              <a:gd name="connsiteY1" fmla="*/ 28334 h 198840"/>
              <a:gd name="connsiteX2" fmla="*/ 214473 w 214473"/>
              <a:gd name="connsiteY2" fmla="*/ 96739 h 198840"/>
              <a:gd name="connsiteX3" fmla="*/ 186139 w 214473"/>
              <a:gd name="connsiteY3" fmla="*/ 165144 h 198840"/>
              <a:gd name="connsiteX4" fmla="*/ 117734 w 214473"/>
              <a:gd name="connsiteY4" fmla="*/ 193478 h 198840"/>
              <a:gd name="connsiteX5" fmla="*/ 0 w 214473"/>
              <a:gd name="connsiteY5" fmla="*/ 197317 h 198840"/>
              <a:gd name="connsiteX0" fmla="*/ 0 w 96739"/>
              <a:gd name="connsiteY0" fmla="*/ 0 h 193478"/>
              <a:gd name="connsiteX1" fmla="*/ 68405 w 96739"/>
              <a:gd name="connsiteY1" fmla="*/ 28334 h 193478"/>
              <a:gd name="connsiteX2" fmla="*/ 96739 w 96739"/>
              <a:gd name="connsiteY2" fmla="*/ 96739 h 193478"/>
              <a:gd name="connsiteX3" fmla="*/ 68405 w 96739"/>
              <a:gd name="connsiteY3" fmla="*/ 165144 h 193478"/>
              <a:gd name="connsiteX4" fmla="*/ 0 w 96739"/>
              <a:gd name="connsiteY4" fmla="*/ 193478 h 19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39" h="193478">
                <a:moveTo>
                  <a:pt x="0" y="0"/>
                </a:moveTo>
                <a:cubicBezTo>
                  <a:pt x="25657" y="0"/>
                  <a:pt x="50263" y="10192"/>
                  <a:pt x="68405" y="28334"/>
                </a:cubicBezTo>
                <a:cubicBezTo>
                  <a:pt x="86547" y="46476"/>
                  <a:pt x="96739" y="71082"/>
                  <a:pt x="96739" y="96739"/>
                </a:cubicBezTo>
                <a:cubicBezTo>
                  <a:pt x="96739" y="122396"/>
                  <a:pt x="86547" y="147002"/>
                  <a:pt x="68405" y="165144"/>
                </a:cubicBezTo>
                <a:cubicBezTo>
                  <a:pt x="50263" y="183286"/>
                  <a:pt x="31023" y="188116"/>
                  <a:pt x="0" y="1934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Handling Weak Entity Sets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746125" y="4079875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Convert to a relational schema (in class)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6248400" y="1828800"/>
            <a:ext cx="2133600" cy="762000"/>
          </a:xfrm>
          <a:prstGeom prst="rect">
            <a:avLst/>
          </a:prstGeom>
          <a:solidFill>
            <a:schemeClr val="hlink"/>
          </a:solidFill>
          <a:ln w="9525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University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38200" y="1828800"/>
            <a:ext cx="2133600" cy="762000"/>
          </a:xfrm>
          <a:prstGeom prst="rect">
            <a:avLst/>
          </a:prstGeom>
          <a:solidFill>
            <a:schemeClr val="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Team</a:t>
            </a: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86200" y="1524000"/>
            <a:ext cx="1524000" cy="1371600"/>
          </a:xfrm>
          <a:prstGeom prst="diamond">
            <a:avLst/>
          </a:prstGeom>
          <a:solidFill>
            <a:schemeClr val="folHlink"/>
          </a:solidFill>
          <a:ln w="762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affiliation</a:t>
            </a:r>
          </a:p>
        </p:txBody>
      </p:sp>
      <p:sp>
        <p:nvSpPr>
          <p:cNvPr id="20" name="Oval 9"/>
          <p:cNvSpPr>
            <a:spLocks noChangeArrowheads="1"/>
          </p:cNvSpPr>
          <p:nvPr/>
        </p:nvSpPr>
        <p:spPr bwMode="auto">
          <a:xfrm>
            <a:off x="22479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number</a:t>
            </a:r>
          </a:p>
        </p:txBody>
      </p:sp>
      <p:sp>
        <p:nvSpPr>
          <p:cNvPr id="21" name="Oval 10"/>
          <p:cNvSpPr>
            <a:spLocks noChangeArrowheads="1"/>
          </p:cNvSpPr>
          <p:nvPr/>
        </p:nvSpPr>
        <p:spPr bwMode="auto">
          <a:xfrm>
            <a:off x="3048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sport</a:t>
            </a:r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6172200" y="29718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cxnSp>
        <p:nvCxnSpPr>
          <p:cNvPr id="23" name="Straight Connector 22"/>
          <p:cNvCxnSpPr>
            <a:stCxn id="18" idx="3"/>
          </p:cNvCxnSpPr>
          <p:nvPr/>
        </p:nvCxnSpPr>
        <p:spPr bwMode="auto">
          <a:xfrm>
            <a:off x="2971800" y="2209800"/>
            <a:ext cx="914400" cy="3314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19" idx="3"/>
            <a:endCxn id="17" idx="1"/>
          </p:cNvCxnSpPr>
          <p:nvPr/>
        </p:nvCxnSpPr>
        <p:spPr bwMode="auto">
          <a:xfrm>
            <a:off x="5410200" y="2209800"/>
            <a:ext cx="8382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>
            <a:endCxn id="21" idx="0"/>
          </p:cNvCxnSpPr>
          <p:nvPr/>
        </p:nvCxnSpPr>
        <p:spPr bwMode="auto">
          <a:xfrm flipH="1">
            <a:off x="1028700" y="2590800"/>
            <a:ext cx="7239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endCxn id="20" idx="0"/>
          </p:cNvCxnSpPr>
          <p:nvPr/>
        </p:nvCxnSpPr>
        <p:spPr bwMode="auto">
          <a:xfrm>
            <a:off x="1752600" y="2590800"/>
            <a:ext cx="12192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17" idx="2"/>
            <a:endCxn id="22" idx="0"/>
          </p:cNvCxnSpPr>
          <p:nvPr/>
        </p:nvCxnSpPr>
        <p:spPr bwMode="auto">
          <a:xfrm flipH="1">
            <a:off x="6896100" y="2590800"/>
            <a:ext cx="419100" cy="381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Freeform 14"/>
          <p:cNvSpPr/>
          <p:nvPr/>
        </p:nvSpPr>
        <p:spPr bwMode="auto">
          <a:xfrm>
            <a:off x="6151661" y="2113061"/>
            <a:ext cx="96739" cy="193478"/>
          </a:xfrm>
          <a:custGeom>
            <a:avLst/>
            <a:gdLst>
              <a:gd name="connsiteX0" fmla="*/ 0 w 193477"/>
              <a:gd name="connsiteY0" fmla="*/ 96739 h 193477"/>
              <a:gd name="connsiteX1" fmla="*/ 28334 w 193477"/>
              <a:gd name="connsiteY1" fmla="*/ 28334 h 193477"/>
              <a:gd name="connsiteX2" fmla="*/ 96739 w 193477"/>
              <a:gd name="connsiteY2" fmla="*/ 0 h 193477"/>
              <a:gd name="connsiteX3" fmla="*/ 165144 w 193477"/>
              <a:gd name="connsiteY3" fmla="*/ 28334 h 193477"/>
              <a:gd name="connsiteX4" fmla="*/ 193478 w 193477"/>
              <a:gd name="connsiteY4" fmla="*/ 96739 h 193477"/>
              <a:gd name="connsiteX5" fmla="*/ 165144 w 193477"/>
              <a:gd name="connsiteY5" fmla="*/ 165144 h 193477"/>
              <a:gd name="connsiteX6" fmla="*/ 96739 w 193477"/>
              <a:gd name="connsiteY6" fmla="*/ 193478 h 193477"/>
              <a:gd name="connsiteX7" fmla="*/ 28334 w 193477"/>
              <a:gd name="connsiteY7" fmla="*/ 165144 h 193477"/>
              <a:gd name="connsiteX8" fmla="*/ 0 w 193477"/>
              <a:gd name="connsiteY8" fmla="*/ 96739 h 193477"/>
              <a:gd name="connsiteX0" fmla="*/ 28334 w 193478"/>
              <a:gd name="connsiteY0" fmla="*/ 28334 h 193478"/>
              <a:gd name="connsiteX1" fmla="*/ 96739 w 193478"/>
              <a:gd name="connsiteY1" fmla="*/ 0 h 193478"/>
              <a:gd name="connsiteX2" fmla="*/ 165144 w 193478"/>
              <a:gd name="connsiteY2" fmla="*/ 28334 h 193478"/>
              <a:gd name="connsiteX3" fmla="*/ 193478 w 193478"/>
              <a:gd name="connsiteY3" fmla="*/ 96739 h 193478"/>
              <a:gd name="connsiteX4" fmla="*/ 165144 w 193478"/>
              <a:gd name="connsiteY4" fmla="*/ 165144 h 193478"/>
              <a:gd name="connsiteX5" fmla="*/ 96739 w 193478"/>
              <a:gd name="connsiteY5" fmla="*/ 193478 h 193478"/>
              <a:gd name="connsiteX6" fmla="*/ 28334 w 193478"/>
              <a:gd name="connsiteY6" fmla="*/ 165144 h 193478"/>
              <a:gd name="connsiteX7" fmla="*/ 91440 w 193478"/>
              <a:gd name="connsiteY7" fmla="*/ 188179 h 193478"/>
              <a:gd name="connsiteX0" fmla="*/ 96739 w 193478"/>
              <a:gd name="connsiteY0" fmla="*/ 0 h 193478"/>
              <a:gd name="connsiteX1" fmla="*/ 165144 w 193478"/>
              <a:gd name="connsiteY1" fmla="*/ 28334 h 193478"/>
              <a:gd name="connsiteX2" fmla="*/ 193478 w 193478"/>
              <a:gd name="connsiteY2" fmla="*/ 96739 h 193478"/>
              <a:gd name="connsiteX3" fmla="*/ 165144 w 193478"/>
              <a:gd name="connsiteY3" fmla="*/ 165144 h 193478"/>
              <a:gd name="connsiteX4" fmla="*/ 96739 w 193478"/>
              <a:gd name="connsiteY4" fmla="*/ 193478 h 193478"/>
              <a:gd name="connsiteX5" fmla="*/ 28334 w 193478"/>
              <a:gd name="connsiteY5" fmla="*/ 165144 h 193478"/>
              <a:gd name="connsiteX6" fmla="*/ 91440 w 193478"/>
              <a:gd name="connsiteY6" fmla="*/ 188179 h 193478"/>
              <a:gd name="connsiteX0" fmla="*/ 12284 w 109023"/>
              <a:gd name="connsiteY0" fmla="*/ 0 h 197317"/>
              <a:gd name="connsiteX1" fmla="*/ 80689 w 109023"/>
              <a:gd name="connsiteY1" fmla="*/ 28334 h 197317"/>
              <a:gd name="connsiteX2" fmla="*/ 109023 w 109023"/>
              <a:gd name="connsiteY2" fmla="*/ 96739 h 197317"/>
              <a:gd name="connsiteX3" fmla="*/ 80689 w 109023"/>
              <a:gd name="connsiteY3" fmla="*/ 165144 h 197317"/>
              <a:gd name="connsiteX4" fmla="*/ 12284 w 109023"/>
              <a:gd name="connsiteY4" fmla="*/ 193478 h 197317"/>
              <a:gd name="connsiteX5" fmla="*/ 6985 w 109023"/>
              <a:gd name="connsiteY5" fmla="*/ 188179 h 197317"/>
              <a:gd name="connsiteX0" fmla="*/ 117734 w 214473"/>
              <a:gd name="connsiteY0" fmla="*/ 0 h 198840"/>
              <a:gd name="connsiteX1" fmla="*/ 186139 w 214473"/>
              <a:gd name="connsiteY1" fmla="*/ 28334 h 198840"/>
              <a:gd name="connsiteX2" fmla="*/ 214473 w 214473"/>
              <a:gd name="connsiteY2" fmla="*/ 96739 h 198840"/>
              <a:gd name="connsiteX3" fmla="*/ 186139 w 214473"/>
              <a:gd name="connsiteY3" fmla="*/ 165144 h 198840"/>
              <a:gd name="connsiteX4" fmla="*/ 117734 w 214473"/>
              <a:gd name="connsiteY4" fmla="*/ 193478 h 198840"/>
              <a:gd name="connsiteX5" fmla="*/ 0 w 214473"/>
              <a:gd name="connsiteY5" fmla="*/ 197317 h 198840"/>
              <a:gd name="connsiteX0" fmla="*/ 0 w 96739"/>
              <a:gd name="connsiteY0" fmla="*/ 0 h 193478"/>
              <a:gd name="connsiteX1" fmla="*/ 68405 w 96739"/>
              <a:gd name="connsiteY1" fmla="*/ 28334 h 193478"/>
              <a:gd name="connsiteX2" fmla="*/ 96739 w 96739"/>
              <a:gd name="connsiteY2" fmla="*/ 96739 h 193478"/>
              <a:gd name="connsiteX3" fmla="*/ 68405 w 96739"/>
              <a:gd name="connsiteY3" fmla="*/ 165144 h 193478"/>
              <a:gd name="connsiteX4" fmla="*/ 0 w 96739"/>
              <a:gd name="connsiteY4" fmla="*/ 193478 h 19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739" h="193478">
                <a:moveTo>
                  <a:pt x="0" y="0"/>
                </a:moveTo>
                <a:cubicBezTo>
                  <a:pt x="25657" y="0"/>
                  <a:pt x="50263" y="10192"/>
                  <a:pt x="68405" y="28334"/>
                </a:cubicBezTo>
                <a:cubicBezTo>
                  <a:pt x="86547" y="46476"/>
                  <a:pt x="96739" y="71082"/>
                  <a:pt x="96739" y="96739"/>
                </a:cubicBezTo>
                <a:cubicBezTo>
                  <a:pt x="96739" y="122396"/>
                  <a:pt x="86547" y="147002"/>
                  <a:pt x="68405" y="165144"/>
                </a:cubicBezTo>
                <a:cubicBezTo>
                  <a:pt x="50263" y="183286"/>
                  <a:pt x="31023" y="188116"/>
                  <a:pt x="0" y="193478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The Relational Data Model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Relational Data Model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98450" y="2063750"/>
            <a:ext cx="13779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Data</a:t>
            </a:r>
          </a:p>
          <a:p>
            <a:pPr>
              <a:defRPr/>
            </a:pPr>
            <a:r>
              <a:rPr lang="en-US" dirty="0"/>
              <a:t>Modeling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3429000" y="1981200"/>
            <a:ext cx="1519238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Relational </a:t>
            </a:r>
          </a:p>
          <a:p>
            <a:pPr>
              <a:defRPr/>
            </a:pPr>
            <a:r>
              <a:rPr lang="en-US" dirty="0"/>
              <a:t>Schema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6934200" y="1981200"/>
            <a:ext cx="1225550" cy="831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Physical</a:t>
            </a:r>
          </a:p>
          <a:p>
            <a:pPr>
              <a:defRPr/>
            </a:pPr>
            <a:r>
              <a:rPr lang="en-US" dirty="0"/>
              <a:t>storage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905000" y="2438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029200" y="2514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88925" y="4343400"/>
            <a:ext cx="1849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E/R diagrams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647950" y="4343400"/>
            <a:ext cx="3471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Tables:</a:t>
            </a:r>
          </a:p>
          <a:p>
            <a:r>
              <a:rPr lang="en-US" dirty="0"/>
              <a:t>   column names: attributes</a:t>
            </a:r>
          </a:p>
          <a:p>
            <a:r>
              <a:rPr lang="en-US" dirty="0"/>
              <a:t>   rows: tuples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629400" y="4343400"/>
            <a:ext cx="2185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Complex</a:t>
            </a:r>
          </a:p>
          <a:p>
            <a:r>
              <a:rPr lang="en-US" dirty="0"/>
              <a:t>file organization</a:t>
            </a:r>
          </a:p>
          <a:p>
            <a:r>
              <a:rPr lang="en-US" dirty="0"/>
              <a:t>and index </a:t>
            </a:r>
          </a:p>
          <a:p>
            <a:r>
              <a:rPr lang="en-US" dirty="0"/>
              <a:t>structures.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990600" y="3200400"/>
            <a:ext cx="0" cy="92102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3962400" y="3048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7391400" y="3048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 dirty="0" smtClean="0"/>
              <a:t>Recalling The Terminology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98525" y="1793875"/>
            <a:ext cx="72818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Name              Price              Category           Manufacturer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gizmo              $19.99            gadgets            GizmoWorks</a:t>
            </a:r>
          </a:p>
          <a:p>
            <a:endParaRPr lang="en-US" dirty="0"/>
          </a:p>
          <a:p>
            <a:r>
              <a:rPr lang="en-US" dirty="0"/>
              <a:t>Power gizmo   $29.99            gadgets            GizmoWorks</a:t>
            </a:r>
          </a:p>
          <a:p>
            <a:endParaRPr lang="en-US" dirty="0"/>
          </a:p>
          <a:p>
            <a:r>
              <a:rPr lang="en-US" dirty="0"/>
              <a:t>SingleTouch    $149.99          photography     Canon</a:t>
            </a:r>
          </a:p>
          <a:p>
            <a:endParaRPr lang="en-US" dirty="0"/>
          </a:p>
          <a:p>
            <a:r>
              <a:rPr lang="en-US" dirty="0"/>
              <a:t>MultiTouch      $203.99          household         Hitachi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38200" y="2286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838200" y="24384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667000" y="19050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62484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267200" y="19812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36525" y="5984875"/>
            <a:ext cx="331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Tuples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u="sng" dirty="0">
                <a:solidFill>
                  <a:srgbClr val="FF0000"/>
                </a:solidFill>
              </a:rPr>
              <a:t>rows</a:t>
            </a:r>
            <a:r>
              <a:rPr lang="en-US" dirty="0">
                <a:solidFill>
                  <a:srgbClr val="FF0000"/>
                </a:solidFill>
              </a:rPr>
              <a:t> or </a:t>
            </a:r>
            <a:r>
              <a:rPr lang="en-US" u="sng" dirty="0">
                <a:solidFill>
                  <a:srgbClr val="FF0000"/>
                </a:solidFill>
              </a:rPr>
              <a:t>records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648200" y="990600"/>
            <a:ext cx="39917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Attribute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names or </a:t>
            </a:r>
            <a:r>
              <a:rPr lang="en-US" u="sng" dirty="0" smtClean="0">
                <a:solidFill>
                  <a:srgbClr val="FF0000"/>
                </a:solidFill>
              </a:rPr>
              <a:t>field names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685800" y="5562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685800" y="4648200"/>
            <a:ext cx="228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 flipV="1">
            <a:off x="685800" y="3962400"/>
            <a:ext cx="2286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685800" y="3276600"/>
            <a:ext cx="2286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H="1">
            <a:off x="1447800" y="1447800"/>
            <a:ext cx="449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H="1">
            <a:off x="2895600" y="1447800"/>
            <a:ext cx="3048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 flipH="1">
            <a:off x="4648200" y="1447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5943600" y="1447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52400" y="838200"/>
            <a:ext cx="3681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rgbClr val="FF0000"/>
                </a:solidFill>
              </a:rPr>
              <a:t>Table</a:t>
            </a:r>
            <a:r>
              <a:rPr lang="en-US" dirty="0">
                <a:solidFill>
                  <a:srgbClr val="FF0000"/>
                </a:solidFill>
              </a:rPr>
              <a:t> name or </a:t>
            </a:r>
            <a:r>
              <a:rPr lang="en-US" u="sng" dirty="0">
                <a:solidFill>
                  <a:srgbClr val="FF0000"/>
                </a:solidFill>
              </a:rPr>
              <a:t>relation</a:t>
            </a:r>
            <a:r>
              <a:rPr lang="en-US" dirty="0">
                <a:solidFill>
                  <a:srgbClr val="FF0000"/>
                </a:solidFill>
              </a:rPr>
              <a:t> name</a:t>
            </a:r>
            <a:endParaRPr lang="en-US" dirty="0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152400" y="13716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</a:rPr>
              <a:t>Products: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838200" y="121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Normal Form (1NF)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A database schema is in First Normal Form if all tables are flat</a:t>
            </a:r>
          </a:p>
        </p:txBody>
      </p:sp>
      <p:graphicFrame>
        <p:nvGraphicFramePr>
          <p:cNvPr id="87044" name="Group 4"/>
          <p:cNvGraphicFramePr>
            <a:graphicFrameLocks noGrp="1"/>
          </p:cNvGraphicFramePr>
          <p:nvPr/>
        </p:nvGraphicFramePr>
        <p:xfrm>
          <a:off x="609600" y="3200400"/>
          <a:ext cx="2743200" cy="3429002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</a:tblGrid>
              <a:tr h="9128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66" name="Group 26"/>
          <p:cNvGraphicFramePr>
            <a:graphicFrameLocks noGrp="1"/>
          </p:cNvGraphicFramePr>
          <p:nvPr/>
        </p:nvGraphicFramePr>
        <p:xfrm>
          <a:off x="2667000" y="4171950"/>
          <a:ext cx="457200" cy="73152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76" name="Group 36"/>
          <p:cNvGraphicFramePr>
            <a:graphicFrameLocks noGrp="1"/>
          </p:cNvGraphicFramePr>
          <p:nvPr/>
        </p:nvGraphicFramePr>
        <p:xfrm>
          <a:off x="2667000" y="515302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084" name="Group 44"/>
          <p:cNvGraphicFramePr>
            <a:graphicFrameLocks noGrp="1"/>
          </p:cNvGraphicFramePr>
          <p:nvPr/>
        </p:nvGraphicFramePr>
        <p:xfrm>
          <a:off x="2676525" y="5972175"/>
          <a:ext cx="457200" cy="487680"/>
        </p:xfrm>
        <a:graphic>
          <a:graphicData uri="http://schemas.openxmlformats.org/drawingml/2006/table">
            <a:tbl>
              <a:tblPr/>
              <a:tblGrid>
                <a:gridCol w="457200"/>
              </a:tblGrid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12725" y="2708275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87093" name="Group 53"/>
          <p:cNvGraphicFramePr>
            <a:graphicFrameLocks noGrp="1"/>
          </p:cNvGraphicFramePr>
          <p:nvPr/>
        </p:nvGraphicFramePr>
        <p:xfrm>
          <a:off x="5410200" y="2743200"/>
          <a:ext cx="1828800" cy="1373505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3651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GPA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50" name="Text Box 70"/>
          <p:cNvSpPr txBox="1">
            <a:spLocks noChangeArrowheads="1"/>
          </p:cNvSpPr>
          <p:nvPr/>
        </p:nvSpPr>
        <p:spPr bwMode="auto">
          <a:xfrm>
            <a:off x="5410200" y="22098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Student</a:t>
            </a:r>
          </a:p>
        </p:txBody>
      </p:sp>
      <p:graphicFrame>
        <p:nvGraphicFramePr>
          <p:cNvPr id="87111" name="Group 71"/>
          <p:cNvGraphicFramePr>
            <a:graphicFrameLocks noGrp="1"/>
          </p:cNvGraphicFramePr>
          <p:nvPr/>
        </p:nvGraphicFramePr>
        <p:xfrm>
          <a:off x="7772400" y="4876800"/>
          <a:ext cx="914400" cy="1219200"/>
        </p:xfrm>
        <a:graphic>
          <a:graphicData uri="http://schemas.openxmlformats.org/drawingml/2006/table">
            <a:tbl>
              <a:tblPr/>
              <a:tblGrid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123" name="Group 83"/>
          <p:cNvGraphicFramePr>
            <a:graphicFrameLocks noGrp="1"/>
          </p:cNvGraphicFramePr>
          <p:nvPr/>
        </p:nvGraphicFramePr>
        <p:xfrm>
          <a:off x="5486400" y="4583113"/>
          <a:ext cx="1828800" cy="2133600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</a:tblGrid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Student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Course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89" name="Text Box 109"/>
          <p:cNvSpPr txBox="1">
            <a:spLocks noChangeArrowheads="1"/>
          </p:cNvSpPr>
          <p:nvPr/>
        </p:nvSpPr>
        <p:spPr bwMode="auto">
          <a:xfrm>
            <a:off x="5410200" y="4181475"/>
            <a:ext cx="911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Takes</a:t>
            </a:r>
          </a:p>
        </p:txBody>
      </p:sp>
      <p:sp>
        <p:nvSpPr>
          <p:cNvPr id="20590" name="Text Box 110"/>
          <p:cNvSpPr txBox="1">
            <a:spLocks noChangeArrowheads="1"/>
          </p:cNvSpPr>
          <p:nvPr/>
        </p:nvSpPr>
        <p:spPr bwMode="auto">
          <a:xfrm>
            <a:off x="7623175" y="4267200"/>
            <a:ext cx="104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Course</a:t>
            </a:r>
          </a:p>
        </p:txBody>
      </p:sp>
      <p:sp>
        <p:nvSpPr>
          <p:cNvPr id="20591" name="Line 111"/>
          <p:cNvSpPr>
            <a:spLocks noChangeShapeType="1"/>
          </p:cNvSpPr>
          <p:nvPr/>
        </p:nvSpPr>
        <p:spPr bwMode="auto">
          <a:xfrm>
            <a:off x="3657600" y="48006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Subclasses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74834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The world is inherently hierarchical. Some entities are special cases of others</a:t>
            </a:r>
          </a:p>
          <a:p>
            <a:pPr lvl="1">
              <a:buFontTx/>
              <a:buChar char="•"/>
            </a:pPr>
            <a:r>
              <a:rPr lang="en-US" dirty="0"/>
              <a:t> We need a notion of subclass.</a:t>
            </a:r>
          </a:p>
          <a:p>
            <a:pPr lvl="1">
              <a:buFontTx/>
              <a:buChar char="•"/>
            </a:pPr>
            <a:r>
              <a:rPr lang="en-US" dirty="0"/>
              <a:t> This is supported naturally in object-oriented formalisms.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769452" y="4437112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22781" y="5589240"/>
            <a:ext cx="13724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Software 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92861" y="5589240"/>
            <a:ext cx="17283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Educational </a:t>
            </a:r>
          </a:p>
          <a:p>
            <a:pPr algn="ctr"/>
            <a:r>
              <a:rPr lang="en-US" dirty="0">
                <a:solidFill>
                  <a:schemeClr val="accent2"/>
                </a:solidFill>
              </a:rPr>
              <a:t>products</a:t>
            </a:r>
          </a:p>
        </p:txBody>
      </p:sp>
      <p:cxnSp>
        <p:nvCxnSpPr>
          <p:cNvPr id="10" name="Straight Arrow Connector 9"/>
          <p:cNvCxnSpPr>
            <a:stCxn id="4100" idx="2"/>
            <a:endCxn id="4101" idx="0"/>
          </p:cNvCxnSpPr>
          <p:nvPr/>
        </p:nvCxnSpPr>
        <p:spPr bwMode="auto">
          <a:xfrm flipH="1">
            <a:off x="2909027" y="4894312"/>
            <a:ext cx="1485900" cy="69492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>
            <a:stCxn id="4100" idx="2"/>
            <a:endCxn id="4102" idx="0"/>
          </p:cNvCxnSpPr>
          <p:nvPr/>
        </p:nvCxnSpPr>
        <p:spPr bwMode="auto">
          <a:xfrm>
            <a:off x="4394927" y="4894312"/>
            <a:ext cx="1662113" cy="694928"/>
          </a:xfrm>
          <a:prstGeom prst="straightConnector1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form of constraint</a:t>
            </a:r>
          </a:p>
          <a:p>
            <a:pPr lvl="1"/>
            <a:r>
              <a:rPr lang="en-US" dirty="0" smtClean="0"/>
              <a:t>hence, a part of the schema</a:t>
            </a:r>
          </a:p>
          <a:p>
            <a:r>
              <a:rPr lang="en-US" dirty="0" smtClean="0"/>
              <a:t>Finding them is part of the database design</a:t>
            </a:r>
          </a:p>
          <a:p>
            <a:r>
              <a:rPr lang="en-US" dirty="0" smtClean="0"/>
              <a:t>Also used in normalizing the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Dependencies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441325" y="19192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he-IL" sz="20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5769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Definition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endParaRPr lang="en-US" dirty="0"/>
          </a:p>
          <a:p>
            <a:r>
              <a:rPr lang="en-US" dirty="0"/>
              <a:t>               If two tuples agree on the attributes 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371600" y="3119735"/>
            <a:ext cx="5391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 then they must also agree on the attributes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600200" y="3576935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… </a:t>
            </a:r>
            <a:r>
              <a:rPr lang="en-US" dirty="0" smtClean="0"/>
              <a:t>B</a:t>
            </a:r>
            <a:r>
              <a:rPr lang="en-US" baseline="-25000" dirty="0" smtClean="0"/>
              <a:t>m</a:t>
            </a:r>
            <a:endParaRPr lang="en-US" baseline="-25000" dirty="0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41325" y="4613275"/>
            <a:ext cx="1536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Formally:</a:t>
            </a:r>
            <a:r>
              <a:rPr lang="en-US" dirty="0"/>
              <a:t>  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600200" y="2586335"/>
            <a:ext cx="3048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…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endParaRPr lang="en-US" baseline="-25000" dirty="0"/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1978024" y="4608810"/>
            <a:ext cx="47847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, </a:t>
            </a:r>
            <a:r>
              <a:rPr lang="en-US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, … </a:t>
            </a:r>
            <a:r>
              <a:rPr lang="en-US" dirty="0" smtClean="0"/>
              <a:t>A</a:t>
            </a:r>
            <a:r>
              <a:rPr lang="en-US" baseline="-25000" dirty="0" smtClean="0"/>
              <a:t>n</a:t>
            </a:r>
            <a:r>
              <a:rPr lang="en-US" dirty="0" smtClean="0"/>
              <a:t>→B</a:t>
            </a:r>
            <a:r>
              <a:rPr lang="en-US" baseline="-25000" dirty="0" smtClean="0"/>
              <a:t>1</a:t>
            </a:r>
            <a:r>
              <a:rPr lang="en-US" dirty="0" smtClean="0"/>
              <a:t>, B</a:t>
            </a:r>
            <a:r>
              <a:rPr lang="en-US" baseline="-25000" dirty="0" smtClean="0"/>
              <a:t>2</a:t>
            </a:r>
            <a:r>
              <a:rPr lang="en-US" dirty="0" smtClean="0"/>
              <a:t>, … B</a:t>
            </a:r>
            <a:r>
              <a:rPr lang="en-US" baseline="-25000" dirty="0" smtClean="0"/>
              <a:t>m</a:t>
            </a:r>
          </a:p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EmpID → Name, Phone, Position</a:t>
            </a:r>
          </a:p>
          <a:p>
            <a:r>
              <a:rPr lang="en-US" dirty="0" smtClean="0"/>
              <a:t>Position → Phone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but  Phone → Position</a:t>
            </a: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3018184" y="5678556"/>
            <a:ext cx="215346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1534492" y="1752600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To check if A </a:t>
            </a:r>
            <a:r>
              <a:rPr lang="en-US" sz="2800" dirty="0" smtClean="0">
                <a:latin typeface="Times New Roman"/>
                <a:cs typeface="Times New Roman"/>
                <a:sym typeface="Wingdings" pitchFamily="2" charset="2"/>
              </a:rPr>
              <a:t>→</a:t>
            </a:r>
            <a:r>
              <a:rPr lang="en-US" sz="2800" dirty="0" smtClean="0"/>
              <a:t> B holds in R, erase all other columns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check if the remaining relation is many-one (called </a:t>
            </a:r>
            <a:r>
              <a:rPr lang="en-US" sz="2800" b="1" i="1" dirty="0" smtClean="0"/>
              <a:t>functional</a:t>
            </a:r>
            <a:r>
              <a:rPr lang="en-US" sz="2800" dirty="0" smtClean="0"/>
              <a:t> in mathematics)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Note: A functional dependency is a constraint defined regardless of a particular DB instance</a:t>
            </a:r>
          </a:p>
          <a:p>
            <a:pPr>
              <a:buNone/>
            </a:pPr>
            <a:endParaRPr lang="en-US" sz="28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01455" y="2438400"/>
          <a:ext cx="354109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08218"/>
                <a:gridCol w="708218"/>
                <a:gridCol w="708218"/>
                <a:gridCol w="708218"/>
                <a:gridCol w="708218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A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B</a:t>
                      </a:r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X1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Y1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X2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Y2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…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graphicFrame>
        <p:nvGraphicFramePr>
          <p:cNvPr id="132" name="Table 131"/>
          <p:cNvGraphicFramePr>
            <a:graphicFrameLocks noGrp="1"/>
          </p:cNvGraphicFramePr>
          <p:nvPr/>
        </p:nvGraphicFramePr>
        <p:xfrm>
          <a:off x="1358900" y="2570922"/>
          <a:ext cx="6096000" cy="198120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94473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EmpID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Name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Phone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/>
                        <a:t>Position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E0045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John Smith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HR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E1847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</a:t>
                      </a:r>
                      <a:r>
                        <a:rPr lang="en-US" sz="2000" baseline="0" dirty="0" smtClean="0"/>
                        <a:t>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2376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QA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E3123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Lucy</a:t>
                      </a:r>
                      <a:r>
                        <a:rPr lang="en-US" sz="2000" baseline="0" dirty="0" smtClean="0"/>
                        <a:t> Larsen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E9923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Zheng Li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1264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/>
                        <a:t>Developer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" name="Line 130"/>
          <p:cNvSpPr>
            <a:spLocks noChangeShapeType="1"/>
          </p:cNvSpPr>
          <p:nvPr/>
        </p:nvSpPr>
        <p:spPr bwMode="auto">
          <a:xfrm flipH="1">
            <a:off x="5648740" y="316727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4" name="Line 130"/>
          <p:cNvSpPr>
            <a:spLocks noChangeShapeType="1"/>
          </p:cNvSpPr>
          <p:nvPr/>
        </p:nvSpPr>
        <p:spPr bwMode="auto">
          <a:xfrm flipH="1">
            <a:off x="5648740" y="356483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5" name="Line 130"/>
          <p:cNvSpPr>
            <a:spLocks noChangeShapeType="1"/>
          </p:cNvSpPr>
          <p:nvPr/>
        </p:nvSpPr>
        <p:spPr bwMode="auto">
          <a:xfrm flipH="1">
            <a:off x="5648740" y="3949148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6" name="Line 130"/>
          <p:cNvSpPr>
            <a:spLocks noChangeShapeType="1"/>
          </p:cNvSpPr>
          <p:nvPr/>
        </p:nvSpPr>
        <p:spPr bwMode="auto">
          <a:xfrm flipH="1">
            <a:off x="5648740" y="435996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34" grpId="0" animBg="1"/>
      <p:bldP spid="135" grpId="0" animBg="1"/>
      <p:bldP spid="1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Examples of FDs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066800" y="2133600"/>
            <a:ext cx="625254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Product</a:t>
            </a:r>
            <a:r>
              <a:rPr lang="en-US" dirty="0" smtClean="0"/>
              <a:t>:	manufacturer, mpn→  </a:t>
            </a:r>
            <a:r>
              <a:rPr lang="en-US" dirty="0"/>
              <a:t>price, </a:t>
            </a:r>
            <a:r>
              <a:rPr lang="en-US" dirty="0" smtClean="0"/>
              <a:t>name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Person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	ssn →  </a:t>
            </a:r>
            <a:r>
              <a:rPr lang="en-US" dirty="0"/>
              <a:t>name, age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Company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  <a:r>
              <a:rPr lang="en-US" dirty="0" smtClean="0"/>
              <a:t>	name →  </a:t>
            </a:r>
            <a:r>
              <a:rPr lang="en-US" dirty="0"/>
              <a:t>stockprice, president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definition of a key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key</a:t>
            </a:r>
            <a:r>
              <a:rPr lang="en-US" dirty="0" smtClean="0"/>
              <a:t> is a set of attributes 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s.t. for any other attribute B, 	A</a:t>
            </a:r>
            <a:r>
              <a:rPr lang="en-US" baseline="-25000" dirty="0" smtClean="0"/>
              <a:t>1</a:t>
            </a:r>
            <a:r>
              <a:rPr lang="en-US" dirty="0" smtClean="0"/>
              <a:t>, ..., A</a:t>
            </a:r>
            <a:r>
              <a:rPr lang="en-US" baseline="-25000" dirty="0" smtClean="0"/>
              <a:t>n</a:t>
            </a:r>
            <a:r>
              <a:rPr lang="en-US" dirty="0" smtClean="0"/>
              <a:t> →</a:t>
            </a:r>
            <a:r>
              <a:rPr lang="en-US" dirty="0" smtClean="0">
                <a:sym typeface="Wingdings" pitchFamily="2" charset="2"/>
              </a:rPr>
              <a:t> B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/>
              <a:t>A </a:t>
            </a:r>
            <a:r>
              <a:rPr lang="en-US" b="1" dirty="0" smtClean="0"/>
              <a:t>minimal key</a:t>
            </a:r>
            <a:r>
              <a:rPr lang="en-US" dirty="0" smtClean="0"/>
              <a:t> is a set of attributes which is a key and for which no subset is a key</a:t>
            </a:r>
          </a:p>
          <a:p>
            <a:endParaRPr lang="en-US" dirty="0" smtClean="0"/>
          </a:p>
          <a:p>
            <a:r>
              <a:rPr lang="en-US" dirty="0" smtClean="0"/>
              <a:t>Note: book calls them </a:t>
            </a:r>
            <a:r>
              <a:rPr lang="en-US" b="1" dirty="0" smtClean="0"/>
              <a:t>superkey</a:t>
            </a:r>
            <a:r>
              <a:rPr lang="en-US" dirty="0" smtClean="0"/>
              <a:t> and </a:t>
            </a:r>
            <a:r>
              <a:rPr lang="en-US" b="1" dirty="0" smtClean="0"/>
              <a:t>key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Keys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Product(name, price, category, color)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name, category →</a:t>
            </a:r>
            <a:r>
              <a:rPr lang="en-US" sz="2000" dirty="0" smtClean="0">
                <a:sym typeface="Wingdings" pitchFamily="2" charset="2"/>
              </a:rPr>
              <a:t> price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category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color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Keys are:    {name, category} and all supersets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chemeClr val="accent2"/>
                </a:solidFill>
              </a:rPr>
              <a:t>Enrollment(student, address, course, room, time)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student → </a:t>
            </a:r>
            <a:r>
              <a:rPr lang="en-US" sz="2000" dirty="0" smtClean="0">
                <a:sym typeface="Wingdings" pitchFamily="2" charset="2"/>
              </a:rPr>
              <a:t>address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room, time →</a:t>
            </a:r>
            <a:r>
              <a:rPr lang="en-US" sz="2000" dirty="0" smtClean="0">
                <a:sym typeface="Wingdings" pitchFamily="2" charset="2"/>
              </a:rPr>
              <a:t> course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>
                <a:sym typeface="Wingdings" pitchFamily="2" charset="2"/>
              </a:rPr>
              <a:t>student, course </a:t>
            </a:r>
            <a:r>
              <a:rPr lang="en-US" sz="2000" dirty="0" smtClean="0"/>
              <a:t>→</a:t>
            </a:r>
            <a:r>
              <a:rPr lang="en-US" sz="2000" dirty="0" smtClean="0">
                <a:sym typeface="Wingdings" pitchFamily="2" charset="2"/>
              </a:rPr>
              <a:t> room, time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smtClean="0"/>
              <a:t>Keys are:  [in class]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Keys of a Relation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12725" y="2022475"/>
            <a:ext cx="831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Given a relation constructed from an E/R diagram, what is its key?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2590800"/>
            <a:ext cx="7920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Rules:</a:t>
            </a:r>
            <a:endParaRPr lang="en-US" dirty="0"/>
          </a:p>
          <a:p>
            <a:r>
              <a:rPr lang="en-US" dirty="0"/>
              <a:t> 1.  If the relation comes from an entity set, </a:t>
            </a:r>
          </a:p>
          <a:p>
            <a:r>
              <a:rPr lang="en-US" dirty="0"/>
              <a:t>           the key of the relation is the set of attributes which is the</a:t>
            </a:r>
          </a:p>
          <a:p>
            <a:r>
              <a:rPr lang="en-US" dirty="0"/>
              <a:t>           key of the entity set.</a:t>
            </a:r>
          </a:p>
        </p:txBody>
      </p:sp>
      <p:sp>
        <p:nvSpPr>
          <p:cNvPr id="28680" name="Oval 6"/>
          <p:cNvSpPr>
            <a:spLocks noChangeAspect="1" noChangeArrowheads="1"/>
          </p:cNvSpPr>
          <p:nvPr/>
        </p:nvSpPr>
        <p:spPr bwMode="auto">
          <a:xfrm>
            <a:off x="738621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address</a:t>
            </a:r>
          </a:p>
        </p:txBody>
      </p:sp>
      <p:sp>
        <p:nvSpPr>
          <p:cNvPr id="28681" name="Oval 7"/>
          <p:cNvSpPr>
            <a:spLocks noChangeAspect="1" noChangeArrowheads="1"/>
          </p:cNvSpPr>
          <p:nvPr/>
        </p:nvSpPr>
        <p:spPr bwMode="auto">
          <a:xfrm>
            <a:off x="2053936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name</a:t>
            </a:r>
          </a:p>
        </p:txBody>
      </p:sp>
      <p:sp>
        <p:nvSpPr>
          <p:cNvPr id="28682" name="Oval 8"/>
          <p:cNvSpPr>
            <a:spLocks noChangeAspect="1" noChangeArrowheads="1"/>
          </p:cNvSpPr>
          <p:nvPr/>
        </p:nvSpPr>
        <p:spPr bwMode="auto">
          <a:xfrm>
            <a:off x="3288723" y="5561623"/>
            <a:ext cx="1020041" cy="48357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ssn</a:t>
            </a:r>
            <a:endParaRPr lang="en-US" dirty="0"/>
          </a:p>
        </p:txBody>
      </p:sp>
      <p:sp>
        <p:nvSpPr>
          <p:cNvPr id="28683" name="Rectangle 9"/>
          <p:cNvSpPr>
            <a:spLocks noChangeAspect="1" noChangeArrowheads="1"/>
          </p:cNvSpPr>
          <p:nvPr/>
        </p:nvSpPr>
        <p:spPr bwMode="auto">
          <a:xfrm>
            <a:off x="1517073" y="4648200"/>
            <a:ext cx="1771650" cy="53730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5334000" y="4648200"/>
            <a:ext cx="355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Person(</a:t>
            </a:r>
            <a:r>
              <a:rPr lang="en-US" dirty="0"/>
              <a:t>address, name, </a:t>
            </a:r>
            <a:r>
              <a:rPr lang="en-US" u="sng" dirty="0"/>
              <a:t>ssn</a:t>
            </a:r>
            <a:r>
              <a:rPr lang="en-US" b="1" dirty="0"/>
              <a:t>)</a:t>
            </a:r>
          </a:p>
        </p:txBody>
      </p:sp>
      <p:sp>
        <p:nvSpPr>
          <p:cNvPr id="28679" name="Line 14"/>
          <p:cNvSpPr>
            <a:spLocks noChangeShapeType="1"/>
          </p:cNvSpPr>
          <p:nvPr/>
        </p:nvSpPr>
        <p:spPr bwMode="auto">
          <a:xfrm>
            <a:off x="3962400" y="488674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cxnSp>
        <p:nvCxnSpPr>
          <p:cNvPr id="16" name="Straight Connector 15"/>
          <p:cNvCxnSpPr>
            <a:stCxn id="28683" idx="2"/>
            <a:endCxn id="28680" idx="0"/>
          </p:cNvCxnSpPr>
          <p:nvPr/>
        </p:nvCxnSpPr>
        <p:spPr bwMode="auto">
          <a:xfrm flipH="1">
            <a:off x="1248642" y="5185508"/>
            <a:ext cx="1154256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28683" idx="2"/>
            <a:endCxn id="28681" idx="0"/>
          </p:cNvCxnSpPr>
          <p:nvPr/>
        </p:nvCxnSpPr>
        <p:spPr bwMode="auto">
          <a:xfrm>
            <a:off x="2402898" y="5185508"/>
            <a:ext cx="161059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28683" idx="2"/>
            <a:endCxn id="28682" idx="0"/>
          </p:cNvCxnSpPr>
          <p:nvPr/>
        </p:nvCxnSpPr>
        <p:spPr bwMode="auto">
          <a:xfrm>
            <a:off x="2402898" y="5185508"/>
            <a:ext cx="1395846" cy="3761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2920207" y="6034088"/>
            <a:ext cx="33035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/>
              <a:t>buys</a:t>
            </a:r>
            <a:r>
              <a:rPr lang="en-US" sz="2800" dirty="0"/>
              <a:t>(</a:t>
            </a:r>
            <a:r>
              <a:rPr lang="en-US" sz="2800" u="sng" dirty="0"/>
              <a:t>name, ssn</a:t>
            </a:r>
            <a:r>
              <a:rPr lang="en-US" sz="2800" dirty="0"/>
              <a:t>, date)</a:t>
            </a:r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572000" y="5181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304800" y="1219200"/>
            <a:ext cx="80279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Rules:</a:t>
            </a:r>
            <a:endParaRPr lang="en-US" dirty="0"/>
          </a:p>
          <a:p>
            <a:r>
              <a:rPr lang="en-US" dirty="0"/>
              <a:t> 2.  If the relation comes from a many-many relationship, </a:t>
            </a:r>
          </a:p>
          <a:p>
            <a:r>
              <a:rPr lang="en-US" dirty="0"/>
              <a:t>           the key of the relation is the set of all attribute keys in the</a:t>
            </a:r>
          </a:p>
          <a:p>
            <a:r>
              <a:rPr lang="en-US" dirty="0"/>
              <a:t>           relations corresponding to the entity sets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1091648" y="2771775"/>
            <a:ext cx="6960704" cy="2182813"/>
            <a:chOff x="1058863" y="2771775"/>
            <a:chExt cx="6960704" cy="2182813"/>
          </a:xfrm>
        </p:grpSpPr>
        <p:sp>
          <p:nvSpPr>
            <p:cNvPr id="29699" name="Rectangle 3"/>
            <p:cNvSpPr>
              <a:spLocks noChangeAspect="1" noChangeArrowheads="1"/>
            </p:cNvSpPr>
            <p:nvPr/>
          </p:nvSpPr>
          <p:spPr bwMode="auto">
            <a:xfrm>
              <a:off x="5865813" y="3375819"/>
              <a:ext cx="1822450" cy="55086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Person</a:t>
              </a:r>
              <a:endParaRPr lang="en-US" dirty="0"/>
            </a:p>
          </p:txBody>
        </p:sp>
        <p:sp>
          <p:nvSpPr>
            <p:cNvPr id="29700" name="AutoShape 4"/>
            <p:cNvSpPr>
              <a:spLocks noChangeAspect="1" noChangeArrowheads="1"/>
            </p:cNvSpPr>
            <p:nvPr/>
          </p:nvSpPr>
          <p:spPr bwMode="auto">
            <a:xfrm>
              <a:off x="4102101" y="3154363"/>
              <a:ext cx="1104900" cy="993775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buys</a:t>
              </a:r>
              <a:endParaRPr lang="en-US" dirty="0"/>
            </a:p>
          </p:txBody>
        </p:sp>
        <p:sp>
          <p:nvSpPr>
            <p:cNvPr id="29701" name="Rectangle 5"/>
            <p:cNvSpPr>
              <a:spLocks noChangeAspect="1" noChangeArrowheads="1"/>
            </p:cNvSpPr>
            <p:nvPr/>
          </p:nvSpPr>
          <p:spPr bwMode="auto">
            <a:xfrm>
              <a:off x="1897063" y="3375025"/>
              <a:ext cx="1546225" cy="55245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Product</a:t>
              </a:r>
              <a:endParaRPr lang="en-US" dirty="0"/>
            </a:p>
          </p:txBody>
        </p:sp>
        <p:sp>
          <p:nvSpPr>
            <p:cNvPr id="29702" name="Oval 6"/>
            <p:cNvSpPr>
              <a:spLocks noChangeAspect="1" noChangeArrowheads="1"/>
            </p:cNvSpPr>
            <p:nvPr/>
          </p:nvSpPr>
          <p:spPr bwMode="auto">
            <a:xfrm>
              <a:off x="1058863" y="2771775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name</a:t>
              </a:r>
            </a:p>
          </p:txBody>
        </p:sp>
        <p:sp>
          <p:nvSpPr>
            <p:cNvPr id="29703" name="Oval 7"/>
            <p:cNvSpPr>
              <a:spLocks noChangeAspect="1" noChangeArrowheads="1"/>
            </p:cNvSpPr>
            <p:nvPr/>
          </p:nvSpPr>
          <p:spPr bwMode="auto">
            <a:xfrm>
              <a:off x="1058863" y="3960812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price</a:t>
              </a:r>
            </a:p>
          </p:txBody>
        </p:sp>
        <p:sp>
          <p:nvSpPr>
            <p:cNvPr id="29704" name="Oval 8"/>
            <p:cNvSpPr>
              <a:spLocks noChangeAspect="1" noChangeArrowheads="1"/>
            </p:cNvSpPr>
            <p:nvPr/>
          </p:nvSpPr>
          <p:spPr bwMode="auto">
            <a:xfrm>
              <a:off x="5727700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name</a:t>
              </a:r>
            </a:p>
          </p:txBody>
        </p:sp>
        <p:sp>
          <p:nvSpPr>
            <p:cNvPr id="29705" name="Oval 9"/>
            <p:cNvSpPr>
              <a:spLocks noChangeAspect="1" noChangeArrowheads="1"/>
            </p:cNvSpPr>
            <p:nvPr/>
          </p:nvSpPr>
          <p:spPr bwMode="auto">
            <a:xfrm>
              <a:off x="6970229" y="4287044"/>
              <a:ext cx="1049338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u="sng" dirty="0"/>
                <a:t>ssn</a:t>
              </a:r>
            </a:p>
          </p:txBody>
        </p:sp>
        <p:sp>
          <p:nvSpPr>
            <p:cNvPr id="29713" name="Oval 17"/>
            <p:cNvSpPr>
              <a:spLocks noChangeAspect="1" noChangeArrowheads="1"/>
            </p:cNvSpPr>
            <p:nvPr/>
          </p:nvSpPr>
          <p:spPr bwMode="auto">
            <a:xfrm>
              <a:off x="4129882" y="4457700"/>
              <a:ext cx="1049337" cy="49688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date</a:t>
              </a:r>
            </a:p>
          </p:txBody>
        </p:sp>
        <p:cxnSp>
          <p:nvCxnSpPr>
            <p:cNvPr id="22" name="Straight Connector 21"/>
            <p:cNvCxnSpPr>
              <a:stCxn id="29701" idx="0"/>
              <a:endCxn id="29702" idx="6"/>
            </p:cNvCxnSpPr>
            <p:nvPr/>
          </p:nvCxnSpPr>
          <p:spPr bwMode="auto">
            <a:xfrm flipH="1" flipV="1">
              <a:off x="2108200" y="3020219"/>
              <a:ext cx="561976" cy="35480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9701" idx="2"/>
              <a:endCxn id="29703" idx="6"/>
            </p:cNvCxnSpPr>
            <p:nvPr/>
          </p:nvCxnSpPr>
          <p:spPr bwMode="auto">
            <a:xfrm flipH="1">
              <a:off x="2108200" y="3927475"/>
              <a:ext cx="561976" cy="28178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>
              <a:stCxn id="29700" idx="1"/>
              <a:endCxn id="29701" idx="3"/>
            </p:cNvCxnSpPr>
            <p:nvPr/>
          </p:nvCxnSpPr>
          <p:spPr bwMode="auto">
            <a:xfrm flipH="1" flipV="1">
              <a:off x="3443288" y="3651250"/>
              <a:ext cx="658813" cy="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>
              <a:stCxn id="29699" idx="1"/>
              <a:endCxn id="29700" idx="3"/>
            </p:cNvCxnSpPr>
            <p:nvPr/>
          </p:nvCxnSpPr>
          <p:spPr bwMode="auto">
            <a:xfrm flipH="1">
              <a:off x="5207001" y="3651251"/>
              <a:ext cx="658812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9713" idx="0"/>
              <a:endCxn id="29700" idx="2"/>
            </p:cNvCxnSpPr>
            <p:nvPr/>
          </p:nvCxnSpPr>
          <p:spPr bwMode="auto">
            <a:xfrm flipV="1">
              <a:off x="4654551" y="4148138"/>
              <a:ext cx="0" cy="3095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>
              <a:stCxn id="29699" idx="2"/>
              <a:endCxn id="29704" idx="0"/>
            </p:cNvCxnSpPr>
            <p:nvPr/>
          </p:nvCxnSpPr>
          <p:spPr bwMode="auto">
            <a:xfrm flipH="1">
              <a:off x="6252369" y="3926682"/>
              <a:ext cx="524669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>
              <a:stCxn id="29699" idx="2"/>
              <a:endCxn id="29705" idx="0"/>
            </p:cNvCxnSpPr>
            <p:nvPr/>
          </p:nvCxnSpPr>
          <p:spPr bwMode="auto">
            <a:xfrm>
              <a:off x="6777038" y="3926682"/>
              <a:ext cx="717860" cy="36036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2" grpId="0"/>
      <p:bldP spid="297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2057400" y="152400"/>
            <a:ext cx="5353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/>
              <a:t>Subclasses in E/R Diagrams</a:t>
            </a:r>
            <a:endParaRPr lang="en-US" dirty="0"/>
          </a:p>
        </p:txBody>
      </p:sp>
      <p:sp>
        <p:nvSpPr>
          <p:cNvPr id="5137" name="Oval 17"/>
          <p:cNvSpPr>
            <a:spLocks noChangeArrowheads="1"/>
          </p:cNvSpPr>
          <p:nvPr/>
        </p:nvSpPr>
        <p:spPr bwMode="auto">
          <a:xfrm>
            <a:off x="7381875" y="58293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Age Group</a:t>
            </a:r>
          </a:p>
        </p:txBody>
      </p:sp>
      <p:sp>
        <p:nvSpPr>
          <p:cNvPr id="5138" name="Oval 18"/>
          <p:cNvSpPr>
            <a:spLocks noChangeArrowheads="1"/>
          </p:cNvSpPr>
          <p:nvPr/>
        </p:nvSpPr>
        <p:spPr bwMode="auto">
          <a:xfrm>
            <a:off x="314325" y="58293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platforms</a:t>
            </a:r>
          </a:p>
        </p:txBody>
      </p:sp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695700" y="8001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u="sng" dirty="0"/>
              <a:t>name</a:t>
            </a:r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5257800" y="79375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category</a:t>
            </a:r>
          </a:p>
        </p:txBody>
      </p:sp>
      <p:sp>
        <p:nvSpPr>
          <p:cNvPr id="5126" name="Oval 6"/>
          <p:cNvSpPr>
            <a:spLocks noChangeArrowheads="1"/>
          </p:cNvSpPr>
          <p:nvPr/>
        </p:nvSpPr>
        <p:spPr bwMode="auto">
          <a:xfrm>
            <a:off x="2819400" y="1752600"/>
            <a:ext cx="1447800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price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715000" y="4876800"/>
            <a:ext cx="26670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Educational Product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762000" y="4876800"/>
            <a:ext cx="23622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Software Product</a:t>
            </a:r>
          </a:p>
        </p:txBody>
      </p:sp>
      <p:cxnSp>
        <p:nvCxnSpPr>
          <p:cNvPr id="24" name="Straight Connector 23"/>
          <p:cNvCxnSpPr>
            <a:stCxn id="5123" idx="0"/>
            <a:endCxn id="5126" idx="5"/>
          </p:cNvCxnSpPr>
          <p:nvPr/>
        </p:nvCxnSpPr>
        <p:spPr bwMode="auto">
          <a:xfrm flipH="1" flipV="1">
            <a:off x="4055174" y="2337967"/>
            <a:ext cx="364426" cy="3290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5123" idx="0"/>
            <a:endCxn id="5124" idx="4"/>
          </p:cNvCxnSpPr>
          <p:nvPr/>
        </p:nvCxnSpPr>
        <p:spPr bwMode="auto">
          <a:xfrm flipV="1">
            <a:off x="4419600" y="1485900"/>
            <a:ext cx="0" cy="1181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5123" idx="0"/>
            <a:endCxn id="5125" idx="4"/>
          </p:cNvCxnSpPr>
          <p:nvPr/>
        </p:nvCxnSpPr>
        <p:spPr bwMode="auto">
          <a:xfrm flipV="1">
            <a:off x="4419600" y="1479550"/>
            <a:ext cx="1562100" cy="118745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5130" idx="3"/>
            <a:endCxn id="5133" idx="0"/>
          </p:cNvCxnSpPr>
          <p:nvPr/>
        </p:nvCxnSpPr>
        <p:spPr bwMode="auto">
          <a:xfrm flipH="1">
            <a:off x="1943100" y="4572000"/>
            <a:ext cx="8001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352800" y="2667000"/>
            <a:ext cx="2133600" cy="762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Product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22479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5600700" y="3733800"/>
            <a:ext cx="990600" cy="838200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cxnSp>
        <p:nvCxnSpPr>
          <p:cNvPr id="30" name="Straight Connector 29"/>
          <p:cNvCxnSpPr>
            <a:stCxn id="5123" idx="2"/>
            <a:endCxn id="5130" idx="0"/>
          </p:cNvCxnSpPr>
          <p:nvPr/>
        </p:nvCxnSpPr>
        <p:spPr bwMode="auto">
          <a:xfrm flipH="1">
            <a:off x="2743200" y="3429000"/>
            <a:ext cx="1676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5123" idx="2"/>
            <a:endCxn id="5131" idx="0"/>
          </p:cNvCxnSpPr>
          <p:nvPr/>
        </p:nvCxnSpPr>
        <p:spPr bwMode="auto">
          <a:xfrm>
            <a:off x="4419600" y="3429000"/>
            <a:ext cx="16764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5132" idx="0"/>
            <a:endCxn id="5131" idx="3"/>
          </p:cNvCxnSpPr>
          <p:nvPr/>
        </p:nvCxnSpPr>
        <p:spPr bwMode="auto">
          <a:xfrm flipH="1" flipV="1">
            <a:off x="6096000" y="4572000"/>
            <a:ext cx="952500" cy="304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5133" idx="2"/>
            <a:endCxn id="5138" idx="7"/>
          </p:cNvCxnSpPr>
          <p:nvPr/>
        </p:nvCxnSpPr>
        <p:spPr bwMode="auto">
          <a:xfrm flipH="1">
            <a:off x="1550099" y="5638800"/>
            <a:ext cx="393001" cy="2909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5137" idx="1"/>
            <a:endCxn id="5132" idx="2"/>
          </p:cNvCxnSpPr>
          <p:nvPr/>
        </p:nvCxnSpPr>
        <p:spPr bwMode="auto">
          <a:xfrm flipH="1" flipV="1">
            <a:off x="7048500" y="5638800"/>
            <a:ext cx="545401" cy="29093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685800" y="1371600"/>
            <a:ext cx="77104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Except:</a:t>
            </a:r>
            <a:r>
              <a:rPr lang="en-US" dirty="0"/>
              <a:t> if there is an arrow from the relationship to E, then</a:t>
            </a:r>
          </a:p>
          <a:p>
            <a:r>
              <a:rPr lang="en-US" dirty="0"/>
              <a:t>             we don’t need the key of E as part of the relation key.</a:t>
            </a:r>
          </a:p>
        </p:txBody>
      </p:sp>
      <p:sp>
        <p:nvSpPr>
          <p:cNvPr id="30733" name="Text Box 22"/>
          <p:cNvSpPr txBox="1">
            <a:spLocks noChangeArrowheads="1"/>
          </p:cNvSpPr>
          <p:nvPr/>
        </p:nvSpPr>
        <p:spPr bwMode="auto">
          <a:xfrm>
            <a:off x="1346200" y="5791200"/>
            <a:ext cx="6451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/>
              <a:t>Purchase</a:t>
            </a:r>
            <a:r>
              <a:rPr lang="en-US" sz="3200" dirty="0"/>
              <a:t>(</a:t>
            </a:r>
            <a:r>
              <a:rPr lang="en-US" sz="3200" u="sng" dirty="0"/>
              <a:t>name , sname, ssn</a:t>
            </a:r>
            <a:r>
              <a:rPr lang="en-US" sz="3200" dirty="0"/>
              <a:t>, card-no)</a:t>
            </a:r>
          </a:p>
        </p:txBody>
      </p:sp>
      <p:sp>
        <p:nvSpPr>
          <p:cNvPr id="30734" name="Line 23"/>
          <p:cNvSpPr>
            <a:spLocks noChangeShapeType="1"/>
          </p:cNvSpPr>
          <p:nvPr/>
        </p:nvSpPr>
        <p:spPr bwMode="auto">
          <a:xfrm>
            <a:off x="4572000" y="495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914400" y="2514600"/>
            <a:ext cx="6172200" cy="2237549"/>
            <a:chOff x="914400" y="2514600"/>
            <a:chExt cx="6172200" cy="2237549"/>
          </a:xfrm>
        </p:grpSpPr>
        <p:sp>
          <p:nvSpPr>
            <p:cNvPr id="30735" name="AutoShape 5"/>
            <p:cNvSpPr>
              <a:spLocks noChangeAspect="1" noChangeArrowheads="1"/>
            </p:cNvSpPr>
            <p:nvPr/>
          </p:nvSpPr>
          <p:spPr bwMode="auto">
            <a:xfrm>
              <a:off x="4114800" y="3177446"/>
              <a:ext cx="914400" cy="822844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/>
                <a:t>Purchase</a:t>
              </a:r>
            </a:p>
          </p:txBody>
        </p:sp>
        <p:sp>
          <p:nvSpPr>
            <p:cNvPr id="30736" name="Rectangle 6"/>
            <p:cNvSpPr>
              <a:spLocks noChangeAspect="1" noChangeArrowheads="1"/>
            </p:cNvSpPr>
            <p:nvPr/>
          </p:nvSpPr>
          <p:spPr bwMode="auto">
            <a:xfrm>
              <a:off x="2057400" y="2514600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Product</a:t>
              </a:r>
            </a:p>
          </p:txBody>
        </p:sp>
        <p:sp>
          <p:nvSpPr>
            <p:cNvPr id="30737" name="Rectangle 7"/>
            <p:cNvSpPr>
              <a:spLocks noChangeAspect="1" noChangeArrowheads="1"/>
            </p:cNvSpPr>
            <p:nvPr/>
          </p:nvSpPr>
          <p:spPr bwMode="auto">
            <a:xfrm>
              <a:off x="3909060" y="4295014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Person</a:t>
              </a:r>
            </a:p>
          </p:txBody>
        </p:sp>
        <p:sp>
          <p:nvSpPr>
            <p:cNvPr id="30738" name="Rectangle 8"/>
            <p:cNvSpPr>
              <a:spLocks noChangeAspect="1" noChangeArrowheads="1"/>
            </p:cNvSpPr>
            <p:nvPr/>
          </p:nvSpPr>
          <p:spPr bwMode="auto">
            <a:xfrm>
              <a:off x="5760720" y="3360300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Store</a:t>
              </a:r>
            </a:p>
          </p:txBody>
        </p:sp>
        <p:sp>
          <p:nvSpPr>
            <p:cNvPr id="30742" name="Rectangle 12"/>
            <p:cNvSpPr>
              <a:spLocks noChangeAspect="1" noChangeArrowheads="1"/>
            </p:cNvSpPr>
            <p:nvPr/>
          </p:nvSpPr>
          <p:spPr bwMode="auto">
            <a:xfrm>
              <a:off x="2057400" y="4206001"/>
              <a:ext cx="1325880" cy="4571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Payment Method</a:t>
              </a:r>
            </a:p>
          </p:txBody>
        </p:sp>
        <p:sp>
          <p:nvSpPr>
            <p:cNvPr id="30725" name="Oval 14"/>
            <p:cNvSpPr>
              <a:spLocks noChangeAspect="1" noChangeArrowheads="1"/>
            </p:cNvSpPr>
            <p:nvPr/>
          </p:nvSpPr>
          <p:spPr bwMode="auto">
            <a:xfrm>
              <a:off x="1371600" y="3124200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name</a:t>
              </a:r>
            </a:p>
          </p:txBody>
        </p:sp>
        <p:sp>
          <p:nvSpPr>
            <p:cNvPr id="30726" name="Oval 15"/>
            <p:cNvSpPr>
              <a:spLocks noChangeAspect="1" noChangeArrowheads="1"/>
            </p:cNvSpPr>
            <p:nvPr/>
          </p:nvSpPr>
          <p:spPr bwMode="auto">
            <a:xfrm>
              <a:off x="914400" y="4391754"/>
              <a:ext cx="9144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card-no</a:t>
              </a:r>
            </a:p>
          </p:txBody>
        </p:sp>
        <p:sp>
          <p:nvSpPr>
            <p:cNvPr id="30727" name="Oval 16"/>
            <p:cNvSpPr>
              <a:spLocks noChangeAspect="1" noChangeArrowheads="1"/>
            </p:cNvSpPr>
            <p:nvPr/>
          </p:nvSpPr>
          <p:spPr bwMode="auto">
            <a:xfrm>
              <a:off x="5562600" y="4343400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ssn</a:t>
              </a:r>
            </a:p>
          </p:txBody>
        </p:sp>
        <p:sp>
          <p:nvSpPr>
            <p:cNvPr id="30728" name="Oval 17"/>
            <p:cNvSpPr>
              <a:spLocks noChangeAspect="1" noChangeArrowheads="1"/>
            </p:cNvSpPr>
            <p:nvPr/>
          </p:nvSpPr>
          <p:spPr bwMode="auto">
            <a:xfrm>
              <a:off x="6324600" y="2791553"/>
              <a:ext cx="762000" cy="360363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u="sng" dirty="0"/>
                <a:t>sname</a:t>
              </a:r>
            </a:p>
          </p:txBody>
        </p:sp>
        <p:cxnSp>
          <p:nvCxnSpPr>
            <p:cNvPr id="25" name="Straight Connector 24"/>
            <p:cNvCxnSpPr>
              <a:stCxn id="30736" idx="1"/>
              <a:endCxn id="30725" idx="0"/>
            </p:cNvCxnSpPr>
            <p:nvPr/>
          </p:nvCxnSpPr>
          <p:spPr bwMode="auto">
            <a:xfrm flipH="1">
              <a:off x="1752600" y="2743168"/>
              <a:ext cx="304800" cy="381032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>
              <a:stCxn id="30742" idx="1"/>
              <a:endCxn id="30726" idx="6"/>
            </p:cNvCxnSpPr>
            <p:nvPr/>
          </p:nvCxnSpPr>
          <p:spPr bwMode="auto">
            <a:xfrm flipH="1">
              <a:off x="1828800" y="4434569"/>
              <a:ext cx="228600" cy="137367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>
              <a:stCxn id="30735" idx="1"/>
              <a:endCxn id="30736" idx="3"/>
            </p:cNvCxnSpPr>
            <p:nvPr/>
          </p:nvCxnSpPr>
          <p:spPr bwMode="auto">
            <a:xfrm flipH="1" flipV="1">
              <a:off x="3383280" y="2743168"/>
              <a:ext cx="731520" cy="8457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>
              <a:stCxn id="30735" idx="3"/>
              <a:endCxn id="30738" idx="1"/>
            </p:cNvCxnSpPr>
            <p:nvPr/>
          </p:nvCxnSpPr>
          <p:spPr bwMode="auto">
            <a:xfrm>
              <a:off x="5029200" y="3588868"/>
              <a:ext cx="73152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30735" idx="2"/>
              <a:endCxn id="30737" idx="0"/>
            </p:cNvCxnSpPr>
            <p:nvPr/>
          </p:nvCxnSpPr>
          <p:spPr bwMode="auto">
            <a:xfrm>
              <a:off x="4572000" y="4000290"/>
              <a:ext cx="0" cy="29472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Arrow Connector 35"/>
            <p:cNvCxnSpPr>
              <a:stCxn id="30735" idx="1"/>
              <a:endCxn id="30742" idx="3"/>
            </p:cNvCxnSpPr>
            <p:nvPr/>
          </p:nvCxnSpPr>
          <p:spPr bwMode="auto">
            <a:xfrm flipH="1">
              <a:off x="3383280" y="3588868"/>
              <a:ext cx="731520" cy="84570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Straight Connector 37"/>
            <p:cNvCxnSpPr>
              <a:stCxn id="30728" idx="4"/>
              <a:endCxn id="30738" idx="0"/>
            </p:cNvCxnSpPr>
            <p:nvPr/>
          </p:nvCxnSpPr>
          <p:spPr bwMode="auto">
            <a:xfrm flipH="1">
              <a:off x="6423660" y="3151916"/>
              <a:ext cx="281940" cy="208384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30727" idx="2"/>
              <a:endCxn id="30737" idx="3"/>
            </p:cNvCxnSpPr>
            <p:nvPr/>
          </p:nvCxnSpPr>
          <p:spPr bwMode="auto">
            <a:xfrm flipH="1">
              <a:off x="5234940" y="4523582"/>
              <a:ext cx="32766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3" grpId="0"/>
      <p:bldP spid="307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Keys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More rules:</a:t>
            </a:r>
          </a:p>
          <a:p>
            <a:r>
              <a:rPr lang="en-US" dirty="0" smtClean="0"/>
              <a:t>Many-one, one-many, one-one relationships</a:t>
            </a:r>
          </a:p>
          <a:p>
            <a:r>
              <a:rPr lang="en-US" dirty="0" smtClean="0"/>
              <a:t>Multi-way relationships</a:t>
            </a:r>
          </a:p>
          <a:p>
            <a:r>
              <a:rPr lang="en-US" dirty="0" smtClean="0"/>
              <a:t>Weak entity sets</a:t>
            </a:r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(Try to find them yourself, or check book)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Subclasses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770438" cy="3143250"/>
          </a:xfrm>
        </p:spPr>
        <p:txBody>
          <a:bodyPr wrap="none">
            <a:spAutoFit/>
          </a:bodyPr>
          <a:lstStyle/>
          <a:p>
            <a:r>
              <a:rPr lang="en-US" dirty="0" smtClean="0"/>
              <a:t>Think in terms of records: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Product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SoftwareProduct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EducationalProduct</a:t>
            </a:r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4720935" y="4753610"/>
          <a:ext cx="4028208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720935" y="3699164"/>
          <a:ext cx="3021156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4720935" y="2660073"/>
          <a:ext cx="2014104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7052"/>
                <a:gridCol w="1007052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Field2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4800600" cy="609600"/>
          </a:xfrm>
        </p:spPr>
        <p:txBody>
          <a:bodyPr/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dirty="0" smtClean="0">
                <a:solidFill>
                  <a:schemeClr val="tx1"/>
                </a:solidFill>
              </a:rPr>
              <a:t>Subclasses to Relations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0679" name="Group 23"/>
          <p:cNvGraphicFramePr>
            <a:graphicFrameLocks noGrp="1"/>
          </p:cNvGraphicFramePr>
          <p:nvPr/>
        </p:nvGraphicFramePr>
        <p:xfrm>
          <a:off x="5486400" y="914400"/>
          <a:ext cx="3429000" cy="19812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Camera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gadget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01" name="Group 45"/>
          <p:cNvGraphicFramePr>
            <a:graphicFrameLocks noGrp="1"/>
          </p:cNvGraphicFramePr>
          <p:nvPr/>
        </p:nvGraphicFramePr>
        <p:xfrm>
          <a:off x="6248400" y="3352800"/>
          <a:ext cx="2667000" cy="9906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platforms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Unix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712" name="Group 56"/>
          <p:cNvGraphicFramePr>
            <a:graphicFrameLocks noGrp="1"/>
          </p:cNvGraphicFramePr>
          <p:nvPr/>
        </p:nvGraphicFramePr>
        <p:xfrm>
          <a:off x="6248400" y="4800600"/>
          <a:ext cx="2667000" cy="14859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Age Group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toddler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retired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9" name="Text Box 70"/>
          <p:cNvSpPr txBox="1">
            <a:spLocks noChangeArrowheads="1"/>
          </p:cNvSpPr>
          <p:nvPr/>
        </p:nvSpPr>
        <p:spPr bwMode="auto">
          <a:xfrm>
            <a:off x="4365859" y="9144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7220" name="Text Box 71"/>
          <p:cNvSpPr txBox="1">
            <a:spLocks noChangeArrowheads="1"/>
          </p:cNvSpPr>
          <p:nvPr/>
        </p:nvSpPr>
        <p:spPr bwMode="auto">
          <a:xfrm>
            <a:off x="4713287" y="3352800"/>
            <a:ext cx="159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Sw.Product</a:t>
            </a:r>
          </a:p>
        </p:txBody>
      </p:sp>
      <p:sp>
        <p:nvSpPr>
          <p:cNvPr id="7221" name="Text Box 72"/>
          <p:cNvSpPr txBox="1">
            <a:spLocks noChangeArrowheads="1"/>
          </p:cNvSpPr>
          <p:nvPr/>
        </p:nvSpPr>
        <p:spPr bwMode="auto">
          <a:xfrm>
            <a:off x="4713287" y="4773527"/>
            <a:ext cx="1546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Ed.Product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97898" y="2953852"/>
            <a:ext cx="5270377" cy="3541096"/>
            <a:chOff x="314325" y="793750"/>
            <a:chExt cx="8515350" cy="5721350"/>
          </a:xfrm>
        </p:grpSpPr>
        <p:sp>
          <p:nvSpPr>
            <p:cNvPr id="31" name="Oval 17"/>
            <p:cNvSpPr>
              <a:spLocks noChangeArrowheads="1"/>
            </p:cNvSpPr>
            <p:nvPr/>
          </p:nvSpPr>
          <p:spPr bwMode="auto">
            <a:xfrm>
              <a:off x="7381875" y="58293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Age Group</a:t>
              </a:r>
            </a:p>
          </p:txBody>
        </p:sp>
        <p:sp>
          <p:nvSpPr>
            <p:cNvPr id="32" name="Oval 18"/>
            <p:cNvSpPr>
              <a:spLocks noChangeArrowheads="1"/>
            </p:cNvSpPr>
            <p:nvPr/>
          </p:nvSpPr>
          <p:spPr bwMode="auto">
            <a:xfrm>
              <a:off x="314325" y="58293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platforms</a:t>
              </a:r>
            </a:p>
          </p:txBody>
        </p:sp>
        <p:sp>
          <p:nvSpPr>
            <p:cNvPr id="33" name="Oval 4"/>
            <p:cNvSpPr>
              <a:spLocks noChangeArrowheads="1"/>
            </p:cNvSpPr>
            <p:nvPr/>
          </p:nvSpPr>
          <p:spPr bwMode="auto">
            <a:xfrm>
              <a:off x="3695700" y="8001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u="sng" dirty="0"/>
                <a:t>name</a:t>
              </a:r>
            </a:p>
          </p:txBody>
        </p:sp>
        <p:sp>
          <p:nvSpPr>
            <p:cNvPr id="34" name="Oval 5"/>
            <p:cNvSpPr>
              <a:spLocks noChangeArrowheads="1"/>
            </p:cNvSpPr>
            <p:nvPr/>
          </p:nvSpPr>
          <p:spPr bwMode="auto">
            <a:xfrm>
              <a:off x="5257800" y="79375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category</a:t>
              </a:r>
            </a:p>
          </p:txBody>
        </p:sp>
        <p:sp>
          <p:nvSpPr>
            <p:cNvPr id="35" name="Oval 6"/>
            <p:cNvSpPr>
              <a:spLocks noChangeArrowheads="1"/>
            </p:cNvSpPr>
            <p:nvPr/>
          </p:nvSpPr>
          <p:spPr bwMode="auto">
            <a:xfrm>
              <a:off x="2819400" y="1752600"/>
              <a:ext cx="1447800" cy="685800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price</a:t>
              </a:r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auto">
            <a:xfrm>
              <a:off x="5715000" y="4876800"/>
              <a:ext cx="26670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Educational Product</a:t>
              </a:r>
            </a:p>
          </p:txBody>
        </p:sp>
        <p:sp>
          <p:nvSpPr>
            <p:cNvPr id="37" name="Rectangle 13"/>
            <p:cNvSpPr>
              <a:spLocks noChangeArrowheads="1"/>
            </p:cNvSpPr>
            <p:nvPr/>
          </p:nvSpPr>
          <p:spPr bwMode="auto">
            <a:xfrm>
              <a:off x="762000" y="4876800"/>
              <a:ext cx="23622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Software Product</a:t>
              </a:r>
            </a:p>
          </p:txBody>
        </p:sp>
        <p:cxnSp>
          <p:nvCxnSpPr>
            <p:cNvPr id="38" name="Straight Connector 37"/>
            <p:cNvCxnSpPr>
              <a:stCxn id="42" idx="0"/>
              <a:endCxn id="35" idx="5"/>
            </p:cNvCxnSpPr>
            <p:nvPr/>
          </p:nvCxnSpPr>
          <p:spPr bwMode="auto">
            <a:xfrm flipH="1" flipV="1">
              <a:off x="4055174" y="2337967"/>
              <a:ext cx="364426" cy="3290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>
              <a:stCxn id="42" idx="0"/>
              <a:endCxn id="33" idx="4"/>
            </p:cNvCxnSpPr>
            <p:nvPr/>
          </p:nvCxnSpPr>
          <p:spPr bwMode="auto">
            <a:xfrm flipV="1">
              <a:off x="4419600" y="1485900"/>
              <a:ext cx="0" cy="11811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>
              <a:stCxn id="42" idx="0"/>
              <a:endCxn id="34" idx="4"/>
            </p:cNvCxnSpPr>
            <p:nvPr/>
          </p:nvCxnSpPr>
          <p:spPr bwMode="auto">
            <a:xfrm flipV="1">
              <a:off x="4419600" y="1479550"/>
              <a:ext cx="1562100" cy="118745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>
              <a:stCxn id="43" idx="3"/>
              <a:endCxn id="37" idx="0"/>
            </p:cNvCxnSpPr>
            <p:nvPr/>
          </p:nvCxnSpPr>
          <p:spPr bwMode="auto">
            <a:xfrm flipH="1">
              <a:off x="1943100" y="4572000"/>
              <a:ext cx="8001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2" name="Rectangle 3"/>
            <p:cNvSpPr>
              <a:spLocks noChangeArrowheads="1"/>
            </p:cNvSpPr>
            <p:nvPr/>
          </p:nvSpPr>
          <p:spPr bwMode="auto">
            <a:xfrm>
              <a:off x="3352800" y="2667000"/>
              <a:ext cx="2133600" cy="7620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Product</a:t>
              </a:r>
            </a:p>
          </p:txBody>
        </p:sp>
        <p:sp>
          <p:nvSpPr>
            <p:cNvPr id="43" name="AutoShape 10"/>
            <p:cNvSpPr>
              <a:spLocks noChangeArrowheads="1"/>
            </p:cNvSpPr>
            <p:nvPr/>
          </p:nvSpPr>
          <p:spPr bwMode="auto">
            <a:xfrm>
              <a:off x="2247900" y="3733800"/>
              <a:ext cx="990600" cy="838200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isa</a:t>
              </a:r>
            </a:p>
          </p:txBody>
        </p:sp>
        <p:sp>
          <p:nvSpPr>
            <p:cNvPr id="44" name="AutoShape 11"/>
            <p:cNvSpPr>
              <a:spLocks noChangeArrowheads="1"/>
            </p:cNvSpPr>
            <p:nvPr/>
          </p:nvSpPr>
          <p:spPr bwMode="auto">
            <a:xfrm>
              <a:off x="5600700" y="3733800"/>
              <a:ext cx="990600" cy="838200"/>
            </a:xfrm>
            <a:prstGeom prst="triangle">
              <a:avLst>
                <a:gd name="adj" fmla="val 50000"/>
              </a:avLst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/>
                <a:t>isa</a:t>
              </a:r>
            </a:p>
          </p:txBody>
        </p:sp>
        <p:cxnSp>
          <p:nvCxnSpPr>
            <p:cNvPr id="45" name="Straight Connector 44"/>
            <p:cNvCxnSpPr>
              <a:stCxn id="42" idx="2"/>
              <a:endCxn id="43" idx="0"/>
            </p:cNvCxnSpPr>
            <p:nvPr/>
          </p:nvCxnSpPr>
          <p:spPr bwMode="auto">
            <a:xfrm flipH="1">
              <a:off x="2743200" y="3429000"/>
              <a:ext cx="1676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>
              <a:stCxn id="42" idx="2"/>
              <a:endCxn id="44" idx="0"/>
            </p:cNvCxnSpPr>
            <p:nvPr/>
          </p:nvCxnSpPr>
          <p:spPr bwMode="auto">
            <a:xfrm>
              <a:off x="4419600" y="3429000"/>
              <a:ext cx="16764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>
              <a:stCxn id="36" idx="0"/>
              <a:endCxn id="44" idx="3"/>
            </p:cNvCxnSpPr>
            <p:nvPr/>
          </p:nvCxnSpPr>
          <p:spPr bwMode="auto">
            <a:xfrm flipH="1" flipV="1">
              <a:off x="6096000" y="4572000"/>
              <a:ext cx="952500" cy="304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37" idx="2"/>
              <a:endCxn id="32" idx="7"/>
            </p:cNvCxnSpPr>
            <p:nvPr/>
          </p:nvCxnSpPr>
          <p:spPr bwMode="auto">
            <a:xfrm flipH="1">
              <a:off x="1550099" y="5638800"/>
              <a:ext cx="393001" cy="2909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31" idx="1"/>
              <a:endCxn id="36" idx="2"/>
            </p:cNvCxnSpPr>
            <p:nvPr/>
          </p:nvCxnSpPr>
          <p:spPr bwMode="auto">
            <a:xfrm flipH="1" flipV="1">
              <a:off x="7048500" y="5638800"/>
              <a:ext cx="545401" cy="29093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2436813" y="2514600"/>
            <a:ext cx="4579937" cy="1685925"/>
            <a:chOff x="1535" y="1584"/>
            <a:chExt cx="2885" cy="1062"/>
          </a:xfrm>
        </p:grpSpPr>
        <p:sp>
          <p:nvSpPr>
            <p:cNvPr id="8197" name="Rectangle 4"/>
            <p:cNvSpPr>
              <a:spLocks noChangeArrowheads="1"/>
            </p:cNvSpPr>
            <p:nvPr/>
          </p:nvSpPr>
          <p:spPr bwMode="auto">
            <a:xfrm>
              <a:off x="2256" y="1584"/>
              <a:ext cx="1251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FurniturePiece</a:t>
              </a:r>
            </a:p>
          </p:txBody>
        </p:sp>
        <p:sp>
          <p:nvSpPr>
            <p:cNvPr id="8198" name="Rectangle 5"/>
            <p:cNvSpPr>
              <a:spLocks noChangeArrowheads="1"/>
            </p:cNvSpPr>
            <p:nvPr/>
          </p:nvSpPr>
          <p:spPr bwMode="auto">
            <a:xfrm>
              <a:off x="1535" y="2352"/>
              <a:ext cx="645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Person</a:t>
              </a:r>
            </a:p>
          </p:txBody>
        </p:sp>
        <p:sp>
          <p:nvSpPr>
            <p:cNvPr id="8199" name="Rectangle 6"/>
            <p:cNvSpPr>
              <a:spLocks noChangeArrowheads="1"/>
            </p:cNvSpPr>
            <p:nvPr/>
          </p:nvSpPr>
          <p:spPr bwMode="auto">
            <a:xfrm>
              <a:off x="3552" y="2256"/>
              <a:ext cx="868" cy="29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/>
                <a:t>Company</a:t>
              </a:r>
            </a:p>
          </p:txBody>
        </p:sp>
      </p:grp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1371600" y="4967288"/>
            <a:ext cx="6705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dirty="0"/>
              <a:t>Say: each piece of furniture is owned either by a person, or by a company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Say: each piece of furniture is owned either by a person, or by a company</a:t>
            </a:r>
          </a:p>
          <a:p>
            <a:pPr>
              <a:buFontTx/>
              <a:buNone/>
            </a:pPr>
            <a:r>
              <a:rPr lang="en-US" dirty="0" smtClean="0"/>
              <a:t>Solution 1. Acceptable, imperfect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57563" y="6110288"/>
            <a:ext cx="2428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(What’s wrong ?)</a:t>
            </a:r>
            <a:endParaRPr lang="he-IL" dirty="0">
              <a:solidFill>
                <a:srgbClr val="FF0000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033065" y="3810000"/>
            <a:ext cx="7077870" cy="2559050"/>
            <a:chOff x="1275556" y="3810000"/>
            <a:chExt cx="7077870" cy="2559050"/>
          </a:xfrm>
        </p:grpSpPr>
        <p:sp>
          <p:nvSpPr>
            <p:cNvPr id="9222" name="Rectangle 5"/>
            <p:cNvSpPr>
              <a:spLocks noChangeArrowheads="1"/>
            </p:cNvSpPr>
            <p:nvPr/>
          </p:nvSpPr>
          <p:spPr bwMode="auto">
            <a:xfrm>
              <a:off x="3463925" y="3810000"/>
              <a:ext cx="1985963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FurniturePiece</a:t>
              </a:r>
            </a:p>
          </p:txBody>
        </p:sp>
        <p:sp>
          <p:nvSpPr>
            <p:cNvPr id="9223" name="Rectangle 6"/>
            <p:cNvSpPr>
              <a:spLocks noChangeArrowheads="1"/>
            </p:cNvSpPr>
            <p:nvPr/>
          </p:nvSpPr>
          <p:spPr bwMode="auto">
            <a:xfrm>
              <a:off x="1275556" y="3810000"/>
              <a:ext cx="1023938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r>
                <a:rPr lang="en-US" dirty="0"/>
                <a:t>Person</a:t>
              </a:r>
            </a:p>
          </p:txBody>
        </p:sp>
        <p:sp>
          <p:nvSpPr>
            <p:cNvPr id="9224" name="Rectangle 7"/>
            <p:cNvSpPr>
              <a:spLocks noChangeArrowheads="1"/>
            </p:cNvSpPr>
            <p:nvPr/>
          </p:nvSpPr>
          <p:spPr bwMode="auto">
            <a:xfrm>
              <a:off x="6975476" y="3810000"/>
              <a:ext cx="1377950" cy="46672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en-US" dirty="0"/>
                <a:t>Company</a:t>
              </a:r>
            </a:p>
          </p:txBody>
        </p:sp>
        <p:sp>
          <p:nvSpPr>
            <p:cNvPr id="9225" name="AutoShape 8"/>
            <p:cNvSpPr>
              <a:spLocks noChangeArrowheads="1"/>
            </p:cNvSpPr>
            <p:nvPr/>
          </p:nvSpPr>
          <p:spPr bwMode="auto">
            <a:xfrm>
              <a:off x="1787525" y="4953000"/>
              <a:ext cx="2286000" cy="1416050"/>
            </a:xfrm>
            <a:prstGeom prst="diamond">
              <a:avLst/>
            </a:prstGeom>
            <a:solidFill>
              <a:srgbClr val="B2B2B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ownedByPerson</a:t>
              </a:r>
            </a:p>
          </p:txBody>
        </p:sp>
        <p:sp>
          <p:nvSpPr>
            <p:cNvPr id="9226" name="AutoShape 9"/>
            <p:cNvSpPr>
              <a:spLocks noChangeArrowheads="1"/>
            </p:cNvSpPr>
            <p:nvPr/>
          </p:nvSpPr>
          <p:spPr bwMode="auto">
            <a:xfrm>
              <a:off x="4878388" y="4953000"/>
              <a:ext cx="2786063" cy="1416050"/>
            </a:xfrm>
            <a:prstGeom prst="diamond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ownedByCompany</a:t>
              </a:r>
            </a:p>
          </p:txBody>
        </p:sp>
        <p:cxnSp>
          <p:nvCxnSpPr>
            <p:cNvPr id="18" name="Straight Connector 17"/>
            <p:cNvCxnSpPr>
              <a:stCxn id="9222" idx="2"/>
              <a:endCxn id="9225" idx="3"/>
            </p:cNvCxnSpPr>
            <p:nvPr/>
          </p:nvCxnSpPr>
          <p:spPr bwMode="auto">
            <a:xfrm flipH="1">
              <a:off x="4073525" y="4276725"/>
              <a:ext cx="383382" cy="1384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9222" idx="2"/>
              <a:endCxn id="9226" idx="1"/>
            </p:cNvCxnSpPr>
            <p:nvPr/>
          </p:nvCxnSpPr>
          <p:spPr bwMode="auto">
            <a:xfrm>
              <a:off x="4456907" y="4276725"/>
              <a:ext cx="421481" cy="13843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Arrow Connector 21"/>
            <p:cNvCxnSpPr>
              <a:stCxn id="9225" idx="1"/>
              <a:endCxn id="9223" idx="2"/>
            </p:cNvCxnSpPr>
            <p:nvPr/>
          </p:nvCxnSpPr>
          <p:spPr bwMode="auto">
            <a:xfrm flipV="1">
              <a:off x="1787525" y="4276725"/>
              <a:ext cx="0" cy="13843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>
              <a:stCxn id="9226" idx="3"/>
              <a:endCxn id="9224" idx="2"/>
            </p:cNvCxnSpPr>
            <p:nvPr/>
          </p:nvCxnSpPr>
          <p:spPr bwMode="auto">
            <a:xfrm flipV="1">
              <a:off x="7664451" y="4276725"/>
              <a:ext cx="0" cy="138430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Union Types with Subclasses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Solution 2: better!</a:t>
            </a:r>
          </a:p>
        </p:txBody>
      </p:sp>
      <p:sp>
        <p:nvSpPr>
          <p:cNvPr id="10244" name="AutoShape 4"/>
          <p:cNvSpPr>
            <a:spLocks noChangeAspect="1" noChangeArrowheads="1"/>
          </p:cNvSpPr>
          <p:nvPr/>
        </p:nvSpPr>
        <p:spPr bwMode="auto">
          <a:xfrm>
            <a:off x="1295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635375" y="5862637"/>
            <a:ext cx="1985963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FurniturePiece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166813" y="4800600"/>
            <a:ext cx="1023937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Person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705600" y="4800600"/>
            <a:ext cx="1377950" cy="466725"/>
          </a:xfrm>
          <a:solidFill>
            <a:schemeClr val="hlink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400" dirty="0" smtClean="0"/>
              <a:t>Company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485357" y="4073525"/>
            <a:ext cx="2286000" cy="1416050"/>
          </a:xfrm>
          <a:prstGeom prst="diamond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ownedBy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4116388" y="2743200"/>
            <a:ext cx="1023937" cy="4667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dirty="0"/>
              <a:t>Owner</a:t>
            </a:r>
          </a:p>
        </p:txBody>
      </p:sp>
      <p:sp>
        <p:nvSpPr>
          <p:cNvPr id="10250" name="AutoShape 10"/>
          <p:cNvSpPr>
            <a:spLocks noChangeAspect="1" noChangeArrowheads="1"/>
          </p:cNvSpPr>
          <p:nvPr/>
        </p:nvSpPr>
        <p:spPr bwMode="auto">
          <a:xfrm>
            <a:off x="7010400" y="3429000"/>
            <a:ext cx="762000" cy="644525"/>
          </a:xfrm>
          <a:prstGeom prst="triangle">
            <a:avLst>
              <a:gd name="adj" fmla="val 50000"/>
            </a:avLst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isa</a:t>
            </a:r>
          </a:p>
        </p:txBody>
      </p:sp>
      <p:cxnSp>
        <p:nvCxnSpPr>
          <p:cNvPr id="10253" name="AutoShape 13"/>
          <p:cNvCxnSpPr>
            <a:cxnSpLocks noChangeShapeType="1"/>
            <a:stCxn id="10246" idx="0"/>
            <a:endCxn id="10244" idx="3"/>
          </p:cNvCxnSpPr>
          <p:nvPr/>
        </p:nvCxnSpPr>
        <p:spPr bwMode="auto">
          <a:xfrm flipH="1" flipV="1">
            <a:off x="1676400" y="4073525"/>
            <a:ext cx="317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4" name="AutoShape 14"/>
          <p:cNvCxnSpPr>
            <a:cxnSpLocks noChangeShapeType="1"/>
            <a:stCxn id="10247" idx="0"/>
            <a:endCxn id="10250" idx="3"/>
          </p:cNvCxnSpPr>
          <p:nvPr/>
        </p:nvCxnSpPr>
        <p:spPr bwMode="auto">
          <a:xfrm flipH="1" flipV="1">
            <a:off x="7391400" y="4073525"/>
            <a:ext cx="3175" cy="727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255" name="AutoShape 15"/>
          <p:cNvCxnSpPr>
            <a:cxnSpLocks noChangeShapeType="1"/>
            <a:stCxn id="10244" idx="0"/>
            <a:endCxn id="10249" idx="1"/>
          </p:cNvCxnSpPr>
          <p:nvPr/>
        </p:nvCxnSpPr>
        <p:spPr bwMode="auto">
          <a:xfrm rot="-5400000">
            <a:off x="2670175" y="1982788"/>
            <a:ext cx="452437" cy="2439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cxnSp>
        <p:nvCxnSpPr>
          <p:cNvPr id="10256" name="AutoShape 16"/>
          <p:cNvCxnSpPr>
            <a:cxnSpLocks noChangeShapeType="1"/>
            <a:stCxn id="10250" idx="0"/>
            <a:endCxn id="10249" idx="3"/>
          </p:cNvCxnSpPr>
          <p:nvPr/>
        </p:nvCxnSpPr>
        <p:spPr bwMode="auto">
          <a:xfrm rot="5400000" flipH="1">
            <a:off x="6039644" y="2077244"/>
            <a:ext cx="452437" cy="22510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7" name="Oval Callout 16"/>
          <p:cNvSpPr/>
          <p:nvPr/>
        </p:nvSpPr>
        <p:spPr bwMode="auto">
          <a:xfrm>
            <a:off x="6004560" y="1143000"/>
            <a:ext cx="2773680" cy="1676400"/>
          </a:xfrm>
          <a:prstGeom prst="wedgeEllipseCallout">
            <a:avLst>
              <a:gd name="adj1" fmla="val -43344"/>
              <a:gd name="adj2" fmla="val 69167"/>
            </a:avLst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Will this always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work? (hint: key?)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0248" idx="0"/>
            <a:endCxn id="10249" idx="2"/>
          </p:cNvCxnSpPr>
          <p:nvPr/>
        </p:nvCxnSpPr>
        <p:spPr bwMode="auto">
          <a:xfrm flipV="1">
            <a:off x="4628357" y="3209925"/>
            <a:ext cx="0" cy="8636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Straight Connector 20"/>
          <p:cNvCxnSpPr>
            <a:stCxn id="10245" idx="0"/>
            <a:endCxn id="10248" idx="2"/>
          </p:cNvCxnSpPr>
          <p:nvPr/>
        </p:nvCxnSpPr>
        <p:spPr bwMode="auto">
          <a:xfrm flipV="1">
            <a:off x="4628357" y="5489575"/>
            <a:ext cx="0" cy="37306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Constraints in E/R Diagrams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06105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Finding constraints is part of the modeling process. </a:t>
            </a:r>
          </a:p>
          <a:p>
            <a:r>
              <a:rPr lang="en-US" dirty="0"/>
              <a:t>Commonly used constraints: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Keys:</a:t>
            </a:r>
            <a:r>
              <a:rPr lang="en-US" dirty="0"/>
              <a:t> social security number uniquely identifies a person.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Single-value constraints:</a:t>
            </a:r>
            <a:r>
              <a:rPr lang="en-US" dirty="0"/>
              <a:t>  a person can have only one </a:t>
            </a:r>
            <a:r>
              <a:rPr lang="en-US" dirty="0" smtClean="0"/>
              <a:t>father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Referential integrity constraints:</a:t>
            </a:r>
            <a:r>
              <a:rPr lang="en-US" dirty="0"/>
              <a:t> if you work for a company, it</a:t>
            </a:r>
          </a:p>
          <a:p>
            <a:r>
              <a:rPr lang="en-US" dirty="0"/>
              <a:t>                                                        must exist in the database.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Other constraints:</a:t>
            </a:r>
            <a:r>
              <a:rPr lang="en-US" dirty="0"/>
              <a:t>  </a:t>
            </a:r>
            <a:r>
              <a:rPr lang="en-US" dirty="0" smtClean="0"/>
              <a:t>every team has at most 10 members.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EEAD6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1037</Words>
  <Application>Microsoft Office PowerPoint</Application>
  <PresentationFormat>On-screen Show (4:3)</PresentationFormat>
  <Paragraphs>416</Paragraphs>
  <Slides>31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Blank Presentation</vt:lpstr>
      <vt:lpstr>  Lecture 08: E/R Diagrams  and Functional Dependencies</vt:lpstr>
      <vt:lpstr>Modeling Subclasses</vt:lpstr>
      <vt:lpstr>  </vt:lpstr>
      <vt:lpstr>Understanding Subclasses</vt:lpstr>
      <vt:lpstr>  Subclasses to Relations </vt:lpstr>
      <vt:lpstr>Modeling Union Types with Subclasses</vt:lpstr>
      <vt:lpstr>Modeling Union Types with Subclasses</vt:lpstr>
      <vt:lpstr>Modeling Union Types with Subclasses</vt:lpstr>
      <vt:lpstr>Constraints in E/R Diagrams</vt:lpstr>
      <vt:lpstr>  Keys in E/R Diagrams</vt:lpstr>
      <vt:lpstr>Single Value Constraints</vt:lpstr>
      <vt:lpstr>Referential Integrity Constraints</vt:lpstr>
      <vt:lpstr>Other Constraints</vt:lpstr>
      <vt:lpstr>Weak Entity Sets</vt:lpstr>
      <vt:lpstr>Handling Weak Entity Sets</vt:lpstr>
      <vt:lpstr>  The Relational Data Model</vt:lpstr>
      <vt:lpstr>The Relational Data Model</vt:lpstr>
      <vt:lpstr>Recalling The Terminology</vt:lpstr>
      <vt:lpstr>First Normal Form (1NF)</vt:lpstr>
      <vt:lpstr>Functional Dependencies</vt:lpstr>
      <vt:lpstr>Functional Dependencies</vt:lpstr>
      <vt:lpstr>Examples</vt:lpstr>
      <vt:lpstr>In General</vt:lpstr>
      <vt:lpstr>Example</vt:lpstr>
      <vt:lpstr>Typical Examples of FDs</vt:lpstr>
      <vt:lpstr>Formal definition of a key</vt:lpstr>
      <vt:lpstr>Examples of Keys</vt:lpstr>
      <vt:lpstr>Finding the Keys of a Relation</vt:lpstr>
      <vt:lpstr>Finding the Keys</vt:lpstr>
      <vt:lpstr>Finding the Keys</vt:lpstr>
      <vt:lpstr>Finding the Keys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2013-04-23T13:25:58Z</dcterms:created>
  <dcterms:modified xsi:type="dcterms:W3CDTF">2013-05-01T11:40:24Z</dcterms:modified>
</cp:coreProperties>
</file>