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88" r:id="rId2"/>
    <p:sldId id="322" r:id="rId3"/>
    <p:sldId id="295" r:id="rId4"/>
    <p:sldId id="300" r:id="rId5"/>
    <p:sldId id="303" r:id="rId6"/>
    <p:sldId id="304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25" r:id="rId15"/>
    <p:sldId id="317" r:id="rId16"/>
    <p:sldId id="327" r:id="rId17"/>
    <p:sldId id="318" r:id="rId18"/>
    <p:sldId id="326" r:id="rId19"/>
    <p:sldId id="319" r:id="rId20"/>
    <p:sldId id="320" r:id="rId21"/>
    <p:sldId id="321" r:id="rId22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FF00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787"/>
    <p:restoredTop sz="90929"/>
  </p:normalViewPr>
  <p:slideViewPr>
    <p:cSldViewPr snapToGrid="0" snapToObjects="1">
      <p:cViewPr varScale="1">
        <p:scale>
          <a:sx n="79" d="100"/>
          <a:sy n="79" d="100"/>
        </p:scale>
        <p:origin x="261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8E0577C2-9146-450E-BD44-63C21D94CC8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0257" cy="47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040343" y="0"/>
            <a:ext cx="3030257" cy="47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706438"/>
            <a:ext cx="4714875" cy="3536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5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387" y="4478562"/>
            <a:ext cx="5205826" cy="4164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6566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8552"/>
            <a:ext cx="3030257" cy="47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7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40343" y="8878552"/>
            <a:ext cx="3030257" cy="471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7" tIns="46913" rIns="93827" bIns="4691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04005C50-9237-42D6-B7DD-F0A93FE02A7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BBE71D-D9F0-474C-9B31-0C9403015D6B}" type="slidenum">
              <a:rPr lang="he-IL" smtClean="0"/>
              <a:pPr/>
              <a:t>10</a:t>
            </a:fld>
            <a:endParaRPr lang="en-US" smtClean="0"/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4820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6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4822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48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4824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A4DB53-F15D-4383-97A4-68248E43E0A5}" type="slidenum">
              <a:rPr lang="he-IL" smtClean="0"/>
              <a:pPr/>
              <a:t>12</a:t>
            </a:fld>
            <a:endParaRPr lang="en-US" smtClean="0"/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4007968" y="-1638"/>
            <a:ext cx="3069107" cy="468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5844" name="Rectangle 3"/>
          <p:cNvSpPr>
            <a:spLocks noChangeArrowheads="1"/>
          </p:cNvSpPr>
          <p:nvPr/>
        </p:nvSpPr>
        <p:spPr bwMode="auto">
          <a:xfrm>
            <a:off x="4007968" y="8893285"/>
            <a:ext cx="3069107" cy="469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4" tIns="0" rIns="19534" bIns="0" anchor="b"/>
          <a:lstStyle/>
          <a:p>
            <a:pPr algn="r" defTabSz="931750"/>
            <a:r>
              <a:rPr lang="en-US" sz="1000" i="1" dirty="0"/>
              <a:t>3</a:t>
            </a:r>
          </a:p>
        </p:txBody>
      </p:sp>
      <p:sp>
        <p:nvSpPr>
          <p:cNvPr id="35845" name="Rectangle 4"/>
          <p:cNvSpPr>
            <a:spLocks noChangeArrowheads="1"/>
          </p:cNvSpPr>
          <p:nvPr/>
        </p:nvSpPr>
        <p:spPr bwMode="auto">
          <a:xfrm>
            <a:off x="-1619" y="8893285"/>
            <a:ext cx="3067488" cy="469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5846" name="Rectangle 5"/>
          <p:cNvSpPr>
            <a:spLocks noChangeArrowheads="1"/>
          </p:cNvSpPr>
          <p:nvPr/>
        </p:nvSpPr>
        <p:spPr bwMode="auto">
          <a:xfrm>
            <a:off x="-1619" y="-1638"/>
            <a:ext cx="3067488" cy="468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58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1675"/>
            <a:ext cx="4679950" cy="3511550"/>
          </a:xfrm>
          <a:ln w="12700" cap="flat">
            <a:solidFill>
              <a:schemeClr val="tx1"/>
            </a:solidFill>
          </a:ln>
        </p:spPr>
      </p:sp>
      <p:sp>
        <p:nvSpPr>
          <p:cNvPr id="3584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15" tIns="47208" rIns="94415" bIns="47208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722266-2556-4605-8DCD-93AC49DC4706}" type="slidenum">
              <a:rPr lang="he-IL" smtClean="0"/>
              <a:pPr/>
              <a:t>14</a:t>
            </a:fld>
            <a:endParaRPr lang="en-US" smtClean="0"/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6868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6</a:t>
            </a: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6870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68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687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C0A3FC-86C3-429B-A2C1-CEFEEC6E6DDA}" type="slidenum">
              <a:rPr lang="he-IL" smtClean="0"/>
              <a:pPr/>
              <a:t>15</a:t>
            </a:fld>
            <a:endParaRPr lang="en-US" smtClean="0"/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7892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7</a:t>
            </a:r>
          </a:p>
        </p:txBody>
      </p:sp>
      <p:sp>
        <p:nvSpPr>
          <p:cNvPr id="37893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7894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789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789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7F73A5-4BA5-45C1-93A3-DBA28987903A}" type="slidenum">
              <a:rPr lang="he-IL" smtClean="0"/>
              <a:pPr/>
              <a:t>16</a:t>
            </a:fld>
            <a:endParaRPr lang="en-US" smtClean="0"/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6</a:t>
            </a: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891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892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C52E42-6070-4AB1-A271-AA0D22E1EEAD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9940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7</a:t>
            </a: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994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9944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DD9FB2-0BCC-45AD-ABA3-782F94C6ABD8}" type="slidenum">
              <a:rPr lang="he-IL" smtClean="0"/>
              <a:pPr/>
              <a:t>18</a:t>
            </a:fld>
            <a:endParaRPr lang="en-US" smtClean="0"/>
          </a:p>
        </p:txBody>
      </p:sp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0964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6</a:t>
            </a:r>
          </a:p>
        </p:txBody>
      </p:sp>
      <p:sp>
        <p:nvSpPr>
          <p:cNvPr id="40965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0966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096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4096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8D0F69-9BE4-476B-9448-1350EF716794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41987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1988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8</a:t>
            </a:r>
          </a:p>
        </p:txBody>
      </p:sp>
      <p:sp>
        <p:nvSpPr>
          <p:cNvPr id="41989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199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4199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AB79D-1470-48DF-8DCE-002D1D67E0BC}" type="slidenum">
              <a:rPr lang="he-IL" smtClean="0"/>
              <a:pPr/>
              <a:t>20</a:t>
            </a:fld>
            <a:endParaRPr lang="en-US" smtClean="0"/>
          </a:p>
        </p:txBody>
      </p:sp>
      <p:sp>
        <p:nvSpPr>
          <p:cNvPr id="43011" name="Rectangle 2"/>
          <p:cNvSpPr>
            <a:spLocks noChangeArrowheads="1"/>
          </p:cNvSpPr>
          <p:nvPr/>
        </p:nvSpPr>
        <p:spPr bwMode="auto">
          <a:xfrm>
            <a:off x="4011206" y="0"/>
            <a:ext cx="3065869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3012" name="Rectangle 3"/>
          <p:cNvSpPr>
            <a:spLocks noChangeArrowheads="1"/>
          </p:cNvSpPr>
          <p:nvPr/>
        </p:nvSpPr>
        <p:spPr bwMode="auto">
          <a:xfrm>
            <a:off x="4011206" y="8894922"/>
            <a:ext cx="3065869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65" tIns="0" rIns="19565" bIns="0" anchor="b"/>
          <a:lstStyle/>
          <a:p>
            <a:pPr algn="r" defTabSz="939895"/>
            <a:r>
              <a:rPr lang="en-US" sz="1000" i="1" dirty="0"/>
              <a:t>9</a:t>
            </a:r>
          </a:p>
        </p:txBody>
      </p:sp>
      <p:sp>
        <p:nvSpPr>
          <p:cNvPr id="43013" name="Rectangle 4"/>
          <p:cNvSpPr>
            <a:spLocks noChangeArrowheads="1"/>
          </p:cNvSpPr>
          <p:nvPr/>
        </p:nvSpPr>
        <p:spPr bwMode="auto">
          <a:xfrm>
            <a:off x="1" y="8894922"/>
            <a:ext cx="3065869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3014" name="Rectangle 5"/>
          <p:cNvSpPr>
            <a:spLocks noChangeArrowheads="1"/>
          </p:cNvSpPr>
          <p:nvPr/>
        </p:nvSpPr>
        <p:spPr bwMode="auto">
          <a:xfrm>
            <a:off x="1" y="0"/>
            <a:ext cx="3065869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4301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8025"/>
            <a:ext cx="4664075" cy="3498850"/>
          </a:xfrm>
          <a:ln w="12700" cap="flat">
            <a:solidFill>
              <a:schemeClr val="tx1"/>
            </a:solidFill>
          </a:ln>
        </p:spPr>
      </p:sp>
      <p:sp>
        <p:nvSpPr>
          <p:cNvPr id="4301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562" tIns="47283" rIns="94562" bIns="47283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D2DA86-51E3-4FC6-BEAD-F6624C66D4F6}" type="slidenum">
              <a:rPr lang="he-IL" smtClean="0"/>
              <a:pPr/>
              <a:t>5</a:t>
            </a:fld>
            <a:endParaRPr lang="en-US" smtClean="0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2" tIns="0" rIns="19532" bIns="0" anchor="b"/>
          <a:lstStyle/>
          <a:p>
            <a:pPr algn="r"/>
            <a:r>
              <a:rPr lang="en-US" sz="1000" i="1" dirty="0"/>
              <a:t>4</a:t>
            </a:r>
          </a:p>
        </p:txBody>
      </p:sp>
      <p:sp>
        <p:nvSpPr>
          <p:cNvPr id="31749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1750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17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1752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06" tIns="47203" rIns="94406" bIns="47203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005C50-9237-42D6-B7DD-F0A93FE02A70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C4DDB8-23F5-4323-8FB7-01C5FAEB1817}" type="slidenum">
              <a:rPr lang="he-IL" smtClean="0"/>
              <a:pPr/>
              <a:t>8</a:t>
            </a:fld>
            <a:endParaRPr lang="en-US" smtClean="0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4</a:t>
            </a:r>
          </a:p>
        </p:txBody>
      </p:sp>
      <p:sp>
        <p:nvSpPr>
          <p:cNvPr id="32773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277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277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8D84DA-B93D-43BC-9922-263897DA4C57}" type="slidenum">
              <a:rPr lang="he-IL" smtClean="0"/>
              <a:pPr/>
              <a:t>9</a:t>
            </a:fld>
            <a:endParaRPr lang="en-US" smtClean="0"/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4009588" y="0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4009588" y="8894922"/>
            <a:ext cx="3067487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9537" tIns="0" rIns="19537" bIns="0" anchor="b"/>
          <a:lstStyle/>
          <a:p>
            <a:pPr algn="r"/>
            <a:r>
              <a:rPr lang="en-US" sz="1000" i="1" dirty="0"/>
              <a:t>5</a:t>
            </a:r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1" y="8894922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3798" name="Rectangle 5"/>
          <p:cNvSpPr>
            <a:spLocks noChangeArrowheads="1"/>
          </p:cNvSpPr>
          <p:nvPr/>
        </p:nvSpPr>
        <p:spPr bwMode="auto">
          <a:xfrm>
            <a:off x="1" y="0"/>
            <a:ext cx="3067488" cy="468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27" tIns="46913" rIns="93827" bIns="46913" anchor="ctr"/>
          <a:lstStyle/>
          <a:p>
            <a:endParaRPr lang="he-IL"/>
          </a:p>
        </p:txBody>
      </p:sp>
      <p:sp>
        <p:nvSpPr>
          <p:cNvPr id="337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9675" y="708025"/>
            <a:ext cx="4662488" cy="3498850"/>
          </a:xfrm>
          <a:ln w="12700" cap="flat">
            <a:solidFill>
              <a:schemeClr val="tx1"/>
            </a:solidFill>
          </a:ln>
        </p:spPr>
      </p:sp>
      <p:sp>
        <p:nvSpPr>
          <p:cNvPr id="3380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3719" y="4447462"/>
            <a:ext cx="5189639" cy="4213384"/>
          </a:xfrm>
          <a:noFill/>
          <a:ln/>
        </p:spPr>
        <p:txBody>
          <a:bodyPr lIns="94428" tIns="47215" rIns="94428" bIns="47215"/>
          <a:lstStyle/>
          <a:p>
            <a:endParaRPr lang="he-I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4E284-3C09-462E-9A7A-07F077BFA83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69E0F-8031-4356-9FC7-E6D004F497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BE163-10C9-4310-9C8D-5943D8727E1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he-IL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C76DB-6438-4D19-9467-9B654F065C5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he-I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DF764-A6CD-4B51-8EE7-F8F65FFFC66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5CEC9-0589-4D42-869A-42EE4CDAB6C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74ACB-6B55-4C28-927B-834D225C92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2319C-E599-49D5-8B29-8EAE601F4DF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4AC75-1551-4741-8E21-EC353C1D5DE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48EB9-5502-4296-8D90-A652C3EEE0B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B24EF-8B48-48BE-8CD0-99C8CB6888A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00E91-5905-40AD-822F-C5B029D8228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D2287-C4C4-49A4-84FE-877E9E7C460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pitchFamily="18" charset="0"/>
              </a:defRPr>
            </a:lvl1pPr>
          </a:lstStyle>
          <a:p>
            <a:pPr>
              <a:defRPr/>
            </a:pPr>
            <a:fld id="{72FDD310-968A-4A84-B91A-A60B0ED37BA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57500"/>
            <a:ext cx="7772400" cy="1143000"/>
          </a:xfrm>
        </p:spPr>
        <p:txBody>
          <a:bodyPr/>
          <a:lstStyle/>
          <a:p>
            <a:r>
              <a:rPr lang="en-US" dirty="0" smtClean="0"/>
              <a:t>Lecture 11: </a:t>
            </a:r>
            <a:r>
              <a:rPr lang="en-US" b="1" dirty="0" smtClean="0"/>
              <a:t>DMBS Internals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94E284-3C09-462E-9A7A-07F077BFA830}" type="slidenum">
              <a:rPr lang="he-IL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9144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2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Two-Way External Merge Sort</a:t>
            </a: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524000"/>
            <a:ext cx="4191000" cy="5334000"/>
          </a:xfrm>
          <a:noFill/>
        </p:spPr>
        <p:txBody>
          <a:bodyPr lIns="92075" tIns="46038" rIns="92075" bIns="46038"/>
          <a:lstStyle/>
          <a:p>
            <a:r>
              <a:rPr lang="en-US" sz="2400" dirty="0" smtClean="0"/>
              <a:t>Each pass we read + write each page in file.</a:t>
            </a:r>
          </a:p>
          <a:p>
            <a:r>
              <a:rPr lang="en-US" sz="2400" dirty="0" smtClean="0"/>
              <a:t>N pages in the file =&gt; the number of passes</a:t>
            </a:r>
          </a:p>
          <a:p>
            <a:pPr>
              <a:buFontTx/>
              <a:buNone/>
            </a:pPr>
            <a:endParaRPr lang="en-US" sz="2400" dirty="0" smtClean="0"/>
          </a:p>
          <a:p>
            <a:r>
              <a:rPr lang="en-US" sz="2400" dirty="0" smtClean="0"/>
              <a:t>So total cost is:</a:t>
            </a:r>
          </a:p>
          <a:p>
            <a:pPr>
              <a:buFontTx/>
              <a:buNone/>
            </a:pPr>
            <a:endParaRPr lang="en-US" sz="2400" dirty="0" smtClean="0"/>
          </a:p>
          <a:p>
            <a:pPr>
              <a:buFontTx/>
              <a:buNone/>
            </a:pPr>
            <a:r>
              <a:rPr lang="en-US" sz="2400" dirty="0" smtClean="0"/>
              <a:t> </a:t>
            </a:r>
          </a:p>
          <a:p>
            <a:r>
              <a:rPr lang="en-US" sz="2400" dirty="0" smtClean="0"/>
              <a:t>Improvement: start with larger parts</a:t>
            </a:r>
          </a:p>
          <a:p>
            <a:r>
              <a:rPr lang="en-US" sz="2400" dirty="0" smtClean="0"/>
              <a:t>Sort 1GB with 1MB memory in 10 passes</a:t>
            </a:r>
          </a:p>
          <a:p>
            <a:endParaRPr lang="en-US" sz="2400" dirty="0" smtClean="0"/>
          </a:p>
        </p:txBody>
      </p:sp>
      <p:graphicFrame>
        <p:nvGraphicFramePr>
          <p:cNvPr id="1026" name="Object 6"/>
          <p:cNvGraphicFramePr>
            <a:graphicFrameLocks/>
          </p:cNvGraphicFramePr>
          <p:nvPr/>
        </p:nvGraphicFramePr>
        <p:xfrm>
          <a:off x="914400" y="3200400"/>
          <a:ext cx="259080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4" imgW="1277640" imgH="239400" progId="Equation.2">
                  <p:embed/>
                </p:oleObj>
              </mc:Choice>
              <mc:Fallback>
                <p:oleObj name="Equation" r:id="rId4" imgW="1277640" imgH="239400" progId="Equation.2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200400"/>
                        <a:ext cx="2590800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7"/>
          <p:cNvGraphicFramePr>
            <a:graphicFrameLocks/>
          </p:cNvGraphicFramePr>
          <p:nvPr/>
        </p:nvGraphicFramePr>
        <p:xfrm>
          <a:off x="914400" y="4191000"/>
          <a:ext cx="2767013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6" imgW="1090440" imgH="290160" progId="Equation.2">
                  <p:embed/>
                </p:oleObj>
              </mc:Choice>
              <mc:Fallback>
                <p:oleObj name="Equation" r:id="rId6" imgW="1090440" imgH="290160" progId="Equation.2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91000"/>
                        <a:ext cx="2767013" cy="70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7934325" y="1401763"/>
            <a:ext cx="929742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Arial" charset="0"/>
              </a:rPr>
              <a:t>Input file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7934325" y="1914525"/>
            <a:ext cx="124874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Arial" charset="0"/>
              </a:rPr>
              <a:t>1-page </a:t>
            </a:r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parts</a:t>
            </a:r>
            <a:endParaRPr lang="en-US" sz="14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7934325" y="2513013"/>
            <a:ext cx="124874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Arial" charset="0"/>
              </a:rPr>
              <a:t>2-page </a:t>
            </a:r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parts</a:t>
            </a:r>
            <a:endParaRPr lang="en-US" sz="14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7934325" y="3540125"/>
            <a:ext cx="124874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Arial" charset="0"/>
              </a:rPr>
              <a:t>4-page </a:t>
            </a:r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parts</a:t>
            </a:r>
            <a:endParaRPr lang="en-US" sz="14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7934325" y="5337175"/>
            <a:ext cx="1248740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  <a:latin typeface="Arial" charset="0"/>
              </a:rPr>
              <a:t>8-page </a:t>
            </a:r>
            <a:r>
              <a:rPr lang="en-US" sz="1400" b="1" dirty="0" smtClean="0">
                <a:solidFill>
                  <a:schemeClr val="accent2"/>
                </a:solidFill>
                <a:latin typeface="Arial" charset="0"/>
              </a:rPr>
              <a:t>parts</a:t>
            </a:r>
            <a:endParaRPr lang="en-US" sz="1400" b="1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7850188" y="1660525"/>
            <a:ext cx="752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/>
              <a:t>PASS 0</a:t>
            </a: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7850188" y="2173288"/>
            <a:ext cx="752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/>
              <a:t>PASS 1</a:t>
            </a: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7850188" y="2943225"/>
            <a:ext cx="752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/>
              <a:t>PASS 2</a:t>
            </a: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7851775" y="4227513"/>
            <a:ext cx="752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/>
              <a:t>PASS 3</a:t>
            </a:r>
          </a:p>
        </p:txBody>
      </p:sp>
      <p:sp>
        <p:nvSpPr>
          <p:cNvPr id="1041" name="Freeform 17"/>
          <p:cNvSpPr>
            <a:spLocks/>
          </p:cNvSpPr>
          <p:nvPr/>
        </p:nvSpPr>
        <p:spPr bwMode="auto">
          <a:xfrm>
            <a:off x="4146550" y="1919288"/>
            <a:ext cx="317500" cy="257175"/>
          </a:xfrm>
          <a:custGeom>
            <a:avLst/>
            <a:gdLst>
              <a:gd name="T0" fmla="*/ 0 w 200"/>
              <a:gd name="T1" fmla="*/ 2147483647 h 162"/>
              <a:gd name="T2" fmla="*/ 0 w 200"/>
              <a:gd name="T3" fmla="*/ 0 h 162"/>
              <a:gd name="T4" fmla="*/ 2147483647 w 200"/>
              <a:gd name="T5" fmla="*/ 0 h 162"/>
              <a:gd name="T6" fmla="*/ 2147483647 w 200"/>
              <a:gd name="T7" fmla="*/ 2147483647 h 162"/>
              <a:gd name="T8" fmla="*/ 0 w 200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2" name="Freeform 18"/>
          <p:cNvSpPr>
            <a:spLocks/>
          </p:cNvSpPr>
          <p:nvPr/>
        </p:nvSpPr>
        <p:spPr bwMode="auto">
          <a:xfrm>
            <a:off x="4621213" y="1919288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3" name="Freeform 19"/>
          <p:cNvSpPr>
            <a:spLocks/>
          </p:cNvSpPr>
          <p:nvPr/>
        </p:nvSpPr>
        <p:spPr bwMode="auto">
          <a:xfrm>
            <a:off x="5097463" y="1919288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4" name="Freeform 20"/>
          <p:cNvSpPr>
            <a:spLocks/>
          </p:cNvSpPr>
          <p:nvPr/>
        </p:nvSpPr>
        <p:spPr bwMode="auto">
          <a:xfrm>
            <a:off x="5573713" y="1919288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5" name="Freeform 21"/>
          <p:cNvSpPr>
            <a:spLocks/>
          </p:cNvSpPr>
          <p:nvPr/>
        </p:nvSpPr>
        <p:spPr bwMode="auto">
          <a:xfrm>
            <a:off x="6049963" y="1919288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6" name="Freeform 22"/>
          <p:cNvSpPr>
            <a:spLocks/>
          </p:cNvSpPr>
          <p:nvPr/>
        </p:nvSpPr>
        <p:spPr bwMode="auto">
          <a:xfrm>
            <a:off x="6526213" y="1919288"/>
            <a:ext cx="317500" cy="257175"/>
          </a:xfrm>
          <a:custGeom>
            <a:avLst/>
            <a:gdLst>
              <a:gd name="T0" fmla="*/ 0 w 200"/>
              <a:gd name="T1" fmla="*/ 2147483647 h 162"/>
              <a:gd name="T2" fmla="*/ 0 w 200"/>
              <a:gd name="T3" fmla="*/ 0 h 162"/>
              <a:gd name="T4" fmla="*/ 2147483647 w 200"/>
              <a:gd name="T5" fmla="*/ 0 h 162"/>
              <a:gd name="T6" fmla="*/ 2147483647 w 200"/>
              <a:gd name="T7" fmla="*/ 2147483647 h 162"/>
              <a:gd name="T8" fmla="*/ 0 w 200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7" name="Freeform 23"/>
          <p:cNvSpPr>
            <a:spLocks/>
          </p:cNvSpPr>
          <p:nvPr/>
        </p:nvSpPr>
        <p:spPr bwMode="auto">
          <a:xfrm>
            <a:off x="7002463" y="1919288"/>
            <a:ext cx="317500" cy="257175"/>
          </a:xfrm>
          <a:custGeom>
            <a:avLst/>
            <a:gdLst>
              <a:gd name="T0" fmla="*/ 0 w 200"/>
              <a:gd name="T1" fmla="*/ 2147483647 h 162"/>
              <a:gd name="T2" fmla="*/ 0 w 200"/>
              <a:gd name="T3" fmla="*/ 0 h 162"/>
              <a:gd name="T4" fmla="*/ 2147483647 w 200"/>
              <a:gd name="T5" fmla="*/ 0 h 162"/>
              <a:gd name="T6" fmla="*/ 2147483647 w 200"/>
              <a:gd name="T7" fmla="*/ 2147483647 h 162"/>
              <a:gd name="T8" fmla="*/ 0 w 200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8" name="Freeform 24"/>
          <p:cNvSpPr>
            <a:spLocks/>
          </p:cNvSpPr>
          <p:nvPr/>
        </p:nvSpPr>
        <p:spPr bwMode="auto">
          <a:xfrm>
            <a:off x="7477125" y="1919288"/>
            <a:ext cx="319088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9" name="Freeform 25"/>
          <p:cNvSpPr>
            <a:spLocks/>
          </p:cNvSpPr>
          <p:nvPr/>
        </p:nvSpPr>
        <p:spPr bwMode="auto">
          <a:xfrm>
            <a:off x="4383088" y="2433638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0" name="Freeform 26"/>
          <p:cNvSpPr>
            <a:spLocks/>
          </p:cNvSpPr>
          <p:nvPr/>
        </p:nvSpPr>
        <p:spPr bwMode="auto">
          <a:xfrm>
            <a:off x="4383088" y="2689225"/>
            <a:ext cx="319087" cy="258763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1" name="Freeform 27"/>
          <p:cNvSpPr>
            <a:spLocks/>
          </p:cNvSpPr>
          <p:nvPr/>
        </p:nvSpPr>
        <p:spPr bwMode="auto">
          <a:xfrm>
            <a:off x="5335588" y="2433638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2" name="Freeform 28"/>
          <p:cNvSpPr>
            <a:spLocks/>
          </p:cNvSpPr>
          <p:nvPr/>
        </p:nvSpPr>
        <p:spPr bwMode="auto">
          <a:xfrm>
            <a:off x="5335588" y="2689225"/>
            <a:ext cx="319087" cy="258763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3" name="Freeform 29"/>
          <p:cNvSpPr>
            <a:spLocks/>
          </p:cNvSpPr>
          <p:nvPr/>
        </p:nvSpPr>
        <p:spPr bwMode="auto">
          <a:xfrm>
            <a:off x="6288088" y="2433638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4" name="Freeform 30"/>
          <p:cNvSpPr>
            <a:spLocks/>
          </p:cNvSpPr>
          <p:nvPr/>
        </p:nvSpPr>
        <p:spPr bwMode="auto">
          <a:xfrm>
            <a:off x="6288088" y="2689225"/>
            <a:ext cx="319087" cy="258763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5" name="Freeform 31"/>
          <p:cNvSpPr>
            <a:spLocks/>
          </p:cNvSpPr>
          <p:nvPr/>
        </p:nvSpPr>
        <p:spPr bwMode="auto">
          <a:xfrm>
            <a:off x="7240588" y="2433638"/>
            <a:ext cx="317500" cy="257175"/>
          </a:xfrm>
          <a:custGeom>
            <a:avLst/>
            <a:gdLst>
              <a:gd name="T0" fmla="*/ 0 w 200"/>
              <a:gd name="T1" fmla="*/ 2147483647 h 162"/>
              <a:gd name="T2" fmla="*/ 0 w 200"/>
              <a:gd name="T3" fmla="*/ 0 h 162"/>
              <a:gd name="T4" fmla="*/ 2147483647 w 200"/>
              <a:gd name="T5" fmla="*/ 0 h 162"/>
              <a:gd name="T6" fmla="*/ 2147483647 w 200"/>
              <a:gd name="T7" fmla="*/ 2147483647 h 162"/>
              <a:gd name="T8" fmla="*/ 0 w 200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2"/>
              <a:gd name="T17" fmla="*/ 200 w 200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2">
                <a:moveTo>
                  <a:pt x="0" y="161"/>
                </a:moveTo>
                <a:lnTo>
                  <a:pt x="0" y="0"/>
                </a:lnTo>
                <a:lnTo>
                  <a:pt x="199" y="0"/>
                </a:lnTo>
                <a:lnTo>
                  <a:pt x="199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6" name="Freeform 32"/>
          <p:cNvSpPr>
            <a:spLocks/>
          </p:cNvSpPr>
          <p:nvPr/>
        </p:nvSpPr>
        <p:spPr bwMode="auto">
          <a:xfrm>
            <a:off x="7240588" y="26892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7" name="Freeform 33"/>
          <p:cNvSpPr>
            <a:spLocks/>
          </p:cNvSpPr>
          <p:nvPr/>
        </p:nvSpPr>
        <p:spPr bwMode="auto">
          <a:xfrm>
            <a:off x="4859338" y="3459163"/>
            <a:ext cx="320675" cy="258762"/>
          </a:xfrm>
          <a:custGeom>
            <a:avLst/>
            <a:gdLst>
              <a:gd name="T0" fmla="*/ 0 w 202"/>
              <a:gd name="T1" fmla="*/ 2147483647 h 163"/>
              <a:gd name="T2" fmla="*/ 0 w 202"/>
              <a:gd name="T3" fmla="*/ 0 h 163"/>
              <a:gd name="T4" fmla="*/ 2147483647 w 202"/>
              <a:gd name="T5" fmla="*/ 0 h 163"/>
              <a:gd name="T6" fmla="*/ 2147483647 w 202"/>
              <a:gd name="T7" fmla="*/ 2147483647 h 163"/>
              <a:gd name="T8" fmla="*/ 0 w 202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8" name="Freeform 34"/>
          <p:cNvSpPr>
            <a:spLocks/>
          </p:cNvSpPr>
          <p:nvPr/>
        </p:nvSpPr>
        <p:spPr bwMode="auto">
          <a:xfrm>
            <a:off x="4859338" y="3716338"/>
            <a:ext cx="320675" cy="257175"/>
          </a:xfrm>
          <a:custGeom>
            <a:avLst/>
            <a:gdLst>
              <a:gd name="T0" fmla="*/ 0 w 202"/>
              <a:gd name="T1" fmla="*/ 2147483647 h 162"/>
              <a:gd name="T2" fmla="*/ 0 w 202"/>
              <a:gd name="T3" fmla="*/ 0 h 162"/>
              <a:gd name="T4" fmla="*/ 2147483647 w 202"/>
              <a:gd name="T5" fmla="*/ 0 h 162"/>
              <a:gd name="T6" fmla="*/ 2147483647 w 202"/>
              <a:gd name="T7" fmla="*/ 2147483647 h 162"/>
              <a:gd name="T8" fmla="*/ 0 w 202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2"/>
              <a:gd name="T17" fmla="*/ 202 w 202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59" name="Freeform 35"/>
          <p:cNvSpPr>
            <a:spLocks/>
          </p:cNvSpPr>
          <p:nvPr/>
        </p:nvSpPr>
        <p:spPr bwMode="auto">
          <a:xfrm>
            <a:off x="4859338" y="3971925"/>
            <a:ext cx="320675" cy="258763"/>
          </a:xfrm>
          <a:custGeom>
            <a:avLst/>
            <a:gdLst>
              <a:gd name="T0" fmla="*/ 0 w 202"/>
              <a:gd name="T1" fmla="*/ 2147483647 h 163"/>
              <a:gd name="T2" fmla="*/ 0 w 202"/>
              <a:gd name="T3" fmla="*/ 0 h 163"/>
              <a:gd name="T4" fmla="*/ 2147483647 w 202"/>
              <a:gd name="T5" fmla="*/ 0 h 163"/>
              <a:gd name="T6" fmla="*/ 2147483647 w 202"/>
              <a:gd name="T7" fmla="*/ 2147483647 h 163"/>
              <a:gd name="T8" fmla="*/ 0 w 202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0" name="Freeform 36"/>
          <p:cNvSpPr>
            <a:spLocks/>
          </p:cNvSpPr>
          <p:nvPr/>
        </p:nvSpPr>
        <p:spPr bwMode="auto">
          <a:xfrm>
            <a:off x="6762750" y="3201988"/>
            <a:ext cx="320675" cy="258762"/>
          </a:xfrm>
          <a:custGeom>
            <a:avLst/>
            <a:gdLst>
              <a:gd name="T0" fmla="*/ 0 w 202"/>
              <a:gd name="T1" fmla="*/ 2147483647 h 163"/>
              <a:gd name="T2" fmla="*/ 0 w 202"/>
              <a:gd name="T3" fmla="*/ 0 h 163"/>
              <a:gd name="T4" fmla="*/ 2147483647 w 202"/>
              <a:gd name="T5" fmla="*/ 0 h 163"/>
              <a:gd name="T6" fmla="*/ 2147483647 w 202"/>
              <a:gd name="T7" fmla="*/ 2147483647 h 163"/>
              <a:gd name="T8" fmla="*/ 0 w 202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1" name="Freeform 37"/>
          <p:cNvSpPr>
            <a:spLocks/>
          </p:cNvSpPr>
          <p:nvPr/>
        </p:nvSpPr>
        <p:spPr bwMode="auto">
          <a:xfrm>
            <a:off x="6762750" y="3459163"/>
            <a:ext cx="320675" cy="258762"/>
          </a:xfrm>
          <a:custGeom>
            <a:avLst/>
            <a:gdLst>
              <a:gd name="T0" fmla="*/ 0 w 202"/>
              <a:gd name="T1" fmla="*/ 2147483647 h 163"/>
              <a:gd name="T2" fmla="*/ 0 w 202"/>
              <a:gd name="T3" fmla="*/ 0 h 163"/>
              <a:gd name="T4" fmla="*/ 2147483647 w 202"/>
              <a:gd name="T5" fmla="*/ 0 h 163"/>
              <a:gd name="T6" fmla="*/ 2147483647 w 202"/>
              <a:gd name="T7" fmla="*/ 2147483647 h 163"/>
              <a:gd name="T8" fmla="*/ 0 w 202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2" name="Freeform 38"/>
          <p:cNvSpPr>
            <a:spLocks/>
          </p:cNvSpPr>
          <p:nvPr/>
        </p:nvSpPr>
        <p:spPr bwMode="auto">
          <a:xfrm>
            <a:off x="6762750" y="3716338"/>
            <a:ext cx="320675" cy="257175"/>
          </a:xfrm>
          <a:custGeom>
            <a:avLst/>
            <a:gdLst>
              <a:gd name="T0" fmla="*/ 0 w 202"/>
              <a:gd name="T1" fmla="*/ 2147483647 h 162"/>
              <a:gd name="T2" fmla="*/ 0 w 202"/>
              <a:gd name="T3" fmla="*/ 0 h 162"/>
              <a:gd name="T4" fmla="*/ 2147483647 w 202"/>
              <a:gd name="T5" fmla="*/ 0 h 162"/>
              <a:gd name="T6" fmla="*/ 2147483647 w 202"/>
              <a:gd name="T7" fmla="*/ 2147483647 h 162"/>
              <a:gd name="T8" fmla="*/ 0 w 202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2"/>
              <a:gd name="T17" fmla="*/ 202 w 202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2">
                <a:moveTo>
                  <a:pt x="0" y="161"/>
                </a:moveTo>
                <a:lnTo>
                  <a:pt x="0" y="0"/>
                </a:lnTo>
                <a:lnTo>
                  <a:pt x="201" y="0"/>
                </a:lnTo>
                <a:lnTo>
                  <a:pt x="201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3" name="Freeform 39"/>
          <p:cNvSpPr>
            <a:spLocks/>
          </p:cNvSpPr>
          <p:nvPr/>
        </p:nvSpPr>
        <p:spPr bwMode="auto">
          <a:xfrm>
            <a:off x="6762750" y="3971925"/>
            <a:ext cx="320675" cy="258763"/>
          </a:xfrm>
          <a:custGeom>
            <a:avLst/>
            <a:gdLst>
              <a:gd name="T0" fmla="*/ 0 w 202"/>
              <a:gd name="T1" fmla="*/ 2147483647 h 163"/>
              <a:gd name="T2" fmla="*/ 0 w 202"/>
              <a:gd name="T3" fmla="*/ 0 h 163"/>
              <a:gd name="T4" fmla="*/ 2147483647 w 202"/>
              <a:gd name="T5" fmla="*/ 0 h 163"/>
              <a:gd name="T6" fmla="*/ 2147483647 w 202"/>
              <a:gd name="T7" fmla="*/ 2147483647 h 163"/>
              <a:gd name="T8" fmla="*/ 0 w 202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4" name="Freeform 40"/>
          <p:cNvSpPr>
            <a:spLocks/>
          </p:cNvSpPr>
          <p:nvPr/>
        </p:nvSpPr>
        <p:spPr bwMode="auto">
          <a:xfrm>
            <a:off x="5811838" y="4486275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5" name="Freeform 41"/>
          <p:cNvSpPr>
            <a:spLocks/>
          </p:cNvSpPr>
          <p:nvPr/>
        </p:nvSpPr>
        <p:spPr bwMode="auto">
          <a:xfrm>
            <a:off x="5811838" y="4741863"/>
            <a:ext cx="319087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6" name="Freeform 42"/>
          <p:cNvSpPr>
            <a:spLocks/>
          </p:cNvSpPr>
          <p:nvPr/>
        </p:nvSpPr>
        <p:spPr bwMode="auto">
          <a:xfrm>
            <a:off x="5811838" y="4999038"/>
            <a:ext cx="319087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7" name="Freeform 43"/>
          <p:cNvSpPr>
            <a:spLocks/>
          </p:cNvSpPr>
          <p:nvPr/>
        </p:nvSpPr>
        <p:spPr bwMode="auto">
          <a:xfrm>
            <a:off x="5811838" y="5256213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8" name="Freeform 44"/>
          <p:cNvSpPr>
            <a:spLocks/>
          </p:cNvSpPr>
          <p:nvPr/>
        </p:nvSpPr>
        <p:spPr bwMode="auto">
          <a:xfrm>
            <a:off x="5811838" y="5511800"/>
            <a:ext cx="319087" cy="258763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69" name="Freeform 45"/>
          <p:cNvSpPr>
            <a:spLocks/>
          </p:cNvSpPr>
          <p:nvPr/>
        </p:nvSpPr>
        <p:spPr bwMode="auto">
          <a:xfrm>
            <a:off x="5811838" y="5768975"/>
            <a:ext cx="319087" cy="258763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0" name="Freeform 46"/>
          <p:cNvSpPr>
            <a:spLocks/>
          </p:cNvSpPr>
          <p:nvPr/>
        </p:nvSpPr>
        <p:spPr bwMode="auto">
          <a:xfrm>
            <a:off x="5811838" y="6026150"/>
            <a:ext cx="319087" cy="257175"/>
          </a:xfrm>
          <a:custGeom>
            <a:avLst/>
            <a:gdLst>
              <a:gd name="T0" fmla="*/ 0 w 201"/>
              <a:gd name="T1" fmla="*/ 2147483647 h 162"/>
              <a:gd name="T2" fmla="*/ 0 w 201"/>
              <a:gd name="T3" fmla="*/ 0 h 162"/>
              <a:gd name="T4" fmla="*/ 2147483647 w 201"/>
              <a:gd name="T5" fmla="*/ 0 h 162"/>
              <a:gd name="T6" fmla="*/ 2147483647 w 201"/>
              <a:gd name="T7" fmla="*/ 2147483647 h 162"/>
              <a:gd name="T8" fmla="*/ 0 w 201"/>
              <a:gd name="T9" fmla="*/ 2147483647 h 1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2"/>
              <a:gd name="T17" fmla="*/ 201 w 201"/>
              <a:gd name="T18" fmla="*/ 162 h 1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2">
                <a:moveTo>
                  <a:pt x="0" y="161"/>
                </a:moveTo>
                <a:lnTo>
                  <a:pt x="0" y="0"/>
                </a:lnTo>
                <a:lnTo>
                  <a:pt x="200" y="0"/>
                </a:lnTo>
                <a:lnTo>
                  <a:pt x="200" y="161"/>
                </a:lnTo>
                <a:lnTo>
                  <a:pt x="0" y="16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1" name="Freeform 47"/>
          <p:cNvSpPr>
            <a:spLocks/>
          </p:cNvSpPr>
          <p:nvPr/>
        </p:nvSpPr>
        <p:spPr bwMode="auto">
          <a:xfrm>
            <a:off x="5811838" y="6281738"/>
            <a:ext cx="319087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2" name="Rectangle 48"/>
          <p:cNvSpPr>
            <a:spLocks noChangeArrowheads="1"/>
          </p:cNvSpPr>
          <p:nvPr/>
        </p:nvSpPr>
        <p:spPr bwMode="auto">
          <a:xfrm>
            <a:off x="5824538" y="62785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9</a:t>
            </a:r>
          </a:p>
        </p:txBody>
      </p:sp>
      <p:sp>
        <p:nvSpPr>
          <p:cNvPr id="1073" name="Freeform 49"/>
          <p:cNvSpPr>
            <a:spLocks/>
          </p:cNvSpPr>
          <p:nvPr/>
        </p:nvSpPr>
        <p:spPr bwMode="auto">
          <a:xfrm>
            <a:off x="4621213" y="1404938"/>
            <a:ext cx="319087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4" name="Freeform 50"/>
          <p:cNvSpPr>
            <a:spLocks/>
          </p:cNvSpPr>
          <p:nvPr/>
        </p:nvSpPr>
        <p:spPr bwMode="auto">
          <a:xfrm>
            <a:off x="5097463" y="1404938"/>
            <a:ext cx="319087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5" name="Freeform 51"/>
          <p:cNvSpPr>
            <a:spLocks/>
          </p:cNvSpPr>
          <p:nvPr/>
        </p:nvSpPr>
        <p:spPr bwMode="auto">
          <a:xfrm>
            <a:off x="5573713" y="1404938"/>
            <a:ext cx="319087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6" name="Freeform 52"/>
          <p:cNvSpPr>
            <a:spLocks/>
          </p:cNvSpPr>
          <p:nvPr/>
        </p:nvSpPr>
        <p:spPr bwMode="auto">
          <a:xfrm>
            <a:off x="6049963" y="1404938"/>
            <a:ext cx="319087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7" name="Freeform 53"/>
          <p:cNvSpPr>
            <a:spLocks/>
          </p:cNvSpPr>
          <p:nvPr/>
        </p:nvSpPr>
        <p:spPr bwMode="auto">
          <a:xfrm>
            <a:off x="6526213" y="1404938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8" name="Freeform 54"/>
          <p:cNvSpPr>
            <a:spLocks/>
          </p:cNvSpPr>
          <p:nvPr/>
        </p:nvSpPr>
        <p:spPr bwMode="auto">
          <a:xfrm>
            <a:off x="7002463" y="1404938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79" name="Freeform 55"/>
          <p:cNvSpPr>
            <a:spLocks/>
          </p:cNvSpPr>
          <p:nvPr/>
        </p:nvSpPr>
        <p:spPr bwMode="auto">
          <a:xfrm>
            <a:off x="7477125" y="1404938"/>
            <a:ext cx="319088" cy="258762"/>
          </a:xfrm>
          <a:custGeom>
            <a:avLst/>
            <a:gdLst>
              <a:gd name="T0" fmla="*/ 0 w 201"/>
              <a:gd name="T1" fmla="*/ 2147483647 h 163"/>
              <a:gd name="T2" fmla="*/ 0 w 201"/>
              <a:gd name="T3" fmla="*/ 0 h 163"/>
              <a:gd name="T4" fmla="*/ 2147483647 w 201"/>
              <a:gd name="T5" fmla="*/ 0 h 163"/>
              <a:gd name="T6" fmla="*/ 2147483647 w 201"/>
              <a:gd name="T7" fmla="*/ 2147483647 h 163"/>
              <a:gd name="T8" fmla="*/ 0 w 201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163"/>
              <a:gd name="T17" fmla="*/ 201 w 201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163">
                <a:moveTo>
                  <a:pt x="0" y="162"/>
                </a:moveTo>
                <a:lnTo>
                  <a:pt x="0" y="0"/>
                </a:lnTo>
                <a:lnTo>
                  <a:pt x="200" y="0"/>
                </a:lnTo>
                <a:lnTo>
                  <a:pt x="200" y="162"/>
                </a:lnTo>
                <a:lnTo>
                  <a:pt x="0" y="162"/>
                </a:lnTo>
              </a:path>
            </a:pathLst>
          </a:custGeom>
          <a:solidFill>
            <a:schemeClr val="tx2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0" name="Freeform 56"/>
          <p:cNvSpPr>
            <a:spLocks/>
          </p:cNvSpPr>
          <p:nvPr/>
        </p:nvSpPr>
        <p:spPr bwMode="auto">
          <a:xfrm>
            <a:off x="4146550" y="1404938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81" name="Rectangle 57"/>
          <p:cNvSpPr>
            <a:spLocks noChangeArrowheads="1"/>
          </p:cNvSpPr>
          <p:nvPr/>
        </p:nvSpPr>
        <p:spPr bwMode="auto">
          <a:xfrm>
            <a:off x="4105275" y="14017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Arial" charset="0"/>
              </a:rPr>
              <a:t>3,4</a:t>
            </a:r>
          </a:p>
        </p:txBody>
      </p:sp>
      <p:sp>
        <p:nvSpPr>
          <p:cNvPr id="1082" name="Rectangle 58"/>
          <p:cNvSpPr>
            <a:spLocks noChangeArrowheads="1"/>
          </p:cNvSpPr>
          <p:nvPr/>
        </p:nvSpPr>
        <p:spPr bwMode="auto">
          <a:xfrm>
            <a:off x="4572000" y="14017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6,2</a:t>
            </a:r>
          </a:p>
        </p:txBody>
      </p:sp>
      <p:sp>
        <p:nvSpPr>
          <p:cNvPr id="1083" name="Rectangle 59"/>
          <p:cNvSpPr>
            <a:spLocks noChangeArrowheads="1"/>
          </p:cNvSpPr>
          <p:nvPr/>
        </p:nvSpPr>
        <p:spPr bwMode="auto">
          <a:xfrm>
            <a:off x="5048250" y="14017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9,4</a:t>
            </a:r>
          </a:p>
        </p:txBody>
      </p:sp>
      <p:sp>
        <p:nvSpPr>
          <p:cNvPr id="1084" name="Rectangle 60"/>
          <p:cNvSpPr>
            <a:spLocks noChangeArrowheads="1"/>
          </p:cNvSpPr>
          <p:nvPr/>
        </p:nvSpPr>
        <p:spPr bwMode="auto">
          <a:xfrm>
            <a:off x="5524500" y="14017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8,7</a:t>
            </a:r>
          </a:p>
        </p:txBody>
      </p:sp>
      <p:sp>
        <p:nvSpPr>
          <p:cNvPr id="1085" name="Rectangle 61"/>
          <p:cNvSpPr>
            <a:spLocks noChangeArrowheads="1"/>
          </p:cNvSpPr>
          <p:nvPr/>
        </p:nvSpPr>
        <p:spPr bwMode="auto">
          <a:xfrm>
            <a:off x="6000750" y="14017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5,6</a:t>
            </a:r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6477000" y="14017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3,1</a:t>
            </a:r>
          </a:p>
        </p:txBody>
      </p:sp>
      <p:sp>
        <p:nvSpPr>
          <p:cNvPr id="1087" name="Rectangle 63"/>
          <p:cNvSpPr>
            <a:spLocks noChangeArrowheads="1"/>
          </p:cNvSpPr>
          <p:nvPr/>
        </p:nvSpPr>
        <p:spPr bwMode="auto">
          <a:xfrm>
            <a:off x="7023100" y="140176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4095750" y="19145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3,4</a:t>
            </a:r>
          </a:p>
        </p:txBody>
      </p:sp>
      <p:sp>
        <p:nvSpPr>
          <p:cNvPr id="1089" name="Rectangle 65"/>
          <p:cNvSpPr>
            <a:spLocks noChangeArrowheads="1"/>
          </p:cNvSpPr>
          <p:nvPr/>
        </p:nvSpPr>
        <p:spPr bwMode="auto">
          <a:xfrm>
            <a:off x="6000750" y="19145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5,6</a:t>
            </a:r>
          </a:p>
        </p:txBody>
      </p:sp>
      <p:sp>
        <p:nvSpPr>
          <p:cNvPr id="1090" name="Rectangle 66"/>
          <p:cNvSpPr>
            <a:spLocks noChangeArrowheads="1"/>
          </p:cNvSpPr>
          <p:nvPr/>
        </p:nvSpPr>
        <p:spPr bwMode="auto">
          <a:xfrm>
            <a:off x="4572000" y="19145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2,6</a:t>
            </a:r>
          </a:p>
        </p:txBody>
      </p:sp>
      <p:sp>
        <p:nvSpPr>
          <p:cNvPr id="1091" name="Rectangle 67"/>
          <p:cNvSpPr>
            <a:spLocks noChangeArrowheads="1"/>
          </p:cNvSpPr>
          <p:nvPr/>
        </p:nvSpPr>
        <p:spPr bwMode="auto">
          <a:xfrm>
            <a:off x="5048250" y="19145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4,9</a:t>
            </a:r>
          </a:p>
        </p:txBody>
      </p:sp>
      <p:sp>
        <p:nvSpPr>
          <p:cNvPr id="1092" name="Rectangle 68"/>
          <p:cNvSpPr>
            <a:spLocks noChangeArrowheads="1"/>
          </p:cNvSpPr>
          <p:nvPr/>
        </p:nvSpPr>
        <p:spPr bwMode="auto">
          <a:xfrm>
            <a:off x="5534025" y="19145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7,8</a:t>
            </a:r>
          </a:p>
        </p:txBody>
      </p:sp>
      <p:sp>
        <p:nvSpPr>
          <p:cNvPr id="1093" name="Rectangle 69"/>
          <p:cNvSpPr>
            <a:spLocks noChangeArrowheads="1"/>
          </p:cNvSpPr>
          <p:nvPr/>
        </p:nvSpPr>
        <p:spPr bwMode="auto">
          <a:xfrm>
            <a:off x="6467475" y="19145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1,3</a:t>
            </a:r>
          </a:p>
        </p:txBody>
      </p:sp>
      <p:sp>
        <p:nvSpPr>
          <p:cNvPr id="1094" name="Rectangle 70"/>
          <p:cNvSpPr>
            <a:spLocks noChangeArrowheads="1"/>
          </p:cNvSpPr>
          <p:nvPr/>
        </p:nvSpPr>
        <p:spPr bwMode="auto">
          <a:xfrm>
            <a:off x="7011988" y="1914525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1095" name="Rectangle 71"/>
          <p:cNvSpPr>
            <a:spLocks noChangeArrowheads="1"/>
          </p:cNvSpPr>
          <p:nvPr/>
        </p:nvSpPr>
        <p:spPr bwMode="auto">
          <a:xfrm>
            <a:off x="4324350" y="2451100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2,3</a:t>
            </a:r>
          </a:p>
        </p:txBody>
      </p:sp>
      <p:sp>
        <p:nvSpPr>
          <p:cNvPr id="1096" name="Rectangle 72"/>
          <p:cNvSpPr>
            <a:spLocks noChangeArrowheads="1"/>
          </p:cNvSpPr>
          <p:nvPr/>
        </p:nvSpPr>
        <p:spPr bwMode="auto">
          <a:xfrm>
            <a:off x="4333875" y="26971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4,6</a:t>
            </a:r>
          </a:p>
        </p:txBody>
      </p:sp>
      <p:sp>
        <p:nvSpPr>
          <p:cNvPr id="1097" name="Rectangle 73"/>
          <p:cNvSpPr>
            <a:spLocks noChangeArrowheads="1"/>
          </p:cNvSpPr>
          <p:nvPr/>
        </p:nvSpPr>
        <p:spPr bwMode="auto">
          <a:xfrm>
            <a:off x="5286375" y="23971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4,7</a:t>
            </a:r>
          </a:p>
        </p:txBody>
      </p:sp>
      <p:sp>
        <p:nvSpPr>
          <p:cNvPr id="1098" name="Rectangle 74"/>
          <p:cNvSpPr>
            <a:spLocks noChangeArrowheads="1"/>
          </p:cNvSpPr>
          <p:nvPr/>
        </p:nvSpPr>
        <p:spPr bwMode="auto">
          <a:xfrm>
            <a:off x="5276850" y="26638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8,9</a:t>
            </a:r>
          </a:p>
        </p:txBody>
      </p:sp>
      <p:sp>
        <p:nvSpPr>
          <p:cNvPr id="1099" name="Rectangle 75"/>
          <p:cNvSpPr>
            <a:spLocks noChangeArrowheads="1"/>
          </p:cNvSpPr>
          <p:nvPr/>
        </p:nvSpPr>
        <p:spPr bwMode="auto">
          <a:xfrm>
            <a:off x="6259513" y="24177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1,3</a:t>
            </a:r>
          </a:p>
        </p:txBody>
      </p:sp>
      <p:sp>
        <p:nvSpPr>
          <p:cNvPr id="1100" name="Rectangle 76"/>
          <p:cNvSpPr>
            <a:spLocks noChangeArrowheads="1"/>
          </p:cNvSpPr>
          <p:nvPr/>
        </p:nvSpPr>
        <p:spPr bwMode="auto">
          <a:xfrm>
            <a:off x="6248400" y="26638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5,6</a:t>
            </a:r>
          </a:p>
        </p:txBody>
      </p:sp>
      <p:sp>
        <p:nvSpPr>
          <p:cNvPr id="1101" name="Rectangle 77"/>
          <p:cNvSpPr>
            <a:spLocks noChangeArrowheads="1"/>
          </p:cNvSpPr>
          <p:nvPr/>
        </p:nvSpPr>
        <p:spPr bwMode="auto">
          <a:xfrm>
            <a:off x="7250113" y="2663825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2</a:t>
            </a:r>
          </a:p>
        </p:txBody>
      </p:sp>
      <p:sp>
        <p:nvSpPr>
          <p:cNvPr id="1102" name="Rectangle 78"/>
          <p:cNvSpPr>
            <a:spLocks noChangeArrowheads="1"/>
          </p:cNvSpPr>
          <p:nvPr/>
        </p:nvSpPr>
        <p:spPr bwMode="auto">
          <a:xfrm>
            <a:off x="4810125" y="320833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2,3</a:t>
            </a:r>
          </a:p>
        </p:txBody>
      </p:sp>
      <p:sp>
        <p:nvSpPr>
          <p:cNvPr id="1103" name="Rectangle 79"/>
          <p:cNvSpPr>
            <a:spLocks noChangeArrowheads="1"/>
          </p:cNvSpPr>
          <p:nvPr/>
        </p:nvSpPr>
        <p:spPr bwMode="auto">
          <a:xfrm>
            <a:off x="4811713" y="34766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4,4</a:t>
            </a:r>
          </a:p>
        </p:txBody>
      </p:sp>
      <p:sp>
        <p:nvSpPr>
          <p:cNvPr id="1104" name="Rectangle 80"/>
          <p:cNvSpPr>
            <a:spLocks noChangeArrowheads="1"/>
          </p:cNvSpPr>
          <p:nvPr/>
        </p:nvSpPr>
        <p:spPr bwMode="auto">
          <a:xfrm>
            <a:off x="4821238" y="372268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6,7</a:t>
            </a:r>
          </a:p>
        </p:txBody>
      </p:sp>
      <p:sp>
        <p:nvSpPr>
          <p:cNvPr id="1105" name="Rectangle 81"/>
          <p:cNvSpPr>
            <a:spLocks noChangeArrowheads="1"/>
          </p:cNvSpPr>
          <p:nvPr/>
        </p:nvSpPr>
        <p:spPr bwMode="auto">
          <a:xfrm>
            <a:off x="4811713" y="398938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8,9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6718300" y="347662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1,2</a:t>
            </a:r>
          </a:p>
        </p:txBody>
      </p:sp>
      <p:sp>
        <p:nvSpPr>
          <p:cNvPr id="1107" name="Rectangle 83"/>
          <p:cNvSpPr>
            <a:spLocks noChangeArrowheads="1"/>
          </p:cNvSpPr>
          <p:nvPr/>
        </p:nvSpPr>
        <p:spPr bwMode="auto">
          <a:xfrm>
            <a:off x="6718300" y="372268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3,5</a:t>
            </a:r>
          </a:p>
        </p:txBody>
      </p:sp>
      <p:sp>
        <p:nvSpPr>
          <p:cNvPr id="1108" name="Rectangle 84"/>
          <p:cNvSpPr>
            <a:spLocks noChangeArrowheads="1"/>
          </p:cNvSpPr>
          <p:nvPr/>
        </p:nvSpPr>
        <p:spPr bwMode="auto">
          <a:xfrm>
            <a:off x="6797675" y="3957638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6</a:t>
            </a:r>
          </a:p>
        </p:txBody>
      </p:sp>
      <p:sp>
        <p:nvSpPr>
          <p:cNvPr id="1109" name="Rectangle 85"/>
          <p:cNvSpPr>
            <a:spLocks noChangeArrowheads="1"/>
          </p:cNvSpPr>
          <p:nvPr/>
        </p:nvSpPr>
        <p:spPr bwMode="auto">
          <a:xfrm>
            <a:off x="5764213" y="474821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1,2</a:t>
            </a:r>
          </a:p>
        </p:txBody>
      </p:sp>
      <p:sp>
        <p:nvSpPr>
          <p:cNvPr id="1110" name="Rectangle 86"/>
          <p:cNvSpPr>
            <a:spLocks noChangeArrowheads="1"/>
          </p:cNvSpPr>
          <p:nvPr/>
        </p:nvSpPr>
        <p:spPr bwMode="auto">
          <a:xfrm>
            <a:off x="5764213" y="4995863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2,3</a:t>
            </a:r>
          </a:p>
        </p:txBody>
      </p:sp>
      <p:sp>
        <p:nvSpPr>
          <p:cNvPr id="1111" name="Rectangle 87"/>
          <p:cNvSpPr>
            <a:spLocks noChangeArrowheads="1"/>
          </p:cNvSpPr>
          <p:nvPr/>
        </p:nvSpPr>
        <p:spPr bwMode="auto">
          <a:xfrm>
            <a:off x="5764213" y="5251450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3,4</a:t>
            </a:r>
          </a:p>
        </p:txBody>
      </p:sp>
      <p:sp>
        <p:nvSpPr>
          <p:cNvPr id="1112" name="Rectangle 88"/>
          <p:cNvSpPr>
            <a:spLocks noChangeArrowheads="1"/>
          </p:cNvSpPr>
          <p:nvPr/>
        </p:nvSpPr>
        <p:spPr bwMode="auto">
          <a:xfrm>
            <a:off x="5764213" y="551973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4,5</a:t>
            </a:r>
          </a:p>
        </p:txBody>
      </p:sp>
      <p:sp>
        <p:nvSpPr>
          <p:cNvPr id="1113" name="Rectangle 89"/>
          <p:cNvSpPr>
            <a:spLocks noChangeArrowheads="1"/>
          </p:cNvSpPr>
          <p:nvPr/>
        </p:nvSpPr>
        <p:spPr bwMode="auto">
          <a:xfrm>
            <a:off x="5764213" y="5765800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6,6</a:t>
            </a:r>
          </a:p>
        </p:txBody>
      </p:sp>
      <p:sp>
        <p:nvSpPr>
          <p:cNvPr id="1114" name="Rectangle 90"/>
          <p:cNvSpPr>
            <a:spLocks noChangeArrowheads="1"/>
          </p:cNvSpPr>
          <p:nvPr/>
        </p:nvSpPr>
        <p:spPr bwMode="auto">
          <a:xfrm>
            <a:off x="5764213" y="6021388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7,8</a:t>
            </a:r>
          </a:p>
        </p:txBody>
      </p:sp>
      <p:sp>
        <p:nvSpPr>
          <p:cNvPr id="1115" name="Freeform 91"/>
          <p:cNvSpPr>
            <a:spLocks/>
          </p:cNvSpPr>
          <p:nvPr/>
        </p:nvSpPr>
        <p:spPr bwMode="auto">
          <a:xfrm>
            <a:off x="4859338" y="3209925"/>
            <a:ext cx="320675" cy="258763"/>
          </a:xfrm>
          <a:custGeom>
            <a:avLst/>
            <a:gdLst>
              <a:gd name="T0" fmla="*/ 0 w 202"/>
              <a:gd name="T1" fmla="*/ 2147483647 h 163"/>
              <a:gd name="T2" fmla="*/ 0 w 202"/>
              <a:gd name="T3" fmla="*/ 0 h 163"/>
              <a:gd name="T4" fmla="*/ 2147483647 w 202"/>
              <a:gd name="T5" fmla="*/ 0 h 163"/>
              <a:gd name="T6" fmla="*/ 2147483647 w 202"/>
              <a:gd name="T7" fmla="*/ 2147483647 h 163"/>
              <a:gd name="T8" fmla="*/ 0 w 202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"/>
              <a:gd name="T16" fmla="*/ 0 h 163"/>
              <a:gd name="T17" fmla="*/ 202 w 202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" h="163">
                <a:moveTo>
                  <a:pt x="0" y="162"/>
                </a:moveTo>
                <a:lnTo>
                  <a:pt x="0" y="0"/>
                </a:lnTo>
                <a:lnTo>
                  <a:pt x="201" y="0"/>
                </a:lnTo>
                <a:lnTo>
                  <a:pt x="201" y="162"/>
                </a:lnTo>
                <a:lnTo>
                  <a:pt x="0" y="16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6" name="Line 92"/>
          <p:cNvSpPr>
            <a:spLocks noChangeShapeType="1"/>
          </p:cNvSpPr>
          <p:nvPr/>
        </p:nvSpPr>
        <p:spPr bwMode="auto">
          <a:xfrm>
            <a:off x="4038600" y="1828800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7" name="Line 93"/>
          <p:cNvSpPr>
            <a:spLocks noChangeShapeType="1"/>
          </p:cNvSpPr>
          <p:nvPr/>
        </p:nvSpPr>
        <p:spPr bwMode="auto">
          <a:xfrm>
            <a:off x="4038600" y="2286000"/>
            <a:ext cx="3814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8" name="Line 94"/>
          <p:cNvSpPr>
            <a:spLocks noChangeShapeType="1"/>
          </p:cNvSpPr>
          <p:nvPr/>
        </p:nvSpPr>
        <p:spPr bwMode="auto">
          <a:xfrm>
            <a:off x="4110038" y="3048000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9" name="Line 95"/>
          <p:cNvSpPr>
            <a:spLocks noChangeShapeType="1"/>
          </p:cNvSpPr>
          <p:nvPr/>
        </p:nvSpPr>
        <p:spPr bwMode="auto">
          <a:xfrm>
            <a:off x="4110038" y="4343400"/>
            <a:ext cx="38147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0" name="Line 96"/>
          <p:cNvSpPr>
            <a:spLocks noChangeShapeType="1"/>
          </p:cNvSpPr>
          <p:nvPr/>
        </p:nvSpPr>
        <p:spPr bwMode="auto">
          <a:xfrm>
            <a:off x="4321175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1" name="Line 97"/>
          <p:cNvSpPr>
            <a:spLocks noChangeShapeType="1"/>
          </p:cNvSpPr>
          <p:nvPr/>
        </p:nvSpPr>
        <p:spPr bwMode="auto">
          <a:xfrm>
            <a:off x="4745038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2" name="Line 98"/>
          <p:cNvSpPr>
            <a:spLocks noChangeShapeType="1"/>
          </p:cNvSpPr>
          <p:nvPr/>
        </p:nvSpPr>
        <p:spPr bwMode="auto">
          <a:xfrm>
            <a:off x="5240338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3" name="Line 99"/>
          <p:cNvSpPr>
            <a:spLocks noChangeShapeType="1"/>
          </p:cNvSpPr>
          <p:nvPr/>
        </p:nvSpPr>
        <p:spPr bwMode="auto">
          <a:xfrm>
            <a:off x="5734050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4" name="Line 100"/>
          <p:cNvSpPr>
            <a:spLocks noChangeShapeType="1"/>
          </p:cNvSpPr>
          <p:nvPr/>
        </p:nvSpPr>
        <p:spPr bwMode="auto">
          <a:xfrm>
            <a:off x="6229350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5" name="Line 101"/>
          <p:cNvSpPr>
            <a:spLocks noChangeShapeType="1"/>
          </p:cNvSpPr>
          <p:nvPr/>
        </p:nvSpPr>
        <p:spPr bwMode="auto">
          <a:xfrm>
            <a:off x="6653213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" name="Line 102"/>
          <p:cNvSpPr>
            <a:spLocks noChangeShapeType="1"/>
          </p:cNvSpPr>
          <p:nvPr/>
        </p:nvSpPr>
        <p:spPr bwMode="auto">
          <a:xfrm>
            <a:off x="7146925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" name="Line 103"/>
          <p:cNvSpPr>
            <a:spLocks noChangeShapeType="1"/>
          </p:cNvSpPr>
          <p:nvPr/>
        </p:nvSpPr>
        <p:spPr bwMode="auto">
          <a:xfrm>
            <a:off x="7642225" y="1676400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" name="Line 104"/>
          <p:cNvSpPr>
            <a:spLocks noChangeShapeType="1"/>
          </p:cNvSpPr>
          <p:nvPr/>
        </p:nvSpPr>
        <p:spPr bwMode="auto">
          <a:xfrm>
            <a:off x="4251325" y="2209800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9" name="Line 105"/>
          <p:cNvSpPr>
            <a:spLocks noChangeShapeType="1"/>
          </p:cNvSpPr>
          <p:nvPr/>
        </p:nvSpPr>
        <p:spPr bwMode="auto">
          <a:xfrm flipH="1">
            <a:off x="4533900" y="2209800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0" name="Line 106"/>
          <p:cNvSpPr>
            <a:spLocks noChangeShapeType="1"/>
          </p:cNvSpPr>
          <p:nvPr/>
        </p:nvSpPr>
        <p:spPr bwMode="auto">
          <a:xfrm>
            <a:off x="5240338" y="2209800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1" name="Line 107"/>
          <p:cNvSpPr>
            <a:spLocks noChangeShapeType="1"/>
          </p:cNvSpPr>
          <p:nvPr/>
        </p:nvSpPr>
        <p:spPr bwMode="auto">
          <a:xfrm flipH="1">
            <a:off x="5522913" y="2209800"/>
            <a:ext cx="211137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2" name="Line 108"/>
          <p:cNvSpPr>
            <a:spLocks noChangeShapeType="1"/>
          </p:cNvSpPr>
          <p:nvPr/>
        </p:nvSpPr>
        <p:spPr bwMode="auto">
          <a:xfrm>
            <a:off x="6229350" y="2209800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3" name="Line 109"/>
          <p:cNvSpPr>
            <a:spLocks noChangeShapeType="1"/>
          </p:cNvSpPr>
          <p:nvPr/>
        </p:nvSpPr>
        <p:spPr bwMode="auto">
          <a:xfrm flipH="1">
            <a:off x="6511925" y="2209800"/>
            <a:ext cx="211138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4" name="Line 110"/>
          <p:cNvSpPr>
            <a:spLocks noChangeShapeType="1"/>
          </p:cNvSpPr>
          <p:nvPr/>
        </p:nvSpPr>
        <p:spPr bwMode="auto">
          <a:xfrm>
            <a:off x="7146925" y="2209800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5" name="Line 111"/>
          <p:cNvSpPr>
            <a:spLocks noChangeShapeType="1"/>
          </p:cNvSpPr>
          <p:nvPr/>
        </p:nvSpPr>
        <p:spPr bwMode="auto">
          <a:xfrm flipH="1">
            <a:off x="7429500" y="2209800"/>
            <a:ext cx="2127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6" name="Line 112"/>
          <p:cNvSpPr>
            <a:spLocks noChangeShapeType="1"/>
          </p:cNvSpPr>
          <p:nvPr/>
        </p:nvSpPr>
        <p:spPr bwMode="auto">
          <a:xfrm>
            <a:off x="4533900" y="2971800"/>
            <a:ext cx="423863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7" name="Line 113"/>
          <p:cNvSpPr>
            <a:spLocks noChangeShapeType="1"/>
          </p:cNvSpPr>
          <p:nvPr/>
        </p:nvSpPr>
        <p:spPr bwMode="auto">
          <a:xfrm flipH="1">
            <a:off x="5099050" y="2971800"/>
            <a:ext cx="352425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8" name="Line 114"/>
          <p:cNvSpPr>
            <a:spLocks noChangeShapeType="1"/>
          </p:cNvSpPr>
          <p:nvPr/>
        </p:nvSpPr>
        <p:spPr bwMode="auto">
          <a:xfrm>
            <a:off x="6440488" y="2971800"/>
            <a:ext cx="42386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39" name="Line 115"/>
          <p:cNvSpPr>
            <a:spLocks noChangeShapeType="1"/>
          </p:cNvSpPr>
          <p:nvPr/>
        </p:nvSpPr>
        <p:spPr bwMode="auto">
          <a:xfrm flipH="1">
            <a:off x="7005638" y="2971800"/>
            <a:ext cx="354012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0" name="Line 116"/>
          <p:cNvSpPr>
            <a:spLocks noChangeShapeType="1"/>
          </p:cNvSpPr>
          <p:nvPr/>
        </p:nvSpPr>
        <p:spPr bwMode="auto">
          <a:xfrm>
            <a:off x="5003800" y="4227514"/>
            <a:ext cx="888999" cy="2587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1" name="Line 117"/>
          <p:cNvSpPr>
            <a:spLocks noChangeShapeType="1"/>
          </p:cNvSpPr>
          <p:nvPr/>
        </p:nvSpPr>
        <p:spPr bwMode="auto">
          <a:xfrm flipH="1">
            <a:off x="6019799" y="4230688"/>
            <a:ext cx="915988" cy="255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42" name="Line 118"/>
          <p:cNvSpPr>
            <a:spLocks noChangeShapeType="1"/>
          </p:cNvSpPr>
          <p:nvPr/>
        </p:nvSpPr>
        <p:spPr bwMode="auto">
          <a:xfrm>
            <a:off x="4038600" y="1219200"/>
            <a:ext cx="0" cy="5486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0C76DB-6438-4D19-9467-9B654F065C57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Can We Do Better 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800" smtClean="0"/>
              <a:t>We have more main memory</a:t>
            </a:r>
          </a:p>
          <a:p>
            <a:pPr>
              <a:spcBef>
                <a:spcPct val="0"/>
              </a:spcBef>
            </a:pPr>
            <a:r>
              <a:rPr lang="en-US" sz="2800" smtClean="0"/>
              <a:t>Should use it to improve performance</a:t>
            </a:r>
          </a:p>
          <a:p>
            <a:pPr>
              <a:spcBef>
                <a:spcPct val="0"/>
              </a:spcBef>
            </a:pPr>
            <a:endParaRPr lang="en-US" sz="280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5CEC9-0589-4D42-869A-42EE4CDAB6C7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Cost Model for Our Analysis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648200"/>
          </a:xfrm>
          <a:noFill/>
        </p:spPr>
        <p:txBody>
          <a:bodyPr lIns="92075" tIns="46038" rIns="92075" bIns="46038"/>
          <a:lstStyle/>
          <a:p>
            <a:r>
              <a:rPr lang="en-US" b="1" dirty="0" smtClean="0">
                <a:solidFill>
                  <a:schemeClr val="accent2"/>
                </a:solidFill>
              </a:rPr>
              <a:t>B:  </a:t>
            </a:r>
            <a:r>
              <a:rPr lang="en-US" dirty="0" smtClean="0"/>
              <a:t>Block size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M: </a:t>
            </a:r>
            <a:r>
              <a:rPr lang="en-US" dirty="0" smtClean="0"/>
              <a:t>Size of main memory</a:t>
            </a:r>
          </a:p>
          <a:p>
            <a:r>
              <a:rPr lang="en-US" b="1" dirty="0">
                <a:solidFill>
                  <a:schemeClr val="accent2"/>
                </a:solidFill>
              </a:rPr>
              <a:t>n</a:t>
            </a:r>
            <a:r>
              <a:rPr lang="en-US" b="1" dirty="0" smtClean="0">
                <a:solidFill>
                  <a:schemeClr val="accent2"/>
                </a:solidFill>
              </a:rPr>
              <a:t>:  </a:t>
            </a:r>
            <a:r>
              <a:rPr lang="en-US" dirty="0" smtClean="0"/>
              <a:t>Number of records in the file</a:t>
            </a:r>
          </a:p>
          <a:p>
            <a:r>
              <a:rPr lang="en-US" b="1" dirty="0" smtClean="0">
                <a:solidFill>
                  <a:schemeClr val="accent2"/>
                </a:solidFill>
              </a:rPr>
              <a:t>R:  </a:t>
            </a:r>
            <a:r>
              <a:rPr lang="en-US" dirty="0" smtClean="0"/>
              <a:t>Size of one record</a:t>
            </a:r>
          </a:p>
          <a:p>
            <a:endParaRPr lang="en-US" i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5CEC9-0589-4D42-869A-42EE4CDAB6C7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External Merge-Sort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Phase one: load M bytes in memory, sort</a:t>
            </a:r>
          </a:p>
          <a:p>
            <a:pPr lvl="1"/>
            <a:r>
              <a:rPr lang="en-US" dirty="0" smtClean="0"/>
              <a:t>Result: parts of length M/R records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09600" y="5638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048000" y="5638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3" name="Freeform 16"/>
          <p:cNvSpPr>
            <a:spLocks/>
          </p:cNvSpPr>
          <p:nvPr/>
        </p:nvSpPr>
        <p:spPr bwMode="auto">
          <a:xfrm>
            <a:off x="2711450" y="3352800"/>
            <a:ext cx="3433763" cy="2286000"/>
          </a:xfrm>
          <a:custGeom>
            <a:avLst/>
            <a:gdLst>
              <a:gd name="T0" fmla="*/ 0 w 2163"/>
              <a:gd name="T1" fmla="*/ 2147483647 h 1295"/>
              <a:gd name="T2" fmla="*/ 0 w 2163"/>
              <a:gd name="T3" fmla="*/ 0 h 1295"/>
              <a:gd name="T4" fmla="*/ 2147483647 w 2163"/>
              <a:gd name="T5" fmla="*/ 0 h 1295"/>
              <a:gd name="T6" fmla="*/ 2147483647 w 2163"/>
              <a:gd name="T7" fmla="*/ 2147483647 h 1295"/>
              <a:gd name="T8" fmla="*/ 0 w 2163"/>
              <a:gd name="T9" fmla="*/ 2147483647 h 12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3"/>
              <a:gd name="T16" fmla="*/ 0 h 1295"/>
              <a:gd name="T17" fmla="*/ 2163 w 2163"/>
              <a:gd name="T18" fmla="*/ 1295 h 12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3" h="1295">
                <a:moveTo>
                  <a:pt x="0" y="1294"/>
                </a:moveTo>
                <a:lnTo>
                  <a:pt x="0" y="0"/>
                </a:lnTo>
                <a:lnTo>
                  <a:pt x="2162" y="0"/>
                </a:lnTo>
                <a:lnTo>
                  <a:pt x="2162" y="1294"/>
                </a:lnTo>
                <a:lnTo>
                  <a:pt x="0" y="129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34" name="Can 33"/>
          <p:cNvSpPr/>
          <p:nvPr/>
        </p:nvSpPr>
        <p:spPr bwMode="auto">
          <a:xfrm>
            <a:off x="6354302" y="34462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Can 34"/>
          <p:cNvSpPr/>
          <p:nvPr/>
        </p:nvSpPr>
        <p:spPr bwMode="auto">
          <a:xfrm>
            <a:off x="1062089" y="34462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10"/>
          <p:cNvSpPr>
            <a:spLocks noChangeArrowheads="1"/>
          </p:cNvSpPr>
          <p:nvPr/>
        </p:nvSpPr>
        <p:spPr bwMode="auto">
          <a:xfrm>
            <a:off x="2711451" y="5268826"/>
            <a:ext cx="343376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en-US" sz="1800" b="1" dirty="0" smtClean="0">
                <a:latin typeface="Bookman Old Style" pitchFamily="18" charset="0"/>
              </a:rPr>
              <a:t>M bytes of main memory</a:t>
            </a:r>
            <a:endParaRPr lang="en-US" sz="1800" b="1" dirty="0">
              <a:latin typeface="Bookman Old Style" pitchFamily="18" charset="0"/>
            </a:endParaRPr>
          </a:p>
        </p:txBody>
      </p:sp>
      <p:sp>
        <p:nvSpPr>
          <p:cNvPr id="37" name="Freeform 13"/>
          <p:cNvSpPr>
            <a:spLocks/>
          </p:cNvSpPr>
          <p:nvPr/>
        </p:nvSpPr>
        <p:spPr bwMode="auto">
          <a:xfrm>
            <a:off x="3037681" y="3671888"/>
            <a:ext cx="2781300" cy="1596938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 smtClean="0">
                <a:latin typeface="Bookman Old Style" pitchFamily="18" charset="0"/>
              </a:rPr>
              <a:t>M/R records</a:t>
            </a:r>
            <a:endParaRPr lang="en-US" sz="1600" b="1" dirty="0">
              <a:latin typeface="Bookman Old Style" pitchFamily="18" charset="0"/>
            </a:endParaRPr>
          </a:p>
        </p:txBody>
      </p:sp>
      <p:sp>
        <p:nvSpPr>
          <p:cNvPr id="40" name="Rectangle 20"/>
          <p:cNvSpPr>
            <a:spLocks noChangeArrowheads="1"/>
          </p:cNvSpPr>
          <p:nvPr/>
        </p:nvSpPr>
        <p:spPr bwMode="auto">
          <a:xfrm>
            <a:off x="6727358" y="51355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 dirty="0">
                <a:latin typeface="Bookman Old Style" pitchFamily="18" charset="0"/>
              </a:rPr>
              <a:t>Disk</a:t>
            </a:r>
          </a:p>
        </p:txBody>
      </p:sp>
      <p:sp>
        <p:nvSpPr>
          <p:cNvPr id="41" name="Rectangle 21"/>
          <p:cNvSpPr>
            <a:spLocks noChangeArrowheads="1"/>
          </p:cNvSpPr>
          <p:nvPr/>
        </p:nvSpPr>
        <p:spPr bwMode="auto">
          <a:xfrm>
            <a:off x="1435145" y="51355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1261627" y="3825082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43" name="Rectangle 42"/>
          <p:cNvSpPr/>
          <p:nvPr/>
        </p:nvSpPr>
        <p:spPr bwMode="auto">
          <a:xfrm>
            <a:off x="1261627" y="466883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cxnSp>
        <p:nvCxnSpPr>
          <p:cNvPr id="44" name="Straight Connector 43"/>
          <p:cNvCxnSpPr>
            <a:stCxn id="42" idx="3"/>
            <a:endCxn id="37" idx="1"/>
          </p:cNvCxnSpPr>
          <p:nvPr/>
        </p:nvCxnSpPr>
        <p:spPr bwMode="auto">
          <a:xfrm>
            <a:off x="2330015" y="3894139"/>
            <a:ext cx="707666" cy="5762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8" name="Straight Connector 47"/>
          <p:cNvCxnSpPr>
            <a:stCxn id="37" idx="3"/>
            <a:endCxn id="58" idx="1"/>
          </p:cNvCxnSpPr>
          <p:nvPr/>
        </p:nvCxnSpPr>
        <p:spPr bwMode="auto">
          <a:xfrm flipV="1">
            <a:off x="5818981" y="3894139"/>
            <a:ext cx="752066" cy="57621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3" name="Rectangle 52"/>
          <p:cNvSpPr/>
          <p:nvPr/>
        </p:nvSpPr>
        <p:spPr bwMode="auto">
          <a:xfrm>
            <a:off x="1261627" y="3997325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54" name="Rectangle 31"/>
          <p:cNvSpPr>
            <a:spLocks noChangeArrowheads="1"/>
          </p:cNvSpPr>
          <p:nvPr/>
        </p:nvSpPr>
        <p:spPr bwMode="auto">
          <a:xfrm>
            <a:off x="1386246" y="3967163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6571047" y="3825082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59" name="Rectangle 58"/>
          <p:cNvSpPr/>
          <p:nvPr/>
        </p:nvSpPr>
        <p:spPr bwMode="auto">
          <a:xfrm>
            <a:off x="6571047" y="466883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0" name="Rectangle 59"/>
          <p:cNvSpPr/>
          <p:nvPr/>
        </p:nvSpPr>
        <p:spPr bwMode="auto">
          <a:xfrm>
            <a:off x="6571047" y="3997325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1" name="Rectangle 31"/>
          <p:cNvSpPr>
            <a:spLocks noChangeArrowheads="1"/>
          </p:cNvSpPr>
          <p:nvPr/>
        </p:nvSpPr>
        <p:spPr bwMode="auto">
          <a:xfrm>
            <a:off x="6695666" y="3967163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63" name="Oval Callout 62"/>
          <p:cNvSpPr/>
          <p:nvPr/>
        </p:nvSpPr>
        <p:spPr bwMode="auto">
          <a:xfrm>
            <a:off x="412955" y="5505537"/>
            <a:ext cx="2139617" cy="1352463"/>
          </a:xfrm>
          <a:prstGeom prst="wedgeEllipseCallout">
            <a:avLst>
              <a:gd name="adj1" fmla="val 95805"/>
              <a:gd name="adj2" fmla="val -103391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Not exactly – sorting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requires extra memory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5CEC9-0589-4D42-869A-42EE4CDAB6C7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9144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4580" name="Freeform 53"/>
          <p:cNvSpPr>
            <a:spLocks/>
          </p:cNvSpPr>
          <p:nvPr/>
        </p:nvSpPr>
        <p:spPr bwMode="auto">
          <a:xfrm>
            <a:off x="71437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1" name="Freeform 53"/>
          <p:cNvSpPr>
            <a:spLocks/>
          </p:cNvSpPr>
          <p:nvPr/>
        </p:nvSpPr>
        <p:spPr bwMode="auto">
          <a:xfrm>
            <a:off x="121443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2" name="Freeform 53"/>
          <p:cNvSpPr>
            <a:spLocks/>
          </p:cNvSpPr>
          <p:nvPr/>
        </p:nvSpPr>
        <p:spPr bwMode="auto">
          <a:xfrm>
            <a:off x="171450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3" name="Freeform 53"/>
          <p:cNvSpPr>
            <a:spLocks/>
          </p:cNvSpPr>
          <p:nvPr/>
        </p:nvSpPr>
        <p:spPr bwMode="auto">
          <a:xfrm>
            <a:off x="221456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4" name="Freeform 53"/>
          <p:cNvSpPr>
            <a:spLocks/>
          </p:cNvSpPr>
          <p:nvPr/>
        </p:nvSpPr>
        <p:spPr bwMode="auto">
          <a:xfrm>
            <a:off x="271462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5" name="Freeform 53"/>
          <p:cNvSpPr>
            <a:spLocks/>
          </p:cNvSpPr>
          <p:nvPr/>
        </p:nvSpPr>
        <p:spPr bwMode="auto">
          <a:xfrm>
            <a:off x="321468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6" name="Freeform 53"/>
          <p:cNvSpPr>
            <a:spLocks/>
          </p:cNvSpPr>
          <p:nvPr/>
        </p:nvSpPr>
        <p:spPr bwMode="auto">
          <a:xfrm>
            <a:off x="371475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7" name="Freeform 53"/>
          <p:cNvSpPr>
            <a:spLocks/>
          </p:cNvSpPr>
          <p:nvPr/>
        </p:nvSpPr>
        <p:spPr bwMode="auto">
          <a:xfrm>
            <a:off x="421481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8" name="Freeform 53"/>
          <p:cNvSpPr>
            <a:spLocks/>
          </p:cNvSpPr>
          <p:nvPr/>
        </p:nvSpPr>
        <p:spPr bwMode="auto">
          <a:xfrm>
            <a:off x="471487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89" name="Freeform 53"/>
          <p:cNvSpPr>
            <a:spLocks/>
          </p:cNvSpPr>
          <p:nvPr/>
        </p:nvSpPr>
        <p:spPr bwMode="auto">
          <a:xfrm>
            <a:off x="521493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90" name="Freeform 53"/>
          <p:cNvSpPr>
            <a:spLocks/>
          </p:cNvSpPr>
          <p:nvPr/>
        </p:nvSpPr>
        <p:spPr bwMode="auto">
          <a:xfrm>
            <a:off x="571500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91" name="Freeform 53"/>
          <p:cNvSpPr>
            <a:spLocks/>
          </p:cNvSpPr>
          <p:nvPr/>
        </p:nvSpPr>
        <p:spPr bwMode="auto">
          <a:xfrm>
            <a:off x="621506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92" name="Freeform 53"/>
          <p:cNvSpPr>
            <a:spLocks/>
          </p:cNvSpPr>
          <p:nvPr/>
        </p:nvSpPr>
        <p:spPr bwMode="auto">
          <a:xfrm>
            <a:off x="671512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93" name="Freeform 53"/>
          <p:cNvSpPr>
            <a:spLocks/>
          </p:cNvSpPr>
          <p:nvPr/>
        </p:nvSpPr>
        <p:spPr bwMode="auto">
          <a:xfrm>
            <a:off x="721518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94" name="Freeform 53"/>
          <p:cNvSpPr>
            <a:spLocks/>
          </p:cNvSpPr>
          <p:nvPr/>
        </p:nvSpPr>
        <p:spPr bwMode="auto">
          <a:xfrm>
            <a:off x="771525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595" name="Right Brace 136"/>
          <p:cNvSpPr>
            <a:spLocks/>
          </p:cNvSpPr>
          <p:nvPr/>
        </p:nvSpPr>
        <p:spPr bwMode="auto">
          <a:xfrm rot="-5400000">
            <a:off x="4143375" y="-3143249"/>
            <a:ext cx="428625" cy="77152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4596" name="TextBox 137"/>
          <p:cNvSpPr txBox="1">
            <a:spLocks noChangeArrowheads="1"/>
          </p:cNvSpPr>
          <p:nvPr/>
        </p:nvSpPr>
        <p:spPr bwMode="auto">
          <a:xfrm>
            <a:off x="428625" y="142875"/>
            <a:ext cx="8143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/>
              <a:t>n</a:t>
            </a:r>
            <a:r>
              <a:rPr lang="en-US" dirty="0" smtClean="0"/>
              <a:t> </a:t>
            </a:r>
            <a:r>
              <a:rPr lang="en-US" dirty="0"/>
              <a:t>records, divided to </a:t>
            </a:r>
            <a:r>
              <a:rPr lang="en-US" b="1" dirty="0" err="1"/>
              <a:t>n</a:t>
            </a:r>
            <a:r>
              <a:rPr lang="en-US" b="1" dirty="0" err="1" smtClean="0"/>
              <a:t>R</a:t>
            </a:r>
            <a:r>
              <a:rPr lang="en-US" b="1" dirty="0" smtClean="0"/>
              <a:t>/M</a:t>
            </a:r>
            <a:r>
              <a:rPr lang="en-US" dirty="0" smtClean="0"/>
              <a:t> </a:t>
            </a:r>
            <a:r>
              <a:rPr lang="en-US" dirty="0"/>
              <a:t>sorted parts of </a:t>
            </a:r>
            <a:r>
              <a:rPr lang="en-US" b="1" dirty="0"/>
              <a:t>M/R</a:t>
            </a:r>
            <a:r>
              <a:rPr lang="en-US" dirty="0"/>
              <a:t> records each</a:t>
            </a: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0C76DB-6438-4D19-9467-9B654F065C57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Phase Two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91600" cy="41148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Merge M/B – 1 parts into a new part</a:t>
            </a:r>
          </a:p>
          <a:p>
            <a:r>
              <a:rPr lang="en-US" dirty="0" smtClean="0"/>
              <a:t>Result: parts have now M/R (M/B – 1) records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09600" y="5638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048000" y="5638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2" name="Freeform 16"/>
          <p:cNvSpPr>
            <a:spLocks/>
          </p:cNvSpPr>
          <p:nvPr/>
        </p:nvSpPr>
        <p:spPr bwMode="auto">
          <a:xfrm>
            <a:off x="2734468" y="3352800"/>
            <a:ext cx="3433763" cy="2286000"/>
          </a:xfrm>
          <a:custGeom>
            <a:avLst/>
            <a:gdLst>
              <a:gd name="T0" fmla="*/ 0 w 2163"/>
              <a:gd name="T1" fmla="*/ 2147483647 h 1295"/>
              <a:gd name="T2" fmla="*/ 0 w 2163"/>
              <a:gd name="T3" fmla="*/ 0 h 1295"/>
              <a:gd name="T4" fmla="*/ 2147483647 w 2163"/>
              <a:gd name="T5" fmla="*/ 0 h 1295"/>
              <a:gd name="T6" fmla="*/ 2147483647 w 2163"/>
              <a:gd name="T7" fmla="*/ 2147483647 h 1295"/>
              <a:gd name="T8" fmla="*/ 0 w 2163"/>
              <a:gd name="T9" fmla="*/ 2147483647 h 12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3"/>
              <a:gd name="T16" fmla="*/ 0 h 1295"/>
              <a:gd name="T17" fmla="*/ 2163 w 2163"/>
              <a:gd name="T18" fmla="*/ 1295 h 12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3" h="1295">
                <a:moveTo>
                  <a:pt x="0" y="1294"/>
                </a:moveTo>
                <a:lnTo>
                  <a:pt x="0" y="0"/>
                </a:lnTo>
                <a:lnTo>
                  <a:pt x="2162" y="0"/>
                </a:lnTo>
                <a:lnTo>
                  <a:pt x="2162" y="1294"/>
                </a:lnTo>
                <a:lnTo>
                  <a:pt x="0" y="129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43" name="Can 42"/>
          <p:cNvSpPr/>
          <p:nvPr/>
        </p:nvSpPr>
        <p:spPr bwMode="auto">
          <a:xfrm>
            <a:off x="6377320" y="34462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Can 43"/>
          <p:cNvSpPr/>
          <p:nvPr/>
        </p:nvSpPr>
        <p:spPr bwMode="auto">
          <a:xfrm>
            <a:off x="1085107" y="34462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Freeform 13"/>
          <p:cNvSpPr>
            <a:spLocks/>
          </p:cNvSpPr>
          <p:nvPr/>
        </p:nvSpPr>
        <p:spPr bwMode="auto">
          <a:xfrm>
            <a:off x="3240881" y="3446207"/>
            <a:ext cx="1127125" cy="444500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1</a:t>
            </a:r>
          </a:p>
        </p:txBody>
      </p:sp>
      <p:sp>
        <p:nvSpPr>
          <p:cNvPr id="47" name="Freeform 14"/>
          <p:cNvSpPr>
            <a:spLocks/>
          </p:cNvSpPr>
          <p:nvPr/>
        </p:nvSpPr>
        <p:spPr bwMode="auto">
          <a:xfrm>
            <a:off x="5020468" y="4135438"/>
            <a:ext cx="1001713" cy="360362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 smtClean="0">
                <a:latin typeface="Bookman Old Style" pitchFamily="18" charset="0"/>
              </a:rPr>
              <a:t>OUTPUT</a:t>
            </a:r>
            <a:endParaRPr lang="en-US" sz="1600" dirty="0"/>
          </a:p>
        </p:txBody>
      </p:sp>
      <p:sp>
        <p:nvSpPr>
          <p:cNvPr id="48" name="Freeform 15"/>
          <p:cNvSpPr>
            <a:spLocks/>
          </p:cNvSpPr>
          <p:nvPr/>
        </p:nvSpPr>
        <p:spPr bwMode="auto">
          <a:xfrm>
            <a:off x="3240881" y="3963195"/>
            <a:ext cx="1127125" cy="446088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2</a:t>
            </a:r>
          </a:p>
        </p:txBody>
      </p:sp>
      <p:sp>
        <p:nvSpPr>
          <p:cNvPr id="49" name="Rectangle 20"/>
          <p:cNvSpPr>
            <a:spLocks noChangeArrowheads="1"/>
          </p:cNvSpPr>
          <p:nvPr/>
        </p:nvSpPr>
        <p:spPr bwMode="auto">
          <a:xfrm>
            <a:off x="6750376" y="51355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 dirty="0">
                <a:latin typeface="Bookman Old Style" pitchFamily="18" charset="0"/>
              </a:rPr>
              <a:t>Disk</a:t>
            </a:r>
          </a:p>
        </p:txBody>
      </p:sp>
      <p:sp>
        <p:nvSpPr>
          <p:cNvPr id="50" name="Rectangle 21"/>
          <p:cNvSpPr>
            <a:spLocks noChangeArrowheads="1"/>
          </p:cNvSpPr>
          <p:nvPr/>
        </p:nvSpPr>
        <p:spPr bwMode="auto">
          <a:xfrm>
            <a:off x="1458163" y="51355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1284645" y="3825082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52" name="Rectangle 51"/>
          <p:cNvSpPr/>
          <p:nvPr/>
        </p:nvSpPr>
        <p:spPr bwMode="auto">
          <a:xfrm>
            <a:off x="1284645" y="466883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cxnSp>
        <p:nvCxnSpPr>
          <p:cNvPr id="53" name="Straight Connector 52"/>
          <p:cNvCxnSpPr>
            <a:stCxn id="51" idx="3"/>
            <a:endCxn id="46" idx="1"/>
          </p:cNvCxnSpPr>
          <p:nvPr/>
        </p:nvCxnSpPr>
        <p:spPr bwMode="auto">
          <a:xfrm flipV="1">
            <a:off x="2353033" y="3668457"/>
            <a:ext cx="887848" cy="22568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4" name="Straight Connector 53"/>
          <p:cNvCxnSpPr>
            <a:stCxn id="52" idx="3"/>
            <a:endCxn id="76" idx="1"/>
          </p:cNvCxnSpPr>
          <p:nvPr/>
        </p:nvCxnSpPr>
        <p:spPr bwMode="auto">
          <a:xfrm>
            <a:off x="2353033" y="4737895"/>
            <a:ext cx="887848" cy="2801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5" name="Straight Connector 54"/>
          <p:cNvCxnSpPr>
            <a:stCxn id="46" idx="3"/>
            <a:endCxn id="47" idx="1"/>
          </p:cNvCxnSpPr>
          <p:nvPr/>
        </p:nvCxnSpPr>
        <p:spPr bwMode="auto">
          <a:xfrm>
            <a:off x="4368006" y="3668457"/>
            <a:ext cx="652462" cy="6471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6" name="Straight Connector 55"/>
          <p:cNvCxnSpPr>
            <a:stCxn id="48" idx="3"/>
            <a:endCxn id="47" idx="1"/>
          </p:cNvCxnSpPr>
          <p:nvPr/>
        </p:nvCxnSpPr>
        <p:spPr bwMode="auto">
          <a:xfrm>
            <a:off x="4368006" y="4186239"/>
            <a:ext cx="652462" cy="1293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7" name="Straight Connector 56"/>
          <p:cNvCxnSpPr>
            <a:stCxn id="47" idx="3"/>
            <a:endCxn id="66" idx="1"/>
          </p:cNvCxnSpPr>
          <p:nvPr/>
        </p:nvCxnSpPr>
        <p:spPr bwMode="auto">
          <a:xfrm flipV="1">
            <a:off x="6022181" y="3894139"/>
            <a:ext cx="541338" cy="4214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62" name="Rectangle 61"/>
          <p:cNvSpPr/>
          <p:nvPr/>
        </p:nvSpPr>
        <p:spPr bwMode="auto">
          <a:xfrm>
            <a:off x="1284645" y="402232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3" name="Rectangle 36"/>
          <p:cNvSpPr>
            <a:spLocks noChangeArrowheads="1"/>
          </p:cNvSpPr>
          <p:nvPr/>
        </p:nvSpPr>
        <p:spPr bwMode="auto">
          <a:xfrm>
            <a:off x="1409264" y="3894139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6563519" y="3825082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7" name="Rectangle 66"/>
          <p:cNvSpPr/>
          <p:nvPr/>
        </p:nvSpPr>
        <p:spPr bwMode="auto">
          <a:xfrm>
            <a:off x="6563519" y="466883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8" name="Rectangle 67"/>
          <p:cNvSpPr/>
          <p:nvPr/>
        </p:nvSpPr>
        <p:spPr bwMode="auto">
          <a:xfrm>
            <a:off x="6563519" y="402232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9" name="Rectangle 36"/>
          <p:cNvSpPr>
            <a:spLocks noChangeArrowheads="1"/>
          </p:cNvSpPr>
          <p:nvPr/>
        </p:nvSpPr>
        <p:spPr bwMode="auto">
          <a:xfrm>
            <a:off x="6688138" y="3894139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74" name="Rectangle 10"/>
          <p:cNvSpPr>
            <a:spLocks noChangeArrowheads="1"/>
          </p:cNvSpPr>
          <p:nvPr/>
        </p:nvSpPr>
        <p:spPr bwMode="auto">
          <a:xfrm>
            <a:off x="2711450" y="5272088"/>
            <a:ext cx="344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en-US" sz="1800" b="1" dirty="0">
                <a:latin typeface="Bookman Old Style" pitchFamily="18" charset="0"/>
              </a:rPr>
              <a:t>M bytes of main memory</a:t>
            </a:r>
          </a:p>
        </p:txBody>
      </p:sp>
      <p:sp>
        <p:nvSpPr>
          <p:cNvPr id="76" name="Freeform 15"/>
          <p:cNvSpPr>
            <a:spLocks/>
          </p:cNvSpPr>
          <p:nvPr/>
        </p:nvSpPr>
        <p:spPr bwMode="auto">
          <a:xfrm>
            <a:off x="3240881" y="4795045"/>
            <a:ext cx="1127125" cy="446088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</a:t>
            </a:r>
            <a:r>
              <a:rPr lang="en-US" sz="1600" b="1" dirty="0" smtClean="0">
                <a:latin typeface="Bookman Old Style" pitchFamily="18" charset="0"/>
              </a:rPr>
              <a:t>M/B -1</a:t>
            </a:r>
            <a:endParaRPr lang="en-US" sz="1600" b="1" dirty="0">
              <a:latin typeface="Bookman Old Style" pitchFamily="18" charset="0"/>
            </a:endParaRPr>
          </a:p>
        </p:txBody>
      </p:sp>
      <p:sp>
        <p:nvSpPr>
          <p:cNvPr id="78" name="Rectangle 36"/>
          <p:cNvSpPr>
            <a:spLocks noChangeArrowheads="1"/>
          </p:cNvSpPr>
          <p:nvPr/>
        </p:nvSpPr>
        <p:spPr bwMode="auto">
          <a:xfrm>
            <a:off x="3372029" y="4117437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cxnSp>
        <p:nvCxnSpPr>
          <p:cNvPr id="80" name="Straight Connector 79"/>
          <p:cNvCxnSpPr>
            <a:stCxn id="76" idx="3"/>
            <a:endCxn id="47" idx="1"/>
          </p:cNvCxnSpPr>
          <p:nvPr/>
        </p:nvCxnSpPr>
        <p:spPr bwMode="auto">
          <a:xfrm flipV="1">
            <a:off x="4368006" y="4315619"/>
            <a:ext cx="652462" cy="7024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3" name="Oval Callout 82"/>
          <p:cNvSpPr/>
          <p:nvPr/>
        </p:nvSpPr>
        <p:spPr bwMode="auto">
          <a:xfrm>
            <a:off x="1090023" y="5642487"/>
            <a:ext cx="1462549" cy="1068029"/>
          </a:xfrm>
          <a:prstGeom prst="wedgeEllipseCallout">
            <a:avLst>
              <a:gd name="adj1" fmla="val 95805"/>
              <a:gd name="adj2" fmla="val -103391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 block of each part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5CEC9-0589-4D42-869A-42EE4CDAB6C7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9144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6628" name="Freeform 53"/>
          <p:cNvSpPr>
            <a:spLocks/>
          </p:cNvSpPr>
          <p:nvPr/>
        </p:nvSpPr>
        <p:spPr bwMode="auto">
          <a:xfrm>
            <a:off x="71437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9" name="Freeform 53"/>
          <p:cNvSpPr>
            <a:spLocks/>
          </p:cNvSpPr>
          <p:nvPr/>
        </p:nvSpPr>
        <p:spPr bwMode="auto">
          <a:xfrm>
            <a:off x="121443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0" name="Freeform 53"/>
          <p:cNvSpPr>
            <a:spLocks/>
          </p:cNvSpPr>
          <p:nvPr/>
        </p:nvSpPr>
        <p:spPr bwMode="auto">
          <a:xfrm>
            <a:off x="171450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1" name="Freeform 53"/>
          <p:cNvSpPr>
            <a:spLocks/>
          </p:cNvSpPr>
          <p:nvPr/>
        </p:nvSpPr>
        <p:spPr bwMode="auto">
          <a:xfrm>
            <a:off x="221456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2" name="Freeform 53"/>
          <p:cNvSpPr>
            <a:spLocks/>
          </p:cNvSpPr>
          <p:nvPr/>
        </p:nvSpPr>
        <p:spPr bwMode="auto">
          <a:xfrm>
            <a:off x="271462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3" name="Freeform 53"/>
          <p:cNvSpPr>
            <a:spLocks/>
          </p:cNvSpPr>
          <p:nvPr/>
        </p:nvSpPr>
        <p:spPr bwMode="auto">
          <a:xfrm>
            <a:off x="321468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4" name="Freeform 53"/>
          <p:cNvSpPr>
            <a:spLocks/>
          </p:cNvSpPr>
          <p:nvPr/>
        </p:nvSpPr>
        <p:spPr bwMode="auto">
          <a:xfrm>
            <a:off x="371475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5" name="Freeform 53"/>
          <p:cNvSpPr>
            <a:spLocks/>
          </p:cNvSpPr>
          <p:nvPr/>
        </p:nvSpPr>
        <p:spPr bwMode="auto">
          <a:xfrm>
            <a:off x="421481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6" name="Freeform 53"/>
          <p:cNvSpPr>
            <a:spLocks/>
          </p:cNvSpPr>
          <p:nvPr/>
        </p:nvSpPr>
        <p:spPr bwMode="auto">
          <a:xfrm>
            <a:off x="471487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7" name="Freeform 53"/>
          <p:cNvSpPr>
            <a:spLocks/>
          </p:cNvSpPr>
          <p:nvPr/>
        </p:nvSpPr>
        <p:spPr bwMode="auto">
          <a:xfrm>
            <a:off x="521493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8" name="Freeform 53"/>
          <p:cNvSpPr>
            <a:spLocks/>
          </p:cNvSpPr>
          <p:nvPr/>
        </p:nvSpPr>
        <p:spPr bwMode="auto">
          <a:xfrm>
            <a:off x="571500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39" name="Freeform 53"/>
          <p:cNvSpPr>
            <a:spLocks/>
          </p:cNvSpPr>
          <p:nvPr/>
        </p:nvSpPr>
        <p:spPr bwMode="auto">
          <a:xfrm>
            <a:off x="621506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40" name="Freeform 53"/>
          <p:cNvSpPr>
            <a:spLocks/>
          </p:cNvSpPr>
          <p:nvPr/>
        </p:nvSpPr>
        <p:spPr bwMode="auto">
          <a:xfrm>
            <a:off x="671512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41" name="Freeform 53"/>
          <p:cNvSpPr>
            <a:spLocks/>
          </p:cNvSpPr>
          <p:nvPr/>
        </p:nvSpPr>
        <p:spPr bwMode="auto">
          <a:xfrm>
            <a:off x="721518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42" name="Freeform 53"/>
          <p:cNvSpPr>
            <a:spLocks/>
          </p:cNvSpPr>
          <p:nvPr/>
        </p:nvSpPr>
        <p:spPr bwMode="auto">
          <a:xfrm>
            <a:off x="771525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43" name="Right Brace 136"/>
          <p:cNvSpPr>
            <a:spLocks/>
          </p:cNvSpPr>
          <p:nvPr/>
        </p:nvSpPr>
        <p:spPr bwMode="auto">
          <a:xfrm rot="-5400000">
            <a:off x="4143375" y="-3143249"/>
            <a:ext cx="428625" cy="77152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6644" name="TextBox 137"/>
          <p:cNvSpPr txBox="1">
            <a:spLocks noChangeArrowheads="1"/>
          </p:cNvSpPr>
          <p:nvPr/>
        </p:nvSpPr>
        <p:spPr bwMode="auto">
          <a:xfrm>
            <a:off x="428625" y="142875"/>
            <a:ext cx="8143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/>
              <a:t>n</a:t>
            </a:r>
            <a:r>
              <a:rPr lang="en-US" dirty="0" smtClean="0"/>
              <a:t> </a:t>
            </a:r>
            <a:r>
              <a:rPr lang="en-US" dirty="0"/>
              <a:t>records, divided to </a:t>
            </a:r>
            <a:r>
              <a:rPr lang="en-US" b="1" dirty="0" err="1"/>
              <a:t>n</a:t>
            </a:r>
            <a:r>
              <a:rPr lang="en-US" b="1" dirty="0" err="1" smtClean="0"/>
              <a:t>R</a:t>
            </a:r>
            <a:r>
              <a:rPr lang="en-US" b="1" dirty="0" smtClean="0"/>
              <a:t>/M</a:t>
            </a:r>
            <a:r>
              <a:rPr lang="en-US" dirty="0" smtClean="0"/>
              <a:t> </a:t>
            </a:r>
            <a:r>
              <a:rPr lang="en-US" dirty="0"/>
              <a:t>sorted parts of </a:t>
            </a:r>
            <a:r>
              <a:rPr lang="en-US" b="1" dirty="0"/>
              <a:t>M/R</a:t>
            </a:r>
            <a:r>
              <a:rPr lang="en-US" dirty="0"/>
              <a:t> records each</a:t>
            </a:r>
            <a:endParaRPr lang="he-IL" dirty="0"/>
          </a:p>
        </p:txBody>
      </p:sp>
      <p:sp>
        <p:nvSpPr>
          <p:cNvPr id="26645" name="Right Brace 138"/>
          <p:cNvSpPr>
            <a:spLocks/>
          </p:cNvSpPr>
          <p:nvPr/>
        </p:nvSpPr>
        <p:spPr bwMode="auto">
          <a:xfrm rot="5400000">
            <a:off x="1178719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6646" name="Right Brace 139"/>
          <p:cNvSpPr>
            <a:spLocks/>
          </p:cNvSpPr>
          <p:nvPr/>
        </p:nvSpPr>
        <p:spPr bwMode="auto">
          <a:xfrm rot="5400000">
            <a:off x="2678906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6647" name="Right Brace 140"/>
          <p:cNvSpPr>
            <a:spLocks/>
          </p:cNvSpPr>
          <p:nvPr/>
        </p:nvSpPr>
        <p:spPr bwMode="auto">
          <a:xfrm rot="5400000">
            <a:off x="4179094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6648" name="Right Brace 141"/>
          <p:cNvSpPr>
            <a:spLocks/>
          </p:cNvSpPr>
          <p:nvPr/>
        </p:nvSpPr>
        <p:spPr bwMode="auto">
          <a:xfrm rot="5400000">
            <a:off x="5679281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6649" name="Right Brace 142"/>
          <p:cNvSpPr>
            <a:spLocks/>
          </p:cNvSpPr>
          <p:nvPr/>
        </p:nvSpPr>
        <p:spPr bwMode="auto">
          <a:xfrm rot="5400000">
            <a:off x="7250906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6650" name="Freeform 53"/>
          <p:cNvSpPr>
            <a:spLocks/>
          </p:cNvSpPr>
          <p:nvPr/>
        </p:nvSpPr>
        <p:spPr bwMode="auto">
          <a:xfrm>
            <a:off x="1214438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1" name="Freeform 53"/>
          <p:cNvSpPr>
            <a:spLocks/>
          </p:cNvSpPr>
          <p:nvPr/>
        </p:nvSpPr>
        <p:spPr bwMode="auto">
          <a:xfrm>
            <a:off x="1214438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2" name="Freeform 53"/>
          <p:cNvSpPr>
            <a:spLocks/>
          </p:cNvSpPr>
          <p:nvPr/>
        </p:nvSpPr>
        <p:spPr bwMode="auto">
          <a:xfrm>
            <a:off x="1214438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3" name="Freeform 53"/>
          <p:cNvSpPr>
            <a:spLocks/>
          </p:cNvSpPr>
          <p:nvPr/>
        </p:nvSpPr>
        <p:spPr bwMode="auto">
          <a:xfrm>
            <a:off x="2682875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4" name="Freeform 53"/>
          <p:cNvSpPr>
            <a:spLocks/>
          </p:cNvSpPr>
          <p:nvPr/>
        </p:nvSpPr>
        <p:spPr bwMode="auto">
          <a:xfrm>
            <a:off x="2682875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5" name="Freeform 53"/>
          <p:cNvSpPr>
            <a:spLocks/>
          </p:cNvSpPr>
          <p:nvPr/>
        </p:nvSpPr>
        <p:spPr bwMode="auto">
          <a:xfrm>
            <a:off x="2682875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6" name="Freeform 53"/>
          <p:cNvSpPr>
            <a:spLocks/>
          </p:cNvSpPr>
          <p:nvPr/>
        </p:nvSpPr>
        <p:spPr bwMode="auto">
          <a:xfrm>
            <a:off x="4214813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7" name="Freeform 53"/>
          <p:cNvSpPr>
            <a:spLocks/>
          </p:cNvSpPr>
          <p:nvPr/>
        </p:nvSpPr>
        <p:spPr bwMode="auto">
          <a:xfrm>
            <a:off x="4214813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8" name="Freeform 53"/>
          <p:cNvSpPr>
            <a:spLocks/>
          </p:cNvSpPr>
          <p:nvPr/>
        </p:nvSpPr>
        <p:spPr bwMode="auto">
          <a:xfrm>
            <a:off x="4214813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59" name="Freeform 53"/>
          <p:cNvSpPr>
            <a:spLocks/>
          </p:cNvSpPr>
          <p:nvPr/>
        </p:nvSpPr>
        <p:spPr bwMode="auto">
          <a:xfrm>
            <a:off x="5683250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60" name="Freeform 53"/>
          <p:cNvSpPr>
            <a:spLocks/>
          </p:cNvSpPr>
          <p:nvPr/>
        </p:nvSpPr>
        <p:spPr bwMode="auto">
          <a:xfrm>
            <a:off x="5683250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61" name="Freeform 53"/>
          <p:cNvSpPr>
            <a:spLocks/>
          </p:cNvSpPr>
          <p:nvPr/>
        </p:nvSpPr>
        <p:spPr bwMode="auto">
          <a:xfrm>
            <a:off x="5683250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62" name="Freeform 53"/>
          <p:cNvSpPr>
            <a:spLocks/>
          </p:cNvSpPr>
          <p:nvPr/>
        </p:nvSpPr>
        <p:spPr bwMode="auto">
          <a:xfrm>
            <a:off x="7286625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63" name="Freeform 53"/>
          <p:cNvSpPr>
            <a:spLocks/>
          </p:cNvSpPr>
          <p:nvPr/>
        </p:nvSpPr>
        <p:spPr bwMode="auto">
          <a:xfrm>
            <a:off x="7286625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64" name="Freeform 53"/>
          <p:cNvSpPr>
            <a:spLocks/>
          </p:cNvSpPr>
          <p:nvPr/>
        </p:nvSpPr>
        <p:spPr bwMode="auto">
          <a:xfrm>
            <a:off x="7286625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26665" name="Straight Arrow Connector 62"/>
          <p:cNvCxnSpPr>
            <a:cxnSpLocks noChangeShapeType="1"/>
          </p:cNvCxnSpPr>
          <p:nvPr/>
        </p:nvCxnSpPr>
        <p:spPr bwMode="auto">
          <a:xfrm rot="5400000" flipH="1" flipV="1">
            <a:off x="142875" y="2000251"/>
            <a:ext cx="1785937" cy="21431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6666" name="TextBox 67"/>
          <p:cNvSpPr txBox="1">
            <a:spLocks noChangeArrowheads="1"/>
          </p:cNvSpPr>
          <p:nvPr/>
        </p:nvSpPr>
        <p:spPr bwMode="auto">
          <a:xfrm>
            <a:off x="571500" y="3071813"/>
            <a:ext cx="6143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Merge of M/B – 1 </a:t>
            </a:r>
            <a:r>
              <a:rPr lang="en-US" dirty="0" smtClean="0"/>
              <a:t>parts </a:t>
            </a:r>
            <a:r>
              <a:rPr lang="en-US" dirty="0"/>
              <a:t>into a new one</a:t>
            </a:r>
            <a:endParaRPr lang="he-IL" dirty="0"/>
          </a:p>
        </p:txBody>
      </p:sp>
      <p:sp>
        <p:nvSpPr>
          <p:cNvPr id="26667" name="TextBox 68"/>
          <p:cNvSpPr txBox="1">
            <a:spLocks noChangeArrowheads="1"/>
          </p:cNvSpPr>
          <p:nvPr/>
        </p:nvSpPr>
        <p:spPr bwMode="auto">
          <a:xfrm>
            <a:off x="571500" y="6000750"/>
            <a:ext cx="7215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We now have M/R (M/B-1) sorted records at each </a:t>
            </a:r>
            <a:r>
              <a:rPr lang="en-US" dirty="0" smtClean="0"/>
              <a:t>part</a:t>
            </a:r>
            <a:endParaRPr lang="he-IL" dirty="0"/>
          </a:p>
        </p:txBody>
      </p:sp>
      <p:grpSp>
        <p:nvGrpSpPr>
          <p:cNvPr id="108" name="Group 107"/>
          <p:cNvGrpSpPr/>
          <p:nvPr/>
        </p:nvGrpSpPr>
        <p:grpSpPr>
          <a:xfrm>
            <a:off x="1849998" y="3758511"/>
            <a:ext cx="5292213" cy="1811047"/>
            <a:chOff x="1001763" y="3594895"/>
            <a:chExt cx="6759678" cy="2313228"/>
          </a:xfrm>
        </p:grpSpPr>
        <p:sp>
          <p:nvSpPr>
            <p:cNvPr id="83" name="Freeform 16"/>
            <p:cNvSpPr>
              <a:spLocks/>
            </p:cNvSpPr>
            <p:nvPr/>
          </p:nvSpPr>
          <p:spPr bwMode="auto">
            <a:xfrm>
              <a:off x="2651124" y="3594895"/>
              <a:ext cx="3433763" cy="2286000"/>
            </a:xfrm>
            <a:custGeom>
              <a:avLst/>
              <a:gdLst>
                <a:gd name="T0" fmla="*/ 0 w 2163"/>
                <a:gd name="T1" fmla="*/ 2147483647 h 1295"/>
                <a:gd name="T2" fmla="*/ 0 w 2163"/>
                <a:gd name="T3" fmla="*/ 0 h 1295"/>
                <a:gd name="T4" fmla="*/ 2147483647 w 2163"/>
                <a:gd name="T5" fmla="*/ 0 h 1295"/>
                <a:gd name="T6" fmla="*/ 2147483647 w 2163"/>
                <a:gd name="T7" fmla="*/ 2147483647 h 1295"/>
                <a:gd name="T8" fmla="*/ 0 w 2163"/>
                <a:gd name="T9" fmla="*/ 2147483647 h 129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63"/>
                <a:gd name="T16" fmla="*/ 0 h 1295"/>
                <a:gd name="T17" fmla="*/ 2163 w 2163"/>
                <a:gd name="T18" fmla="*/ 1295 h 129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63" h="1295">
                  <a:moveTo>
                    <a:pt x="0" y="1294"/>
                  </a:moveTo>
                  <a:lnTo>
                    <a:pt x="0" y="0"/>
                  </a:lnTo>
                  <a:lnTo>
                    <a:pt x="2162" y="0"/>
                  </a:lnTo>
                  <a:lnTo>
                    <a:pt x="2162" y="1294"/>
                  </a:lnTo>
                  <a:lnTo>
                    <a:pt x="0" y="1294"/>
                  </a:lnTo>
                </a:path>
              </a:pathLst>
            </a:custGeom>
            <a:solidFill>
              <a:schemeClr val="bg1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84" name="Can 83"/>
            <p:cNvSpPr/>
            <p:nvPr/>
          </p:nvSpPr>
          <p:spPr bwMode="auto">
            <a:xfrm>
              <a:off x="6293976" y="3688302"/>
              <a:ext cx="1467465" cy="1638659"/>
            </a:xfrm>
            <a:prstGeom prst="can">
              <a:avLst>
                <a:gd name="adj" fmla="val 18379"/>
              </a:avLst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 w="28575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5" name="Can 84"/>
            <p:cNvSpPr/>
            <p:nvPr/>
          </p:nvSpPr>
          <p:spPr bwMode="auto">
            <a:xfrm>
              <a:off x="1001763" y="3688302"/>
              <a:ext cx="1467465" cy="1638659"/>
            </a:xfrm>
            <a:prstGeom prst="can">
              <a:avLst>
                <a:gd name="adj" fmla="val 18379"/>
              </a:avLst>
            </a:prstGeom>
            <a:solidFill>
              <a:schemeClr val="bg2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 w="28575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6" name="Freeform 13"/>
            <p:cNvSpPr>
              <a:spLocks/>
            </p:cNvSpPr>
            <p:nvPr/>
          </p:nvSpPr>
          <p:spPr bwMode="auto">
            <a:xfrm>
              <a:off x="3157537" y="3688302"/>
              <a:ext cx="1127125" cy="444500"/>
            </a:xfrm>
            <a:prstGeom prst="rect">
              <a:avLst/>
            </a:pr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200" b="1" dirty="0">
                  <a:latin typeface="Bookman Old Style" pitchFamily="18" charset="0"/>
                </a:rPr>
                <a:t>INPUT 1</a:t>
              </a:r>
            </a:p>
          </p:txBody>
        </p:sp>
        <p:sp>
          <p:nvSpPr>
            <p:cNvPr id="87" name="Freeform 14"/>
            <p:cNvSpPr>
              <a:spLocks/>
            </p:cNvSpPr>
            <p:nvPr/>
          </p:nvSpPr>
          <p:spPr bwMode="auto">
            <a:xfrm>
              <a:off x="4937124" y="4377533"/>
              <a:ext cx="1001713" cy="360362"/>
            </a:xfrm>
            <a:prstGeom prst="rect">
              <a:avLst/>
            </a:pr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200" b="1" dirty="0" smtClean="0">
                  <a:latin typeface="Bookman Old Style" pitchFamily="18" charset="0"/>
                </a:rPr>
                <a:t>OUTPUT</a:t>
              </a:r>
              <a:endParaRPr lang="en-US" sz="1200" dirty="0"/>
            </a:p>
          </p:txBody>
        </p:sp>
        <p:sp>
          <p:nvSpPr>
            <p:cNvPr id="88" name="Freeform 15"/>
            <p:cNvSpPr>
              <a:spLocks/>
            </p:cNvSpPr>
            <p:nvPr/>
          </p:nvSpPr>
          <p:spPr bwMode="auto">
            <a:xfrm>
              <a:off x="3157537" y="4205290"/>
              <a:ext cx="1127125" cy="446088"/>
            </a:xfrm>
            <a:prstGeom prst="rect">
              <a:avLst/>
            </a:pr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200" b="1" dirty="0">
                  <a:latin typeface="Bookman Old Style" pitchFamily="18" charset="0"/>
                </a:rPr>
                <a:t>INPUT 2</a:t>
              </a:r>
            </a:p>
          </p:txBody>
        </p:sp>
        <p:sp>
          <p:nvSpPr>
            <p:cNvPr id="89" name="Rectangle 20"/>
            <p:cNvSpPr>
              <a:spLocks noChangeArrowheads="1"/>
            </p:cNvSpPr>
            <p:nvPr/>
          </p:nvSpPr>
          <p:spPr bwMode="auto">
            <a:xfrm>
              <a:off x="6643803" y="5377657"/>
              <a:ext cx="767811" cy="393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 dirty="0">
                  <a:latin typeface="Bookman Old Style" pitchFamily="18" charset="0"/>
                </a:rPr>
                <a:t>Disk</a:t>
              </a:r>
            </a:p>
          </p:txBody>
        </p:sp>
        <p:sp>
          <p:nvSpPr>
            <p:cNvPr id="90" name="Rectangle 21"/>
            <p:cNvSpPr>
              <a:spLocks noChangeArrowheads="1"/>
            </p:cNvSpPr>
            <p:nvPr/>
          </p:nvSpPr>
          <p:spPr bwMode="auto">
            <a:xfrm>
              <a:off x="1351590" y="5377657"/>
              <a:ext cx="767811" cy="393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/>
              <a:r>
                <a:rPr lang="en-US" sz="1400" b="1">
                  <a:latin typeface="Bookman Old Style" pitchFamily="18" charset="0"/>
                </a:rPr>
                <a:t>Disk</a:t>
              </a: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1201301" y="4067177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 sz="1800"/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1201301" y="4910933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 sz="1800"/>
            </a:p>
          </p:txBody>
        </p:sp>
        <p:cxnSp>
          <p:nvCxnSpPr>
            <p:cNvPr id="93" name="Straight Connector 92"/>
            <p:cNvCxnSpPr>
              <a:stCxn id="91" idx="3"/>
              <a:endCxn id="86" idx="1"/>
            </p:cNvCxnSpPr>
            <p:nvPr/>
          </p:nvCxnSpPr>
          <p:spPr bwMode="auto">
            <a:xfrm flipV="1">
              <a:off x="2269689" y="3910552"/>
              <a:ext cx="887848" cy="22568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4" name="Straight Connector 93"/>
            <p:cNvCxnSpPr>
              <a:stCxn id="92" idx="3"/>
              <a:endCxn id="105" idx="1"/>
            </p:cNvCxnSpPr>
            <p:nvPr/>
          </p:nvCxnSpPr>
          <p:spPr bwMode="auto">
            <a:xfrm>
              <a:off x="2269689" y="4979990"/>
              <a:ext cx="887848" cy="28019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5" name="Straight Connector 94"/>
            <p:cNvCxnSpPr>
              <a:stCxn id="86" idx="3"/>
              <a:endCxn id="87" idx="1"/>
            </p:cNvCxnSpPr>
            <p:nvPr/>
          </p:nvCxnSpPr>
          <p:spPr bwMode="auto">
            <a:xfrm>
              <a:off x="4284662" y="3910552"/>
              <a:ext cx="652462" cy="647162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6" name="Straight Connector 95"/>
            <p:cNvCxnSpPr>
              <a:stCxn id="88" idx="3"/>
              <a:endCxn id="87" idx="1"/>
            </p:cNvCxnSpPr>
            <p:nvPr/>
          </p:nvCxnSpPr>
          <p:spPr bwMode="auto">
            <a:xfrm>
              <a:off x="4284662" y="4428334"/>
              <a:ext cx="652462" cy="12938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7" name="Straight Connector 96"/>
            <p:cNvCxnSpPr>
              <a:stCxn id="87" idx="3"/>
              <a:endCxn id="100" idx="1"/>
            </p:cNvCxnSpPr>
            <p:nvPr/>
          </p:nvCxnSpPr>
          <p:spPr bwMode="auto">
            <a:xfrm flipV="1">
              <a:off x="5938837" y="4136234"/>
              <a:ext cx="541338" cy="42148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98" name="Rectangle 97"/>
            <p:cNvSpPr/>
            <p:nvPr/>
          </p:nvSpPr>
          <p:spPr bwMode="auto">
            <a:xfrm>
              <a:off x="1201301" y="4264423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 sz="1800"/>
            </a:p>
          </p:txBody>
        </p:sp>
        <p:sp>
          <p:nvSpPr>
            <p:cNvPr id="99" name="Rectangle 36"/>
            <p:cNvSpPr>
              <a:spLocks noChangeArrowheads="1"/>
            </p:cNvSpPr>
            <p:nvPr/>
          </p:nvSpPr>
          <p:spPr bwMode="auto">
            <a:xfrm>
              <a:off x="1325919" y="4136234"/>
              <a:ext cx="892708" cy="747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 dirty="0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6480175" y="4067177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 sz="1800"/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6480175" y="4910933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 sz="1800"/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6480175" y="4264423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 sz="1800"/>
            </a:p>
          </p:txBody>
        </p:sp>
        <p:sp>
          <p:nvSpPr>
            <p:cNvPr id="103" name="Rectangle 36"/>
            <p:cNvSpPr>
              <a:spLocks noChangeArrowheads="1"/>
            </p:cNvSpPr>
            <p:nvPr/>
          </p:nvSpPr>
          <p:spPr bwMode="auto">
            <a:xfrm>
              <a:off x="6604794" y="4136234"/>
              <a:ext cx="892708" cy="747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 dirty="0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sp>
          <p:nvSpPr>
            <p:cNvPr id="104" name="Rectangle 10"/>
            <p:cNvSpPr>
              <a:spLocks noChangeArrowheads="1"/>
            </p:cNvSpPr>
            <p:nvPr/>
          </p:nvSpPr>
          <p:spPr bwMode="auto">
            <a:xfrm>
              <a:off x="2628106" y="5514183"/>
              <a:ext cx="3448051" cy="3939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algn="ctr"/>
              <a:r>
                <a:rPr lang="en-US" sz="1400" b="1" dirty="0">
                  <a:latin typeface="Bookman Old Style" pitchFamily="18" charset="0"/>
                </a:rPr>
                <a:t>M bytes of main memory</a:t>
              </a:r>
            </a:p>
          </p:txBody>
        </p:sp>
        <p:sp>
          <p:nvSpPr>
            <p:cNvPr id="105" name="Freeform 15"/>
            <p:cNvSpPr>
              <a:spLocks/>
            </p:cNvSpPr>
            <p:nvPr/>
          </p:nvSpPr>
          <p:spPr bwMode="auto">
            <a:xfrm>
              <a:off x="3157537" y="5037140"/>
              <a:ext cx="1127125" cy="446088"/>
            </a:xfrm>
            <a:prstGeom prst="rect">
              <a:avLst/>
            </a:pr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lIns="0" tIns="0" rIns="0" bIns="0" anchor="ctr" anchorCtr="0"/>
            <a:lstStyle/>
            <a:p>
              <a:pPr algn="ctr"/>
              <a:r>
                <a:rPr lang="en-US" sz="1200" b="1" dirty="0">
                  <a:latin typeface="Bookman Old Style" pitchFamily="18" charset="0"/>
                </a:rPr>
                <a:t>INPUT </a:t>
              </a:r>
              <a:r>
                <a:rPr lang="en-US" sz="1200" b="1" dirty="0" smtClean="0">
                  <a:latin typeface="Bookman Old Style" pitchFamily="18" charset="0"/>
                </a:rPr>
                <a:t>M/B -1</a:t>
              </a:r>
              <a:endParaRPr lang="en-US" sz="1200" b="1" dirty="0">
                <a:latin typeface="Bookman Old Style" pitchFamily="18" charset="0"/>
              </a:endParaRPr>
            </a:p>
          </p:txBody>
        </p:sp>
        <p:sp>
          <p:nvSpPr>
            <p:cNvPr id="106" name="Rectangle 36"/>
            <p:cNvSpPr>
              <a:spLocks noChangeArrowheads="1"/>
            </p:cNvSpPr>
            <p:nvPr/>
          </p:nvSpPr>
          <p:spPr bwMode="auto">
            <a:xfrm>
              <a:off x="3288685" y="4359532"/>
              <a:ext cx="892708" cy="747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 dirty="0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cxnSp>
          <p:nvCxnSpPr>
            <p:cNvPr id="107" name="Straight Connector 106"/>
            <p:cNvCxnSpPr>
              <a:stCxn id="105" idx="3"/>
              <a:endCxn id="87" idx="1"/>
            </p:cNvCxnSpPr>
            <p:nvPr/>
          </p:nvCxnSpPr>
          <p:spPr bwMode="auto">
            <a:xfrm flipV="1">
              <a:off x="4284662" y="4557714"/>
              <a:ext cx="652462" cy="70247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0C76DB-6438-4D19-9467-9B654F065C57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Phase Three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991600" cy="41148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Merge M/B – 1 parts into a new part</a:t>
            </a:r>
          </a:p>
          <a:p>
            <a:r>
              <a:rPr lang="en-US" dirty="0" smtClean="0"/>
              <a:t>Result: parts have now M/R (M/B – 1)</a:t>
            </a:r>
            <a:r>
              <a:rPr lang="en-US" baseline="30000" dirty="0" smtClean="0"/>
              <a:t>2</a:t>
            </a:r>
            <a:r>
              <a:rPr lang="en-US" dirty="0" smtClean="0"/>
              <a:t> records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609600" y="5638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048000" y="5638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42" name="Freeform 16"/>
          <p:cNvSpPr>
            <a:spLocks/>
          </p:cNvSpPr>
          <p:nvPr/>
        </p:nvSpPr>
        <p:spPr bwMode="auto">
          <a:xfrm>
            <a:off x="2734468" y="3352800"/>
            <a:ext cx="3433763" cy="2286000"/>
          </a:xfrm>
          <a:custGeom>
            <a:avLst/>
            <a:gdLst>
              <a:gd name="T0" fmla="*/ 0 w 2163"/>
              <a:gd name="T1" fmla="*/ 2147483647 h 1295"/>
              <a:gd name="T2" fmla="*/ 0 w 2163"/>
              <a:gd name="T3" fmla="*/ 0 h 1295"/>
              <a:gd name="T4" fmla="*/ 2147483647 w 2163"/>
              <a:gd name="T5" fmla="*/ 0 h 1295"/>
              <a:gd name="T6" fmla="*/ 2147483647 w 2163"/>
              <a:gd name="T7" fmla="*/ 2147483647 h 1295"/>
              <a:gd name="T8" fmla="*/ 0 w 2163"/>
              <a:gd name="T9" fmla="*/ 2147483647 h 12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3"/>
              <a:gd name="T16" fmla="*/ 0 h 1295"/>
              <a:gd name="T17" fmla="*/ 2163 w 2163"/>
              <a:gd name="T18" fmla="*/ 1295 h 12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3" h="1295">
                <a:moveTo>
                  <a:pt x="0" y="1294"/>
                </a:moveTo>
                <a:lnTo>
                  <a:pt x="0" y="0"/>
                </a:lnTo>
                <a:lnTo>
                  <a:pt x="2162" y="0"/>
                </a:lnTo>
                <a:lnTo>
                  <a:pt x="2162" y="1294"/>
                </a:lnTo>
                <a:lnTo>
                  <a:pt x="0" y="129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43" name="Can 42"/>
          <p:cNvSpPr/>
          <p:nvPr/>
        </p:nvSpPr>
        <p:spPr bwMode="auto">
          <a:xfrm>
            <a:off x="6377320" y="34462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Can 43"/>
          <p:cNvSpPr/>
          <p:nvPr/>
        </p:nvSpPr>
        <p:spPr bwMode="auto">
          <a:xfrm>
            <a:off x="1085107" y="34462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Freeform 13"/>
          <p:cNvSpPr>
            <a:spLocks/>
          </p:cNvSpPr>
          <p:nvPr/>
        </p:nvSpPr>
        <p:spPr bwMode="auto">
          <a:xfrm>
            <a:off x="3240881" y="3446207"/>
            <a:ext cx="1127125" cy="444500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1</a:t>
            </a:r>
          </a:p>
        </p:txBody>
      </p:sp>
      <p:sp>
        <p:nvSpPr>
          <p:cNvPr id="46" name="Freeform 14"/>
          <p:cNvSpPr>
            <a:spLocks/>
          </p:cNvSpPr>
          <p:nvPr/>
        </p:nvSpPr>
        <p:spPr bwMode="auto">
          <a:xfrm>
            <a:off x="5020468" y="4135438"/>
            <a:ext cx="1001713" cy="360362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 smtClean="0">
                <a:latin typeface="Bookman Old Style" pitchFamily="18" charset="0"/>
              </a:rPr>
              <a:t>OUTPUT</a:t>
            </a:r>
            <a:endParaRPr lang="en-US" sz="1600" dirty="0"/>
          </a:p>
        </p:txBody>
      </p:sp>
      <p:sp>
        <p:nvSpPr>
          <p:cNvPr id="47" name="Freeform 15"/>
          <p:cNvSpPr>
            <a:spLocks/>
          </p:cNvSpPr>
          <p:nvPr/>
        </p:nvSpPr>
        <p:spPr bwMode="auto">
          <a:xfrm>
            <a:off x="3240881" y="3963195"/>
            <a:ext cx="1127125" cy="446088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2</a:t>
            </a:r>
          </a:p>
        </p:txBody>
      </p:sp>
      <p:sp>
        <p:nvSpPr>
          <p:cNvPr id="48" name="Rectangle 20"/>
          <p:cNvSpPr>
            <a:spLocks noChangeArrowheads="1"/>
          </p:cNvSpPr>
          <p:nvPr/>
        </p:nvSpPr>
        <p:spPr bwMode="auto">
          <a:xfrm>
            <a:off x="6750376" y="51355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 dirty="0">
                <a:latin typeface="Bookman Old Style" pitchFamily="18" charset="0"/>
              </a:rPr>
              <a:t>Disk</a:t>
            </a:r>
          </a:p>
        </p:txBody>
      </p:sp>
      <p:sp>
        <p:nvSpPr>
          <p:cNvPr id="49" name="Rectangle 21"/>
          <p:cNvSpPr>
            <a:spLocks noChangeArrowheads="1"/>
          </p:cNvSpPr>
          <p:nvPr/>
        </p:nvSpPr>
        <p:spPr bwMode="auto">
          <a:xfrm>
            <a:off x="1458163" y="51355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1284645" y="3825082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51" name="Rectangle 50"/>
          <p:cNvSpPr/>
          <p:nvPr/>
        </p:nvSpPr>
        <p:spPr bwMode="auto">
          <a:xfrm>
            <a:off x="1284645" y="466883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cxnSp>
        <p:nvCxnSpPr>
          <p:cNvPr id="52" name="Straight Connector 51"/>
          <p:cNvCxnSpPr>
            <a:stCxn id="50" idx="3"/>
            <a:endCxn id="45" idx="1"/>
          </p:cNvCxnSpPr>
          <p:nvPr/>
        </p:nvCxnSpPr>
        <p:spPr bwMode="auto">
          <a:xfrm flipV="1">
            <a:off x="2353033" y="3668457"/>
            <a:ext cx="887848" cy="22568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3" name="Straight Connector 52"/>
          <p:cNvCxnSpPr>
            <a:stCxn id="51" idx="3"/>
            <a:endCxn id="64" idx="1"/>
          </p:cNvCxnSpPr>
          <p:nvPr/>
        </p:nvCxnSpPr>
        <p:spPr bwMode="auto">
          <a:xfrm>
            <a:off x="2353033" y="4737895"/>
            <a:ext cx="887848" cy="28019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4" name="Straight Connector 53"/>
          <p:cNvCxnSpPr>
            <a:stCxn id="45" idx="3"/>
            <a:endCxn id="46" idx="1"/>
          </p:cNvCxnSpPr>
          <p:nvPr/>
        </p:nvCxnSpPr>
        <p:spPr bwMode="auto">
          <a:xfrm>
            <a:off x="4368006" y="3668457"/>
            <a:ext cx="652462" cy="6471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5" name="Straight Connector 54"/>
          <p:cNvCxnSpPr>
            <a:stCxn id="47" idx="3"/>
            <a:endCxn id="46" idx="1"/>
          </p:cNvCxnSpPr>
          <p:nvPr/>
        </p:nvCxnSpPr>
        <p:spPr bwMode="auto">
          <a:xfrm>
            <a:off x="4368006" y="4186239"/>
            <a:ext cx="652462" cy="1293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6" name="Straight Connector 55"/>
          <p:cNvCxnSpPr>
            <a:stCxn id="46" idx="3"/>
            <a:endCxn id="59" idx="1"/>
          </p:cNvCxnSpPr>
          <p:nvPr/>
        </p:nvCxnSpPr>
        <p:spPr bwMode="auto">
          <a:xfrm flipV="1">
            <a:off x="6022181" y="3894139"/>
            <a:ext cx="541338" cy="4214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7" name="Rectangle 56"/>
          <p:cNvSpPr/>
          <p:nvPr/>
        </p:nvSpPr>
        <p:spPr bwMode="auto">
          <a:xfrm>
            <a:off x="1284645" y="402232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58" name="Rectangle 36"/>
          <p:cNvSpPr>
            <a:spLocks noChangeArrowheads="1"/>
          </p:cNvSpPr>
          <p:nvPr/>
        </p:nvSpPr>
        <p:spPr bwMode="auto">
          <a:xfrm>
            <a:off x="1409264" y="3894139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6563519" y="3825082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0" name="Rectangle 59"/>
          <p:cNvSpPr/>
          <p:nvPr/>
        </p:nvSpPr>
        <p:spPr bwMode="auto">
          <a:xfrm>
            <a:off x="6563519" y="466883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1" name="Rectangle 60"/>
          <p:cNvSpPr/>
          <p:nvPr/>
        </p:nvSpPr>
        <p:spPr bwMode="auto">
          <a:xfrm>
            <a:off x="6563519" y="402232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62" name="Rectangle 36"/>
          <p:cNvSpPr>
            <a:spLocks noChangeArrowheads="1"/>
          </p:cNvSpPr>
          <p:nvPr/>
        </p:nvSpPr>
        <p:spPr bwMode="auto">
          <a:xfrm>
            <a:off x="6688138" y="3894139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sp>
        <p:nvSpPr>
          <p:cNvPr id="63" name="Rectangle 10"/>
          <p:cNvSpPr>
            <a:spLocks noChangeArrowheads="1"/>
          </p:cNvSpPr>
          <p:nvPr/>
        </p:nvSpPr>
        <p:spPr bwMode="auto">
          <a:xfrm>
            <a:off x="2711450" y="5272088"/>
            <a:ext cx="3448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/>
            <a:r>
              <a:rPr lang="en-US" sz="1800" b="1" dirty="0">
                <a:latin typeface="Bookman Old Style" pitchFamily="18" charset="0"/>
              </a:rPr>
              <a:t>M bytes of main memory</a:t>
            </a:r>
          </a:p>
        </p:txBody>
      </p:sp>
      <p:sp>
        <p:nvSpPr>
          <p:cNvPr id="64" name="Freeform 15"/>
          <p:cNvSpPr>
            <a:spLocks/>
          </p:cNvSpPr>
          <p:nvPr/>
        </p:nvSpPr>
        <p:spPr bwMode="auto">
          <a:xfrm>
            <a:off x="3240881" y="4795045"/>
            <a:ext cx="1127125" cy="446088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</a:t>
            </a:r>
            <a:r>
              <a:rPr lang="en-US" sz="1600" b="1" dirty="0" smtClean="0">
                <a:latin typeface="Bookman Old Style" pitchFamily="18" charset="0"/>
              </a:rPr>
              <a:t>M/B -1</a:t>
            </a:r>
            <a:endParaRPr lang="en-US" sz="1600" b="1" dirty="0">
              <a:latin typeface="Bookman Old Style" pitchFamily="18" charset="0"/>
            </a:endParaRPr>
          </a:p>
        </p:txBody>
      </p:sp>
      <p:sp>
        <p:nvSpPr>
          <p:cNvPr id="65" name="Rectangle 36"/>
          <p:cNvSpPr>
            <a:spLocks noChangeArrowheads="1"/>
          </p:cNvSpPr>
          <p:nvPr/>
        </p:nvSpPr>
        <p:spPr bwMode="auto">
          <a:xfrm>
            <a:off x="3372029" y="4117437"/>
            <a:ext cx="81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Book Antiqua" pitchFamily="18" charset="0"/>
              </a:rPr>
              <a:t>. . .</a:t>
            </a:r>
          </a:p>
        </p:txBody>
      </p:sp>
      <p:cxnSp>
        <p:nvCxnSpPr>
          <p:cNvPr id="66" name="Straight Connector 65"/>
          <p:cNvCxnSpPr>
            <a:stCxn id="64" idx="3"/>
            <a:endCxn id="46" idx="1"/>
          </p:cNvCxnSpPr>
          <p:nvPr/>
        </p:nvCxnSpPr>
        <p:spPr bwMode="auto">
          <a:xfrm flipV="1">
            <a:off x="4368006" y="4315619"/>
            <a:ext cx="652462" cy="7024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5CEC9-0589-4D42-869A-42EE4CDAB6C7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9144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8676" name="Freeform 53"/>
          <p:cNvSpPr>
            <a:spLocks/>
          </p:cNvSpPr>
          <p:nvPr/>
        </p:nvSpPr>
        <p:spPr bwMode="auto">
          <a:xfrm>
            <a:off x="71437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77" name="Freeform 53"/>
          <p:cNvSpPr>
            <a:spLocks/>
          </p:cNvSpPr>
          <p:nvPr/>
        </p:nvSpPr>
        <p:spPr bwMode="auto">
          <a:xfrm>
            <a:off x="121443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78" name="Freeform 53"/>
          <p:cNvSpPr>
            <a:spLocks/>
          </p:cNvSpPr>
          <p:nvPr/>
        </p:nvSpPr>
        <p:spPr bwMode="auto">
          <a:xfrm>
            <a:off x="171450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79" name="Freeform 53"/>
          <p:cNvSpPr>
            <a:spLocks/>
          </p:cNvSpPr>
          <p:nvPr/>
        </p:nvSpPr>
        <p:spPr bwMode="auto">
          <a:xfrm>
            <a:off x="221456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0" name="Freeform 53"/>
          <p:cNvSpPr>
            <a:spLocks/>
          </p:cNvSpPr>
          <p:nvPr/>
        </p:nvSpPr>
        <p:spPr bwMode="auto">
          <a:xfrm>
            <a:off x="271462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1" name="Freeform 53"/>
          <p:cNvSpPr>
            <a:spLocks/>
          </p:cNvSpPr>
          <p:nvPr/>
        </p:nvSpPr>
        <p:spPr bwMode="auto">
          <a:xfrm>
            <a:off x="321468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2" name="Freeform 53"/>
          <p:cNvSpPr>
            <a:spLocks/>
          </p:cNvSpPr>
          <p:nvPr/>
        </p:nvSpPr>
        <p:spPr bwMode="auto">
          <a:xfrm>
            <a:off x="371475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3" name="Freeform 53"/>
          <p:cNvSpPr>
            <a:spLocks/>
          </p:cNvSpPr>
          <p:nvPr/>
        </p:nvSpPr>
        <p:spPr bwMode="auto">
          <a:xfrm>
            <a:off x="421481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4" name="Freeform 53"/>
          <p:cNvSpPr>
            <a:spLocks/>
          </p:cNvSpPr>
          <p:nvPr/>
        </p:nvSpPr>
        <p:spPr bwMode="auto">
          <a:xfrm>
            <a:off x="471487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5" name="Freeform 53"/>
          <p:cNvSpPr>
            <a:spLocks/>
          </p:cNvSpPr>
          <p:nvPr/>
        </p:nvSpPr>
        <p:spPr bwMode="auto">
          <a:xfrm>
            <a:off x="521493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6" name="Freeform 53"/>
          <p:cNvSpPr>
            <a:spLocks/>
          </p:cNvSpPr>
          <p:nvPr/>
        </p:nvSpPr>
        <p:spPr bwMode="auto">
          <a:xfrm>
            <a:off x="571500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7" name="Freeform 53"/>
          <p:cNvSpPr>
            <a:spLocks/>
          </p:cNvSpPr>
          <p:nvPr/>
        </p:nvSpPr>
        <p:spPr bwMode="auto">
          <a:xfrm>
            <a:off x="6215063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8" name="Freeform 53"/>
          <p:cNvSpPr>
            <a:spLocks/>
          </p:cNvSpPr>
          <p:nvPr/>
        </p:nvSpPr>
        <p:spPr bwMode="auto">
          <a:xfrm>
            <a:off x="6715125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89" name="Freeform 53"/>
          <p:cNvSpPr>
            <a:spLocks/>
          </p:cNvSpPr>
          <p:nvPr/>
        </p:nvSpPr>
        <p:spPr bwMode="auto">
          <a:xfrm>
            <a:off x="7215188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90" name="Freeform 53"/>
          <p:cNvSpPr>
            <a:spLocks/>
          </p:cNvSpPr>
          <p:nvPr/>
        </p:nvSpPr>
        <p:spPr bwMode="auto">
          <a:xfrm>
            <a:off x="7715250" y="8572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91" name="Right Brace 136"/>
          <p:cNvSpPr>
            <a:spLocks/>
          </p:cNvSpPr>
          <p:nvPr/>
        </p:nvSpPr>
        <p:spPr bwMode="auto">
          <a:xfrm rot="-5400000">
            <a:off x="4143375" y="-3143249"/>
            <a:ext cx="428625" cy="77152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692" name="TextBox 137"/>
          <p:cNvSpPr txBox="1">
            <a:spLocks noChangeArrowheads="1"/>
          </p:cNvSpPr>
          <p:nvPr/>
        </p:nvSpPr>
        <p:spPr bwMode="auto">
          <a:xfrm>
            <a:off x="428625" y="142875"/>
            <a:ext cx="8143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/>
              <a:t>n</a:t>
            </a:r>
            <a:r>
              <a:rPr lang="en-US" dirty="0" smtClean="0"/>
              <a:t> </a:t>
            </a:r>
            <a:r>
              <a:rPr lang="en-US" dirty="0"/>
              <a:t>records, divided to </a:t>
            </a:r>
            <a:r>
              <a:rPr lang="en-US" b="1" dirty="0" err="1"/>
              <a:t>n</a:t>
            </a:r>
            <a:r>
              <a:rPr lang="en-US" b="1" dirty="0" err="1" smtClean="0"/>
              <a:t>R</a:t>
            </a:r>
            <a:r>
              <a:rPr lang="en-US" b="1" dirty="0" smtClean="0"/>
              <a:t>/M</a:t>
            </a:r>
            <a:r>
              <a:rPr lang="en-US" dirty="0" smtClean="0"/>
              <a:t> </a:t>
            </a:r>
            <a:r>
              <a:rPr lang="en-US" dirty="0"/>
              <a:t>sorted parts of </a:t>
            </a:r>
            <a:r>
              <a:rPr lang="en-US" b="1" dirty="0"/>
              <a:t>M/R</a:t>
            </a:r>
            <a:r>
              <a:rPr lang="en-US" dirty="0"/>
              <a:t> records each</a:t>
            </a:r>
            <a:endParaRPr lang="he-IL" dirty="0"/>
          </a:p>
        </p:txBody>
      </p:sp>
      <p:sp>
        <p:nvSpPr>
          <p:cNvPr id="28693" name="Right Brace 138"/>
          <p:cNvSpPr>
            <a:spLocks/>
          </p:cNvSpPr>
          <p:nvPr/>
        </p:nvSpPr>
        <p:spPr bwMode="auto">
          <a:xfrm rot="5400000">
            <a:off x="1178719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694" name="Right Brace 139"/>
          <p:cNvSpPr>
            <a:spLocks/>
          </p:cNvSpPr>
          <p:nvPr/>
        </p:nvSpPr>
        <p:spPr bwMode="auto">
          <a:xfrm rot="5400000">
            <a:off x="2678906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695" name="Right Brace 140"/>
          <p:cNvSpPr>
            <a:spLocks/>
          </p:cNvSpPr>
          <p:nvPr/>
        </p:nvSpPr>
        <p:spPr bwMode="auto">
          <a:xfrm rot="5400000">
            <a:off x="4179094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696" name="Right Brace 141"/>
          <p:cNvSpPr>
            <a:spLocks/>
          </p:cNvSpPr>
          <p:nvPr/>
        </p:nvSpPr>
        <p:spPr bwMode="auto">
          <a:xfrm rot="5400000">
            <a:off x="5679281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697" name="Right Brace 142"/>
          <p:cNvSpPr>
            <a:spLocks/>
          </p:cNvSpPr>
          <p:nvPr/>
        </p:nvSpPr>
        <p:spPr bwMode="auto">
          <a:xfrm rot="5400000">
            <a:off x="7250906" y="607219"/>
            <a:ext cx="357188" cy="142875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698" name="Freeform 53"/>
          <p:cNvSpPr>
            <a:spLocks/>
          </p:cNvSpPr>
          <p:nvPr/>
        </p:nvSpPr>
        <p:spPr bwMode="auto">
          <a:xfrm>
            <a:off x="1214438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699" name="Freeform 53"/>
          <p:cNvSpPr>
            <a:spLocks/>
          </p:cNvSpPr>
          <p:nvPr/>
        </p:nvSpPr>
        <p:spPr bwMode="auto">
          <a:xfrm>
            <a:off x="1214438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0" name="Freeform 53"/>
          <p:cNvSpPr>
            <a:spLocks/>
          </p:cNvSpPr>
          <p:nvPr/>
        </p:nvSpPr>
        <p:spPr bwMode="auto">
          <a:xfrm>
            <a:off x="1214438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1" name="Freeform 53"/>
          <p:cNvSpPr>
            <a:spLocks/>
          </p:cNvSpPr>
          <p:nvPr/>
        </p:nvSpPr>
        <p:spPr bwMode="auto">
          <a:xfrm>
            <a:off x="2682875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2" name="Freeform 53"/>
          <p:cNvSpPr>
            <a:spLocks/>
          </p:cNvSpPr>
          <p:nvPr/>
        </p:nvSpPr>
        <p:spPr bwMode="auto">
          <a:xfrm>
            <a:off x="2682875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3" name="Freeform 53"/>
          <p:cNvSpPr>
            <a:spLocks/>
          </p:cNvSpPr>
          <p:nvPr/>
        </p:nvSpPr>
        <p:spPr bwMode="auto">
          <a:xfrm>
            <a:off x="2682875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4" name="Freeform 53"/>
          <p:cNvSpPr>
            <a:spLocks/>
          </p:cNvSpPr>
          <p:nvPr/>
        </p:nvSpPr>
        <p:spPr bwMode="auto">
          <a:xfrm>
            <a:off x="4214813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5" name="Freeform 53"/>
          <p:cNvSpPr>
            <a:spLocks/>
          </p:cNvSpPr>
          <p:nvPr/>
        </p:nvSpPr>
        <p:spPr bwMode="auto">
          <a:xfrm>
            <a:off x="4214813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6" name="Freeform 53"/>
          <p:cNvSpPr>
            <a:spLocks/>
          </p:cNvSpPr>
          <p:nvPr/>
        </p:nvSpPr>
        <p:spPr bwMode="auto">
          <a:xfrm>
            <a:off x="4214813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7" name="Freeform 53"/>
          <p:cNvSpPr>
            <a:spLocks/>
          </p:cNvSpPr>
          <p:nvPr/>
        </p:nvSpPr>
        <p:spPr bwMode="auto">
          <a:xfrm>
            <a:off x="5683250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8" name="Freeform 53"/>
          <p:cNvSpPr>
            <a:spLocks/>
          </p:cNvSpPr>
          <p:nvPr/>
        </p:nvSpPr>
        <p:spPr bwMode="auto">
          <a:xfrm>
            <a:off x="5683250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09" name="Freeform 53"/>
          <p:cNvSpPr>
            <a:spLocks/>
          </p:cNvSpPr>
          <p:nvPr/>
        </p:nvSpPr>
        <p:spPr bwMode="auto">
          <a:xfrm>
            <a:off x="5683250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0" name="Freeform 53"/>
          <p:cNvSpPr>
            <a:spLocks/>
          </p:cNvSpPr>
          <p:nvPr/>
        </p:nvSpPr>
        <p:spPr bwMode="auto">
          <a:xfrm>
            <a:off x="7286625" y="1643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1" name="Freeform 53"/>
          <p:cNvSpPr>
            <a:spLocks/>
          </p:cNvSpPr>
          <p:nvPr/>
        </p:nvSpPr>
        <p:spPr bwMode="auto">
          <a:xfrm>
            <a:off x="7286625" y="18843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2" name="Freeform 53"/>
          <p:cNvSpPr>
            <a:spLocks/>
          </p:cNvSpPr>
          <p:nvPr/>
        </p:nvSpPr>
        <p:spPr bwMode="auto">
          <a:xfrm>
            <a:off x="7286625" y="21431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3" name="Right Brace 40"/>
          <p:cNvSpPr>
            <a:spLocks/>
          </p:cNvSpPr>
          <p:nvPr/>
        </p:nvSpPr>
        <p:spPr bwMode="auto">
          <a:xfrm rot="5400000">
            <a:off x="2714625" y="928688"/>
            <a:ext cx="357187" cy="3500438"/>
          </a:xfrm>
          <a:prstGeom prst="rightBrace">
            <a:avLst>
              <a:gd name="adj1" fmla="val 24999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714" name="Right Brace 41"/>
          <p:cNvSpPr>
            <a:spLocks/>
          </p:cNvSpPr>
          <p:nvPr/>
        </p:nvSpPr>
        <p:spPr bwMode="auto">
          <a:xfrm rot="5400000">
            <a:off x="6536532" y="1607344"/>
            <a:ext cx="357187" cy="2143125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715" name="Freeform 53"/>
          <p:cNvSpPr>
            <a:spLocks/>
          </p:cNvSpPr>
          <p:nvPr/>
        </p:nvSpPr>
        <p:spPr bwMode="auto">
          <a:xfrm>
            <a:off x="2786063" y="36877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6" name="Freeform 53"/>
          <p:cNvSpPr>
            <a:spLocks/>
          </p:cNvSpPr>
          <p:nvPr/>
        </p:nvSpPr>
        <p:spPr bwMode="auto">
          <a:xfrm>
            <a:off x="2786063" y="392906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7" name="Freeform 53"/>
          <p:cNvSpPr>
            <a:spLocks/>
          </p:cNvSpPr>
          <p:nvPr/>
        </p:nvSpPr>
        <p:spPr bwMode="auto">
          <a:xfrm>
            <a:off x="2786063" y="418782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8" name="Freeform 53"/>
          <p:cNvSpPr>
            <a:spLocks/>
          </p:cNvSpPr>
          <p:nvPr/>
        </p:nvSpPr>
        <p:spPr bwMode="auto">
          <a:xfrm>
            <a:off x="2786063" y="2928938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19" name="Freeform 53"/>
          <p:cNvSpPr>
            <a:spLocks/>
          </p:cNvSpPr>
          <p:nvPr/>
        </p:nvSpPr>
        <p:spPr bwMode="auto">
          <a:xfrm>
            <a:off x="2786063" y="3170238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0" name="Freeform 53"/>
          <p:cNvSpPr>
            <a:spLocks/>
          </p:cNvSpPr>
          <p:nvPr/>
        </p:nvSpPr>
        <p:spPr bwMode="auto">
          <a:xfrm>
            <a:off x="2786063" y="342900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1" name="Freeform 53"/>
          <p:cNvSpPr>
            <a:spLocks/>
          </p:cNvSpPr>
          <p:nvPr/>
        </p:nvSpPr>
        <p:spPr bwMode="auto">
          <a:xfrm>
            <a:off x="2786063" y="445611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2" name="Freeform 53"/>
          <p:cNvSpPr>
            <a:spLocks/>
          </p:cNvSpPr>
          <p:nvPr/>
        </p:nvSpPr>
        <p:spPr bwMode="auto">
          <a:xfrm>
            <a:off x="2786063" y="469741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3" name="Freeform 53"/>
          <p:cNvSpPr>
            <a:spLocks/>
          </p:cNvSpPr>
          <p:nvPr/>
        </p:nvSpPr>
        <p:spPr bwMode="auto">
          <a:xfrm>
            <a:off x="2786063" y="495617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4" name="Freeform 53"/>
          <p:cNvSpPr>
            <a:spLocks/>
          </p:cNvSpPr>
          <p:nvPr/>
        </p:nvSpPr>
        <p:spPr bwMode="auto">
          <a:xfrm>
            <a:off x="6572250" y="373221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5" name="Freeform 53"/>
          <p:cNvSpPr>
            <a:spLocks/>
          </p:cNvSpPr>
          <p:nvPr/>
        </p:nvSpPr>
        <p:spPr bwMode="auto">
          <a:xfrm>
            <a:off x="6572250" y="3973513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6" name="Freeform 53"/>
          <p:cNvSpPr>
            <a:spLocks/>
          </p:cNvSpPr>
          <p:nvPr/>
        </p:nvSpPr>
        <p:spPr bwMode="auto">
          <a:xfrm>
            <a:off x="6572250" y="4232275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7" name="Freeform 53"/>
          <p:cNvSpPr>
            <a:spLocks/>
          </p:cNvSpPr>
          <p:nvPr/>
        </p:nvSpPr>
        <p:spPr bwMode="auto">
          <a:xfrm>
            <a:off x="6572250" y="2973388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8" name="Freeform 53"/>
          <p:cNvSpPr>
            <a:spLocks/>
          </p:cNvSpPr>
          <p:nvPr/>
        </p:nvSpPr>
        <p:spPr bwMode="auto">
          <a:xfrm>
            <a:off x="6572250" y="3214688"/>
            <a:ext cx="317500" cy="258762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29" name="Freeform 53"/>
          <p:cNvSpPr>
            <a:spLocks/>
          </p:cNvSpPr>
          <p:nvPr/>
        </p:nvSpPr>
        <p:spPr bwMode="auto">
          <a:xfrm>
            <a:off x="6572250" y="3473450"/>
            <a:ext cx="317500" cy="258763"/>
          </a:xfrm>
          <a:custGeom>
            <a:avLst/>
            <a:gdLst>
              <a:gd name="T0" fmla="*/ 0 w 200"/>
              <a:gd name="T1" fmla="*/ 2147483647 h 163"/>
              <a:gd name="T2" fmla="*/ 0 w 200"/>
              <a:gd name="T3" fmla="*/ 0 h 163"/>
              <a:gd name="T4" fmla="*/ 2147483647 w 200"/>
              <a:gd name="T5" fmla="*/ 0 h 163"/>
              <a:gd name="T6" fmla="*/ 2147483647 w 200"/>
              <a:gd name="T7" fmla="*/ 2147483647 h 163"/>
              <a:gd name="T8" fmla="*/ 0 w 200"/>
              <a:gd name="T9" fmla="*/ 2147483647 h 16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0"/>
              <a:gd name="T16" fmla="*/ 0 h 163"/>
              <a:gd name="T17" fmla="*/ 200 w 200"/>
              <a:gd name="T18" fmla="*/ 163 h 16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0" h="163">
                <a:moveTo>
                  <a:pt x="0" y="162"/>
                </a:moveTo>
                <a:lnTo>
                  <a:pt x="0" y="0"/>
                </a:lnTo>
                <a:lnTo>
                  <a:pt x="199" y="0"/>
                </a:lnTo>
                <a:lnTo>
                  <a:pt x="199" y="162"/>
                </a:lnTo>
                <a:lnTo>
                  <a:pt x="0" y="162"/>
                </a:lnTo>
              </a:path>
            </a:pathLst>
          </a:custGeom>
          <a:solidFill>
            <a:srgbClr val="F6BF69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r>
              <a:rPr lang="en-US" sz="1400" b="1">
                <a:solidFill>
                  <a:srgbClr val="000000"/>
                </a:solidFill>
                <a:latin typeface="Arial" charset="0"/>
              </a:rPr>
              <a:t>M</a:t>
            </a:r>
            <a:endParaRPr lang="he-IL" sz="14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730" name="Right Brace 60"/>
          <p:cNvSpPr>
            <a:spLocks/>
          </p:cNvSpPr>
          <p:nvPr/>
        </p:nvSpPr>
        <p:spPr bwMode="auto">
          <a:xfrm rot="5400000">
            <a:off x="4639469" y="3250407"/>
            <a:ext cx="357187" cy="4572000"/>
          </a:xfrm>
          <a:prstGeom prst="rightBrace">
            <a:avLst>
              <a:gd name="adj1" fmla="val 25007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8731" name="TextBox 61"/>
          <p:cNvSpPr txBox="1">
            <a:spLocks noChangeArrowheads="1"/>
          </p:cNvSpPr>
          <p:nvPr/>
        </p:nvSpPr>
        <p:spPr bwMode="auto">
          <a:xfrm>
            <a:off x="3786188" y="5786438"/>
            <a:ext cx="2643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Final sorted result..</a:t>
            </a:r>
            <a:endParaRPr lang="he-IL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0C76DB-6438-4D19-9467-9B654F065C57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Cost of External Merge Sort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610600" cy="51816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dirty="0" smtClean="0"/>
              <a:t>Number of passes: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Cost = 2(</a:t>
            </a:r>
            <a:r>
              <a:rPr lang="en-US" dirty="0" err="1" smtClean="0"/>
              <a:t>nR</a:t>
            </a:r>
            <a:r>
              <a:rPr lang="en-US" dirty="0" smtClean="0"/>
              <a:t> / B) * #passes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Think differently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Given B = 4KB,  M = 64MB, R = 0.1KB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Pass 1:  parts of length M/R = 640000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Have now sorted parts of 640000 records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Pass 2:  parts increase by a factor of M/B – 1 = 16000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Have now sorted parts of 10,240,000,000 = 10</a:t>
            </a:r>
            <a:r>
              <a:rPr lang="en-US" baseline="30000" dirty="0" smtClean="0"/>
              <a:t>10 </a:t>
            </a:r>
            <a:r>
              <a:rPr lang="en-US" dirty="0" smtClean="0"/>
              <a:t> records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Pass 3:  parts increase by a factor of M/B – 1 = 16000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sorted parts of 10</a:t>
            </a:r>
            <a:r>
              <a:rPr lang="en-US" baseline="30000" dirty="0" smtClean="0"/>
              <a:t>14 </a:t>
            </a:r>
            <a:r>
              <a:rPr lang="en-US" dirty="0" smtClean="0"/>
              <a:t> records (Nobody has so much data !)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Can sort everything in 2 or 3 passes !</a:t>
            </a:r>
          </a:p>
        </p:txBody>
      </p:sp>
      <p:graphicFrame>
        <p:nvGraphicFramePr>
          <p:cNvPr id="2050" name="Objec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389773"/>
              </p:ext>
            </p:extLst>
          </p:nvPr>
        </p:nvGraphicFramePr>
        <p:xfrm>
          <a:off x="4724400" y="1371600"/>
          <a:ext cx="3560763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4" imgW="1409400" imgH="228600" progId="Equation.3">
                  <p:embed/>
                </p:oleObj>
              </mc:Choice>
              <mc:Fallback>
                <p:oleObj name="Equation" r:id="rId4" imgW="1409400" imgH="228600" progId="Equation.3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371600"/>
                        <a:ext cx="3560763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 flipH="1">
            <a:off x="6755194" y="1390535"/>
            <a:ext cx="33503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n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5CEC9-0589-4D42-869A-42EE4CDAB6C7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Should a DBMS Do?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Store large amounts of data</a:t>
            </a:r>
          </a:p>
          <a:p>
            <a:r>
              <a:rPr lang="en-US" dirty="0" smtClean="0"/>
              <a:t>Process queries efficiently</a:t>
            </a:r>
          </a:p>
          <a:p>
            <a:r>
              <a:rPr lang="en-US" dirty="0" smtClean="0"/>
              <a:t>Allow multiple users to access the database concurrently and safely</a:t>
            </a:r>
          </a:p>
          <a:p>
            <a:r>
              <a:rPr lang="en-US" dirty="0" smtClean="0"/>
              <a:t>Provide durability of the data.</a:t>
            </a:r>
          </a:p>
          <a:p>
            <a:endParaRPr lang="en-US" dirty="0" smtClean="0"/>
          </a:p>
          <a:p>
            <a:r>
              <a:rPr lang="en-US" sz="3600" dirty="0" smtClean="0">
                <a:solidFill>
                  <a:srgbClr val="FF0000"/>
                </a:solidFill>
              </a:rPr>
              <a:t>How will we do all this??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5CEC9-0589-4D42-869A-42EE4CDAB6C7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3733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accent2"/>
                </a:solidFill>
              </a:rPr>
              <a:t>B: number of frames in the buffer pool; N: number of pages in relation.</a:t>
            </a:r>
            <a:endParaRPr lang="en-US"/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r>
              <a:rPr lang="en-US" smtClean="0"/>
              <a:t>Number of Passes of External Sort</a:t>
            </a:r>
          </a:p>
        </p:txBody>
      </p:sp>
      <p:graphicFrame>
        <p:nvGraphicFramePr>
          <p:cNvPr id="3074" name="Object 5"/>
          <p:cNvGraphicFramePr>
            <a:graphicFrameLocks noGrp="1"/>
          </p:cNvGraphicFramePr>
          <p:nvPr>
            <p:ph type="tbl" idx="1"/>
          </p:nvPr>
        </p:nvGraphicFramePr>
        <p:xfrm>
          <a:off x="357188" y="1912938"/>
          <a:ext cx="8602662" cy="445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cument" r:id="rId4" imgW="8474040" imgH="4392360" progId="Word.Document.8">
                  <p:embed/>
                </p:oleObj>
              </mc:Choice>
              <mc:Fallback>
                <p:oleObj name="Document" r:id="rId4" imgW="8474040" imgH="4392360" progId="Word.Document.8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1912938"/>
                        <a:ext cx="8602662" cy="4456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EDF764-A6CD-4B51-8EE7-F8F65FFFC664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on Agenda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File organization (brief)</a:t>
            </a:r>
          </a:p>
          <a:p>
            <a:r>
              <a:rPr lang="en-US" smtClean="0"/>
              <a:t>Indexing</a:t>
            </a:r>
          </a:p>
          <a:p>
            <a:r>
              <a:rPr lang="en-US" smtClean="0"/>
              <a:t>Query execution</a:t>
            </a:r>
          </a:p>
          <a:p>
            <a:r>
              <a:rPr lang="en-US" smtClean="0"/>
              <a:t>Query optimization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5CEC9-0589-4D42-869A-42EE4CDAB6C7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mtClean="0"/>
              <a:t>                   </a:t>
            </a:r>
            <a:r>
              <a:rPr lang="en-US" smtClean="0">
                <a:solidFill>
                  <a:schemeClr val="accent2"/>
                </a:solidFill>
              </a:rPr>
              <a:t>Generic Architecture</a:t>
            </a:r>
            <a:endParaRPr 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424238" y="1274614"/>
            <a:ext cx="3362325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dirty="0"/>
              <a:t>Query compiler/optimizer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952875" y="2202766"/>
            <a:ext cx="230505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dirty="0"/>
              <a:t>Execution engine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913981" y="3121393"/>
            <a:ext cx="2382838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dirty="0"/>
              <a:t>Index/record mgr.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053681" y="4040020"/>
            <a:ext cx="2103438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dirty="0"/>
              <a:t>Buffer manager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986213" y="4958647"/>
            <a:ext cx="2238375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en-US" dirty="0"/>
              <a:t>Storage manager</a:t>
            </a:r>
          </a:p>
        </p:txBody>
      </p:sp>
      <p:sp>
        <p:nvSpPr>
          <p:cNvPr id="7190" name="Oval 22"/>
          <p:cNvSpPr>
            <a:spLocks noChangeArrowheads="1"/>
          </p:cNvSpPr>
          <p:nvPr/>
        </p:nvSpPr>
        <p:spPr bwMode="auto">
          <a:xfrm>
            <a:off x="70520" y="320824"/>
            <a:ext cx="1981200" cy="1524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0" tIns="0" rIns="0" bIns="0" anchor="ctr" anchorCtr="0">
            <a:noAutofit/>
          </a:bodyPr>
          <a:lstStyle/>
          <a:p>
            <a:pPr algn="ctr"/>
            <a:r>
              <a:rPr lang="en-US" dirty="0" smtClean="0"/>
              <a:t>User / </a:t>
            </a:r>
            <a:r>
              <a:rPr lang="en-US" sz="2000" dirty="0" smtClean="0"/>
              <a:t>Application</a:t>
            </a:r>
            <a:endParaRPr lang="he-IL" sz="2000" dirty="0"/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 rot="961321">
            <a:off x="2224901" y="464106"/>
            <a:ext cx="995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Query</a:t>
            </a:r>
          </a:p>
          <a:p>
            <a:r>
              <a:rPr lang="en-US" dirty="0">
                <a:solidFill>
                  <a:srgbClr val="FF0000"/>
                </a:solidFill>
              </a:rPr>
              <a:t>update</a:t>
            </a:r>
            <a:endParaRPr lang="en-US" dirty="0"/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6918711" y="1489075"/>
            <a:ext cx="222528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Query execution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plan</a:t>
            </a:r>
          </a:p>
        </p:txBody>
      </p:sp>
      <p:sp>
        <p:nvSpPr>
          <p:cNvPr id="7196" name="Text Box 28"/>
          <p:cNvSpPr txBox="1">
            <a:spLocks noChangeArrowheads="1"/>
          </p:cNvSpPr>
          <p:nvPr/>
        </p:nvSpPr>
        <p:spPr bwMode="auto">
          <a:xfrm>
            <a:off x="6987239" y="2525995"/>
            <a:ext cx="20882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D60093"/>
                </a:solidFill>
              </a:rPr>
              <a:t>Record,</a:t>
            </a:r>
          </a:p>
          <a:p>
            <a:pPr algn="ctr"/>
            <a:r>
              <a:rPr lang="en-US" dirty="0" smtClean="0">
                <a:solidFill>
                  <a:srgbClr val="D60093"/>
                </a:solidFill>
              </a:rPr>
              <a:t>Index requests</a:t>
            </a:r>
            <a:endParaRPr lang="en-US" dirty="0">
              <a:solidFill>
                <a:srgbClr val="D60093"/>
              </a:solidFill>
            </a:endParaRPr>
          </a:p>
        </p:txBody>
      </p:sp>
      <p:sp>
        <p:nvSpPr>
          <p:cNvPr id="7198" name="Text Box 30"/>
          <p:cNvSpPr txBox="1">
            <a:spLocks noChangeArrowheads="1"/>
          </p:cNvSpPr>
          <p:nvPr/>
        </p:nvSpPr>
        <p:spPr bwMode="auto">
          <a:xfrm>
            <a:off x="7272974" y="3462099"/>
            <a:ext cx="15167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Page 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commands</a:t>
            </a:r>
            <a:endParaRPr lang="en-US" dirty="0"/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auto">
          <a:xfrm>
            <a:off x="7264959" y="4365104"/>
            <a:ext cx="15327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D60093"/>
                </a:solidFill>
              </a:rPr>
              <a:t>Read/write</a:t>
            </a:r>
          </a:p>
          <a:p>
            <a:pPr algn="ctr"/>
            <a:r>
              <a:rPr lang="en-US" dirty="0">
                <a:solidFill>
                  <a:srgbClr val="D60093"/>
                </a:solidFill>
              </a:rPr>
              <a:t>pages</a:t>
            </a:r>
          </a:p>
        </p:txBody>
      </p:sp>
      <p:sp>
        <p:nvSpPr>
          <p:cNvPr id="7202" name="Rectangle 34"/>
          <p:cNvSpPr>
            <a:spLocks noChangeArrowheads="1"/>
          </p:cNvSpPr>
          <p:nvPr/>
        </p:nvSpPr>
        <p:spPr bwMode="auto">
          <a:xfrm>
            <a:off x="152400" y="3170238"/>
            <a:ext cx="29718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eaLnBrk="1" hangingPunct="1"/>
            <a:r>
              <a:rPr lang="en-US" dirty="0"/>
              <a:t>Transaction manager: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 Concurrency </a:t>
            </a:r>
            <a:r>
              <a:rPr lang="en-US" dirty="0"/>
              <a:t>control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 Logging/recovery</a:t>
            </a:r>
            <a:endParaRPr lang="en-US" dirty="0"/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 rot="3855484">
            <a:off x="1041137" y="2110961"/>
            <a:ext cx="138429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Transaction</a:t>
            </a:r>
          </a:p>
          <a:p>
            <a:r>
              <a:rPr lang="en-US" sz="2000" dirty="0">
                <a:solidFill>
                  <a:srgbClr val="FF0000"/>
                </a:solidFill>
              </a:rPr>
              <a:t>commands</a:t>
            </a:r>
          </a:p>
        </p:txBody>
      </p:sp>
      <p:sp>
        <p:nvSpPr>
          <p:cNvPr id="40" name="Flowchart: Magnetic Disk 39"/>
          <p:cNvSpPr/>
          <p:nvPr/>
        </p:nvSpPr>
        <p:spPr bwMode="auto">
          <a:xfrm>
            <a:off x="4349316" y="5877272"/>
            <a:ext cx="1512168" cy="864096"/>
          </a:xfrm>
          <a:prstGeom prst="flowChartMagneticDisk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storage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2" name="Straight Connector 41"/>
          <p:cNvCxnSpPr>
            <a:stCxn id="7171" idx="2"/>
            <a:endCxn id="7180" idx="0"/>
          </p:cNvCxnSpPr>
          <p:nvPr/>
        </p:nvCxnSpPr>
        <p:spPr bwMode="auto">
          <a:xfrm flipH="1">
            <a:off x="5105400" y="1741339"/>
            <a:ext cx="1" cy="46142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4" name="Straight Connector 43"/>
          <p:cNvCxnSpPr>
            <a:stCxn id="7180" idx="2"/>
            <a:endCxn id="7181" idx="0"/>
          </p:cNvCxnSpPr>
          <p:nvPr/>
        </p:nvCxnSpPr>
        <p:spPr bwMode="auto">
          <a:xfrm>
            <a:off x="5105400" y="2659966"/>
            <a:ext cx="0" cy="46142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6" name="Straight Connector 45"/>
          <p:cNvCxnSpPr>
            <a:stCxn id="7181" idx="2"/>
            <a:endCxn id="7182" idx="0"/>
          </p:cNvCxnSpPr>
          <p:nvPr/>
        </p:nvCxnSpPr>
        <p:spPr bwMode="auto">
          <a:xfrm>
            <a:off x="5105400" y="3578593"/>
            <a:ext cx="0" cy="46142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48" name="Straight Connector 47"/>
          <p:cNvCxnSpPr>
            <a:stCxn id="7182" idx="2"/>
            <a:endCxn id="7183" idx="0"/>
          </p:cNvCxnSpPr>
          <p:nvPr/>
        </p:nvCxnSpPr>
        <p:spPr bwMode="auto">
          <a:xfrm>
            <a:off x="5105400" y="4497220"/>
            <a:ext cx="1" cy="461427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0" name="Straight Connector 49"/>
          <p:cNvCxnSpPr>
            <a:stCxn id="7183" idx="2"/>
            <a:endCxn id="40" idx="1"/>
          </p:cNvCxnSpPr>
          <p:nvPr/>
        </p:nvCxnSpPr>
        <p:spPr bwMode="auto">
          <a:xfrm flipH="1">
            <a:off x="5105400" y="5415847"/>
            <a:ext cx="1" cy="46142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2" name="Straight Connector 51"/>
          <p:cNvCxnSpPr>
            <a:stCxn id="7194" idx="1"/>
          </p:cNvCxnSpPr>
          <p:nvPr/>
        </p:nvCxnSpPr>
        <p:spPr bwMode="auto">
          <a:xfrm flipH="1">
            <a:off x="5292080" y="1904574"/>
            <a:ext cx="1626631" cy="122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7196" idx="1"/>
          </p:cNvCxnSpPr>
          <p:nvPr/>
        </p:nvCxnSpPr>
        <p:spPr bwMode="auto">
          <a:xfrm flipH="1" flipV="1">
            <a:off x="5292080" y="2924944"/>
            <a:ext cx="1695159" cy="165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D6009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7198" idx="1"/>
          </p:cNvCxnSpPr>
          <p:nvPr/>
        </p:nvCxnSpPr>
        <p:spPr bwMode="auto">
          <a:xfrm flipH="1" flipV="1">
            <a:off x="5292080" y="3861048"/>
            <a:ext cx="1980894" cy="165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stCxn id="7200" idx="1"/>
          </p:cNvCxnSpPr>
          <p:nvPr/>
        </p:nvCxnSpPr>
        <p:spPr bwMode="auto">
          <a:xfrm flipH="1" flipV="1">
            <a:off x="5292081" y="4737402"/>
            <a:ext cx="1972878" cy="4320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D6009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stCxn id="7190" idx="6"/>
            <a:endCxn id="7171" idx="1"/>
          </p:cNvCxnSpPr>
          <p:nvPr/>
        </p:nvCxnSpPr>
        <p:spPr bwMode="auto">
          <a:xfrm>
            <a:off x="2051720" y="1082824"/>
            <a:ext cx="1372518" cy="4251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stCxn id="7190" idx="4"/>
            <a:endCxn id="7202" idx="0"/>
          </p:cNvCxnSpPr>
          <p:nvPr/>
        </p:nvCxnSpPr>
        <p:spPr bwMode="auto">
          <a:xfrm>
            <a:off x="1061120" y="1844824"/>
            <a:ext cx="577180" cy="132541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8" name="Straight Arrow Connector 67"/>
          <p:cNvCxnSpPr>
            <a:stCxn id="7202" idx="3"/>
            <a:endCxn id="7180" idx="1"/>
          </p:cNvCxnSpPr>
          <p:nvPr/>
        </p:nvCxnSpPr>
        <p:spPr bwMode="auto">
          <a:xfrm flipV="1">
            <a:off x="3124200" y="2431366"/>
            <a:ext cx="828675" cy="13373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0" name="Straight Arrow Connector 69"/>
          <p:cNvCxnSpPr>
            <a:stCxn id="7202" idx="3"/>
            <a:endCxn id="7182" idx="1"/>
          </p:cNvCxnSpPr>
          <p:nvPr/>
        </p:nvCxnSpPr>
        <p:spPr bwMode="auto">
          <a:xfrm>
            <a:off x="3124200" y="3768726"/>
            <a:ext cx="929481" cy="4998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148EB9-5502-4296-8D90-A652C3EEE0BD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Memory Hierarchy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88925" y="1793875"/>
            <a:ext cx="7210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solidFill>
                  <a:schemeClr val="accent2"/>
                </a:solidFill>
              </a:rPr>
              <a:t>Main Memory</a:t>
            </a:r>
            <a:r>
              <a:rPr lang="en-US" b="1">
                <a:solidFill>
                  <a:schemeClr val="accent2"/>
                </a:solidFill>
              </a:rPr>
              <a:t>                    </a:t>
            </a:r>
            <a:r>
              <a:rPr lang="en-US" b="1" u="sng">
                <a:solidFill>
                  <a:schemeClr val="accent2"/>
                </a:solidFill>
              </a:rPr>
              <a:t>Disk </a:t>
            </a:r>
            <a:r>
              <a:rPr lang="en-US" b="1">
                <a:solidFill>
                  <a:schemeClr val="accent2"/>
                </a:solidFill>
              </a:rPr>
              <a:t>                              </a:t>
            </a:r>
            <a:r>
              <a:rPr lang="en-US" b="1" u="sng">
                <a:solidFill>
                  <a:schemeClr val="accent2"/>
                </a:solidFill>
              </a:rPr>
              <a:t>Tape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04801" y="2514600"/>
            <a:ext cx="282704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marL="179388" indent="-179388">
              <a:spcAft>
                <a:spcPts val="600"/>
              </a:spcAft>
              <a:buFontTx/>
              <a:buChar char="•"/>
            </a:pPr>
            <a:r>
              <a:rPr lang="en-US" dirty="0">
                <a:solidFill>
                  <a:srgbClr val="FF0000"/>
                </a:solidFill>
              </a:rPr>
              <a:t>Volatile</a:t>
            </a:r>
          </a:p>
          <a:p>
            <a:pPr marL="179388" indent="-179388">
              <a:spcAft>
                <a:spcPts val="600"/>
              </a:spcAft>
              <a:buFontTx/>
              <a:buChar char="•"/>
            </a:pPr>
            <a:r>
              <a:rPr lang="en-US" dirty="0"/>
              <a:t>limited </a:t>
            </a:r>
            <a:r>
              <a:rPr lang="en-US" dirty="0" smtClean="0"/>
              <a:t>address </a:t>
            </a:r>
            <a:r>
              <a:rPr lang="en-US" dirty="0"/>
              <a:t>spaces </a:t>
            </a:r>
          </a:p>
          <a:p>
            <a:pPr marL="179388" indent="-179388">
              <a:spcAft>
                <a:spcPts val="600"/>
              </a:spcAft>
              <a:buFontTx/>
              <a:buChar char="•"/>
            </a:pPr>
            <a:r>
              <a:rPr lang="en-US" dirty="0"/>
              <a:t> expensive</a:t>
            </a:r>
          </a:p>
          <a:p>
            <a:pPr marL="179388" indent="-179388">
              <a:spcAft>
                <a:spcPts val="600"/>
              </a:spcAft>
              <a:buFontTx/>
              <a:buChar char="•"/>
            </a:pPr>
            <a:r>
              <a:rPr lang="en-US" dirty="0"/>
              <a:t> </a:t>
            </a:r>
            <a:r>
              <a:rPr lang="en-US" b="1" dirty="0" err="1" smtClean="0">
                <a:solidFill>
                  <a:schemeClr val="accent2"/>
                </a:solidFill>
              </a:rPr>
              <a:t>avg</a:t>
            </a:r>
            <a:r>
              <a:rPr lang="en-US" b="1" dirty="0" smtClean="0">
                <a:solidFill>
                  <a:schemeClr val="accent2"/>
                </a:solidFill>
              </a:rPr>
              <a:t> access time</a:t>
            </a:r>
            <a:r>
              <a:rPr lang="en-US" b="1" dirty="0">
                <a:solidFill>
                  <a:schemeClr val="accent2"/>
                </a:solidFill>
              </a:rPr>
              <a:t>: </a:t>
            </a:r>
          </a:p>
          <a:p>
            <a:pPr marL="179388" indent="-179388">
              <a:spcAft>
                <a:spcPts val="600"/>
              </a:spcAft>
            </a:pPr>
            <a:r>
              <a:rPr lang="en-US" b="1" dirty="0">
                <a:solidFill>
                  <a:schemeClr val="accent2"/>
                </a:solidFill>
              </a:rPr>
              <a:t>  </a:t>
            </a:r>
            <a:r>
              <a:rPr lang="en-US" b="1" dirty="0" smtClean="0">
                <a:solidFill>
                  <a:schemeClr val="accent2"/>
                </a:solidFill>
              </a:rPr>
              <a:t>10-100 ns</a:t>
            </a:r>
            <a:endParaRPr lang="en-US" dirty="0"/>
          </a:p>
          <a:p>
            <a:pPr marL="179388" indent="-179388">
              <a:spcAft>
                <a:spcPts val="600"/>
              </a:spcAft>
              <a:buFontTx/>
              <a:buChar char="•"/>
            </a:pPr>
            <a:endParaRPr lang="en-US" dirty="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108325" y="2362200"/>
            <a:ext cx="2759819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dirty="0" smtClean="0"/>
              <a:t> Up to 1.6 GB/S</a:t>
            </a:r>
            <a:endParaRPr lang="en-US" dirty="0"/>
          </a:p>
          <a:p>
            <a:r>
              <a:rPr lang="en-US" dirty="0"/>
              <a:t>  transmission rates</a:t>
            </a:r>
          </a:p>
          <a:p>
            <a:pPr>
              <a:buFontTx/>
              <a:buChar char="•"/>
            </a:pPr>
            <a:r>
              <a:rPr lang="en-US" dirty="0"/>
              <a:t> </a:t>
            </a:r>
            <a:r>
              <a:rPr lang="en-US" dirty="0" err="1" smtClean="0"/>
              <a:t>Teras</a:t>
            </a:r>
            <a:r>
              <a:rPr lang="en-US" dirty="0" smtClean="0"/>
              <a:t> </a:t>
            </a:r>
            <a:r>
              <a:rPr lang="en-US" dirty="0"/>
              <a:t>of storage</a:t>
            </a:r>
          </a:p>
          <a:p>
            <a:pPr>
              <a:buFontTx/>
              <a:buChar char="•"/>
            </a:pPr>
            <a:r>
              <a:rPr lang="en-US" dirty="0"/>
              <a:t> </a:t>
            </a:r>
            <a:r>
              <a:rPr lang="en-US" b="1" dirty="0">
                <a:solidFill>
                  <a:schemeClr val="accent2"/>
                </a:solidFill>
              </a:rPr>
              <a:t>average time to</a:t>
            </a:r>
          </a:p>
          <a:p>
            <a:r>
              <a:rPr lang="en-US" b="1" dirty="0">
                <a:solidFill>
                  <a:schemeClr val="accent2"/>
                </a:solidFill>
              </a:rPr>
              <a:t>  access a block:</a:t>
            </a:r>
          </a:p>
          <a:p>
            <a:r>
              <a:rPr lang="en-US" b="1" dirty="0">
                <a:solidFill>
                  <a:schemeClr val="accent2"/>
                </a:solidFill>
              </a:rPr>
              <a:t>  </a:t>
            </a:r>
            <a:r>
              <a:rPr lang="en-US" b="1" dirty="0" smtClean="0">
                <a:solidFill>
                  <a:schemeClr val="accent2"/>
                </a:solidFill>
              </a:rPr>
              <a:t>a few ms</a:t>
            </a:r>
            <a:endParaRPr lang="en-US" b="1" dirty="0">
              <a:solidFill>
                <a:schemeClr val="accent2"/>
              </a:solidFill>
            </a:endParaRPr>
          </a:p>
          <a:p>
            <a:pPr>
              <a:buFontTx/>
              <a:buChar char="•"/>
            </a:pPr>
            <a:r>
              <a:rPr lang="en-US" dirty="0"/>
              <a:t> Need to consider</a:t>
            </a:r>
          </a:p>
          <a:p>
            <a:r>
              <a:rPr lang="en-US" dirty="0"/>
              <a:t>  seek, rotation, </a:t>
            </a:r>
          </a:p>
          <a:p>
            <a:r>
              <a:rPr lang="en-US" dirty="0"/>
              <a:t>  transfer times.</a:t>
            </a:r>
          </a:p>
          <a:p>
            <a:pPr>
              <a:buFontTx/>
              <a:buChar char="•"/>
            </a:pPr>
            <a:r>
              <a:rPr lang="en-US" dirty="0"/>
              <a:t> Keep records “</a:t>
            </a:r>
            <a:r>
              <a:rPr lang="en-US" dirty="0" smtClean="0"/>
              <a:t>close” to </a:t>
            </a:r>
            <a:r>
              <a:rPr lang="en-US" dirty="0"/>
              <a:t>each other.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5867400" y="2438400"/>
            <a:ext cx="32781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dirty="0"/>
              <a:t> 1.5 MB/S transfer rate</a:t>
            </a:r>
          </a:p>
          <a:p>
            <a:pPr>
              <a:buFontTx/>
              <a:buChar char="•"/>
            </a:pPr>
            <a:r>
              <a:rPr lang="en-US" dirty="0"/>
              <a:t> 280 GB typical </a:t>
            </a:r>
          </a:p>
          <a:p>
            <a:r>
              <a:rPr lang="en-US" dirty="0"/>
              <a:t>   capacity</a:t>
            </a:r>
          </a:p>
          <a:p>
            <a:pPr>
              <a:buFontTx/>
              <a:buChar char="•"/>
            </a:pPr>
            <a:r>
              <a:rPr lang="en-US" dirty="0"/>
              <a:t> </a:t>
            </a:r>
            <a:r>
              <a:rPr lang="en-US" b="1" dirty="0">
                <a:solidFill>
                  <a:schemeClr val="accent2"/>
                </a:solidFill>
              </a:rPr>
              <a:t>Only sequential access</a:t>
            </a:r>
            <a:endParaRPr lang="en-US" dirty="0"/>
          </a:p>
          <a:p>
            <a:pPr>
              <a:buFontTx/>
              <a:buChar char="•"/>
            </a:pPr>
            <a:r>
              <a:rPr lang="en-US" dirty="0"/>
              <a:t> Not for operational</a:t>
            </a:r>
          </a:p>
          <a:p>
            <a:r>
              <a:rPr lang="en-US" dirty="0"/>
              <a:t>   data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04801" y="5486400"/>
            <a:ext cx="27550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u="sng" dirty="0">
                <a:solidFill>
                  <a:schemeClr val="accent2"/>
                </a:solidFill>
              </a:rPr>
              <a:t>Cache: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chemeClr val="accent2"/>
                </a:solidFill>
              </a:rPr>
              <a:t>access time 10 </a:t>
            </a:r>
            <a:r>
              <a:rPr lang="en-US" dirty="0" smtClean="0">
                <a:solidFill>
                  <a:schemeClr val="accent2"/>
                </a:solidFill>
              </a:rPr>
              <a:t>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148EB9-5502-4296-8D90-A652C3EEE0BD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2541588" y="2101851"/>
          <a:ext cx="4217988" cy="16890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02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2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2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29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29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29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6303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03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>
                <a:cs typeface="+mn-cs"/>
              </a:rPr>
              <a:t>Buffer Management in a DBMS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5181600"/>
            <a:ext cx="7772400" cy="1237904"/>
          </a:xfrm>
          <a:noFill/>
        </p:spPr>
        <p:txBody>
          <a:bodyPr lIns="92075" tIns="46038" rIns="92075" bIns="46038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Data must be in RAM for DBMS to operate on it!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Table of </a:t>
            </a:r>
            <a:r>
              <a:rPr lang="en-US" sz="2400" dirty="0" smtClean="0">
                <a:sym typeface="Symbol"/>
              </a:rPr>
              <a:t></a:t>
            </a:r>
            <a:r>
              <a:rPr lang="en-US" sz="2400" dirty="0" smtClean="0"/>
              <a:t>frame#, </a:t>
            </a:r>
            <a:r>
              <a:rPr lang="en-US" sz="2400" dirty="0" err="1" smtClean="0"/>
              <a:t>pageid</a:t>
            </a:r>
            <a:r>
              <a:rPr lang="en-US" sz="2400" dirty="0" smtClean="0">
                <a:sym typeface="Symbol"/>
              </a:rPr>
              <a:t></a:t>
            </a:r>
            <a:r>
              <a:rPr lang="en-US" sz="2400" dirty="0" smtClean="0"/>
              <a:t> pairs is maintained.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rgbClr val="008000"/>
                </a:solidFill>
              </a:rPr>
              <a:t>LRU is not always good.</a:t>
            </a:r>
          </a:p>
        </p:txBody>
      </p:sp>
      <p:sp>
        <p:nvSpPr>
          <p:cNvPr id="11272" name="Line 25"/>
          <p:cNvSpPr>
            <a:spLocks noChangeShapeType="1"/>
          </p:cNvSpPr>
          <p:nvPr/>
        </p:nvSpPr>
        <p:spPr bwMode="auto">
          <a:xfrm>
            <a:off x="1489075" y="4167188"/>
            <a:ext cx="2981325" cy="0"/>
          </a:xfrm>
          <a:prstGeom prst="line">
            <a:avLst/>
          </a:prstGeom>
          <a:noFill/>
          <a:ln w="12700">
            <a:solidFill>
              <a:srgbClr val="B760F9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26"/>
          <p:cNvSpPr>
            <a:spLocks noChangeArrowheads="1"/>
          </p:cNvSpPr>
          <p:nvPr/>
        </p:nvSpPr>
        <p:spPr bwMode="auto">
          <a:xfrm>
            <a:off x="1090613" y="3790950"/>
            <a:ext cx="187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>
                <a:solidFill>
                  <a:srgbClr val="B760F9"/>
                </a:solidFill>
                <a:latin typeface="+mn-lt"/>
              </a:rPr>
              <a:t>MAIN MEMORY</a:t>
            </a:r>
          </a:p>
        </p:txBody>
      </p:sp>
      <p:sp>
        <p:nvSpPr>
          <p:cNvPr id="11274" name="Rectangle 27"/>
          <p:cNvSpPr>
            <a:spLocks noChangeArrowheads="1"/>
          </p:cNvSpPr>
          <p:nvPr/>
        </p:nvSpPr>
        <p:spPr bwMode="auto">
          <a:xfrm>
            <a:off x="1090613" y="4149080"/>
            <a:ext cx="717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>
                <a:solidFill>
                  <a:srgbClr val="B760F9"/>
                </a:solidFill>
                <a:latin typeface="+mn-lt"/>
              </a:rPr>
              <a:t>DISK</a:t>
            </a:r>
          </a:p>
        </p:txBody>
      </p:sp>
      <p:sp>
        <p:nvSpPr>
          <p:cNvPr id="11276" name="Rectangle 29"/>
          <p:cNvSpPr>
            <a:spLocks noChangeArrowheads="1"/>
          </p:cNvSpPr>
          <p:nvPr/>
        </p:nvSpPr>
        <p:spPr bwMode="auto">
          <a:xfrm>
            <a:off x="1185863" y="2547938"/>
            <a:ext cx="1054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>
                <a:latin typeface="+mn-lt"/>
              </a:rPr>
              <a:t>disk page</a:t>
            </a:r>
          </a:p>
        </p:txBody>
      </p:sp>
      <p:sp>
        <p:nvSpPr>
          <p:cNvPr id="11278" name="Rectangle 31"/>
          <p:cNvSpPr>
            <a:spLocks noChangeArrowheads="1"/>
          </p:cNvSpPr>
          <p:nvPr/>
        </p:nvSpPr>
        <p:spPr bwMode="auto">
          <a:xfrm>
            <a:off x="1257300" y="3241675"/>
            <a:ext cx="1130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>
                <a:latin typeface="+mn-lt"/>
              </a:rPr>
              <a:t>free frame</a:t>
            </a:r>
          </a:p>
        </p:txBody>
      </p:sp>
      <p:sp>
        <p:nvSpPr>
          <p:cNvPr id="11279" name="Line 32"/>
          <p:cNvSpPr>
            <a:spLocks noChangeShapeType="1"/>
          </p:cNvSpPr>
          <p:nvPr/>
        </p:nvSpPr>
        <p:spPr bwMode="auto">
          <a:xfrm>
            <a:off x="4610100" y="1477963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33"/>
          <p:cNvSpPr>
            <a:spLocks noChangeArrowheads="1"/>
          </p:cNvSpPr>
          <p:nvPr/>
        </p:nvSpPr>
        <p:spPr bwMode="auto">
          <a:xfrm>
            <a:off x="2330450" y="1038225"/>
            <a:ext cx="4473982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Page Requests from Higher Levels</a:t>
            </a:r>
            <a:endParaRPr lang="en-US" dirty="0">
              <a:solidFill>
                <a:schemeClr val="folHlink"/>
              </a:solidFill>
              <a:latin typeface="+mn-lt"/>
            </a:endParaRPr>
          </a:p>
        </p:txBody>
      </p:sp>
      <p:sp>
        <p:nvSpPr>
          <p:cNvPr id="11281" name="Rectangle 34"/>
          <p:cNvSpPr>
            <a:spLocks noChangeArrowheads="1"/>
          </p:cNvSpPr>
          <p:nvPr/>
        </p:nvSpPr>
        <p:spPr bwMode="auto">
          <a:xfrm>
            <a:off x="2433638" y="1798638"/>
            <a:ext cx="170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>
                <a:latin typeface="+mn-lt"/>
              </a:rPr>
              <a:t>BUFFER POOL</a:t>
            </a:r>
          </a:p>
        </p:txBody>
      </p:sp>
      <p:sp>
        <p:nvSpPr>
          <p:cNvPr id="11283" name="Rectangle 36"/>
          <p:cNvSpPr>
            <a:spLocks noChangeArrowheads="1"/>
          </p:cNvSpPr>
          <p:nvPr/>
        </p:nvSpPr>
        <p:spPr bwMode="auto">
          <a:xfrm>
            <a:off x="5486400" y="4343400"/>
            <a:ext cx="2423740" cy="646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+mn-lt"/>
              </a:rPr>
              <a:t>choice of frame dictated</a:t>
            </a:r>
          </a:p>
          <a:p>
            <a:r>
              <a:rPr lang="en-US" sz="1800" dirty="0">
                <a:solidFill>
                  <a:srgbClr val="FF0000"/>
                </a:solidFill>
                <a:latin typeface="+mn-lt"/>
              </a:rPr>
              <a:t>by </a:t>
            </a:r>
            <a:r>
              <a:rPr lang="en-US" sz="1800" b="1" dirty="0">
                <a:solidFill>
                  <a:srgbClr val="FF0000"/>
                </a:solidFill>
                <a:latin typeface="+mn-lt"/>
              </a:rPr>
              <a:t>replacement policy</a:t>
            </a:r>
            <a:endParaRPr lang="en-US" sz="1800" b="1" dirty="0">
              <a:solidFill>
                <a:schemeClr val="folHlink"/>
              </a:solidFill>
              <a:latin typeface="+mn-lt"/>
            </a:endParaRPr>
          </a:p>
        </p:txBody>
      </p:sp>
      <p:sp>
        <p:nvSpPr>
          <p:cNvPr id="39" name="Freeform 38"/>
          <p:cNvSpPr/>
          <p:nvPr/>
        </p:nvSpPr>
        <p:spPr bwMode="auto">
          <a:xfrm>
            <a:off x="1771650" y="2183946"/>
            <a:ext cx="661307" cy="404133"/>
          </a:xfrm>
          <a:custGeom>
            <a:avLst/>
            <a:gdLst>
              <a:gd name="connsiteX0" fmla="*/ 0 w 661307"/>
              <a:gd name="connsiteY0" fmla="*/ 404133 h 404133"/>
              <a:gd name="connsiteX1" fmla="*/ 130629 w 661307"/>
              <a:gd name="connsiteY1" fmla="*/ 53068 h 404133"/>
              <a:gd name="connsiteX2" fmla="*/ 661307 w 661307"/>
              <a:gd name="connsiteY2" fmla="*/ 85725 h 404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1307" h="404133">
                <a:moveTo>
                  <a:pt x="0" y="404133"/>
                </a:moveTo>
                <a:cubicBezTo>
                  <a:pt x="10205" y="255134"/>
                  <a:pt x="20411" y="106136"/>
                  <a:pt x="130629" y="53068"/>
                </a:cubicBezTo>
                <a:cubicBezTo>
                  <a:pt x="240847" y="0"/>
                  <a:pt x="451077" y="42862"/>
                  <a:pt x="661307" y="85725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Freeform 39"/>
          <p:cNvSpPr/>
          <p:nvPr/>
        </p:nvSpPr>
        <p:spPr bwMode="auto">
          <a:xfrm>
            <a:off x="1771651" y="2926976"/>
            <a:ext cx="1000150" cy="330094"/>
          </a:xfrm>
          <a:custGeom>
            <a:avLst/>
            <a:gdLst>
              <a:gd name="connsiteX0" fmla="*/ 0 w 661307"/>
              <a:gd name="connsiteY0" fmla="*/ 404133 h 404133"/>
              <a:gd name="connsiteX1" fmla="*/ 130629 w 661307"/>
              <a:gd name="connsiteY1" fmla="*/ 53068 h 404133"/>
              <a:gd name="connsiteX2" fmla="*/ 661307 w 661307"/>
              <a:gd name="connsiteY2" fmla="*/ 85725 h 404133"/>
              <a:gd name="connsiteX0" fmla="*/ 36063 w 1036213"/>
              <a:gd name="connsiteY0" fmla="*/ 394418 h 394418"/>
              <a:gd name="connsiteX1" fmla="*/ 166692 w 1036213"/>
              <a:gd name="connsiteY1" fmla="*/ 43353 h 394418"/>
              <a:gd name="connsiteX2" fmla="*/ 1036213 w 1036213"/>
              <a:gd name="connsiteY2" fmla="*/ 134301 h 394418"/>
              <a:gd name="connsiteX0" fmla="*/ 30638 w 1030788"/>
              <a:gd name="connsiteY0" fmla="*/ 303471 h 303471"/>
              <a:gd name="connsiteX1" fmla="*/ 166692 w 1030788"/>
              <a:gd name="connsiteY1" fmla="*/ 43353 h 303471"/>
              <a:gd name="connsiteX2" fmla="*/ 1030788 w 1030788"/>
              <a:gd name="connsiteY2" fmla="*/ 43354 h 303471"/>
              <a:gd name="connsiteX0" fmla="*/ 30638 w 1030788"/>
              <a:gd name="connsiteY0" fmla="*/ 330094 h 330094"/>
              <a:gd name="connsiteX1" fmla="*/ 166692 w 1030788"/>
              <a:gd name="connsiteY1" fmla="*/ 69976 h 330094"/>
              <a:gd name="connsiteX2" fmla="*/ 1030788 w 1030788"/>
              <a:gd name="connsiteY2" fmla="*/ 69977 h 330094"/>
              <a:gd name="connsiteX0" fmla="*/ 0 w 1000150"/>
              <a:gd name="connsiteY0" fmla="*/ 330094 h 330094"/>
              <a:gd name="connsiteX1" fmla="*/ 136054 w 1000150"/>
              <a:gd name="connsiteY1" fmla="*/ 69976 h 330094"/>
              <a:gd name="connsiteX2" fmla="*/ 1000150 w 1000150"/>
              <a:gd name="connsiteY2" fmla="*/ 69977 h 330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150" h="330094">
                <a:moveTo>
                  <a:pt x="0" y="330094"/>
                </a:moveTo>
                <a:cubicBezTo>
                  <a:pt x="10205" y="181095"/>
                  <a:pt x="53489" y="139952"/>
                  <a:pt x="136054" y="69976"/>
                </a:cubicBezTo>
                <a:cubicBezTo>
                  <a:pt x="218619" y="0"/>
                  <a:pt x="789920" y="27114"/>
                  <a:pt x="1000150" y="69977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Freeform 40"/>
          <p:cNvSpPr/>
          <p:nvPr/>
        </p:nvSpPr>
        <p:spPr bwMode="auto">
          <a:xfrm flipH="1">
            <a:off x="4716016" y="4149080"/>
            <a:ext cx="1080120" cy="260117"/>
          </a:xfrm>
          <a:custGeom>
            <a:avLst/>
            <a:gdLst>
              <a:gd name="connsiteX0" fmla="*/ 0 w 661307"/>
              <a:gd name="connsiteY0" fmla="*/ 404133 h 404133"/>
              <a:gd name="connsiteX1" fmla="*/ 130629 w 661307"/>
              <a:gd name="connsiteY1" fmla="*/ 53068 h 404133"/>
              <a:gd name="connsiteX2" fmla="*/ 661307 w 661307"/>
              <a:gd name="connsiteY2" fmla="*/ 85725 h 404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1307" h="404133">
                <a:moveTo>
                  <a:pt x="0" y="404133"/>
                </a:moveTo>
                <a:cubicBezTo>
                  <a:pt x="10205" y="255134"/>
                  <a:pt x="20411" y="106136"/>
                  <a:pt x="130629" y="53068"/>
                </a:cubicBezTo>
                <a:cubicBezTo>
                  <a:pt x="240847" y="0"/>
                  <a:pt x="451077" y="42862"/>
                  <a:pt x="661307" y="85725"/>
                </a:cubicBezTo>
              </a:path>
            </a:pathLst>
          </a:cu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Flowchart: Magnetic Disk 41"/>
          <p:cNvSpPr/>
          <p:nvPr/>
        </p:nvSpPr>
        <p:spPr bwMode="auto">
          <a:xfrm>
            <a:off x="3960155" y="4365104"/>
            <a:ext cx="1368152" cy="648072"/>
          </a:xfrm>
          <a:prstGeom prst="flowChartMagneticDisk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DB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84" name="Line 37"/>
          <p:cNvSpPr>
            <a:spLocks noChangeShapeType="1"/>
          </p:cNvSpPr>
          <p:nvPr/>
        </p:nvSpPr>
        <p:spPr bwMode="auto">
          <a:xfrm>
            <a:off x="4644231" y="3840163"/>
            <a:ext cx="0" cy="5492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5CEC9-0589-4D42-869A-42EE4CDAB6C7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smtClean="0"/>
              <a:t>Buffer Manager</a:t>
            </a: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228600" y="1066800"/>
            <a:ext cx="8697913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Manages buffer pool:</a:t>
            </a:r>
            <a:r>
              <a:rPr lang="en-US" sz="2800" dirty="0"/>
              <a:t>  the pool provides space for a limited </a:t>
            </a:r>
          </a:p>
          <a:p>
            <a:r>
              <a:rPr lang="en-US" sz="2800" dirty="0"/>
              <a:t>                                     number of pages from disk.</a:t>
            </a:r>
          </a:p>
          <a:p>
            <a:endParaRPr lang="en-US" sz="2800" dirty="0"/>
          </a:p>
          <a:p>
            <a:r>
              <a:rPr lang="en-US" sz="2800" dirty="0"/>
              <a:t>Needs to decide on page replacement policy.</a:t>
            </a:r>
          </a:p>
          <a:p>
            <a:endParaRPr lang="en-US" sz="2800" dirty="0"/>
          </a:p>
          <a:p>
            <a:r>
              <a:rPr lang="en-US" sz="2800" dirty="0"/>
              <a:t>Enables the higher levels of the DBMS to assume that the</a:t>
            </a:r>
          </a:p>
          <a:p>
            <a:r>
              <a:rPr lang="en-US" sz="2800" dirty="0"/>
              <a:t>needed data is in main memory.</a:t>
            </a:r>
          </a:p>
          <a:p>
            <a:endParaRPr lang="en-US" sz="2800" dirty="0"/>
          </a:p>
          <a:p>
            <a:r>
              <a:rPr lang="en-US" sz="2800" dirty="0">
                <a:solidFill>
                  <a:srgbClr val="FF0066"/>
                </a:solidFill>
              </a:rPr>
              <a:t>Why not use the Operating System for the task??</a:t>
            </a:r>
          </a:p>
          <a:p>
            <a:endParaRPr lang="en-US" sz="2800" dirty="0"/>
          </a:p>
          <a:p>
            <a:r>
              <a:rPr lang="en-US" sz="2800" dirty="0"/>
              <a:t>- DBMS may be able to anticipate </a:t>
            </a:r>
            <a:r>
              <a:rPr lang="en-US" sz="2800" dirty="0">
                <a:solidFill>
                  <a:schemeClr val="accent2"/>
                </a:solidFill>
              </a:rPr>
              <a:t>access patterns</a:t>
            </a:r>
            <a:endParaRPr lang="en-US" sz="2800" dirty="0"/>
          </a:p>
          <a:p>
            <a:r>
              <a:rPr lang="en-US" sz="2800" dirty="0"/>
              <a:t>- Hence, may also be able to perform </a:t>
            </a:r>
            <a:r>
              <a:rPr lang="en-US" sz="2800" dirty="0" err="1">
                <a:solidFill>
                  <a:schemeClr val="accent2"/>
                </a:solidFill>
              </a:rPr>
              <a:t>prefetching</a:t>
            </a:r>
            <a:endParaRPr lang="en-US" sz="2800" dirty="0"/>
          </a:p>
          <a:p>
            <a:r>
              <a:rPr lang="en-US" sz="2800" dirty="0"/>
              <a:t>- DBMS needs the ability to </a:t>
            </a:r>
            <a:r>
              <a:rPr lang="en-US" sz="2800" dirty="0">
                <a:solidFill>
                  <a:schemeClr val="accent2"/>
                </a:solidFill>
              </a:rPr>
              <a:t>force </a:t>
            </a:r>
            <a:r>
              <a:rPr lang="en-US" sz="2800" dirty="0"/>
              <a:t>pages to disk.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148EB9-5502-4296-8D90-A652C3EEE0BD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I/O Model of Computation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In main memory algorithms we care about CPU time</a:t>
            </a:r>
          </a:p>
          <a:p>
            <a:r>
              <a:rPr lang="en-US" smtClean="0"/>
              <a:t>In databases time is dominated by I/O cost</a:t>
            </a:r>
          </a:p>
          <a:p>
            <a:r>
              <a:rPr lang="en-US" smtClean="0"/>
              <a:t>Assumption: cost is given only by I/O</a:t>
            </a:r>
          </a:p>
          <a:p>
            <a:r>
              <a:rPr lang="en-US" smtClean="0"/>
              <a:t>Consequence: need to redesign certain algorithms</a:t>
            </a:r>
          </a:p>
          <a:p>
            <a:r>
              <a:rPr lang="en-US" smtClean="0"/>
              <a:t>Will illustrate here with sorting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5CEC9-0589-4D42-869A-42EE4CDAB6C7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  <a:noFill/>
        </p:spPr>
        <p:txBody>
          <a:bodyPr lIns="92075" tIns="46038" rIns="92075" bIns="46038"/>
          <a:lstStyle/>
          <a:p>
            <a:r>
              <a:rPr lang="en-US" smtClean="0"/>
              <a:t>Sorting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686800" cy="449580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Illustrates the difference in algorithm design when your data is not in main memory: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Problem: sort 1Gb of data with 1Mb of RAM.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Arises in many places in database systems:</a:t>
            </a:r>
            <a:r>
              <a:rPr 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Data requested in sorted order (ORDER BY)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Needed for grouping operations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First step in sort-merge join algorithm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Duplicate removal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Bulk loading of B+-tree indexes.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5CEC9-0589-4D42-869A-42EE4CDAB6C7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6" name="Freeform 16"/>
          <p:cNvSpPr>
            <a:spLocks/>
          </p:cNvSpPr>
          <p:nvPr/>
        </p:nvSpPr>
        <p:spPr bwMode="auto">
          <a:xfrm>
            <a:off x="3124200" y="3962400"/>
            <a:ext cx="3433763" cy="2286000"/>
          </a:xfrm>
          <a:custGeom>
            <a:avLst/>
            <a:gdLst>
              <a:gd name="T0" fmla="*/ 0 w 2163"/>
              <a:gd name="T1" fmla="*/ 2147483647 h 1295"/>
              <a:gd name="T2" fmla="*/ 0 w 2163"/>
              <a:gd name="T3" fmla="*/ 0 h 1295"/>
              <a:gd name="T4" fmla="*/ 2147483647 w 2163"/>
              <a:gd name="T5" fmla="*/ 0 h 1295"/>
              <a:gd name="T6" fmla="*/ 2147483647 w 2163"/>
              <a:gd name="T7" fmla="*/ 2147483647 h 1295"/>
              <a:gd name="T8" fmla="*/ 0 w 2163"/>
              <a:gd name="T9" fmla="*/ 2147483647 h 12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63"/>
              <a:gd name="T16" fmla="*/ 0 h 1295"/>
              <a:gd name="T17" fmla="*/ 2163 w 2163"/>
              <a:gd name="T18" fmla="*/ 1295 h 129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63" h="1295">
                <a:moveTo>
                  <a:pt x="0" y="1294"/>
                </a:moveTo>
                <a:lnTo>
                  <a:pt x="0" y="0"/>
                </a:lnTo>
                <a:lnTo>
                  <a:pt x="2162" y="0"/>
                </a:lnTo>
                <a:lnTo>
                  <a:pt x="2162" y="1294"/>
                </a:lnTo>
                <a:lnTo>
                  <a:pt x="0" y="129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41" name="Can 40"/>
          <p:cNvSpPr/>
          <p:nvPr/>
        </p:nvSpPr>
        <p:spPr bwMode="auto">
          <a:xfrm>
            <a:off x="6767052" y="40558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Can 39"/>
          <p:cNvSpPr/>
          <p:nvPr/>
        </p:nvSpPr>
        <p:spPr bwMode="auto">
          <a:xfrm>
            <a:off x="1474839" y="4055807"/>
            <a:ext cx="1467465" cy="1638659"/>
          </a:xfrm>
          <a:prstGeom prst="can">
            <a:avLst>
              <a:gd name="adj" fmla="val 18379"/>
            </a:avLst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 w="28575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he-IL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390832"/>
            <a:ext cx="7924800" cy="11430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2-Way Merge-sort:</a:t>
            </a:r>
            <a:br>
              <a:rPr lang="en-US" dirty="0" smtClean="0"/>
            </a:br>
            <a:r>
              <a:rPr lang="en-US" dirty="0" smtClean="0"/>
              <a:t>Requires 3 Buffers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763000" cy="4724400"/>
          </a:xfrm>
          <a:noFill/>
        </p:spPr>
        <p:txBody>
          <a:bodyPr lIns="92075" tIns="46038" rIns="92075" bIns="46038"/>
          <a:lstStyle/>
          <a:p>
            <a:r>
              <a:rPr lang="en-US" dirty="0" smtClean="0"/>
              <a:t>Pass 1: Read a page, sort it, write it.</a:t>
            </a:r>
          </a:p>
          <a:p>
            <a:pPr lvl="1"/>
            <a:r>
              <a:rPr lang="en-US" dirty="0" smtClean="0"/>
              <a:t>only one buffer page is used</a:t>
            </a:r>
          </a:p>
          <a:p>
            <a:r>
              <a:rPr lang="en-US" dirty="0" smtClean="0"/>
              <a:t>Pass 2, 3, …, etc.:</a:t>
            </a:r>
          </a:p>
          <a:p>
            <a:pPr lvl="1"/>
            <a:r>
              <a:rPr lang="en-US" dirty="0" smtClean="0"/>
              <a:t> three buffer pages used.</a:t>
            </a: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3535363" y="5603875"/>
            <a:ext cx="2720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r>
              <a:rPr lang="en-US" sz="1800" b="1" dirty="0">
                <a:latin typeface="Bookman Old Style" pitchFamily="18" charset="0"/>
              </a:rPr>
              <a:t>Main memory buffers</a:t>
            </a:r>
          </a:p>
        </p:txBody>
      </p:sp>
      <p:sp>
        <p:nvSpPr>
          <p:cNvPr id="20493" name="Freeform 13"/>
          <p:cNvSpPr>
            <a:spLocks/>
          </p:cNvSpPr>
          <p:nvPr/>
        </p:nvSpPr>
        <p:spPr bwMode="auto">
          <a:xfrm>
            <a:off x="3630613" y="4281488"/>
            <a:ext cx="1127125" cy="444500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1</a:t>
            </a:r>
          </a:p>
        </p:txBody>
      </p:sp>
      <p:sp>
        <p:nvSpPr>
          <p:cNvPr id="20494" name="Freeform 14"/>
          <p:cNvSpPr>
            <a:spLocks/>
          </p:cNvSpPr>
          <p:nvPr/>
        </p:nvSpPr>
        <p:spPr bwMode="auto">
          <a:xfrm>
            <a:off x="5410200" y="4745038"/>
            <a:ext cx="1001713" cy="360362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 smtClean="0">
                <a:latin typeface="Bookman Old Style" pitchFamily="18" charset="0"/>
              </a:rPr>
              <a:t>OUTPUT</a:t>
            </a:r>
            <a:endParaRPr lang="en-US" sz="1600" dirty="0"/>
          </a:p>
        </p:txBody>
      </p:sp>
      <p:sp>
        <p:nvSpPr>
          <p:cNvPr id="20495" name="Freeform 15"/>
          <p:cNvSpPr>
            <a:spLocks/>
          </p:cNvSpPr>
          <p:nvPr/>
        </p:nvSpPr>
        <p:spPr bwMode="auto">
          <a:xfrm>
            <a:off x="3630613" y="5124450"/>
            <a:ext cx="1127125" cy="446088"/>
          </a:xfrm>
          <a:prstGeom prst="rect">
            <a:avLst/>
          </a:prstGeom>
          <a:solidFill>
            <a:srgbClr val="F6BF69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sz="1600" b="1" dirty="0">
                <a:latin typeface="Bookman Old Style" pitchFamily="18" charset="0"/>
              </a:rPr>
              <a:t>INPUT 2</a:t>
            </a: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4873625" y="3232560"/>
            <a:ext cx="9683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r>
              <a:rPr lang="en-US" sz="1600" b="1" dirty="0">
                <a:latin typeface="Bookman Old Style" pitchFamily="18" charset="0"/>
              </a:rPr>
              <a:t>INPUT 1</a:t>
            </a: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7140108" y="57451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 dirty="0">
                <a:latin typeface="Bookman Old Style" pitchFamily="18" charset="0"/>
              </a:rPr>
              <a:t>Disk</a:t>
            </a:r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1847895" y="5745163"/>
            <a:ext cx="721352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/>
            <a:r>
              <a:rPr lang="en-US" sz="1800" b="1">
                <a:latin typeface="Bookman Old Style" pitchFamily="18" charset="0"/>
              </a:rPr>
              <a:t>Disk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1674377" y="4434682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sp>
        <p:nvSpPr>
          <p:cNvPr id="45" name="Rectangle 44"/>
          <p:cNvSpPr/>
          <p:nvPr/>
        </p:nvSpPr>
        <p:spPr bwMode="auto">
          <a:xfrm>
            <a:off x="1674377" y="5278438"/>
            <a:ext cx="1068388" cy="138113"/>
          </a:xfrm>
          <a:prstGeom prst="rect">
            <a:avLst/>
          </a:prstGeom>
          <a:solidFill>
            <a:srgbClr val="99CCFF"/>
          </a:solidFill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en-US"/>
          </a:p>
        </p:txBody>
      </p:sp>
      <p:cxnSp>
        <p:nvCxnSpPr>
          <p:cNvPr id="49" name="Straight Connector 48"/>
          <p:cNvCxnSpPr>
            <a:stCxn id="44" idx="3"/>
            <a:endCxn id="20493" idx="1"/>
          </p:cNvCxnSpPr>
          <p:nvPr/>
        </p:nvCxnSpPr>
        <p:spPr bwMode="auto">
          <a:xfrm flipV="1">
            <a:off x="2742765" y="4503738"/>
            <a:ext cx="887848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1" name="Straight Connector 50"/>
          <p:cNvCxnSpPr>
            <a:stCxn id="45" idx="3"/>
            <a:endCxn id="20495" idx="1"/>
          </p:cNvCxnSpPr>
          <p:nvPr/>
        </p:nvCxnSpPr>
        <p:spPr bwMode="auto">
          <a:xfrm flipV="1">
            <a:off x="2742765" y="5347494"/>
            <a:ext cx="887848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3" name="Straight Connector 52"/>
          <p:cNvCxnSpPr>
            <a:stCxn id="20493" idx="3"/>
            <a:endCxn id="20494" idx="1"/>
          </p:cNvCxnSpPr>
          <p:nvPr/>
        </p:nvCxnSpPr>
        <p:spPr bwMode="auto">
          <a:xfrm>
            <a:off x="4757738" y="4503738"/>
            <a:ext cx="652462" cy="4214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5" name="Straight Connector 54"/>
          <p:cNvCxnSpPr>
            <a:stCxn id="20495" idx="3"/>
          </p:cNvCxnSpPr>
          <p:nvPr/>
        </p:nvCxnSpPr>
        <p:spPr bwMode="auto">
          <a:xfrm flipV="1">
            <a:off x="4757738" y="4925219"/>
            <a:ext cx="652462" cy="4222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7" name="Straight Connector 56"/>
          <p:cNvCxnSpPr>
            <a:stCxn id="20494" idx="3"/>
            <a:endCxn id="60" idx="1"/>
          </p:cNvCxnSpPr>
          <p:nvPr/>
        </p:nvCxnSpPr>
        <p:spPr bwMode="auto">
          <a:xfrm flipV="1">
            <a:off x="6411913" y="4839098"/>
            <a:ext cx="571884" cy="861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62" name="Group 61"/>
          <p:cNvGrpSpPr/>
          <p:nvPr/>
        </p:nvGrpSpPr>
        <p:grpSpPr>
          <a:xfrm>
            <a:off x="6983797" y="4770041"/>
            <a:ext cx="1068388" cy="310356"/>
            <a:chOff x="6983797" y="4434682"/>
            <a:chExt cx="1068388" cy="310356"/>
          </a:xfrm>
        </p:grpSpPr>
        <p:sp>
          <p:nvSpPr>
            <p:cNvPr id="60" name="Rectangle 59"/>
            <p:cNvSpPr/>
            <p:nvPr/>
          </p:nvSpPr>
          <p:spPr bwMode="auto">
            <a:xfrm>
              <a:off x="6983797" y="4434682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/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6983797" y="4606925"/>
              <a:ext cx="1068388" cy="138113"/>
            </a:xfrm>
            <a:prstGeom prst="rect">
              <a:avLst/>
            </a:prstGeom>
            <a:solidFill>
              <a:srgbClr val="99CCFF"/>
            </a:solidFill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indent="0" defTabSz="914400" latinLnBrk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lang="en-US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65CEC9-0589-4D42-869A-42EE4CDAB6C7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C:\apps\Microsoft Office\Templates\Blank Presentation.pot</Template>
  <TotalTime>0</TotalTime>
  <Words>1135</Words>
  <Application>Microsoft Office PowerPoint</Application>
  <PresentationFormat>On-screen Show (4:3)</PresentationFormat>
  <Paragraphs>388</Paragraphs>
  <Slides>21</Slides>
  <Notes>21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Book Antiqua</vt:lpstr>
      <vt:lpstr>Bookman Old Style</vt:lpstr>
      <vt:lpstr>Symbol</vt:lpstr>
      <vt:lpstr>Times New Roman</vt:lpstr>
      <vt:lpstr>Blank Presentation</vt:lpstr>
      <vt:lpstr>Equation</vt:lpstr>
      <vt:lpstr>Document</vt:lpstr>
      <vt:lpstr>Lecture 11: DMBS Internals</vt:lpstr>
      <vt:lpstr>What Should a DBMS Do?</vt:lpstr>
      <vt:lpstr>                   Generic Architecture</vt:lpstr>
      <vt:lpstr>The Memory Hierarchy</vt:lpstr>
      <vt:lpstr>Buffer Management in a DBMS</vt:lpstr>
      <vt:lpstr>Buffer Manager</vt:lpstr>
      <vt:lpstr>The I/O Model of Computation</vt:lpstr>
      <vt:lpstr>Sorting</vt:lpstr>
      <vt:lpstr>2-Way Merge-sort: Requires 3 Buffers</vt:lpstr>
      <vt:lpstr>Two-Way External Merge Sort</vt:lpstr>
      <vt:lpstr>Can We Do Better ?</vt:lpstr>
      <vt:lpstr>Cost Model for Our Analysis</vt:lpstr>
      <vt:lpstr>External Merge-Sort</vt:lpstr>
      <vt:lpstr>PowerPoint Presentation</vt:lpstr>
      <vt:lpstr>Phase Two</vt:lpstr>
      <vt:lpstr>PowerPoint Presentation</vt:lpstr>
      <vt:lpstr>Phase Three</vt:lpstr>
      <vt:lpstr>PowerPoint Presentation</vt:lpstr>
      <vt:lpstr>Cost of External Merge Sort</vt:lpstr>
      <vt:lpstr>Number of Passes of External Sort</vt:lpstr>
      <vt:lpstr>Next on 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2013-05-06T16:06:41Z</dcterms:created>
  <dcterms:modified xsi:type="dcterms:W3CDTF">2019-12-20T08:03:12Z</dcterms:modified>
</cp:coreProperties>
</file>