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328" r:id="rId2"/>
    <p:sldId id="326" r:id="rId3"/>
    <p:sldId id="302" r:id="rId4"/>
    <p:sldId id="303" r:id="rId5"/>
    <p:sldId id="304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359" r:id="rId20"/>
    <p:sldId id="319" r:id="rId21"/>
    <p:sldId id="335" r:id="rId22"/>
    <p:sldId id="336" r:id="rId23"/>
    <p:sldId id="337" r:id="rId24"/>
    <p:sldId id="338" r:id="rId25"/>
    <p:sldId id="339" r:id="rId26"/>
    <p:sldId id="340" r:id="rId27"/>
    <p:sldId id="341" r:id="rId28"/>
    <p:sldId id="345" r:id="rId29"/>
    <p:sldId id="346" r:id="rId30"/>
    <p:sldId id="347" r:id="rId31"/>
    <p:sldId id="348" r:id="rId32"/>
    <p:sldId id="349" r:id="rId33"/>
    <p:sldId id="350" r:id="rId34"/>
    <p:sldId id="351" r:id="rId35"/>
    <p:sldId id="352" r:id="rId36"/>
    <p:sldId id="353" r:id="rId37"/>
    <p:sldId id="354" r:id="rId38"/>
    <p:sldId id="355" r:id="rId39"/>
    <p:sldId id="356" r:id="rId40"/>
    <p:sldId id="357" r:id="rId41"/>
  </p:sldIdLst>
  <p:sldSz cx="9144000" cy="6858000" type="screen4x3"/>
  <p:notesSz cx="6864350" cy="99964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799" autoAdjust="0"/>
    <p:restoredTop sz="82899" autoAdjust="0"/>
  </p:normalViewPr>
  <p:slideViewPr>
    <p:cSldViewPr snapToGrid="0" snapToObjects="1">
      <p:cViewPr varScale="1">
        <p:scale>
          <a:sx n="65" d="100"/>
          <a:sy n="65" d="100"/>
        </p:scale>
        <p:origin x="645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0636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0636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D38AD75F-717E-48E9-9FA1-25B45C91DD9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0636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3450" y="749300"/>
            <a:ext cx="4997450" cy="3749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352" y="4748333"/>
            <a:ext cx="5033647" cy="4498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0636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943ABF1B-FD56-46B7-8F5C-8F27D9AD00B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89EB3F-7783-4F07-948B-E55CCA51AC4E}" type="slidenum">
              <a:rPr lang="he-IL" smtClean="0"/>
              <a:pPr/>
              <a:t>10</a:t>
            </a:fld>
            <a:endParaRPr lang="en-US" smtClean="0"/>
          </a:p>
        </p:txBody>
      </p:sp>
      <p:sp>
        <p:nvSpPr>
          <p:cNvPr id="52227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2228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11</a:t>
            </a:r>
          </a:p>
        </p:txBody>
      </p:sp>
      <p:sp>
        <p:nvSpPr>
          <p:cNvPr id="52229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2230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223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223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F880DE-9644-49CE-8358-8E5BF8E630B9}" type="slidenum">
              <a:rPr lang="he-IL" smtClean="0"/>
              <a:pPr/>
              <a:t>11</a:t>
            </a:fld>
            <a:endParaRPr lang="en-US" smtClean="0"/>
          </a:p>
        </p:txBody>
      </p:sp>
      <p:sp>
        <p:nvSpPr>
          <p:cNvPr id="53251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3252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12</a:t>
            </a:r>
          </a:p>
        </p:txBody>
      </p:sp>
      <p:sp>
        <p:nvSpPr>
          <p:cNvPr id="53253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3254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325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325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FBDC9B-69BA-4918-A894-BFB76419E865}" type="slidenum">
              <a:rPr lang="he-IL" smtClean="0"/>
              <a:pPr/>
              <a:t>12</a:t>
            </a:fld>
            <a:endParaRPr lang="en-US" smtClean="0"/>
          </a:p>
        </p:txBody>
      </p:sp>
      <p:sp>
        <p:nvSpPr>
          <p:cNvPr id="54275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4276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13</a:t>
            </a:r>
          </a:p>
        </p:txBody>
      </p:sp>
      <p:sp>
        <p:nvSpPr>
          <p:cNvPr id="54277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4278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427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428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394D1E-EC7F-43F5-9E21-4CC79DB1B69E}" type="slidenum">
              <a:rPr lang="he-IL" smtClean="0"/>
              <a:pPr/>
              <a:t>13</a:t>
            </a:fld>
            <a:endParaRPr lang="en-US" smtClean="0"/>
          </a:p>
        </p:txBody>
      </p:sp>
      <p:sp>
        <p:nvSpPr>
          <p:cNvPr id="55299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5300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13</a:t>
            </a:r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5302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530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530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B2661B-0CA1-47ED-908D-2295ABBC4B9D}" type="slidenum">
              <a:rPr lang="he-IL" smtClean="0"/>
              <a:pPr/>
              <a:t>14</a:t>
            </a:fld>
            <a:endParaRPr lang="en-US" smtClean="0"/>
          </a:p>
        </p:txBody>
      </p:sp>
      <p:sp>
        <p:nvSpPr>
          <p:cNvPr id="56323" name="Rectangle 2"/>
          <p:cNvSpPr>
            <a:spLocks noChangeArrowheads="1"/>
          </p:cNvSpPr>
          <p:nvPr/>
        </p:nvSpPr>
        <p:spPr bwMode="auto">
          <a:xfrm>
            <a:off x="3890636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24" name="Rectangle 3"/>
          <p:cNvSpPr>
            <a:spLocks noChangeArrowheads="1"/>
          </p:cNvSpPr>
          <p:nvPr/>
        </p:nvSpPr>
        <p:spPr bwMode="auto">
          <a:xfrm>
            <a:off x="3890636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15988"/>
            <a:r>
              <a:rPr lang="en-US" sz="1000" i="1">
                <a:latin typeface="Times New Roman" pitchFamily="18" charset="0"/>
              </a:rPr>
              <a:t>3</a:t>
            </a:r>
          </a:p>
        </p:txBody>
      </p:sp>
      <p:sp>
        <p:nvSpPr>
          <p:cNvPr id="56325" name="Rectangle 4"/>
          <p:cNvSpPr>
            <a:spLocks noChangeArrowheads="1"/>
          </p:cNvSpPr>
          <p:nvPr/>
        </p:nvSpPr>
        <p:spPr bwMode="auto">
          <a:xfrm>
            <a:off x="1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26" name="Rectangle 5"/>
          <p:cNvSpPr>
            <a:spLocks noChangeArrowheads="1"/>
          </p:cNvSpPr>
          <p:nvPr/>
        </p:nvSpPr>
        <p:spPr bwMode="auto">
          <a:xfrm>
            <a:off x="1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2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632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2FCF0A-A60E-45AF-9934-E80D2AEADF63}" type="slidenum">
              <a:rPr lang="he-IL" smtClean="0"/>
              <a:pPr/>
              <a:t>16</a:t>
            </a:fld>
            <a:endParaRPr lang="en-US" smtClean="0"/>
          </a:p>
        </p:txBody>
      </p:sp>
      <p:sp>
        <p:nvSpPr>
          <p:cNvPr id="57347" name="Rectangle 2"/>
          <p:cNvSpPr>
            <a:spLocks noChangeArrowheads="1"/>
          </p:cNvSpPr>
          <p:nvPr/>
        </p:nvSpPr>
        <p:spPr bwMode="auto">
          <a:xfrm>
            <a:off x="3890636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48" name="Rectangle 3"/>
          <p:cNvSpPr>
            <a:spLocks noChangeArrowheads="1"/>
          </p:cNvSpPr>
          <p:nvPr/>
        </p:nvSpPr>
        <p:spPr bwMode="auto">
          <a:xfrm>
            <a:off x="3890636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15988"/>
            <a:r>
              <a:rPr lang="en-US" sz="1000" i="1">
                <a:latin typeface="Times New Roman" pitchFamily="18" charset="0"/>
              </a:rPr>
              <a:t>9</a:t>
            </a:r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auto">
          <a:xfrm>
            <a:off x="1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50" name="Rectangle 5"/>
          <p:cNvSpPr>
            <a:spLocks noChangeArrowheads="1"/>
          </p:cNvSpPr>
          <p:nvPr/>
        </p:nvSpPr>
        <p:spPr bwMode="auto">
          <a:xfrm>
            <a:off x="1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5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735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89C5AD-8E37-4AC2-9A45-CBB8E8B82B7A}" type="slidenum">
              <a:rPr lang="he-IL" smtClean="0"/>
              <a:pPr/>
              <a:t>17</a:t>
            </a:fld>
            <a:endParaRPr lang="en-US" smtClean="0"/>
          </a:p>
        </p:txBody>
      </p:sp>
      <p:sp>
        <p:nvSpPr>
          <p:cNvPr id="58371" name="Rectangle 2"/>
          <p:cNvSpPr>
            <a:spLocks noChangeArrowheads="1"/>
          </p:cNvSpPr>
          <p:nvPr/>
        </p:nvSpPr>
        <p:spPr bwMode="auto">
          <a:xfrm>
            <a:off x="3890636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8372" name="Rectangle 3"/>
          <p:cNvSpPr>
            <a:spLocks noChangeArrowheads="1"/>
          </p:cNvSpPr>
          <p:nvPr/>
        </p:nvSpPr>
        <p:spPr bwMode="auto">
          <a:xfrm>
            <a:off x="3890636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15988"/>
            <a:r>
              <a:rPr lang="en-US" sz="1000" i="1">
                <a:latin typeface="Times New Roman" pitchFamily="18" charset="0"/>
              </a:rPr>
              <a:t>10</a:t>
            </a: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1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8374" name="Rectangle 5"/>
          <p:cNvSpPr>
            <a:spLocks noChangeArrowheads="1"/>
          </p:cNvSpPr>
          <p:nvPr/>
        </p:nvSpPr>
        <p:spPr bwMode="auto">
          <a:xfrm>
            <a:off x="1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837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837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39838F-440E-4170-94F1-FC8174F52852}" type="slidenum">
              <a:rPr lang="he-IL" smtClean="0"/>
              <a:pPr/>
              <a:t>18</a:t>
            </a:fld>
            <a:endParaRPr lang="en-US" smtClean="0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  <p:sp>
        <p:nvSpPr>
          <p:cNvPr id="5939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E86B29-0726-47D0-A157-C05FC22D84A9}" type="slidenum">
              <a:rPr lang="he-IL" smtClean="0"/>
              <a:pPr/>
              <a:t>20</a:t>
            </a:fld>
            <a:endParaRPr lang="en-US" smtClean="0"/>
          </a:p>
        </p:txBody>
      </p:sp>
      <p:sp>
        <p:nvSpPr>
          <p:cNvPr id="60419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0420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6</a:t>
            </a:r>
          </a:p>
        </p:txBody>
      </p:sp>
      <p:sp>
        <p:nvSpPr>
          <p:cNvPr id="60421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0422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042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6042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B61AEB-E2A1-4680-B566-FFF11A8FD65A}" type="slidenum">
              <a:rPr lang="he-IL" smtClean="0"/>
              <a:pPr/>
              <a:t>3</a:t>
            </a:fld>
            <a:endParaRPr lang="en-US" smtClean="0"/>
          </a:p>
        </p:txBody>
      </p:sp>
      <p:sp>
        <p:nvSpPr>
          <p:cNvPr id="45059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5060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67" tIns="0" rIns="19067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3</a:t>
            </a:r>
          </a:p>
        </p:txBody>
      </p:sp>
      <p:sp>
        <p:nvSpPr>
          <p:cNvPr id="45061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5062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506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4506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57" tIns="46080" rIns="92157" bIns="46080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759991-B05D-4287-BD5E-1D3ADC55ECB6}" type="slidenum">
              <a:rPr lang="he-IL" smtClean="0"/>
              <a:pPr/>
              <a:t>33</a:t>
            </a:fld>
            <a:endParaRPr lang="en-US" smtClean="0"/>
          </a:p>
        </p:txBody>
      </p:sp>
      <p:sp>
        <p:nvSpPr>
          <p:cNvPr id="61443" name="Rectangle 2"/>
          <p:cNvSpPr>
            <a:spLocks noChangeArrowheads="1"/>
          </p:cNvSpPr>
          <p:nvPr/>
        </p:nvSpPr>
        <p:spPr bwMode="auto">
          <a:xfrm>
            <a:off x="3890636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444" name="Rectangle 3"/>
          <p:cNvSpPr>
            <a:spLocks noChangeArrowheads="1"/>
          </p:cNvSpPr>
          <p:nvPr/>
        </p:nvSpPr>
        <p:spPr bwMode="auto">
          <a:xfrm>
            <a:off x="3890636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15988"/>
            <a:r>
              <a:rPr lang="en-US" sz="1000" i="1">
                <a:latin typeface="Times New Roman" pitchFamily="18" charset="0"/>
              </a:rPr>
              <a:t>14</a:t>
            </a:r>
          </a:p>
        </p:txBody>
      </p:sp>
      <p:sp>
        <p:nvSpPr>
          <p:cNvPr id="61445" name="Rectangle 4"/>
          <p:cNvSpPr>
            <a:spLocks noChangeArrowheads="1"/>
          </p:cNvSpPr>
          <p:nvPr/>
        </p:nvSpPr>
        <p:spPr bwMode="auto">
          <a:xfrm>
            <a:off x="1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446" name="Rectangle 5"/>
          <p:cNvSpPr>
            <a:spLocks noChangeArrowheads="1"/>
          </p:cNvSpPr>
          <p:nvPr/>
        </p:nvSpPr>
        <p:spPr bwMode="auto">
          <a:xfrm>
            <a:off x="1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44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6144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D92D0F-77A2-4973-93E8-E39FB3E7792C}" type="slidenum">
              <a:rPr lang="he-IL" smtClean="0"/>
              <a:pPr/>
              <a:t>4</a:t>
            </a:fld>
            <a:endParaRPr lang="en-US" smtClean="0"/>
          </a:p>
        </p:txBody>
      </p:sp>
      <p:sp>
        <p:nvSpPr>
          <p:cNvPr id="46083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6084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67" tIns="0" rIns="19067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4</a:t>
            </a:r>
          </a:p>
        </p:txBody>
      </p:sp>
      <p:sp>
        <p:nvSpPr>
          <p:cNvPr id="46085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6086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608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4608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57" tIns="46080" rIns="92157" bIns="46080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3E49E4-2912-4803-82ED-28BF5390C533}" type="slidenum">
              <a:rPr lang="he-IL" smtClean="0"/>
              <a:pPr/>
              <a:t>5</a:t>
            </a:fld>
            <a:endParaRPr lang="en-US" smtClean="0"/>
          </a:p>
        </p:txBody>
      </p:sp>
      <p:sp>
        <p:nvSpPr>
          <p:cNvPr id="47107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7108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67" tIns="0" rIns="19067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5</a:t>
            </a:r>
          </a:p>
        </p:txBody>
      </p:sp>
      <p:sp>
        <p:nvSpPr>
          <p:cNvPr id="47109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7110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711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4711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57" tIns="46080" rIns="92157" bIns="46080"/>
          <a:lstStyle/>
          <a:p>
            <a:endParaRPr lang="he-IL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E79D79-6CAB-41A1-A825-28EA6E5EBAF2}" type="slidenum">
              <a:rPr lang="he-IL" smtClean="0"/>
              <a:pPr/>
              <a:t>6</a:t>
            </a:fld>
            <a:endParaRPr lang="en-US" smtClean="0"/>
          </a:p>
        </p:txBody>
      </p:sp>
      <p:sp>
        <p:nvSpPr>
          <p:cNvPr id="48131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8132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7</a:t>
            </a:r>
          </a:p>
        </p:txBody>
      </p:sp>
      <p:sp>
        <p:nvSpPr>
          <p:cNvPr id="48133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8134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813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4813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66CA8B-A9E6-4E42-A0BD-9B81433599AC}" type="slidenum">
              <a:rPr lang="he-IL" smtClean="0"/>
              <a:pPr/>
              <a:t>7</a:t>
            </a:fld>
            <a:endParaRPr lang="en-US" smtClean="0"/>
          </a:p>
        </p:txBody>
      </p:sp>
      <p:sp>
        <p:nvSpPr>
          <p:cNvPr id="49155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9156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8</a:t>
            </a:r>
          </a:p>
        </p:txBody>
      </p:sp>
      <p:sp>
        <p:nvSpPr>
          <p:cNvPr id="49157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9158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915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4916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r>
              <a:rPr lang="en-US" dirty="0" smtClean="0">
                <a:solidFill>
                  <a:schemeClr val="accent2"/>
                </a:solidFill>
              </a:rPr>
              <a:t>Data record with key value</a:t>
            </a:r>
            <a:r>
              <a:rPr lang="en-US" b="1" dirty="0" smtClean="0">
                <a:solidFill>
                  <a:schemeClr val="accent2"/>
                </a:solidFill>
              </a:rPr>
              <a:t> k</a:t>
            </a:r>
            <a:endParaRPr lang="he-IL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F2EF0F-F3F6-4453-8E90-210C0DAFE579}" type="slidenum">
              <a:rPr lang="he-IL" smtClean="0"/>
              <a:pPr/>
              <a:t>8</a:t>
            </a:fld>
            <a:endParaRPr lang="en-US" smtClean="0"/>
          </a:p>
        </p:txBody>
      </p:sp>
      <p:sp>
        <p:nvSpPr>
          <p:cNvPr id="50179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0180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9</a:t>
            </a:r>
          </a:p>
        </p:txBody>
      </p:sp>
      <p:sp>
        <p:nvSpPr>
          <p:cNvPr id="50181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0182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018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018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411CF2-DBE0-49C5-BBB4-B6EABFAE03D6}" type="slidenum">
              <a:rPr lang="he-IL" smtClean="0"/>
              <a:pPr/>
              <a:t>9</a:t>
            </a:fld>
            <a:endParaRPr lang="en-US" smtClean="0"/>
          </a:p>
        </p:txBody>
      </p:sp>
      <p:sp>
        <p:nvSpPr>
          <p:cNvPr id="51203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1204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10</a:t>
            </a:r>
          </a:p>
        </p:txBody>
      </p:sp>
      <p:sp>
        <p:nvSpPr>
          <p:cNvPr id="51205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1206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120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120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00B2E99-304E-4937-B2C0-CE12FA55CCFB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A0537-770D-434E-857D-3591E873A93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A11AC-54D4-4397-A79A-E77CCDDF803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he-IL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EC442-1068-4993-AB4F-4811F2204F5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he-IL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F4F91-0BD6-4181-A8DC-E98104417A9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B3D78-EC4B-44BC-87D3-239D01D1FD0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2098A-9F22-4744-85CE-42751628E01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D0E6F-2B18-44F8-AADA-DA2059E566F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767F4-9B8E-4D71-914F-4288196B139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EC52D-B4B3-4517-B98F-8CF78476420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E61C3D-76E8-40CD-976E-63DDE3139C0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10EA0-8171-4977-8BAA-FED3F0AED84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Times New Roman" pitchFamily="18" charset="0"/>
              </a:defRPr>
            </a:lvl1pPr>
          </a:lstStyle>
          <a:p>
            <a:pPr>
              <a:defRPr/>
            </a:pPr>
            <a:fld id="{500B2E99-304E-4937-B2C0-CE12FA55CCF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857500"/>
            <a:ext cx="9144000" cy="1143000"/>
          </a:xfrm>
        </p:spPr>
        <p:txBody>
          <a:bodyPr/>
          <a:lstStyle/>
          <a:p>
            <a:r>
              <a:rPr lang="en-US" dirty="0" smtClean="0"/>
              <a:t>Lecture 12: </a:t>
            </a:r>
            <a:r>
              <a:rPr lang="en-US" b="1" dirty="0" smtClean="0"/>
              <a:t>Storage and Indexing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00B2E99-304E-4937-B2C0-CE12FA55CCFB}" type="slidenum">
              <a:rPr lang="he-IL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Index Classification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076700"/>
          </a:xfrm>
          <a:noFill/>
        </p:spPr>
        <p:txBody>
          <a:bodyPr lIns="92075" tIns="46038" rIns="92075" bIns="46038"/>
          <a:lstStyle/>
          <a:p>
            <a:r>
              <a:rPr lang="en-US" i="1" smtClean="0">
                <a:solidFill>
                  <a:schemeClr val="accent2"/>
                </a:solidFill>
              </a:rPr>
              <a:t>Primary</a:t>
            </a:r>
            <a:r>
              <a:rPr lang="en-US" smtClean="0">
                <a:solidFill>
                  <a:schemeClr val="accent2"/>
                </a:solidFill>
              </a:rPr>
              <a:t> vs. </a:t>
            </a:r>
            <a:r>
              <a:rPr lang="en-US" i="1" smtClean="0">
                <a:solidFill>
                  <a:schemeClr val="accent2"/>
                </a:solidFill>
              </a:rPr>
              <a:t>secondary</a:t>
            </a:r>
            <a:r>
              <a:rPr lang="en-US" smtClean="0">
                <a:solidFill>
                  <a:schemeClr val="accent2"/>
                </a:solidFill>
              </a:rPr>
              <a:t>:  </a:t>
            </a:r>
            <a:r>
              <a:rPr lang="en-US" smtClean="0"/>
              <a:t>If search key contains </a:t>
            </a:r>
            <a:r>
              <a:rPr lang="en-US" smtClean="0">
                <a:solidFill>
                  <a:srgbClr val="FF0000"/>
                </a:solidFill>
              </a:rPr>
              <a:t>primary key</a:t>
            </a:r>
            <a:r>
              <a:rPr lang="en-US" smtClean="0"/>
              <a:t>, then called primary index.</a:t>
            </a:r>
          </a:p>
          <a:p>
            <a:r>
              <a:rPr lang="en-US" i="1" smtClean="0">
                <a:solidFill>
                  <a:schemeClr val="accent2"/>
                </a:solidFill>
              </a:rPr>
              <a:t>Clustered</a:t>
            </a:r>
            <a:r>
              <a:rPr lang="en-US" smtClean="0">
                <a:solidFill>
                  <a:schemeClr val="accent2"/>
                </a:solidFill>
              </a:rPr>
              <a:t> vs. </a:t>
            </a:r>
            <a:r>
              <a:rPr lang="en-US" i="1" smtClean="0">
                <a:solidFill>
                  <a:schemeClr val="accent2"/>
                </a:solidFill>
              </a:rPr>
              <a:t>unclustered</a:t>
            </a:r>
            <a:r>
              <a:rPr lang="en-US" smtClean="0">
                <a:solidFill>
                  <a:schemeClr val="accent2"/>
                </a:solidFill>
              </a:rPr>
              <a:t>:  </a:t>
            </a:r>
            <a:r>
              <a:rPr lang="en-US" smtClean="0"/>
              <a:t>If order of data records is the same as, or `close to’, order of data entries, then called clustered index.</a:t>
            </a:r>
          </a:p>
          <a:p>
            <a:pPr lvl="1"/>
            <a:r>
              <a:rPr lang="en-US" smtClean="0"/>
              <a:t>Alternative 1 implies clustered, but not vice-versa.</a:t>
            </a:r>
          </a:p>
          <a:p>
            <a:pPr lvl="1"/>
            <a:r>
              <a:rPr lang="en-US" smtClean="0"/>
              <a:t>A file can be clustered on at most one search key.</a:t>
            </a:r>
          </a:p>
          <a:p>
            <a:pPr lvl="1"/>
            <a:r>
              <a:rPr lang="en-US" smtClean="0"/>
              <a:t>Cost of retrieving data records through index varies </a:t>
            </a:r>
            <a:r>
              <a:rPr lang="en-US" i="1" smtClean="0"/>
              <a:t>greatly </a:t>
            </a:r>
            <a:r>
              <a:rPr lang="en-US" smtClean="0"/>
              <a:t>based on whether index is clustered or not!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590550" y="38227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028950" y="38227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049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Clustered vs. Unclustered Index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590550" y="38227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3028950" y="38227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19" name="Freeform 7"/>
          <p:cNvSpPr>
            <a:spLocks/>
          </p:cNvSpPr>
          <p:nvPr/>
        </p:nvSpPr>
        <p:spPr bwMode="auto">
          <a:xfrm>
            <a:off x="185738" y="3670300"/>
            <a:ext cx="398462" cy="328613"/>
          </a:xfrm>
          <a:custGeom>
            <a:avLst/>
            <a:gdLst>
              <a:gd name="T0" fmla="*/ 0 w 251"/>
              <a:gd name="T1" fmla="*/ 327025 h 207"/>
              <a:gd name="T2" fmla="*/ 0 w 251"/>
              <a:gd name="T3" fmla="*/ 0 h 207"/>
              <a:gd name="T4" fmla="*/ 396875 w 251"/>
              <a:gd name="T5" fmla="*/ 0 h 207"/>
              <a:gd name="T6" fmla="*/ 396875 w 251"/>
              <a:gd name="T7" fmla="*/ 327025 h 207"/>
              <a:gd name="T8" fmla="*/ 0 w 251"/>
              <a:gd name="T9" fmla="*/ 327025 h 2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1"/>
              <a:gd name="T16" fmla="*/ 0 h 207"/>
              <a:gd name="T17" fmla="*/ 251 w 251"/>
              <a:gd name="T18" fmla="*/ 207 h 2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1" h="207">
                <a:moveTo>
                  <a:pt x="0" y="206"/>
                </a:moveTo>
                <a:lnTo>
                  <a:pt x="0" y="0"/>
                </a:lnTo>
                <a:lnTo>
                  <a:pt x="250" y="0"/>
                </a:lnTo>
                <a:lnTo>
                  <a:pt x="250" y="206"/>
                </a:lnTo>
                <a:lnTo>
                  <a:pt x="0" y="206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714375" y="3670300"/>
            <a:ext cx="396875" cy="328613"/>
          </a:xfrm>
          <a:custGeom>
            <a:avLst/>
            <a:gdLst>
              <a:gd name="T0" fmla="*/ 0 w 250"/>
              <a:gd name="T1" fmla="*/ 327025 h 207"/>
              <a:gd name="T2" fmla="*/ 0 w 250"/>
              <a:gd name="T3" fmla="*/ 0 h 207"/>
              <a:gd name="T4" fmla="*/ 395288 w 250"/>
              <a:gd name="T5" fmla="*/ 0 h 207"/>
              <a:gd name="T6" fmla="*/ 395288 w 250"/>
              <a:gd name="T7" fmla="*/ 327025 h 207"/>
              <a:gd name="T8" fmla="*/ 0 w 250"/>
              <a:gd name="T9" fmla="*/ 327025 h 2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0"/>
              <a:gd name="T16" fmla="*/ 0 h 207"/>
              <a:gd name="T17" fmla="*/ 250 w 250"/>
              <a:gd name="T18" fmla="*/ 207 h 2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0" h="207">
                <a:moveTo>
                  <a:pt x="0" y="206"/>
                </a:moveTo>
                <a:lnTo>
                  <a:pt x="0" y="0"/>
                </a:lnTo>
                <a:lnTo>
                  <a:pt x="249" y="0"/>
                </a:lnTo>
                <a:lnTo>
                  <a:pt x="249" y="206"/>
                </a:lnTo>
                <a:lnTo>
                  <a:pt x="0" y="206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1241425" y="3670300"/>
            <a:ext cx="400050" cy="328613"/>
          </a:xfrm>
          <a:custGeom>
            <a:avLst/>
            <a:gdLst>
              <a:gd name="T0" fmla="*/ 0 w 252"/>
              <a:gd name="T1" fmla="*/ 327025 h 207"/>
              <a:gd name="T2" fmla="*/ 0 w 252"/>
              <a:gd name="T3" fmla="*/ 0 h 207"/>
              <a:gd name="T4" fmla="*/ 398463 w 252"/>
              <a:gd name="T5" fmla="*/ 0 h 207"/>
              <a:gd name="T6" fmla="*/ 398463 w 252"/>
              <a:gd name="T7" fmla="*/ 327025 h 207"/>
              <a:gd name="T8" fmla="*/ 0 w 252"/>
              <a:gd name="T9" fmla="*/ 327025 h 2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"/>
              <a:gd name="T16" fmla="*/ 0 h 207"/>
              <a:gd name="T17" fmla="*/ 252 w 252"/>
              <a:gd name="T18" fmla="*/ 207 h 2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" h="207">
                <a:moveTo>
                  <a:pt x="0" y="206"/>
                </a:moveTo>
                <a:lnTo>
                  <a:pt x="0" y="0"/>
                </a:lnTo>
                <a:lnTo>
                  <a:pt x="251" y="0"/>
                </a:lnTo>
                <a:lnTo>
                  <a:pt x="251" y="206"/>
                </a:lnTo>
                <a:lnTo>
                  <a:pt x="0" y="206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1771650" y="3670300"/>
            <a:ext cx="396875" cy="328613"/>
          </a:xfrm>
          <a:custGeom>
            <a:avLst/>
            <a:gdLst>
              <a:gd name="T0" fmla="*/ 0 w 250"/>
              <a:gd name="T1" fmla="*/ 327025 h 207"/>
              <a:gd name="T2" fmla="*/ 0 w 250"/>
              <a:gd name="T3" fmla="*/ 0 h 207"/>
              <a:gd name="T4" fmla="*/ 395288 w 250"/>
              <a:gd name="T5" fmla="*/ 0 h 207"/>
              <a:gd name="T6" fmla="*/ 395288 w 250"/>
              <a:gd name="T7" fmla="*/ 327025 h 207"/>
              <a:gd name="T8" fmla="*/ 0 w 250"/>
              <a:gd name="T9" fmla="*/ 327025 h 2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0"/>
              <a:gd name="T16" fmla="*/ 0 h 207"/>
              <a:gd name="T17" fmla="*/ 250 w 250"/>
              <a:gd name="T18" fmla="*/ 207 h 2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0" h="207">
                <a:moveTo>
                  <a:pt x="0" y="206"/>
                </a:moveTo>
                <a:lnTo>
                  <a:pt x="0" y="0"/>
                </a:lnTo>
                <a:lnTo>
                  <a:pt x="249" y="0"/>
                </a:lnTo>
                <a:lnTo>
                  <a:pt x="249" y="206"/>
                </a:lnTo>
                <a:lnTo>
                  <a:pt x="0" y="206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2300288" y="3670300"/>
            <a:ext cx="396875" cy="328613"/>
          </a:xfrm>
          <a:custGeom>
            <a:avLst/>
            <a:gdLst>
              <a:gd name="T0" fmla="*/ 0 w 250"/>
              <a:gd name="T1" fmla="*/ 327025 h 207"/>
              <a:gd name="T2" fmla="*/ 0 w 250"/>
              <a:gd name="T3" fmla="*/ 0 h 207"/>
              <a:gd name="T4" fmla="*/ 395288 w 250"/>
              <a:gd name="T5" fmla="*/ 0 h 207"/>
              <a:gd name="T6" fmla="*/ 395288 w 250"/>
              <a:gd name="T7" fmla="*/ 327025 h 207"/>
              <a:gd name="T8" fmla="*/ 0 w 250"/>
              <a:gd name="T9" fmla="*/ 327025 h 2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0"/>
              <a:gd name="T16" fmla="*/ 0 h 207"/>
              <a:gd name="T17" fmla="*/ 250 w 250"/>
              <a:gd name="T18" fmla="*/ 207 h 2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0" h="207">
                <a:moveTo>
                  <a:pt x="0" y="206"/>
                </a:moveTo>
                <a:lnTo>
                  <a:pt x="0" y="0"/>
                </a:lnTo>
                <a:lnTo>
                  <a:pt x="249" y="0"/>
                </a:lnTo>
                <a:lnTo>
                  <a:pt x="249" y="206"/>
                </a:lnTo>
                <a:lnTo>
                  <a:pt x="0" y="206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2827338" y="3670300"/>
            <a:ext cx="398462" cy="328613"/>
          </a:xfrm>
          <a:custGeom>
            <a:avLst/>
            <a:gdLst>
              <a:gd name="T0" fmla="*/ 0 w 251"/>
              <a:gd name="T1" fmla="*/ 327025 h 207"/>
              <a:gd name="T2" fmla="*/ 0 w 251"/>
              <a:gd name="T3" fmla="*/ 0 h 207"/>
              <a:gd name="T4" fmla="*/ 396875 w 251"/>
              <a:gd name="T5" fmla="*/ 0 h 207"/>
              <a:gd name="T6" fmla="*/ 396875 w 251"/>
              <a:gd name="T7" fmla="*/ 327025 h 207"/>
              <a:gd name="T8" fmla="*/ 0 w 251"/>
              <a:gd name="T9" fmla="*/ 327025 h 2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1"/>
              <a:gd name="T16" fmla="*/ 0 h 207"/>
              <a:gd name="T17" fmla="*/ 251 w 251"/>
              <a:gd name="T18" fmla="*/ 207 h 2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1" h="207">
                <a:moveTo>
                  <a:pt x="0" y="206"/>
                </a:moveTo>
                <a:lnTo>
                  <a:pt x="0" y="0"/>
                </a:lnTo>
                <a:lnTo>
                  <a:pt x="250" y="0"/>
                </a:lnTo>
                <a:lnTo>
                  <a:pt x="250" y="206"/>
                </a:lnTo>
                <a:lnTo>
                  <a:pt x="0" y="206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5" name="Freeform 13"/>
          <p:cNvSpPr>
            <a:spLocks/>
          </p:cNvSpPr>
          <p:nvPr/>
        </p:nvSpPr>
        <p:spPr bwMode="auto">
          <a:xfrm>
            <a:off x="3355975" y="3670300"/>
            <a:ext cx="398463" cy="328613"/>
          </a:xfrm>
          <a:custGeom>
            <a:avLst/>
            <a:gdLst>
              <a:gd name="T0" fmla="*/ 0 w 251"/>
              <a:gd name="T1" fmla="*/ 327025 h 207"/>
              <a:gd name="T2" fmla="*/ 0 w 251"/>
              <a:gd name="T3" fmla="*/ 0 h 207"/>
              <a:gd name="T4" fmla="*/ 396875 w 251"/>
              <a:gd name="T5" fmla="*/ 0 h 207"/>
              <a:gd name="T6" fmla="*/ 396875 w 251"/>
              <a:gd name="T7" fmla="*/ 327025 h 207"/>
              <a:gd name="T8" fmla="*/ 0 w 251"/>
              <a:gd name="T9" fmla="*/ 327025 h 2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1"/>
              <a:gd name="T16" fmla="*/ 0 h 207"/>
              <a:gd name="T17" fmla="*/ 251 w 251"/>
              <a:gd name="T18" fmla="*/ 207 h 2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1" h="207">
                <a:moveTo>
                  <a:pt x="0" y="206"/>
                </a:moveTo>
                <a:lnTo>
                  <a:pt x="0" y="0"/>
                </a:lnTo>
                <a:lnTo>
                  <a:pt x="250" y="0"/>
                </a:lnTo>
                <a:lnTo>
                  <a:pt x="250" y="206"/>
                </a:lnTo>
                <a:lnTo>
                  <a:pt x="0" y="206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6" name="Freeform 14"/>
          <p:cNvSpPr>
            <a:spLocks/>
          </p:cNvSpPr>
          <p:nvPr/>
        </p:nvSpPr>
        <p:spPr bwMode="auto">
          <a:xfrm>
            <a:off x="946150" y="2589213"/>
            <a:ext cx="1724025" cy="1587"/>
          </a:xfrm>
          <a:custGeom>
            <a:avLst/>
            <a:gdLst>
              <a:gd name="T0" fmla="*/ 0 w 1086"/>
              <a:gd name="T1" fmla="*/ 0 h 1"/>
              <a:gd name="T2" fmla="*/ 1722438 w 1086"/>
              <a:gd name="T3" fmla="*/ 0 h 1"/>
              <a:gd name="T4" fmla="*/ 0 w 1086"/>
              <a:gd name="T5" fmla="*/ 0 h 1"/>
              <a:gd name="T6" fmla="*/ 0 60000 65536"/>
              <a:gd name="T7" fmla="*/ 0 60000 65536"/>
              <a:gd name="T8" fmla="*/ 0 60000 65536"/>
              <a:gd name="T9" fmla="*/ 0 w 1086"/>
              <a:gd name="T10" fmla="*/ 0 h 1"/>
              <a:gd name="T11" fmla="*/ 1086 w 108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86" h="1">
                <a:moveTo>
                  <a:pt x="0" y="0"/>
                </a:moveTo>
                <a:lnTo>
                  <a:pt x="108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7" name="Freeform 15"/>
          <p:cNvSpPr>
            <a:spLocks/>
          </p:cNvSpPr>
          <p:nvPr/>
        </p:nvSpPr>
        <p:spPr bwMode="auto">
          <a:xfrm>
            <a:off x="946150" y="1614488"/>
            <a:ext cx="909638" cy="976312"/>
          </a:xfrm>
          <a:custGeom>
            <a:avLst/>
            <a:gdLst>
              <a:gd name="T0" fmla="*/ 0 w 573"/>
              <a:gd name="T1" fmla="*/ 974725 h 615"/>
              <a:gd name="T2" fmla="*/ 908050 w 573"/>
              <a:gd name="T3" fmla="*/ 0 h 615"/>
              <a:gd name="T4" fmla="*/ 0 w 573"/>
              <a:gd name="T5" fmla="*/ 974725 h 615"/>
              <a:gd name="T6" fmla="*/ 0 60000 65536"/>
              <a:gd name="T7" fmla="*/ 0 60000 65536"/>
              <a:gd name="T8" fmla="*/ 0 60000 65536"/>
              <a:gd name="T9" fmla="*/ 0 w 573"/>
              <a:gd name="T10" fmla="*/ 0 h 615"/>
              <a:gd name="T11" fmla="*/ 573 w 573"/>
              <a:gd name="T12" fmla="*/ 615 h 6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3" h="615">
                <a:moveTo>
                  <a:pt x="0" y="614"/>
                </a:moveTo>
                <a:lnTo>
                  <a:pt x="572" y="0"/>
                </a:lnTo>
                <a:lnTo>
                  <a:pt x="0" y="61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8" name="Freeform 16"/>
          <p:cNvSpPr>
            <a:spLocks/>
          </p:cNvSpPr>
          <p:nvPr/>
        </p:nvSpPr>
        <p:spPr bwMode="auto">
          <a:xfrm>
            <a:off x="1854200" y="1614488"/>
            <a:ext cx="825500" cy="976312"/>
          </a:xfrm>
          <a:custGeom>
            <a:avLst/>
            <a:gdLst>
              <a:gd name="T0" fmla="*/ 0 w 520"/>
              <a:gd name="T1" fmla="*/ 0 h 615"/>
              <a:gd name="T2" fmla="*/ 823913 w 520"/>
              <a:gd name="T3" fmla="*/ 974725 h 615"/>
              <a:gd name="T4" fmla="*/ 0 w 520"/>
              <a:gd name="T5" fmla="*/ 0 h 615"/>
              <a:gd name="T6" fmla="*/ 0 60000 65536"/>
              <a:gd name="T7" fmla="*/ 0 60000 65536"/>
              <a:gd name="T8" fmla="*/ 0 60000 65536"/>
              <a:gd name="T9" fmla="*/ 0 w 520"/>
              <a:gd name="T10" fmla="*/ 0 h 615"/>
              <a:gd name="T11" fmla="*/ 520 w 520"/>
              <a:gd name="T12" fmla="*/ 615 h 6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0" h="615">
                <a:moveTo>
                  <a:pt x="0" y="0"/>
                </a:moveTo>
                <a:lnTo>
                  <a:pt x="519" y="61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9" name="Freeform 17"/>
          <p:cNvSpPr>
            <a:spLocks/>
          </p:cNvSpPr>
          <p:nvPr/>
        </p:nvSpPr>
        <p:spPr bwMode="auto">
          <a:xfrm>
            <a:off x="1520825" y="1528763"/>
            <a:ext cx="334963" cy="87312"/>
          </a:xfrm>
          <a:custGeom>
            <a:avLst/>
            <a:gdLst>
              <a:gd name="T0" fmla="*/ 0 w 211"/>
              <a:gd name="T1" fmla="*/ 0 h 55"/>
              <a:gd name="T2" fmla="*/ 55563 w 211"/>
              <a:gd name="T3" fmla="*/ 12700 h 55"/>
              <a:gd name="T4" fmla="*/ 333375 w 211"/>
              <a:gd name="T5" fmla="*/ 85725 h 55"/>
              <a:gd name="T6" fmla="*/ 0 w 211"/>
              <a:gd name="T7" fmla="*/ 0 h 55"/>
              <a:gd name="T8" fmla="*/ 0 60000 65536"/>
              <a:gd name="T9" fmla="*/ 0 60000 65536"/>
              <a:gd name="T10" fmla="*/ 0 60000 65536"/>
              <a:gd name="T11" fmla="*/ 0 60000 65536"/>
              <a:gd name="T12" fmla="*/ 0 w 211"/>
              <a:gd name="T13" fmla="*/ 0 h 55"/>
              <a:gd name="T14" fmla="*/ 211 w 211"/>
              <a:gd name="T15" fmla="*/ 55 h 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1" h="55">
                <a:moveTo>
                  <a:pt x="0" y="0"/>
                </a:moveTo>
                <a:lnTo>
                  <a:pt x="35" y="8"/>
                </a:lnTo>
                <a:lnTo>
                  <a:pt x="210" y="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0" name="Freeform 18"/>
          <p:cNvSpPr>
            <a:spLocks/>
          </p:cNvSpPr>
          <p:nvPr/>
        </p:nvSpPr>
        <p:spPr bwMode="auto">
          <a:xfrm>
            <a:off x="1757363" y="1566863"/>
            <a:ext cx="98425" cy="49212"/>
          </a:xfrm>
          <a:custGeom>
            <a:avLst/>
            <a:gdLst>
              <a:gd name="T0" fmla="*/ 11113 w 62"/>
              <a:gd name="T1" fmla="*/ 0 h 31"/>
              <a:gd name="T2" fmla="*/ 96838 w 62"/>
              <a:gd name="T3" fmla="*/ 47625 h 31"/>
              <a:gd name="T4" fmla="*/ 0 w 62"/>
              <a:gd name="T5" fmla="*/ 46037 h 31"/>
              <a:gd name="T6" fmla="*/ 11113 w 62"/>
              <a:gd name="T7" fmla="*/ 0 h 31"/>
              <a:gd name="T8" fmla="*/ 0 60000 65536"/>
              <a:gd name="T9" fmla="*/ 0 60000 65536"/>
              <a:gd name="T10" fmla="*/ 0 60000 65536"/>
              <a:gd name="T11" fmla="*/ 0 60000 65536"/>
              <a:gd name="T12" fmla="*/ 0 w 62"/>
              <a:gd name="T13" fmla="*/ 0 h 31"/>
              <a:gd name="T14" fmla="*/ 62 w 62"/>
              <a:gd name="T15" fmla="*/ 31 h 3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" h="31">
                <a:moveTo>
                  <a:pt x="7" y="0"/>
                </a:moveTo>
                <a:lnTo>
                  <a:pt x="61" y="30"/>
                </a:lnTo>
                <a:lnTo>
                  <a:pt x="0" y="29"/>
                </a:lnTo>
                <a:lnTo>
                  <a:pt x="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1" name="Freeform 19"/>
          <p:cNvSpPr>
            <a:spLocks/>
          </p:cNvSpPr>
          <p:nvPr/>
        </p:nvSpPr>
        <p:spPr bwMode="auto">
          <a:xfrm>
            <a:off x="528638" y="2847975"/>
            <a:ext cx="468312" cy="323850"/>
          </a:xfrm>
          <a:custGeom>
            <a:avLst/>
            <a:gdLst>
              <a:gd name="T0" fmla="*/ 0 w 295"/>
              <a:gd name="T1" fmla="*/ 0 h 204"/>
              <a:gd name="T2" fmla="*/ 466725 w 295"/>
              <a:gd name="T3" fmla="*/ 0 h 204"/>
              <a:gd name="T4" fmla="*/ 466725 w 295"/>
              <a:gd name="T5" fmla="*/ 322263 h 204"/>
              <a:gd name="T6" fmla="*/ 0 w 295"/>
              <a:gd name="T7" fmla="*/ 322263 h 204"/>
              <a:gd name="T8" fmla="*/ 0 w 295"/>
              <a:gd name="T9" fmla="*/ 0 h 2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5"/>
              <a:gd name="T16" fmla="*/ 0 h 204"/>
              <a:gd name="T17" fmla="*/ 295 w 295"/>
              <a:gd name="T18" fmla="*/ 204 h 2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5" h="204">
                <a:moveTo>
                  <a:pt x="0" y="0"/>
                </a:moveTo>
                <a:lnTo>
                  <a:pt x="294" y="0"/>
                </a:lnTo>
                <a:lnTo>
                  <a:pt x="294" y="203"/>
                </a:lnTo>
                <a:lnTo>
                  <a:pt x="0" y="20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2" name="Freeform 20"/>
          <p:cNvSpPr>
            <a:spLocks/>
          </p:cNvSpPr>
          <p:nvPr/>
        </p:nvSpPr>
        <p:spPr bwMode="auto">
          <a:xfrm>
            <a:off x="995363" y="2967038"/>
            <a:ext cx="74612" cy="38100"/>
          </a:xfrm>
          <a:custGeom>
            <a:avLst/>
            <a:gdLst>
              <a:gd name="T0" fmla="*/ 73025 w 47"/>
              <a:gd name="T1" fmla="*/ 36513 h 24"/>
              <a:gd name="T2" fmla="*/ 0 w 47"/>
              <a:gd name="T3" fmla="*/ 19050 h 24"/>
              <a:gd name="T4" fmla="*/ 73025 w 47"/>
              <a:gd name="T5" fmla="*/ 0 h 24"/>
              <a:gd name="T6" fmla="*/ 0 60000 65536"/>
              <a:gd name="T7" fmla="*/ 0 60000 65536"/>
              <a:gd name="T8" fmla="*/ 0 60000 65536"/>
              <a:gd name="T9" fmla="*/ 0 w 47"/>
              <a:gd name="T10" fmla="*/ 0 h 24"/>
              <a:gd name="T11" fmla="*/ 47 w 47"/>
              <a:gd name="T12" fmla="*/ 24 h 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" h="24">
                <a:moveTo>
                  <a:pt x="46" y="23"/>
                </a:moveTo>
                <a:lnTo>
                  <a:pt x="0" y="12"/>
                </a:lnTo>
                <a:lnTo>
                  <a:pt x="46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33" name="Freeform 21"/>
          <p:cNvSpPr>
            <a:spLocks/>
          </p:cNvSpPr>
          <p:nvPr/>
        </p:nvSpPr>
        <p:spPr bwMode="auto">
          <a:xfrm>
            <a:off x="995363" y="2986088"/>
            <a:ext cx="280987" cy="1587"/>
          </a:xfrm>
          <a:custGeom>
            <a:avLst/>
            <a:gdLst>
              <a:gd name="T0" fmla="*/ 0 w 177"/>
              <a:gd name="T1" fmla="*/ 0 h 1"/>
              <a:gd name="T2" fmla="*/ 279400 w 177"/>
              <a:gd name="T3" fmla="*/ 0 h 1"/>
              <a:gd name="T4" fmla="*/ 0 w 177"/>
              <a:gd name="T5" fmla="*/ 0 h 1"/>
              <a:gd name="T6" fmla="*/ 0 60000 65536"/>
              <a:gd name="T7" fmla="*/ 0 60000 65536"/>
              <a:gd name="T8" fmla="*/ 0 60000 65536"/>
              <a:gd name="T9" fmla="*/ 0 w 177"/>
              <a:gd name="T10" fmla="*/ 0 h 1"/>
              <a:gd name="T11" fmla="*/ 177 w 177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7" h="1">
                <a:moveTo>
                  <a:pt x="0" y="0"/>
                </a:moveTo>
                <a:lnTo>
                  <a:pt x="176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4" name="Freeform 22"/>
          <p:cNvSpPr>
            <a:spLocks/>
          </p:cNvSpPr>
          <p:nvPr/>
        </p:nvSpPr>
        <p:spPr bwMode="auto">
          <a:xfrm>
            <a:off x="1200150" y="2967038"/>
            <a:ext cx="76200" cy="38100"/>
          </a:xfrm>
          <a:custGeom>
            <a:avLst/>
            <a:gdLst>
              <a:gd name="T0" fmla="*/ 0 w 48"/>
              <a:gd name="T1" fmla="*/ 0 h 24"/>
              <a:gd name="T2" fmla="*/ 74613 w 48"/>
              <a:gd name="T3" fmla="*/ 19050 h 24"/>
              <a:gd name="T4" fmla="*/ 0 w 48"/>
              <a:gd name="T5" fmla="*/ 36513 h 24"/>
              <a:gd name="T6" fmla="*/ 0 60000 65536"/>
              <a:gd name="T7" fmla="*/ 0 60000 65536"/>
              <a:gd name="T8" fmla="*/ 0 60000 65536"/>
              <a:gd name="T9" fmla="*/ 0 w 48"/>
              <a:gd name="T10" fmla="*/ 0 h 24"/>
              <a:gd name="T11" fmla="*/ 48 w 48"/>
              <a:gd name="T12" fmla="*/ 24 h 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" h="24">
                <a:moveTo>
                  <a:pt x="0" y="0"/>
                </a:moveTo>
                <a:lnTo>
                  <a:pt x="47" y="12"/>
                </a:lnTo>
                <a:lnTo>
                  <a:pt x="0" y="23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35" name="Freeform 23"/>
          <p:cNvSpPr>
            <a:spLocks/>
          </p:cNvSpPr>
          <p:nvPr/>
        </p:nvSpPr>
        <p:spPr bwMode="auto">
          <a:xfrm>
            <a:off x="1274763" y="2847975"/>
            <a:ext cx="468312" cy="323850"/>
          </a:xfrm>
          <a:custGeom>
            <a:avLst/>
            <a:gdLst>
              <a:gd name="T0" fmla="*/ 0 w 295"/>
              <a:gd name="T1" fmla="*/ 0 h 204"/>
              <a:gd name="T2" fmla="*/ 466725 w 295"/>
              <a:gd name="T3" fmla="*/ 0 h 204"/>
              <a:gd name="T4" fmla="*/ 466725 w 295"/>
              <a:gd name="T5" fmla="*/ 322263 h 204"/>
              <a:gd name="T6" fmla="*/ 0 w 295"/>
              <a:gd name="T7" fmla="*/ 322263 h 204"/>
              <a:gd name="T8" fmla="*/ 0 w 295"/>
              <a:gd name="T9" fmla="*/ 0 h 2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5"/>
              <a:gd name="T16" fmla="*/ 0 h 204"/>
              <a:gd name="T17" fmla="*/ 295 w 295"/>
              <a:gd name="T18" fmla="*/ 204 h 2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5" h="204">
                <a:moveTo>
                  <a:pt x="0" y="0"/>
                </a:moveTo>
                <a:lnTo>
                  <a:pt x="294" y="0"/>
                </a:lnTo>
                <a:lnTo>
                  <a:pt x="294" y="203"/>
                </a:lnTo>
                <a:lnTo>
                  <a:pt x="0" y="20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6" name="Freeform 24"/>
          <p:cNvSpPr>
            <a:spLocks/>
          </p:cNvSpPr>
          <p:nvPr/>
        </p:nvSpPr>
        <p:spPr bwMode="auto">
          <a:xfrm>
            <a:off x="1741488" y="2967038"/>
            <a:ext cx="76200" cy="38100"/>
          </a:xfrm>
          <a:custGeom>
            <a:avLst/>
            <a:gdLst>
              <a:gd name="T0" fmla="*/ 74613 w 48"/>
              <a:gd name="T1" fmla="*/ 36513 h 24"/>
              <a:gd name="T2" fmla="*/ 0 w 48"/>
              <a:gd name="T3" fmla="*/ 19050 h 24"/>
              <a:gd name="T4" fmla="*/ 74613 w 48"/>
              <a:gd name="T5" fmla="*/ 0 h 24"/>
              <a:gd name="T6" fmla="*/ 0 60000 65536"/>
              <a:gd name="T7" fmla="*/ 0 60000 65536"/>
              <a:gd name="T8" fmla="*/ 0 60000 65536"/>
              <a:gd name="T9" fmla="*/ 0 w 48"/>
              <a:gd name="T10" fmla="*/ 0 h 24"/>
              <a:gd name="T11" fmla="*/ 48 w 48"/>
              <a:gd name="T12" fmla="*/ 24 h 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" h="24">
                <a:moveTo>
                  <a:pt x="47" y="23"/>
                </a:moveTo>
                <a:lnTo>
                  <a:pt x="0" y="12"/>
                </a:lnTo>
                <a:lnTo>
                  <a:pt x="47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37" name="Freeform 25"/>
          <p:cNvSpPr>
            <a:spLocks/>
          </p:cNvSpPr>
          <p:nvPr/>
        </p:nvSpPr>
        <p:spPr bwMode="auto">
          <a:xfrm>
            <a:off x="1741488" y="2986088"/>
            <a:ext cx="233362" cy="1587"/>
          </a:xfrm>
          <a:custGeom>
            <a:avLst/>
            <a:gdLst>
              <a:gd name="T0" fmla="*/ 0 w 147"/>
              <a:gd name="T1" fmla="*/ 0 h 1"/>
              <a:gd name="T2" fmla="*/ 231775 w 147"/>
              <a:gd name="T3" fmla="*/ 0 h 1"/>
              <a:gd name="T4" fmla="*/ 0 w 147"/>
              <a:gd name="T5" fmla="*/ 0 h 1"/>
              <a:gd name="T6" fmla="*/ 0 60000 65536"/>
              <a:gd name="T7" fmla="*/ 0 60000 65536"/>
              <a:gd name="T8" fmla="*/ 0 60000 65536"/>
              <a:gd name="T9" fmla="*/ 0 w 147"/>
              <a:gd name="T10" fmla="*/ 0 h 1"/>
              <a:gd name="T11" fmla="*/ 147 w 147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7" h="1">
                <a:moveTo>
                  <a:pt x="0" y="0"/>
                </a:moveTo>
                <a:lnTo>
                  <a:pt x="146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8" name="Freeform 26"/>
          <p:cNvSpPr>
            <a:spLocks/>
          </p:cNvSpPr>
          <p:nvPr/>
        </p:nvSpPr>
        <p:spPr bwMode="auto">
          <a:xfrm>
            <a:off x="1898650" y="2967038"/>
            <a:ext cx="76200" cy="38100"/>
          </a:xfrm>
          <a:custGeom>
            <a:avLst/>
            <a:gdLst>
              <a:gd name="T0" fmla="*/ 0 w 48"/>
              <a:gd name="T1" fmla="*/ 0 h 24"/>
              <a:gd name="T2" fmla="*/ 74613 w 48"/>
              <a:gd name="T3" fmla="*/ 19050 h 24"/>
              <a:gd name="T4" fmla="*/ 0 w 48"/>
              <a:gd name="T5" fmla="*/ 36513 h 24"/>
              <a:gd name="T6" fmla="*/ 0 60000 65536"/>
              <a:gd name="T7" fmla="*/ 0 60000 65536"/>
              <a:gd name="T8" fmla="*/ 0 60000 65536"/>
              <a:gd name="T9" fmla="*/ 0 w 48"/>
              <a:gd name="T10" fmla="*/ 0 h 24"/>
              <a:gd name="T11" fmla="*/ 48 w 48"/>
              <a:gd name="T12" fmla="*/ 24 h 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" h="24">
                <a:moveTo>
                  <a:pt x="0" y="0"/>
                </a:moveTo>
                <a:lnTo>
                  <a:pt x="47" y="12"/>
                </a:lnTo>
                <a:lnTo>
                  <a:pt x="0" y="23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39" name="Freeform 27"/>
          <p:cNvSpPr>
            <a:spLocks/>
          </p:cNvSpPr>
          <p:nvPr/>
        </p:nvSpPr>
        <p:spPr bwMode="auto">
          <a:xfrm>
            <a:off x="854075" y="2570163"/>
            <a:ext cx="188913" cy="279400"/>
          </a:xfrm>
          <a:custGeom>
            <a:avLst/>
            <a:gdLst>
              <a:gd name="T0" fmla="*/ 187325 w 119"/>
              <a:gd name="T1" fmla="*/ 0 h 176"/>
              <a:gd name="T2" fmla="*/ 0 w 119"/>
              <a:gd name="T3" fmla="*/ 277813 h 176"/>
              <a:gd name="T4" fmla="*/ 187325 w 119"/>
              <a:gd name="T5" fmla="*/ 0 h 176"/>
              <a:gd name="T6" fmla="*/ 0 60000 65536"/>
              <a:gd name="T7" fmla="*/ 0 60000 65536"/>
              <a:gd name="T8" fmla="*/ 0 60000 65536"/>
              <a:gd name="T9" fmla="*/ 0 w 119"/>
              <a:gd name="T10" fmla="*/ 0 h 176"/>
              <a:gd name="T11" fmla="*/ 119 w 119"/>
              <a:gd name="T12" fmla="*/ 176 h 1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9" h="176">
                <a:moveTo>
                  <a:pt x="118" y="0"/>
                </a:moveTo>
                <a:lnTo>
                  <a:pt x="0" y="175"/>
                </a:lnTo>
                <a:lnTo>
                  <a:pt x="118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0" name="Freeform 28"/>
          <p:cNvSpPr>
            <a:spLocks/>
          </p:cNvSpPr>
          <p:nvPr/>
        </p:nvSpPr>
        <p:spPr bwMode="auto">
          <a:xfrm>
            <a:off x="854075" y="2774950"/>
            <a:ext cx="60325" cy="74613"/>
          </a:xfrm>
          <a:custGeom>
            <a:avLst/>
            <a:gdLst>
              <a:gd name="T0" fmla="*/ 58738 w 38"/>
              <a:gd name="T1" fmla="*/ 22225 h 47"/>
              <a:gd name="T2" fmla="*/ 0 w 38"/>
              <a:gd name="T3" fmla="*/ 73025 h 47"/>
              <a:gd name="T4" fmla="*/ 25400 w 38"/>
              <a:gd name="T5" fmla="*/ 0 h 47"/>
              <a:gd name="T6" fmla="*/ 0 60000 65536"/>
              <a:gd name="T7" fmla="*/ 0 60000 65536"/>
              <a:gd name="T8" fmla="*/ 0 60000 65536"/>
              <a:gd name="T9" fmla="*/ 0 w 38"/>
              <a:gd name="T10" fmla="*/ 0 h 47"/>
              <a:gd name="T11" fmla="*/ 38 w 38"/>
              <a:gd name="T12" fmla="*/ 47 h 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" h="47">
                <a:moveTo>
                  <a:pt x="37" y="14"/>
                </a:moveTo>
                <a:lnTo>
                  <a:pt x="0" y="46"/>
                </a:lnTo>
                <a:lnTo>
                  <a:pt x="16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41" name="Freeform 29"/>
          <p:cNvSpPr>
            <a:spLocks/>
          </p:cNvSpPr>
          <p:nvPr/>
        </p:nvSpPr>
        <p:spPr bwMode="auto">
          <a:xfrm>
            <a:off x="1506538" y="2570163"/>
            <a:ext cx="1587" cy="279400"/>
          </a:xfrm>
          <a:custGeom>
            <a:avLst/>
            <a:gdLst>
              <a:gd name="T0" fmla="*/ 0 w 1"/>
              <a:gd name="T1" fmla="*/ 0 h 176"/>
              <a:gd name="T2" fmla="*/ 0 w 1"/>
              <a:gd name="T3" fmla="*/ 277813 h 176"/>
              <a:gd name="T4" fmla="*/ 0 w 1"/>
              <a:gd name="T5" fmla="*/ 0 h 176"/>
              <a:gd name="T6" fmla="*/ 0 60000 65536"/>
              <a:gd name="T7" fmla="*/ 0 60000 65536"/>
              <a:gd name="T8" fmla="*/ 0 60000 65536"/>
              <a:gd name="T9" fmla="*/ 0 w 1"/>
              <a:gd name="T10" fmla="*/ 0 h 176"/>
              <a:gd name="T11" fmla="*/ 1 w 1"/>
              <a:gd name="T12" fmla="*/ 176 h 1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176">
                <a:moveTo>
                  <a:pt x="0" y="0"/>
                </a:moveTo>
                <a:lnTo>
                  <a:pt x="0" y="1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2" name="Freeform 30"/>
          <p:cNvSpPr>
            <a:spLocks/>
          </p:cNvSpPr>
          <p:nvPr/>
        </p:nvSpPr>
        <p:spPr bwMode="auto">
          <a:xfrm>
            <a:off x="1489075" y="2773363"/>
            <a:ext cx="38100" cy="76200"/>
          </a:xfrm>
          <a:custGeom>
            <a:avLst/>
            <a:gdLst>
              <a:gd name="T0" fmla="*/ 36513 w 24"/>
              <a:gd name="T1" fmla="*/ 0 h 48"/>
              <a:gd name="T2" fmla="*/ 17463 w 24"/>
              <a:gd name="T3" fmla="*/ 74613 h 48"/>
              <a:gd name="T4" fmla="*/ 0 w 24"/>
              <a:gd name="T5" fmla="*/ 0 h 48"/>
              <a:gd name="T6" fmla="*/ 0 60000 65536"/>
              <a:gd name="T7" fmla="*/ 0 60000 65536"/>
              <a:gd name="T8" fmla="*/ 0 60000 65536"/>
              <a:gd name="T9" fmla="*/ 0 w 24"/>
              <a:gd name="T10" fmla="*/ 0 h 48"/>
              <a:gd name="T11" fmla="*/ 24 w 24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" h="48">
                <a:moveTo>
                  <a:pt x="23" y="0"/>
                </a:moveTo>
                <a:lnTo>
                  <a:pt x="11" y="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43" name="Freeform 31"/>
          <p:cNvSpPr>
            <a:spLocks/>
          </p:cNvSpPr>
          <p:nvPr/>
        </p:nvSpPr>
        <p:spPr bwMode="auto">
          <a:xfrm>
            <a:off x="2533650" y="2847975"/>
            <a:ext cx="466725" cy="323850"/>
          </a:xfrm>
          <a:custGeom>
            <a:avLst/>
            <a:gdLst>
              <a:gd name="T0" fmla="*/ 0 w 294"/>
              <a:gd name="T1" fmla="*/ 0 h 204"/>
              <a:gd name="T2" fmla="*/ 465138 w 294"/>
              <a:gd name="T3" fmla="*/ 0 h 204"/>
              <a:gd name="T4" fmla="*/ 465138 w 294"/>
              <a:gd name="T5" fmla="*/ 322263 h 204"/>
              <a:gd name="T6" fmla="*/ 0 w 294"/>
              <a:gd name="T7" fmla="*/ 322263 h 204"/>
              <a:gd name="T8" fmla="*/ 0 w 294"/>
              <a:gd name="T9" fmla="*/ 0 h 2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4"/>
              <a:gd name="T16" fmla="*/ 0 h 204"/>
              <a:gd name="T17" fmla="*/ 294 w 294"/>
              <a:gd name="T18" fmla="*/ 204 h 2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4" h="204">
                <a:moveTo>
                  <a:pt x="0" y="0"/>
                </a:moveTo>
                <a:lnTo>
                  <a:pt x="293" y="0"/>
                </a:lnTo>
                <a:lnTo>
                  <a:pt x="293" y="203"/>
                </a:lnTo>
                <a:lnTo>
                  <a:pt x="0" y="20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4" name="Freeform 32"/>
          <p:cNvSpPr>
            <a:spLocks/>
          </p:cNvSpPr>
          <p:nvPr/>
        </p:nvSpPr>
        <p:spPr bwMode="auto">
          <a:xfrm>
            <a:off x="2301875" y="2967038"/>
            <a:ext cx="74613" cy="38100"/>
          </a:xfrm>
          <a:custGeom>
            <a:avLst/>
            <a:gdLst>
              <a:gd name="T0" fmla="*/ 73025 w 47"/>
              <a:gd name="T1" fmla="*/ 36513 h 24"/>
              <a:gd name="T2" fmla="*/ 0 w 47"/>
              <a:gd name="T3" fmla="*/ 19050 h 24"/>
              <a:gd name="T4" fmla="*/ 73025 w 47"/>
              <a:gd name="T5" fmla="*/ 0 h 24"/>
              <a:gd name="T6" fmla="*/ 0 60000 65536"/>
              <a:gd name="T7" fmla="*/ 0 60000 65536"/>
              <a:gd name="T8" fmla="*/ 0 60000 65536"/>
              <a:gd name="T9" fmla="*/ 0 w 47"/>
              <a:gd name="T10" fmla="*/ 0 h 24"/>
              <a:gd name="T11" fmla="*/ 47 w 47"/>
              <a:gd name="T12" fmla="*/ 24 h 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" h="24">
                <a:moveTo>
                  <a:pt x="46" y="23"/>
                </a:moveTo>
                <a:lnTo>
                  <a:pt x="0" y="12"/>
                </a:lnTo>
                <a:lnTo>
                  <a:pt x="46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45" name="Freeform 33"/>
          <p:cNvSpPr>
            <a:spLocks/>
          </p:cNvSpPr>
          <p:nvPr/>
        </p:nvSpPr>
        <p:spPr bwMode="auto">
          <a:xfrm>
            <a:off x="2301875" y="2986088"/>
            <a:ext cx="233363" cy="1587"/>
          </a:xfrm>
          <a:custGeom>
            <a:avLst/>
            <a:gdLst>
              <a:gd name="T0" fmla="*/ 0 w 147"/>
              <a:gd name="T1" fmla="*/ 0 h 1"/>
              <a:gd name="T2" fmla="*/ 231775 w 147"/>
              <a:gd name="T3" fmla="*/ 0 h 1"/>
              <a:gd name="T4" fmla="*/ 0 w 147"/>
              <a:gd name="T5" fmla="*/ 0 h 1"/>
              <a:gd name="T6" fmla="*/ 0 60000 65536"/>
              <a:gd name="T7" fmla="*/ 0 60000 65536"/>
              <a:gd name="T8" fmla="*/ 0 60000 65536"/>
              <a:gd name="T9" fmla="*/ 0 w 147"/>
              <a:gd name="T10" fmla="*/ 0 h 1"/>
              <a:gd name="T11" fmla="*/ 147 w 147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7" h="1">
                <a:moveTo>
                  <a:pt x="0" y="0"/>
                </a:moveTo>
                <a:lnTo>
                  <a:pt x="146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6" name="Freeform 34"/>
          <p:cNvSpPr>
            <a:spLocks/>
          </p:cNvSpPr>
          <p:nvPr/>
        </p:nvSpPr>
        <p:spPr bwMode="auto">
          <a:xfrm>
            <a:off x="2459038" y="2967038"/>
            <a:ext cx="76200" cy="38100"/>
          </a:xfrm>
          <a:custGeom>
            <a:avLst/>
            <a:gdLst>
              <a:gd name="T0" fmla="*/ 0 w 48"/>
              <a:gd name="T1" fmla="*/ 0 h 24"/>
              <a:gd name="T2" fmla="*/ 74613 w 48"/>
              <a:gd name="T3" fmla="*/ 19050 h 24"/>
              <a:gd name="T4" fmla="*/ 0 w 48"/>
              <a:gd name="T5" fmla="*/ 36513 h 24"/>
              <a:gd name="T6" fmla="*/ 0 60000 65536"/>
              <a:gd name="T7" fmla="*/ 0 60000 65536"/>
              <a:gd name="T8" fmla="*/ 0 60000 65536"/>
              <a:gd name="T9" fmla="*/ 0 w 48"/>
              <a:gd name="T10" fmla="*/ 0 h 24"/>
              <a:gd name="T11" fmla="*/ 48 w 48"/>
              <a:gd name="T12" fmla="*/ 24 h 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" h="24">
                <a:moveTo>
                  <a:pt x="0" y="0"/>
                </a:moveTo>
                <a:lnTo>
                  <a:pt x="47" y="12"/>
                </a:lnTo>
                <a:lnTo>
                  <a:pt x="0" y="23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47" name="Freeform 35"/>
          <p:cNvSpPr>
            <a:spLocks/>
          </p:cNvSpPr>
          <p:nvPr/>
        </p:nvSpPr>
        <p:spPr bwMode="auto">
          <a:xfrm>
            <a:off x="2579688" y="2570163"/>
            <a:ext cx="188912" cy="279400"/>
          </a:xfrm>
          <a:custGeom>
            <a:avLst/>
            <a:gdLst>
              <a:gd name="T0" fmla="*/ 0 w 119"/>
              <a:gd name="T1" fmla="*/ 0 h 176"/>
              <a:gd name="T2" fmla="*/ 187325 w 119"/>
              <a:gd name="T3" fmla="*/ 277813 h 176"/>
              <a:gd name="T4" fmla="*/ 0 w 119"/>
              <a:gd name="T5" fmla="*/ 0 h 176"/>
              <a:gd name="T6" fmla="*/ 0 60000 65536"/>
              <a:gd name="T7" fmla="*/ 0 60000 65536"/>
              <a:gd name="T8" fmla="*/ 0 60000 65536"/>
              <a:gd name="T9" fmla="*/ 0 w 119"/>
              <a:gd name="T10" fmla="*/ 0 h 176"/>
              <a:gd name="T11" fmla="*/ 119 w 119"/>
              <a:gd name="T12" fmla="*/ 176 h 1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9" h="176">
                <a:moveTo>
                  <a:pt x="0" y="0"/>
                </a:moveTo>
                <a:lnTo>
                  <a:pt x="118" y="1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8" name="Freeform 36"/>
          <p:cNvSpPr>
            <a:spLocks/>
          </p:cNvSpPr>
          <p:nvPr/>
        </p:nvSpPr>
        <p:spPr bwMode="auto">
          <a:xfrm>
            <a:off x="2709863" y="2774950"/>
            <a:ext cx="58737" cy="74613"/>
          </a:xfrm>
          <a:custGeom>
            <a:avLst/>
            <a:gdLst>
              <a:gd name="T0" fmla="*/ 31750 w 37"/>
              <a:gd name="T1" fmla="*/ 0 h 47"/>
              <a:gd name="T2" fmla="*/ 57150 w 37"/>
              <a:gd name="T3" fmla="*/ 73025 h 47"/>
              <a:gd name="T4" fmla="*/ 0 w 37"/>
              <a:gd name="T5" fmla="*/ 22225 h 47"/>
              <a:gd name="T6" fmla="*/ 0 60000 65536"/>
              <a:gd name="T7" fmla="*/ 0 60000 65536"/>
              <a:gd name="T8" fmla="*/ 0 60000 65536"/>
              <a:gd name="T9" fmla="*/ 0 w 37"/>
              <a:gd name="T10" fmla="*/ 0 h 47"/>
              <a:gd name="T11" fmla="*/ 37 w 37"/>
              <a:gd name="T12" fmla="*/ 47 h 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" h="47">
                <a:moveTo>
                  <a:pt x="20" y="0"/>
                </a:moveTo>
                <a:lnTo>
                  <a:pt x="36" y="46"/>
                </a:lnTo>
                <a:lnTo>
                  <a:pt x="0" y="14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49" name="Freeform 37"/>
          <p:cNvSpPr>
            <a:spLocks/>
          </p:cNvSpPr>
          <p:nvPr/>
        </p:nvSpPr>
        <p:spPr bwMode="auto">
          <a:xfrm>
            <a:off x="201613" y="3170238"/>
            <a:ext cx="374650" cy="509587"/>
          </a:xfrm>
          <a:custGeom>
            <a:avLst/>
            <a:gdLst>
              <a:gd name="T0" fmla="*/ 373063 w 236"/>
              <a:gd name="T1" fmla="*/ 0 h 321"/>
              <a:gd name="T2" fmla="*/ 0 w 236"/>
              <a:gd name="T3" fmla="*/ 508000 h 321"/>
              <a:gd name="T4" fmla="*/ 373063 w 236"/>
              <a:gd name="T5" fmla="*/ 0 h 321"/>
              <a:gd name="T6" fmla="*/ 0 60000 65536"/>
              <a:gd name="T7" fmla="*/ 0 60000 65536"/>
              <a:gd name="T8" fmla="*/ 0 60000 65536"/>
              <a:gd name="T9" fmla="*/ 0 w 236"/>
              <a:gd name="T10" fmla="*/ 0 h 321"/>
              <a:gd name="T11" fmla="*/ 236 w 236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6" h="321">
                <a:moveTo>
                  <a:pt x="235" y="0"/>
                </a:moveTo>
                <a:lnTo>
                  <a:pt x="0" y="320"/>
                </a:lnTo>
                <a:lnTo>
                  <a:pt x="235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50" name="Freeform 38"/>
          <p:cNvSpPr>
            <a:spLocks/>
          </p:cNvSpPr>
          <p:nvPr/>
        </p:nvSpPr>
        <p:spPr bwMode="auto">
          <a:xfrm>
            <a:off x="201613" y="3608388"/>
            <a:ext cx="60325" cy="71437"/>
          </a:xfrm>
          <a:custGeom>
            <a:avLst/>
            <a:gdLst>
              <a:gd name="T0" fmla="*/ 58738 w 38"/>
              <a:gd name="T1" fmla="*/ 22225 h 45"/>
              <a:gd name="T2" fmla="*/ 0 w 38"/>
              <a:gd name="T3" fmla="*/ 69850 h 45"/>
              <a:gd name="T4" fmla="*/ 28575 w 38"/>
              <a:gd name="T5" fmla="*/ 0 h 45"/>
              <a:gd name="T6" fmla="*/ 0 60000 65536"/>
              <a:gd name="T7" fmla="*/ 0 60000 65536"/>
              <a:gd name="T8" fmla="*/ 0 60000 65536"/>
              <a:gd name="T9" fmla="*/ 0 w 38"/>
              <a:gd name="T10" fmla="*/ 0 h 45"/>
              <a:gd name="T11" fmla="*/ 38 w 38"/>
              <a:gd name="T12" fmla="*/ 45 h 4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" h="45">
                <a:moveTo>
                  <a:pt x="37" y="14"/>
                </a:moveTo>
                <a:lnTo>
                  <a:pt x="0" y="44"/>
                </a:lnTo>
                <a:lnTo>
                  <a:pt x="18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51" name="Freeform 39"/>
          <p:cNvSpPr>
            <a:spLocks/>
          </p:cNvSpPr>
          <p:nvPr/>
        </p:nvSpPr>
        <p:spPr bwMode="auto">
          <a:xfrm>
            <a:off x="342900" y="3170238"/>
            <a:ext cx="280988" cy="509587"/>
          </a:xfrm>
          <a:custGeom>
            <a:avLst/>
            <a:gdLst>
              <a:gd name="T0" fmla="*/ 279400 w 177"/>
              <a:gd name="T1" fmla="*/ 0 h 321"/>
              <a:gd name="T2" fmla="*/ 0 w 177"/>
              <a:gd name="T3" fmla="*/ 508000 h 321"/>
              <a:gd name="T4" fmla="*/ 279400 w 177"/>
              <a:gd name="T5" fmla="*/ 0 h 321"/>
              <a:gd name="T6" fmla="*/ 0 60000 65536"/>
              <a:gd name="T7" fmla="*/ 0 60000 65536"/>
              <a:gd name="T8" fmla="*/ 0 60000 65536"/>
              <a:gd name="T9" fmla="*/ 0 w 177"/>
              <a:gd name="T10" fmla="*/ 0 h 321"/>
              <a:gd name="T11" fmla="*/ 177 w 177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7" h="321">
                <a:moveTo>
                  <a:pt x="176" y="0"/>
                </a:moveTo>
                <a:lnTo>
                  <a:pt x="0" y="320"/>
                </a:lnTo>
                <a:lnTo>
                  <a:pt x="176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52" name="Freeform 40"/>
          <p:cNvSpPr>
            <a:spLocks/>
          </p:cNvSpPr>
          <p:nvPr/>
        </p:nvSpPr>
        <p:spPr bwMode="auto">
          <a:xfrm>
            <a:off x="342900" y="3605213"/>
            <a:ext cx="52388" cy="74612"/>
          </a:xfrm>
          <a:custGeom>
            <a:avLst/>
            <a:gdLst>
              <a:gd name="T0" fmla="*/ 50800 w 33"/>
              <a:gd name="T1" fmla="*/ 15875 h 47"/>
              <a:gd name="T2" fmla="*/ 0 w 33"/>
              <a:gd name="T3" fmla="*/ 73025 h 47"/>
              <a:gd name="T4" fmla="*/ 19050 w 33"/>
              <a:gd name="T5" fmla="*/ 0 h 47"/>
              <a:gd name="T6" fmla="*/ 0 60000 65536"/>
              <a:gd name="T7" fmla="*/ 0 60000 65536"/>
              <a:gd name="T8" fmla="*/ 0 60000 65536"/>
              <a:gd name="T9" fmla="*/ 0 w 33"/>
              <a:gd name="T10" fmla="*/ 0 h 47"/>
              <a:gd name="T11" fmla="*/ 33 w 33"/>
              <a:gd name="T12" fmla="*/ 47 h 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" h="47">
                <a:moveTo>
                  <a:pt x="32" y="10"/>
                </a:moveTo>
                <a:lnTo>
                  <a:pt x="0" y="46"/>
                </a:lnTo>
                <a:lnTo>
                  <a:pt x="12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53" name="Freeform 41"/>
          <p:cNvSpPr>
            <a:spLocks/>
          </p:cNvSpPr>
          <p:nvPr/>
        </p:nvSpPr>
        <p:spPr bwMode="auto">
          <a:xfrm>
            <a:off x="481013" y="3170238"/>
            <a:ext cx="188912" cy="509587"/>
          </a:xfrm>
          <a:custGeom>
            <a:avLst/>
            <a:gdLst>
              <a:gd name="T0" fmla="*/ 187325 w 119"/>
              <a:gd name="T1" fmla="*/ 0 h 321"/>
              <a:gd name="T2" fmla="*/ 0 w 119"/>
              <a:gd name="T3" fmla="*/ 508000 h 321"/>
              <a:gd name="T4" fmla="*/ 187325 w 119"/>
              <a:gd name="T5" fmla="*/ 0 h 321"/>
              <a:gd name="T6" fmla="*/ 0 60000 65536"/>
              <a:gd name="T7" fmla="*/ 0 60000 65536"/>
              <a:gd name="T8" fmla="*/ 0 60000 65536"/>
              <a:gd name="T9" fmla="*/ 0 w 119"/>
              <a:gd name="T10" fmla="*/ 0 h 321"/>
              <a:gd name="T11" fmla="*/ 119 w 119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9" h="321">
                <a:moveTo>
                  <a:pt x="118" y="0"/>
                </a:moveTo>
                <a:lnTo>
                  <a:pt x="0" y="320"/>
                </a:lnTo>
                <a:lnTo>
                  <a:pt x="118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54" name="Freeform 42"/>
          <p:cNvSpPr>
            <a:spLocks/>
          </p:cNvSpPr>
          <p:nvPr/>
        </p:nvSpPr>
        <p:spPr bwMode="auto">
          <a:xfrm>
            <a:off x="481013" y="3603625"/>
            <a:ext cx="46037" cy="76200"/>
          </a:xfrm>
          <a:custGeom>
            <a:avLst/>
            <a:gdLst>
              <a:gd name="T0" fmla="*/ 44450 w 29"/>
              <a:gd name="T1" fmla="*/ 11112 h 48"/>
              <a:gd name="T2" fmla="*/ 0 w 29"/>
              <a:gd name="T3" fmla="*/ 74613 h 48"/>
              <a:gd name="T4" fmla="*/ 7937 w 29"/>
              <a:gd name="T5" fmla="*/ 0 h 48"/>
              <a:gd name="T6" fmla="*/ 0 60000 65536"/>
              <a:gd name="T7" fmla="*/ 0 60000 65536"/>
              <a:gd name="T8" fmla="*/ 0 60000 65536"/>
              <a:gd name="T9" fmla="*/ 0 w 29"/>
              <a:gd name="T10" fmla="*/ 0 h 48"/>
              <a:gd name="T11" fmla="*/ 29 w 29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" h="48">
                <a:moveTo>
                  <a:pt x="28" y="7"/>
                </a:moveTo>
                <a:lnTo>
                  <a:pt x="0" y="47"/>
                </a:lnTo>
                <a:lnTo>
                  <a:pt x="5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55" name="Freeform 43"/>
          <p:cNvSpPr>
            <a:spLocks/>
          </p:cNvSpPr>
          <p:nvPr/>
        </p:nvSpPr>
        <p:spPr bwMode="auto">
          <a:xfrm>
            <a:off x="715963" y="3170238"/>
            <a:ext cx="47625" cy="509587"/>
          </a:xfrm>
          <a:custGeom>
            <a:avLst/>
            <a:gdLst>
              <a:gd name="T0" fmla="*/ 0 w 30"/>
              <a:gd name="T1" fmla="*/ 0 h 321"/>
              <a:gd name="T2" fmla="*/ 46038 w 30"/>
              <a:gd name="T3" fmla="*/ 508000 h 321"/>
              <a:gd name="T4" fmla="*/ 0 w 30"/>
              <a:gd name="T5" fmla="*/ 0 h 321"/>
              <a:gd name="T6" fmla="*/ 0 60000 65536"/>
              <a:gd name="T7" fmla="*/ 0 60000 65536"/>
              <a:gd name="T8" fmla="*/ 0 60000 65536"/>
              <a:gd name="T9" fmla="*/ 0 w 30"/>
              <a:gd name="T10" fmla="*/ 0 h 321"/>
              <a:gd name="T11" fmla="*/ 30 w 30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" h="321">
                <a:moveTo>
                  <a:pt x="0" y="0"/>
                </a:moveTo>
                <a:lnTo>
                  <a:pt x="29" y="3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56" name="Freeform 44"/>
          <p:cNvSpPr>
            <a:spLocks/>
          </p:cNvSpPr>
          <p:nvPr/>
        </p:nvSpPr>
        <p:spPr bwMode="auto">
          <a:xfrm>
            <a:off x="736600" y="3603625"/>
            <a:ext cx="38100" cy="76200"/>
          </a:xfrm>
          <a:custGeom>
            <a:avLst/>
            <a:gdLst>
              <a:gd name="T0" fmla="*/ 36513 w 24"/>
              <a:gd name="T1" fmla="*/ 0 h 48"/>
              <a:gd name="T2" fmla="*/ 25400 w 24"/>
              <a:gd name="T3" fmla="*/ 74613 h 48"/>
              <a:gd name="T4" fmla="*/ 0 w 24"/>
              <a:gd name="T5" fmla="*/ 3175 h 48"/>
              <a:gd name="T6" fmla="*/ 0 60000 65536"/>
              <a:gd name="T7" fmla="*/ 0 60000 65536"/>
              <a:gd name="T8" fmla="*/ 0 60000 65536"/>
              <a:gd name="T9" fmla="*/ 0 w 24"/>
              <a:gd name="T10" fmla="*/ 0 h 48"/>
              <a:gd name="T11" fmla="*/ 24 w 24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" h="48">
                <a:moveTo>
                  <a:pt x="23" y="0"/>
                </a:moveTo>
                <a:lnTo>
                  <a:pt x="16" y="47"/>
                </a:lnTo>
                <a:lnTo>
                  <a:pt x="0" y="2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57" name="Freeform 45"/>
          <p:cNvSpPr>
            <a:spLocks/>
          </p:cNvSpPr>
          <p:nvPr/>
        </p:nvSpPr>
        <p:spPr bwMode="auto">
          <a:xfrm>
            <a:off x="1322388" y="3170238"/>
            <a:ext cx="1587" cy="509587"/>
          </a:xfrm>
          <a:custGeom>
            <a:avLst/>
            <a:gdLst>
              <a:gd name="T0" fmla="*/ 0 w 1"/>
              <a:gd name="T1" fmla="*/ 0 h 321"/>
              <a:gd name="T2" fmla="*/ 0 w 1"/>
              <a:gd name="T3" fmla="*/ 508000 h 321"/>
              <a:gd name="T4" fmla="*/ 0 w 1"/>
              <a:gd name="T5" fmla="*/ 0 h 321"/>
              <a:gd name="T6" fmla="*/ 0 60000 65536"/>
              <a:gd name="T7" fmla="*/ 0 60000 65536"/>
              <a:gd name="T8" fmla="*/ 0 60000 65536"/>
              <a:gd name="T9" fmla="*/ 0 w 1"/>
              <a:gd name="T10" fmla="*/ 0 h 321"/>
              <a:gd name="T11" fmla="*/ 1 w 1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321">
                <a:moveTo>
                  <a:pt x="0" y="0"/>
                </a:moveTo>
                <a:lnTo>
                  <a:pt x="0" y="3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58" name="Freeform 46"/>
          <p:cNvSpPr>
            <a:spLocks/>
          </p:cNvSpPr>
          <p:nvPr/>
        </p:nvSpPr>
        <p:spPr bwMode="auto">
          <a:xfrm>
            <a:off x="1303338" y="3605213"/>
            <a:ext cx="38100" cy="74612"/>
          </a:xfrm>
          <a:custGeom>
            <a:avLst/>
            <a:gdLst>
              <a:gd name="T0" fmla="*/ 36513 w 24"/>
              <a:gd name="T1" fmla="*/ 0 h 47"/>
              <a:gd name="T2" fmla="*/ 19050 w 24"/>
              <a:gd name="T3" fmla="*/ 73025 h 47"/>
              <a:gd name="T4" fmla="*/ 0 w 24"/>
              <a:gd name="T5" fmla="*/ 0 h 47"/>
              <a:gd name="T6" fmla="*/ 0 60000 65536"/>
              <a:gd name="T7" fmla="*/ 0 60000 65536"/>
              <a:gd name="T8" fmla="*/ 0 60000 65536"/>
              <a:gd name="T9" fmla="*/ 0 w 24"/>
              <a:gd name="T10" fmla="*/ 0 h 47"/>
              <a:gd name="T11" fmla="*/ 24 w 24"/>
              <a:gd name="T12" fmla="*/ 47 h 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" h="47">
                <a:moveTo>
                  <a:pt x="23" y="0"/>
                </a:moveTo>
                <a:lnTo>
                  <a:pt x="12" y="4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59" name="Freeform 47"/>
          <p:cNvSpPr>
            <a:spLocks/>
          </p:cNvSpPr>
          <p:nvPr/>
        </p:nvSpPr>
        <p:spPr bwMode="auto">
          <a:xfrm>
            <a:off x="1366838" y="3170238"/>
            <a:ext cx="49212" cy="509587"/>
          </a:xfrm>
          <a:custGeom>
            <a:avLst/>
            <a:gdLst>
              <a:gd name="T0" fmla="*/ 0 w 31"/>
              <a:gd name="T1" fmla="*/ 0 h 321"/>
              <a:gd name="T2" fmla="*/ 47625 w 31"/>
              <a:gd name="T3" fmla="*/ 508000 h 321"/>
              <a:gd name="T4" fmla="*/ 0 w 31"/>
              <a:gd name="T5" fmla="*/ 0 h 321"/>
              <a:gd name="T6" fmla="*/ 0 60000 65536"/>
              <a:gd name="T7" fmla="*/ 0 60000 65536"/>
              <a:gd name="T8" fmla="*/ 0 60000 65536"/>
              <a:gd name="T9" fmla="*/ 0 w 31"/>
              <a:gd name="T10" fmla="*/ 0 h 321"/>
              <a:gd name="T11" fmla="*/ 31 w 31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" h="321">
                <a:moveTo>
                  <a:pt x="0" y="0"/>
                </a:moveTo>
                <a:lnTo>
                  <a:pt x="30" y="3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60" name="Freeform 48"/>
          <p:cNvSpPr>
            <a:spLocks/>
          </p:cNvSpPr>
          <p:nvPr/>
        </p:nvSpPr>
        <p:spPr bwMode="auto">
          <a:xfrm>
            <a:off x="1389063" y="3603625"/>
            <a:ext cx="39687" cy="76200"/>
          </a:xfrm>
          <a:custGeom>
            <a:avLst/>
            <a:gdLst>
              <a:gd name="T0" fmla="*/ 38100 w 25"/>
              <a:gd name="T1" fmla="*/ 0 h 48"/>
              <a:gd name="T2" fmla="*/ 25400 w 25"/>
              <a:gd name="T3" fmla="*/ 74613 h 48"/>
              <a:gd name="T4" fmla="*/ 0 w 25"/>
              <a:gd name="T5" fmla="*/ 3175 h 48"/>
              <a:gd name="T6" fmla="*/ 0 60000 65536"/>
              <a:gd name="T7" fmla="*/ 0 60000 65536"/>
              <a:gd name="T8" fmla="*/ 0 60000 65536"/>
              <a:gd name="T9" fmla="*/ 0 w 25"/>
              <a:gd name="T10" fmla="*/ 0 h 48"/>
              <a:gd name="T11" fmla="*/ 25 w 25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" h="48">
                <a:moveTo>
                  <a:pt x="24" y="0"/>
                </a:moveTo>
                <a:lnTo>
                  <a:pt x="16" y="47"/>
                </a:lnTo>
                <a:lnTo>
                  <a:pt x="0" y="2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61" name="Freeform 49"/>
          <p:cNvSpPr>
            <a:spLocks/>
          </p:cNvSpPr>
          <p:nvPr/>
        </p:nvSpPr>
        <p:spPr bwMode="auto">
          <a:xfrm>
            <a:off x="1414463" y="3170238"/>
            <a:ext cx="93662" cy="509587"/>
          </a:xfrm>
          <a:custGeom>
            <a:avLst/>
            <a:gdLst>
              <a:gd name="T0" fmla="*/ 0 w 59"/>
              <a:gd name="T1" fmla="*/ 0 h 321"/>
              <a:gd name="T2" fmla="*/ 92075 w 59"/>
              <a:gd name="T3" fmla="*/ 508000 h 321"/>
              <a:gd name="T4" fmla="*/ 0 w 59"/>
              <a:gd name="T5" fmla="*/ 0 h 321"/>
              <a:gd name="T6" fmla="*/ 0 60000 65536"/>
              <a:gd name="T7" fmla="*/ 0 60000 65536"/>
              <a:gd name="T8" fmla="*/ 0 60000 65536"/>
              <a:gd name="T9" fmla="*/ 0 w 59"/>
              <a:gd name="T10" fmla="*/ 0 h 321"/>
              <a:gd name="T11" fmla="*/ 59 w 59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9" h="321">
                <a:moveTo>
                  <a:pt x="0" y="0"/>
                </a:moveTo>
                <a:lnTo>
                  <a:pt x="58" y="3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62" name="Freeform 50"/>
          <p:cNvSpPr>
            <a:spLocks/>
          </p:cNvSpPr>
          <p:nvPr/>
        </p:nvSpPr>
        <p:spPr bwMode="auto">
          <a:xfrm>
            <a:off x="1476375" y="3602038"/>
            <a:ext cx="38100" cy="77787"/>
          </a:xfrm>
          <a:custGeom>
            <a:avLst/>
            <a:gdLst>
              <a:gd name="T0" fmla="*/ 36513 w 24"/>
              <a:gd name="T1" fmla="*/ 0 h 49"/>
              <a:gd name="T2" fmla="*/ 30163 w 24"/>
              <a:gd name="T3" fmla="*/ 76200 h 49"/>
              <a:gd name="T4" fmla="*/ 0 w 24"/>
              <a:gd name="T5" fmla="*/ 7937 h 49"/>
              <a:gd name="T6" fmla="*/ 0 60000 65536"/>
              <a:gd name="T7" fmla="*/ 0 60000 65536"/>
              <a:gd name="T8" fmla="*/ 0 60000 65536"/>
              <a:gd name="T9" fmla="*/ 0 w 24"/>
              <a:gd name="T10" fmla="*/ 0 h 49"/>
              <a:gd name="T11" fmla="*/ 24 w 24"/>
              <a:gd name="T12" fmla="*/ 49 h 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" h="49">
                <a:moveTo>
                  <a:pt x="23" y="0"/>
                </a:moveTo>
                <a:lnTo>
                  <a:pt x="19" y="48"/>
                </a:lnTo>
                <a:lnTo>
                  <a:pt x="0" y="5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63" name="Freeform 51"/>
          <p:cNvSpPr>
            <a:spLocks/>
          </p:cNvSpPr>
          <p:nvPr/>
        </p:nvSpPr>
        <p:spPr bwMode="auto">
          <a:xfrm>
            <a:off x="1460500" y="3170238"/>
            <a:ext cx="141288" cy="509587"/>
          </a:xfrm>
          <a:custGeom>
            <a:avLst/>
            <a:gdLst>
              <a:gd name="T0" fmla="*/ 0 w 89"/>
              <a:gd name="T1" fmla="*/ 0 h 321"/>
              <a:gd name="T2" fmla="*/ 139700 w 89"/>
              <a:gd name="T3" fmla="*/ 508000 h 321"/>
              <a:gd name="T4" fmla="*/ 0 w 89"/>
              <a:gd name="T5" fmla="*/ 0 h 321"/>
              <a:gd name="T6" fmla="*/ 0 60000 65536"/>
              <a:gd name="T7" fmla="*/ 0 60000 65536"/>
              <a:gd name="T8" fmla="*/ 0 60000 65536"/>
              <a:gd name="T9" fmla="*/ 0 w 89"/>
              <a:gd name="T10" fmla="*/ 0 h 321"/>
              <a:gd name="T11" fmla="*/ 89 w 89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9" h="321">
                <a:moveTo>
                  <a:pt x="0" y="0"/>
                </a:moveTo>
                <a:lnTo>
                  <a:pt x="88" y="3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64" name="Freeform 52"/>
          <p:cNvSpPr>
            <a:spLocks/>
          </p:cNvSpPr>
          <p:nvPr/>
        </p:nvSpPr>
        <p:spPr bwMode="auto">
          <a:xfrm>
            <a:off x="1562100" y="3602038"/>
            <a:ext cx="39688" cy="77787"/>
          </a:xfrm>
          <a:custGeom>
            <a:avLst/>
            <a:gdLst>
              <a:gd name="T0" fmla="*/ 36513 w 25"/>
              <a:gd name="T1" fmla="*/ 0 h 49"/>
              <a:gd name="T2" fmla="*/ 38100 w 25"/>
              <a:gd name="T3" fmla="*/ 76200 h 49"/>
              <a:gd name="T4" fmla="*/ 0 w 25"/>
              <a:gd name="T5" fmla="*/ 9525 h 49"/>
              <a:gd name="T6" fmla="*/ 0 60000 65536"/>
              <a:gd name="T7" fmla="*/ 0 60000 65536"/>
              <a:gd name="T8" fmla="*/ 0 60000 65536"/>
              <a:gd name="T9" fmla="*/ 0 w 25"/>
              <a:gd name="T10" fmla="*/ 0 h 49"/>
              <a:gd name="T11" fmla="*/ 25 w 25"/>
              <a:gd name="T12" fmla="*/ 49 h 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" h="49">
                <a:moveTo>
                  <a:pt x="23" y="0"/>
                </a:moveTo>
                <a:lnTo>
                  <a:pt x="24" y="48"/>
                </a:lnTo>
                <a:lnTo>
                  <a:pt x="0" y="6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65" name="Freeform 53"/>
          <p:cNvSpPr>
            <a:spLocks/>
          </p:cNvSpPr>
          <p:nvPr/>
        </p:nvSpPr>
        <p:spPr bwMode="auto">
          <a:xfrm>
            <a:off x="2579688" y="3170238"/>
            <a:ext cx="468312" cy="509587"/>
          </a:xfrm>
          <a:custGeom>
            <a:avLst/>
            <a:gdLst>
              <a:gd name="T0" fmla="*/ 0 w 295"/>
              <a:gd name="T1" fmla="*/ 0 h 321"/>
              <a:gd name="T2" fmla="*/ 466725 w 295"/>
              <a:gd name="T3" fmla="*/ 508000 h 321"/>
              <a:gd name="T4" fmla="*/ 0 w 295"/>
              <a:gd name="T5" fmla="*/ 0 h 321"/>
              <a:gd name="T6" fmla="*/ 0 60000 65536"/>
              <a:gd name="T7" fmla="*/ 0 60000 65536"/>
              <a:gd name="T8" fmla="*/ 0 60000 65536"/>
              <a:gd name="T9" fmla="*/ 0 w 295"/>
              <a:gd name="T10" fmla="*/ 0 h 321"/>
              <a:gd name="T11" fmla="*/ 295 w 295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5" h="321">
                <a:moveTo>
                  <a:pt x="0" y="0"/>
                </a:moveTo>
                <a:lnTo>
                  <a:pt x="294" y="3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66" name="Freeform 54"/>
          <p:cNvSpPr>
            <a:spLocks/>
          </p:cNvSpPr>
          <p:nvPr/>
        </p:nvSpPr>
        <p:spPr bwMode="auto">
          <a:xfrm>
            <a:off x="2981325" y="3611563"/>
            <a:ext cx="66675" cy="68262"/>
          </a:xfrm>
          <a:custGeom>
            <a:avLst/>
            <a:gdLst>
              <a:gd name="T0" fmla="*/ 26988 w 42"/>
              <a:gd name="T1" fmla="*/ 0 h 43"/>
              <a:gd name="T2" fmla="*/ 65088 w 42"/>
              <a:gd name="T3" fmla="*/ 66675 h 43"/>
              <a:gd name="T4" fmla="*/ 0 w 42"/>
              <a:gd name="T5" fmla="*/ 25400 h 43"/>
              <a:gd name="T6" fmla="*/ 0 60000 65536"/>
              <a:gd name="T7" fmla="*/ 0 60000 65536"/>
              <a:gd name="T8" fmla="*/ 0 60000 65536"/>
              <a:gd name="T9" fmla="*/ 0 w 42"/>
              <a:gd name="T10" fmla="*/ 0 h 43"/>
              <a:gd name="T11" fmla="*/ 42 w 42"/>
              <a:gd name="T12" fmla="*/ 43 h 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" h="43">
                <a:moveTo>
                  <a:pt x="17" y="0"/>
                </a:moveTo>
                <a:lnTo>
                  <a:pt x="41" y="42"/>
                </a:lnTo>
                <a:lnTo>
                  <a:pt x="0" y="16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67" name="Freeform 55"/>
          <p:cNvSpPr>
            <a:spLocks/>
          </p:cNvSpPr>
          <p:nvPr/>
        </p:nvSpPr>
        <p:spPr bwMode="auto">
          <a:xfrm>
            <a:off x="2673350" y="3170238"/>
            <a:ext cx="514350" cy="509587"/>
          </a:xfrm>
          <a:custGeom>
            <a:avLst/>
            <a:gdLst>
              <a:gd name="T0" fmla="*/ 0 w 324"/>
              <a:gd name="T1" fmla="*/ 0 h 321"/>
              <a:gd name="T2" fmla="*/ 512763 w 324"/>
              <a:gd name="T3" fmla="*/ 508000 h 321"/>
              <a:gd name="T4" fmla="*/ 0 w 324"/>
              <a:gd name="T5" fmla="*/ 0 h 321"/>
              <a:gd name="T6" fmla="*/ 0 60000 65536"/>
              <a:gd name="T7" fmla="*/ 0 60000 65536"/>
              <a:gd name="T8" fmla="*/ 0 60000 65536"/>
              <a:gd name="T9" fmla="*/ 0 w 324"/>
              <a:gd name="T10" fmla="*/ 0 h 321"/>
              <a:gd name="T11" fmla="*/ 324 w 324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4" h="321">
                <a:moveTo>
                  <a:pt x="0" y="0"/>
                </a:moveTo>
                <a:lnTo>
                  <a:pt x="323" y="3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68" name="Freeform 56"/>
          <p:cNvSpPr>
            <a:spLocks/>
          </p:cNvSpPr>
          <p:nvPr/>
        </p:nvSpPr>
        <p:spPr bwMode="auto">
          <a:xfrm>
            <a:off x="3119438" y="3613150"/>
            <a:ext cx="68262" cy="66675"/>
          </a:xfrm>
          <a:custGeom>
            <a:avLst/>
            <a:gdLst>
              <a:gd name="T0" fmla="*/ 26987 w 43"/>
              <a:gd name="T1" fmla="*/ 0 h 42"/>
              <a:gd name="T2" fmla="*/ 66675 w 43"/>
              <a:gd name="T3" fmla="*/ 65088 h 42"/>
              <a:gd name="T4" fmla="*/ 0 w 43"/>
              <a:gd name="T5" fmla="*/ 25400 h 42"/>
              <a:gd name="T6" fmla="*/ 0 60000 65536"/>
              <a:gd name="T7" fmla="*/ 0 60000 65536"/>
              <a:gd name="T8" fmla="*/ 0 60000 65536"/>
              <a:gd name="T9" fmla="*/ 0 w 43"/>
              <a:gd name="T10" fmla="*/ 0 h 42"/>
              <a:gd name="T11" fmla="*/ 43 w 43"/>
              <a:gd name="T12" fmla="*/ 42 h 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" h="42">
                <a:moveTo>
                  <a:pt x="17" y="0"/>
                </a:moveTo>
                <a:lnTo>
                  <a:pt x="42" y="41"/>
                </a:lnTo>
                <a:lnTo>
                  <a:pt x="0" y="16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69" name="Freeform 57"/>
          <p:cNvSpPr>
            <a:spLocks/>
          </p:cNvSpPr>
          <p:nvPr/>
        </p:nvSpPr>
        <p:spPr bwMode="auto">
          <a:xfrm>
            <a:off x="2814638" y="3170238"/>
            <a:ext cx="558800" cy="509587"/>
          </a:xfrm>
          <a:custGeom>
            <a:avLst/>
            <a:gdLst>
              <a:gd name="T0" fmla="*/ 0 w 352"/>
              <a:gd name="T1" fmla="*/ 0 h 321"/>
              <a:gd name="T2" fmla="*/ 557213 w 352"/>
              <a:gd name="T3" fmla="*/ 508000 h 321"/>
              <a:gd name="T4" fmla="*/ 0 w 352"/>
              <a:gd name="T5" fmla="*/ 0 h 321"/>
              <a:gd name="T6" fmla="*/ 0 60000 65536"/>
              <a:gd name="T7" fmla="*/ 0 60000 65536"/>
              <a:gd name="T8" fmla="*/ 0 60000 65536"/>
              <a:gd name="T9" fmla="*/ 0 w 352"/>
              <a:gd name="T10" fmla="*/ 0 h 321"/>
              <a:gd name="T11" fmla="*/ 352 w 352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2" h="321">
                <a:moveTo>
                  <a:pt x="0" y="0"/>
                </a:moveTo>
                <a:lnTo>
                  <a:pt x="351" y="3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70" name="Freeform 58"/>
          <p:cNvSpPr>
            <a:spLocks/>
          </p:cNvSpPr>
          <p:nvPr/>
        </p:nvSpPr>
        <p:spPr bwMode="auto">
          <a:xfrm>
            <a:off x="3305175" y="3614738"/>
            <a:ext cx="68263" cy="65087"/>
          </a:xfrm>
          <a:custGeom>
            <a:avLst/>
            <a:gdLst>
              <a:gd name="T0" fmla="*/ 25400 w 43"/>
              <a:gd name="T1" fmla="*/ 0 h 41"/>
              <a:gd name="T2" fmla="*/ 66675 w 43"/>
              <a:gd name="T3" fmla="*/ 63500 h 41"/>
              <a:gd name="T4" fmla="*/ 0 w 43"/>
              <a:gd name="T5" fmla="*/ 26987 h 41"/>
              <a:gd name="T6" fmla="*/ 0 60000 65536"/>
              <a:gd name="T7" fmla="*/ 0 60000 65536"/>
              <a:gd name="T8" fmla="*/ 0 60000 65536"/>
              <a:gd name="T9" fmla="*/ 0 w 43"/>
              <a:gd name="T10" fmla="*/ 0 h 41"/>
              <a:gd name="T11" fmla="*/ 43 w 43"/>
              <a:gd name="T12" fmla="*/ 41 h 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" h="41">
                <a:moveTo>
                  <a:pt x="16" y="0"/>
                </a:moveTo>
                <a:lnTo>
                  <a:pt x="42" y="40"/>
                </a:lnTo>
                <a:lnTo>
                  <a:pt x="0" y="17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71" name="Freeform 59"/>
          <p:cNvSpPr>
            <a:spLocks/>
          </p:cNvSpPr>
          <p:nvPr/>
        </p:nvSpPr>
        <p:spPr bwMode="auto">
          <a:xfrm>
            <a:off x="2952750" y="3170238"/>
            <a:ext cx="608013" cy="509587"/>
          </a:xfrm>
          <a:custGeom>
            <a:avLst/>
            <a:gdLst>
              <a:gd name="T0" fmla="*/ 0 w 383"/>
              <a:gd name="T1" fmla="*/ 0 h 321"/>
              <a:gd name="T2" fmla="*/ 606425 w 383"/>
              <a:gd name="T3" fmla="*/ 508000 h 321"/>
              <a:gd name="T4" fmla="*/ 0 w 383"/>
              <a:gd name="T5" fmla="*/ 0 h 321"/>
              <a:gd name="T6" fmla="*/ 0 60000 65536"/>
              <a:gd name="T7" fmla="*/ 0 60000 65536"/>
              <a:gd name="T8" fmla="*/ 0 60000 65536"/>
              <a:gd name="T9" fmla="*/ 0 w 383"/>
              <a:gd name="T10" fmla="*/ 0 h 321"/>
              <a:gd name="T11" fmla="*/ 383 w 383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3" h="321">
                <a:moveTo>
                  <a:pt x="0" y="0"/>
                </a:moveTo>
                <a:lnTo>
                  <a:pt x="382" y="3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72" name="Freeform 60"/>
          <p:cNvSpPr>
            <a:spLocks/>
          </p:cNvSpPr>
          <p:nvPr/>
        </p:nvSpPr>
        <p:spPr bwMode="auto">
          <a:xfrm>
            <a:off x="3490913" y="3616325"/>
            <a:ext cx="69850" cy="63500"/>
          </a:xfrm>
          <a:custGeom>
            <a:avLst/>
            <a:gdLst>
              <a:gd name="T0" fmla="*/ 23812 w 44"/>
              <a:gd name="T1" fmla="*/ 0 h 40"/>
              <a:gd name="T2" fmla="*/ 68263 w 44"/>
              <a:gd name="T3" fmla="*/ 61913 h 40"/>
              <a:gd name="T4" fmla="*/ 0 w 44"/>
              <a:gd name="T5" fmla="*/ 28575 h 40"/>
              <a:gd name="T6" fmla="*/ 0 60000 65536"/>
              <a:gd name="T7" fmla="*/ 0 60000 65536"/>
              <a:gd name="T8" fmla="*/ 0 60000 65536"/>
              <a:gd name="T9" fmla="*/ 0 w 44"/>
              <a:gd name="T10" fmla="*/ 0 h 40"/>
              <a:gd name="T11" fmla="*/ 44 w 44"/>
              <a:gd name="T12" fmla="*/ 40 h 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" h="40">
                <a:moveTo>
                  <a:pt x="15" y="0"/>
                </a:moveTo>
                <a:lnTo>
                  <a:pt x="43" y="39"/>
                </a:lnTo>
                <a:lnTo>
                  <a:pt x="0" y="18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73" name="Rectangle 61"/>
          <p:cNvSpPr>
            <a:spLocks noChangeArrowheads="1"/>
          </p:cNvSpPr>
          <p:nvPr/>
        </p:nvSpPr>
        <p:spPr bwMode="auto">
          <a:xfrm>
            <a:off x="2956372" y="2780928"/>
            <a:ext cx="14716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 dirty="0">
                <a:solidFill>
                  <a:schemeClr val="accent2"/>
                </a:solidFill>
                <a:latin typeface="Arial" charset="0"/>
              </a:rPr>
              <a:t>Data</a:t>
            </a:r>
            <a:r>
              <a:rPr lang="en-US" sz="12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1800" b="1" dirty="0">
                <a:solidFill>
                  <a:schemeClr val="accent2"/>
                </a:solidFill>
                <a:latin typeface="Arial" charset="0"/>
              </a:rPr>
              <a:t>entries</a:t>
            </a:r>
            <a:endParaRPr lang="en-US" sz="12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3375" name="Freeform 63"/>
          <p:cNvSpPr>
            <a:spLocks/>
          </p:cNvSpPr>
          <p:nvPr/>
        </p:nvSpPr>
        <p:spPr bwMode="auto">
          <a:xfrm>
            <a:off x="4662488" y="3689350"/>
            <a:ext cx="169862" cy="557213"/>
          </a:xfrm>
          <a:custGeom>
            <a:avLst/>
            <a:gdLst>
              <a:gd name="T0" fmla="*/ 0 w 107"/>
              <a:gd name="T1" fmla="*/ 0 h 351"/>
              <a:gd name="T2" fmla="*/ 168275 w 107"/>
              <a:gd name="T3" fmla="*/ 0 h 351"/>
              <a:gd name="T4" fmla="*/ 168275 w 107"/>
              <a:gd name="T5" fmla="*/ 555625 h 351"/>
              <a:gd name="T6" fmla="*/ 0 w 107"/>
              <a:gd name="T7" fmla="*/ 555625 h 351"/>
              <a:gd name="T8" fmla="*/ 0 w 107"/>
              <a:gd name="T9" fmla="*/ 0 h 3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7"/>
              <a:gd name="T16" fmla="*/ 0 h 351"/>
              <a:gd name="T17" fmla="*/ 107 w 107"/>
              <a:gd name="T18" fmla="*/ 351 h 3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7" h="351">
                <a:moveTo>
                  <a:pt x="0" y="0"/>
                </a:moveTo>
                <a:lnTo>
                  <a:pt x="106" y="0"/>
                </a:lnTo>
                <a:lnTo>
                  <a:pt x="106" y="350"/>
                </a:lnTo>
                <a:lnTo>
                  <a:pt x="0" y="35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76" name="Rectangle 64"/>
          <p:cNvSpPr>
            <a:spLocks noChangeArrowheads="1"/>
          </p:cNvSpPr>
          <p:nvPr/>
        </p:nvSpPr>
        <p:spPr bwMode="auto">
          <a:xfrm>
            <a:off x="4267200" y="3124200"/>
            <a:ext cx="12239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200" b="1">
                <a:solidFill>
                  <a:schemeClr val="folHlink"/>
                </a:solidFill>
                <a:latin typeface="Arial" charset="0"/>
              </a:rPr>
              <a:t>(</a:t>
            </a:r>
            <a:r>
              <a:rPr lang="en-US" sz="1600" b="1">
                <a:solidFill>
                  <a:schemeClr val="folHlink"/>
                </a:solidFill>
                <a:latin typeface="Arial" charset="0"/>
              </a:rPr>
              <a:t>Index File</a:t>
            </a:r>
            <a:r>
              <a:rPr lang="en-US" sz="1200" b="1">
                <a:solidFill>
                  <a:schemeClr val="folHlink"/>
                </a:solidFill>
                <a:latin typeface="Arial" charset="0"/>
              </a:rPr>
              <a:t>)</a:t>
            </a:r>
          </a:p>
        </p:txBody>
      </p:sp>
      <p:sp>
        <p:nvSpPr>
          <p:cNvPr id="13377" name="Rectangle 65"/>
          <p:cNvSpPr>
            <a:spLocks noChangeArrowheads="1"/>
          </p:cNvSpPr>
          <p:nvPr/>
        </p:nvSpPr>
        <p:spPr bwMode="auto">
          <a:xfrm>
            <a:off x="4343400" y="3367088"/>
            <a:ext cx="1077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200" b="1">
                <a:solidFill>
                  <a:schemeClr val="accent1"/>
                </a:solidFill>
                <a:latin typeface="Arial" charset="0"/>
              </a:rPr>
              <a:t>(</a:t>
            </a:r>
            <a:r>
              <a:rPr lang="en-US" sz="1600" b="1">
                <a:solidFill>
                  <a:schemeClr val="accent1"/>
                </a:solidFill>
                <a:latin typeface="Arial" charset="0"/>
              </a:rPr>
              <a:t>Data file</a:t>
            </a:r>
            <a:r>
              <a:rPr lang="en-US" sz="1200" b="1">
                <a:solidFill>
                  <a:schemeClr val="accent1"/>
                </a:solidFill>
                <a:latin typeface="Arial" charset="0"/>
              </a:rPr>
              <a:t>)</a:t>
            </a:r>
          </a:p>
        </p:txBody>
      </p:sp>
      <p:sp>
        <p:nvSpPr>
          <p:cNvPr id="13378" name="Rectangle 66"/>
          <p:cNvSpPr>
            <a:spLocks noChangeArrowheads="1"/>
          </p:cNvSpPr>
          <p:nvPr/>
        </p:nvSpPr>
        <p:spPr bwMode="auto">
          <a:xfrm>
            <a:off x="923132" y="4149080"/>
            <a:ext cx="1636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 dirty="0">
                <a:solidFill>
                  <a:schemeClr val="accent1"/>
                </a:solidFill>
                <a:latin typeface="Arial" charset="0"/>
              </a:rPr>
              <a:t>Data</a:t>
            </a:r>
            <a:r>
              <a:rPr lang="en-US" sz="1200" b="1" dirty="0">
                <a:solidFill>
                  <a:schemeClr val="accent1"/>
                </a:solidFill>
                <a:latin typeface="Arial" charset="0"/>
              </a:rPr>
              <a:t> </a:t>
            </a:r>
            <a:r>
              <a:rPr lang="en-US" sz="1800" b="1" dirty="0">
                <a:solidFill>
                  <a:schemeClr val="accent1"/>
                </a:solidFill>
                <a:latin typeface="Arial" charset="0"/>
              </a:rPr>
              <a:t>Records</a:t>
            </a:r>
            <a:endParaRPr lang="en-US" sz="1200" b="1" dirty="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13379" name="Freeform 67"/>
          <p:cNvSpPr>
            <a:spLocks/>
          </p:cNvSpPr>
          <p:nvPr/>
        </p:nvSpPr>
        <p:spPr bwMode="auto">
          <a:xfrm>
            <a:off x="5741988" y="3690938"/>
            <a:ext cx="342900" cy="350837"/>
          </a:xfrm>
          <a:custGeom>
            <a:avLst/>
            <a:gdLst>
              <a:gd name="T0" fmla="*/ 0 w 216"/>
              <a:gd name="T1" fmla="*/ 349250 h 221"/>
              <a:gd name="T2" fmla="*/ 0 w 216"/>
              <a:gd name="T3" fmla="*/ 0 h 221"/>
              <a:gd name="T4" fmla="*/ 341313 w 216"/>
              <a:gd name="T5" fmla="*/ 0 h 221"/>
              <a:gd name="T6" fmla="*/ 341313 w 216"/>
              <a:gd name="T7" fmla="*/ 349250 h 221"/>
              <a:gd name="T8" fmla="*/ 0 w 216"/>
              <a:gd name="T9" fmla="*/ 349250 h 2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6"/>
              <a:gd name="T16" fmla="*/ 0 h 221"/>
              <a:gd name="T17" fmla="*/ 216 w 216"/>
              <a:gd name="T18" fmla="*/ 221 h 2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" h="221">
                <a:moveTo>
                  <a:pt x="0" y="220"/>
                </a:moveTo>
                <a:lnTo>
                  <a:pt x="0" y="0"/>
                </a:lnTo>
                <a:lnTo>
                  <a:pt x="215" y="0"/>
                </a:lnTo>
                <a:lnTo>
                  <a:pt x="215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80" name="Freeform 68"/>
          <p:cNvSpPr>
            <a:spLocks/>
          </p:cNvSpPr>
          <p:nvPr/>
        </p:nvSpPr>
        <p:spPr bwMode="auto">
          <a:xfrm>
            <a:off x="6197600" y="3690938"/>
            <a:ext cx="344488" cy="350837"/>
          </a:xfrm>
          <a:custGeom>
            <a:avLst/>
            <a:gdLst>
              <a:gd name="T0" fmla="*/ 0 w 217"/>
              <a:gd name="T1" fmla="*/ 349250 h 221"/>
              <a:gd name="T2" fmla="*/ 0 w 217"/>
              <a:gd name="T3" fmla="*/ 0 h 221"/>
              <a:gd name="T4" fmla="*/ 342900 w 217"/>
              <a:gd name="T5" fmla="*/ 0 h 221"/>
              <a:gd name="T6" fmla="*/ 342900 w 217"/>
              <a:gd name="T7" fmla="*/ 349250 h 221"/>
              <a:gd name="T8" fmla="*/ 0 w 217"/>
              <a:gd name="T9" fmla="*/ 349250 h 2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7"/>
              <a:gd name="T16" fmla="*/ 0 h 221"/>
              <a:gd name="T17" fmla="*/ 217 w 217"/>
              <a:gd name="T18" fmla="*/ 221 h 2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7" h="221">
                <a:moveTo>
                  <a:pt x="0" y="220"/>
                </a:moveTo>
                <a:lnTo>
                  <a:pt x="0" y="0"/>
                </a:lnTo>
                <a:lnTo>
                  <a:pt x="216" y="0"/>
                </a:lnTo>
                <a:lnTo>
                  <a:pt x="216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81" name="Freeform 69"/>
          <p:cNvSpPr>
            <a:spLocks/>
          </p:cNvSpPr>
          <p:nvPr/>
        </p:nvSpPr>
        <p:spPr bwMode="auto">
          <a:xfrm>
            <a:off x="6656388" y="3690938"/>
            <a:ext cx="338137" cy="350837"/>
          </a:xfrm>
          <a:custGeom>
            <a:avLst/>
            <a:gdLst>
              <a:gd name="T0" fmla="*/ 0 w 213"/>
              <a:gd name="T1" fmla="*/ 349250 h 221"/>
              <a:gd name="T2" fmla="*/ 0 w 213"/>
              <a:gd name="T3" fmla="*/ 0 h 221"/>
              <a:gd name="T4" fmla="*/ 336550 w 213"/>
              <a:gd name="T5" fmla="*/ 0 h 221"/>
              <a:gd name="T6" fmla="*/ 336550 w 213"/>
              <a:gd name="T7" fmla="*/ 349250 h 221"/>
              <a:gd name="T8" fmla="*/ 0 w 213"/>
              <a:gd name="T9" fmla="*/ 349250 h 2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3"/>
              <a:gd name="T16" fmla="*/ 0 h 221"/>
              <a:gd name="T17" fmla="*/ 213 w 213"/>
              <a:gd name="T18" fmla="*/ 221 h 2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3" h="221">
                <a:moveTo>
                  <a:pt x="0" y="220"/>
                </a:moveTo>
                <a:lnTo>
                  <a:pt x="0" y="0"/>
                </a:lnTo>
                <a:lnTo>
                  <a:pt x="212" y="0"/>
                </a:lnTo>
                <a:lnTo>
                  <a:pt x="212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82" name="Freeform 70"/>
          <p:cNvSpPr>
            <a:spLocks/>
          </p:cNvSpPr>
          <p:nvPr/>
        </p:nvSpPr>
        <p:spPr bwMode="auto">
          <a:xfrm>
            <a:off x="7112000" y="3690938"/>
            <a:ext cx="339725" cy="350837"/>
          </a:xfrm>
          <a:custGeom>
            <a:avLst/>
            <a:gdLst>
              <a:gd name="T0" fmla="*/ 0 w 214"/>
              <a:gd name="T1" fmla="*/ 349250 h 221"/>
              <a:gd name="T2" fmla="*/ 0 w 214"/>
              <a:gd name="T3" fmla="*/ 0 h 221"/>
              <a:gd name="T4" fmla="*/ 338138 w 214"/>
              <a:gd name="T5" fmla="*/ 0 h 221"/>
              <a:gd name="T6" fmla="*/ 338138 w 214"/>
              <a:gd name="T7" fmla="*/ 349250 h 221"/>
              <a:gd name="T8" fmla="*/ 0 w 214"/>
              <a:gd name="T9" fmla="*/ 349250 h 2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4"/>
              <a:gd name="T16" fmla="*/ 0 h 221"/>
              <a:gd name="T17" fmla="*/ 214 w 214"/>
              <a:gd name="T18" fmla="*/ 221 h 2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4" h="221">
                <a:moveTo>
                  <a:pt x="0" y="220"/>
                </a:moveTo>
                <a:lnTo>
                  <a:pt x="0" y="0"/>
                </a:lnTo>
                <a:lnTo>
                  <a:pt x="213" y="0"/>
                </a:lnTo>
                <a:lnTo>
                  <a:pt x="21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83" name="Freeform 71"/>
          <p:cNvSpPr>
            <a:spLocks/>
          </p:cNvSpPr>
          <p:nvPr/>
        </p:nvSpPr>
        <p:spPr bwMode="auto">
          <a:xfrm>
            <a:off x="7566025" y="3690938"/>
            <a:ext cx="346075" cy="350837"/>
          </a:xfrm>
          <a:custGeom>
            <a:avLst/>
            <a:gdLst>
              <a:gd name="T0" fmla="*/ 0 w 218"/>
              <a:gd name="T1" fmla="*/ 349250 h 221"/>
              <a:gd name="T2" fmla="*/ 0 w 218"/>
              <a:gd name="T3" fmla="*/ 0 h 221"/>
              <a:gd name="T4" fmla="*/ 344488 w 218"/>
              <a:gd name="T5" fmla="*/ 0 h 221"/>
              <a:gd name="T6" fmla="*/ 344488 w 218"/>
              <a:gd name="T7" fmla="*/ 349250 h 221"/>
              <a:gd name="T8" fmla="*/ 0 w 218"/>
              <a:gd name="T9" fmla="*/ 349250 h 2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8"/>
              <a:gd name="T16" fmla="*/ 0 h 221"/>
              <a:gd name="T17" fmla="*/ 218 w 218"/>
              <a:gd name="T18" fmla="*/ 221 h 2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8" h="221">
                <a:moveTo>
                  <a:pt x="0" y="220"/>
                </a:moveTo>
                <a:lnTo>
                  <a:pt x="0" y="0"/>
                </a:lnTo>
                <a:lnTo>
                  <a:pt x="217" y="0"/>
                </a:lnTo>
                <a:lnTo>
                  <a:pt x="217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84" name="Freeform 72"/>
          <p:cNvSpPr>
            <a:spLocks/>
          </p:cNvSpPr>
          <p:nvPr/>
        </p:nvSpPr>
        <p:spPr bwMode="auto">
          <a:xfrm>
            <a:off x="8021638" y="3690938"/>
            <a:ext cx="342900" cy="350837"/>
          </a:xfrm>
          <a:custGeom>
            <a:avLst/>
            <a:gdLst>
              <a:gd name="T0" fmla="*/ 0 w 216"/>
              <a:gd name="T1" fmla="*/ 349250 h 221"/>
              <a:gd name="T2" fmla="*/ 0 w 216"/>
              <a:gd name="T3" fmla="*/ 0 h 221"/>
              <a:gd name="T4" fmla="*/ 341313 w 216"/>
              <a:gd name="T5" fmla="*/ 0 h 221"/>
              <a:gd name="T6" fmla="*/ 341313 w 216"/>
              <a:gd name="T7" fmla="*/ 349250 h 221"/>
              <a:gd name="T8" fmla="*/ 0 w 216"/>
              <a:gd name="T9" fmla="*/ 349250 h 2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6"/>
              <a:gd name="T16" fmla="*/ 0 h 221"/>
              <a:gd name="T17" fmla="*/ 216 w 216"/>
              <a:gd name="T18" fmla="*/ 221 h 2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" h="221">
                <a:moveTo>
                  <a:pt x="0" y="220"/>
                </a:moveTo>
                <a:lnTo>
                  <a:pt x="0" y="0"/>
                </a:lnTo>
                <a:lnTo>
                  <a:pt x="215" y="0"/>
                </a:lnTo>
                <a:lnTo>
                  <a:pt x="215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85" name="Freeform 73"/>
          <p:cNvSpPr>
            <a:spLocks/>
          </p:cNvSpPr>
          <p:nvPr/>
        </p:nvSpPr>
        <p:spPr bwMode="auto">
          <a:xfrm>
            <a:off x="8478838" y="3690938"/>
            <a:ext cx="342900" cy="350837"/>
          </a:xfrm>
          <a:custGeom>
            <a:avLst/>
            <a:gdLst>
              <a:gd name="T0" fmla="*/ 0 w 216"/>
              <a:gd name="T1" fmla="*/ 349250 h 221"/>
              <a:gd name="T2" fmla="*/ 0 w 216"/>
              <a:gd name="T3" fmla="*/ 0 h 221"/>
              <a:gd name="T4" fmla="*/ 341313 w 216"/>
              <a:gd name="T5" fmla="*/ 0 h 221"/>
              <a:gd name="T6" fmla="*/ 341313 w 216"/>
              <a:gd name="T7" fmla="*/ 349250 h 221"/>
              <a:gd name="T8" fmla="*/ 0 w 216"/>
              <a:gd name="T9" fmla="*/ 349250 h 2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6"/>
              <a:gd name="T16" fmla="*/ 0 h 221"/>
              <a:gd name="T17" fmla="*/ 216 w 216"/>
              <a:gd name="T18" fmla="*/ 221 h 2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" h="221">
                <a:moveTo>
                  <a:pt x="0" y="220"/>
                </a:moveTo>
                <a:lnTo>
                  <a:pt x="0" y="0"/>
                </a:lnTo>
                <a:lnTo>
                  <a:pt x="215" y="0"/>
                </a:lnTo>
                <a:lnTo>
                  <a:pt x="215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86" name="Freeform 74"/>
          <p:cNvSpPr>
            <a:spLocks/>
          </p:cNvSpPr>
          <p:nvPr/>
        </p:nvSpPr>
        <p:spPr bwMode="auto">
          <a:xfrm>
            <a:off x="6397625" y="2522538"/>
            <a:ext cx="1490663" cy="1587"/>
          </a:xfrm>
          <a:custGeom>
            <a:avLst/>
            <a:gdLst>
              <a:gd name="T0" fmla="*/ 0 w 939"/>
              <a:gd name="T1" fmla="*/ 0 h 1"/>
              <a:gd name="T2" fmla="*/ 1489075 w 939"/>
              <a:gd name="T3" fmla="*/ 0 h 1"/>
              <a:gd name="T4" fmla="*/ 0 w 939"/>
              <a:gd name="T5" fmla="*/ 0 h 1"/>
              <a:gd name="T6" fmla="*/ 0 60000 65536"/>
              <a:gd name="T7" fmla="*/ 0 60000 65536"/>
              <a:gd name="T8" fmla="*/ 0 60000 65536"/>
              <a:gd name="T9" fmla="*/ 0 w 939"/>
              <a:gd name="T10" fmla="*/ 0 h 1"/>
              <a:gd name="T11" fmla="*/ 939 w 939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39" h="1">
                <a:moveTo>
                  <a:pt x="0" y="0"/>
                </a:moveTo>
                <a:lnTo>
                  <a:pt x="938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87" name="Freeform 75"/>
          <p:cNvSpPr>
            <a:spLocks/>
          </p:cNvSpPr>
          <p:nvPr/>
        </p:nvSpPr>
        <p:spPr bwMode="auto">
          <a:xfrm>
            <a:off x="6397625" y="1476375"/>
            <a:ext cx="785813" cy="1047750"/>
          </a:xfrm>
          <a:custGeom>
            <a:avLst/>
            <a:gdLst>
              <a:gd name="T0" fmla="*/ 0 w 495"/>
              <a:gd name="T1" fmla="*/ 1046163 h 660"/>
              <a:gd name="T2" fmla="*/ 784225 w 495"/>
              <a:gd name="T3" fmla="*/ 0 h 660"/>
              <a:gd name="T4" fmla="*/ 0 w 495"/>
              <a:gd name="T5" fmla="*/ 1046163 h 660"/>
              <a:gd name="T6" fmla="*/ 0 60000 65536"/>
              <a:gd name="T7" fmla="*/ 0 60000 65536"/>
              <a:gd name="T8" fmla="*/ 0 60000 65536"/>
              <a:gd name="T9" fmla="*/ 0 w 495"/>
              <a:gd name="T10" fmla="*/ 0 h 660"/>
              <a:gd name="T11" fmla="*/ 495 w 495"/>
              <a:gd name="T12" fmla="*/ 660 h 6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95" h="660">
                <a:moveTo>
                  <a:pt x="0" y="659"/>
                </a:moveTo>
                <a:lnTo>
                  <a:pt x="494" y="0"/>
                </a:lnTo>
                <a:lnTo>
                  <a:pt x="0" y="65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88" name="Freeform 76"/>
          <p:cNvSpPr>
            <a:spLocks/>
          </p:cNvSpPr>
          <p:nvPr/>
        </p:nvSpPr>
        <p:spPr bwMode="auto">
          <a:xfrm>
            <a:off x="7181850" y="1476375"/>
            <a:ext cx="712788" cy="1047750"/>
          </a:xfrm>
          <a:custGeom>
            <a:avLst/>
            <a:gdLst>
              <a:gd name="T0" fmla="*/ 0 w 449"/>
              <a:gd name="T1" fmla="*/ 0 h 660"/>
              <a:gd name="T2" fmla="*/ 711200 w 449"/>
              <a:gd name="T3" fmla="*/ 1046163 h 660"/>
              <a:gd name="T4" fmla="*/ 0 w 449"/>
              <a:gd name="T5" fmla="*/ 0 h 660"/>
              <a:gd name="T6" fmla="*/ 0 60000 65536"/>
              <a:gd name="T7" fmla="*/ 0 60000 65536"/>
              <a:gd name="T8" fmla="*/ 0 60000 65536"/>
              <a:gd name="T9" fmla="*/ 0 w 449"/>
              <a:gd name="T10" fmla="*/ 0 h 660"/>
              <a:gd name="T11" fmla="*/ 449 w 449"/>
              <a:gd name="T12" fmla="*/ 660 h 6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9" h="660">
                <a:moveTo>
                  <a:pt x="0" y="0"/>
                </a:moveTo>
                <a:lnTo>
                  <a:pt x="448" y="65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89" name="Freeform 77"/>
          <p:cNvSpPr>
            <a:spLocks/>
          </p:cNvSpPr>
          <p:nvPr/>
        </p:nvSpPr>
        <p:spPr bwMode="auto">
          <a:xfrm>
            <a:off x="6891338" y="1384300"/>
            <a:ext cx="292100" cy="93663"/>
          </a:xfrm>
          <a:custGeom>
            <a:avLst/>
            <a:gdLst>
              <a:gd name="T0" fmla="*/ 0 w 184"/>
              <a:gd name="T1" fmla="*/ 0 h 59"/>
              <a:gd name="T2" fmla="*/ 47625 w 184"/>
              <a:gd name="T3" fmla="*/ 14288 h 59"/>
              <a:gd name="T4" fmla="*/ 290513 w 184"/>
              <a:gd name="T5" fmla="*/ 92075 h 59"/>
              <a:gd name="T6" fmla="*/ 0 w 184"/>
              <a:gd name="T7" fmla="*/ 0 h 59"/>
              <a:gd name="T8" fmla="*/ 0 60000 65536"/>
              <a:gd name="T9" fmla="*/ 0 60000 65536"/>
              <a:gd name="T10" fmla="*/ 0 60000 65536"/>
              <a:gd name="T11" fmla="*/ 0 60000 65536"/>
              <a:gd name="T12" fmla="*/ 0 w 184"/>
              <a:gd name="T13" fmla="*/ 0 h 59"/>
              <a:gd name="T14" fmla="*/ 184 w 184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4" h="59">
                <a:moveTo>
                  <a:pt x="0" y="0"/>
                </a:moveTo>
                <a:lnTo>
                  <a:pt x="30" y="9"/>
                </a:lnTo>
                <a:lnTo>
                  <a:pt x="183" y="5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90" name="Freeform 78"/>
          <p:cNvSpPr>
            <a:spLocks/>
          </p:cNvSpPr>
          <p:nvPr/>
        </p:nvSpPr>
        <p:spPr bwMode="auto">
          <a:xfrm>
            <a:off x="7100888" y="1425575"/>
            <a:ext cx="82550" cy="52388"/>
          </a:xfrm>
          <a:custGeom>
            <a:avLst/>
            <a:gdLst>
              <a:gd name="T0" fmla="*/ 9525 w 52"/>
              <a:gd name="T1" fmla="*/ 0 h 33"/>
              <a:gd name="T2" fmla="*/ 80963 w 52"/>
              <a:gd name="T3" fmla="*/ 50800 h 33"/>
              <a:gd name="T4" fmla="*/ 0 w 52"/>
              <a:gd name="T5" fmla="*/ 50800 h 33"/>
              <a:gd name="T6" fmla="*/ 9525 w 52"/>
              <a:gd name="T7" fmla="*/ 0 h 33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33"/>
              <a:gd name="T14" fmla="*/ 52 w 52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33">
                <a:moveTo>
                  <a:pt x="6" y="0"/>
                </a:moveTo>
                <a:lnTo>
                  <a:pt x="51" y="32"/>
                </a:lnTo>
                <a:lnTo>
                  <a:pt x="0" y="32"/>
                </a:lnTo>
                <a:lnTo>
                  <a:pt x="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91" name="Freeform 79"/>
          <p:cNvSpPr>
            <a:spLocks/>
          </p:cNvSpPr>
          <p:nvPr/>
        </p:nvSpPr>
        <p:spPr bwMode="auto">
          <a:xfrm>
            <a:off x="6038850" y="2803525"/>
            <a:ext cx="404813" cy="347663"/>
          </a:xfrm>
          <a:custGeom>
            <a:avLst/>
            <a:gdLst>
              <a:gd name="T0" fmla="*/ 0 w 255"/>
              <a:gd name="T1" fmla="*/ 0 h 219"/>
              <a:gd name="T2" fmla="*/ 403225 w 255"/>
              <a:gd name="T3" fmla="*/ 0 h 219"/>
              <a:gd name="T4" fmla="*/ 403225 w 255"/>
              <a:gd name="T5" fmla="*/ 346075 h 219"/>
              <a:gd name="T6" fmla="*/ 0 w 255"/>
              <a:gd name="T7" fmla="*/ 346075 h 219"/>
              <a:gd name="T8" fmla="*/ 0 w 255"/>
              <a:gd name="T9" fmla="*/ 0 h 2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5"/>
              <a:gd name="T16" fmla="*/ 0 h 219"/>
              <a:gd name="T17" fmla="*/ 255 w 255"/>
              <a:gd name="T18" fmla="*/ 219 h 21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5" h="219">
                <a:moveTo>
                  <a:pt x="0" y="0"/>
                </a:moveTo>
                <a:lnTo>
                  <a:pt x="254" y="0"/>
                </a:lnTo>
                <a:lnTo>
                  <a:pt x="254" y="218"/>
                </a:lnTo>
                <a:lnTo>
                  <a:pt x="0" y="21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92" name="Freeform 80"/>
          <p:cNvSpPr>
            <a:spLocks/>
          </p:cNvSpPr>
          <p:nvPr/>
        </p:nvSpPr>
        <p:spPr bwMode="auto">
          <a:xfrm>
            <a:off x="6442075" y="2930525"/>
            <a:ext cx="63500" cy="42863"/>
          </a:xfrm>
          <a:custGeom>
            <a:avLst/>
            <a:gdLst>
              <a:gd name="T0" fmla="*/ 61913 w 40"/>
              <a:gd name="T1" fmla="*/ 41275 h 27"/>
              <a:gd name="T2" fmla="*/ 0 w 40"/>
              <a:gd name="T3" fmla="*/ 20638 h 27"/>
              <a:gd name="T4" fmla="*/ 61913 w 40"/>
              <a:gd name="T5" fmla="*/ 0 h 27"/>
              <a:gd name="T6" fmla="*/ 0 60000 65536"/>
              <a:gd name="T7" fmla="*/ 0 60000 65536"/>
              <a:gd name="T8" fmla="*/ 0 60000 65536"/>
              <a:gd name="T9" fmla="*/ 0 w 40"/>
              <a:gd name="T10" fmla="*/ 0 h 27"/>
              <a:gd name="T11" fmla="*/ 40 w 40"/>
              <a:gd name="T12" fmla="*/ 27 h 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" h="27">
                <a:moveTo>
                  <a:pt x="39" y="26"/>
                </a:moveTo>
                <a:lnTo>
                  <a:pt x="0" y="13"/>
                </a:lnTo>
                <a:lnTo>
                  <a:pt x="39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93" name="Freeform 81"/>
          <p:cNvSpPr>
            <a:spLocks/>
          </p:cNvSpPr>
          <p:nvPr/>
        </p:nvSpPr>
        <p:spPr bwMode="auto">
          <a:xfrm>
            <a:off x="6442075" y="2954338"/>
            <a:ext cx="241300" cy="1587"/>
          </a:xfrm>
          <a:custGeom>
            <a:avLst/>
            <a:gdLst>
              <a:gd name="T0" fmla="*/ 0 w 152"/>
              <a:gd name="T1" fmla="*/ 0 h 1"/>
              <a:gd name="T2" fmla="*/ 239713 w 152"/>
              <a:gd name="T3" fmla="*/ 0 h 1"/>
              <a:gd name="T4" fmla="*/ 0 w 152"/>
              <a:gd name="T5" fmla="*/ 0 h 1"/>
              <a:gd name="T6" fmla="*/ 0 60000 65536"/>
              <a:gd name="T7" fmla="*/ 0 60000 65536"/>
              <a:gd name="T8" fmla="*/ 0 60000 65536"/>
              <a:gd name="T9" fmla="*/ 0 w 152"/>
              <a:gd name="T10" fmla="*/ 0 h 1"/>
              <a:gd name="T11" fmla="*/ 152 w 15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2" h="1">
                <a:moveTo>
                  <a:pt x="0" y="0"/>
                </a:moveTo>
                <a:lnTo>
                  <a:pt x="15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94" name="Freeform 82"/>
          <p:cNvSpPr>
            <a:spLocks/>
          </p:cNvSpPr>
          <p:nvPr/>
        </p:nvSpPr>
        <p:spPr bwMode="auto">
          <a:xfrm>
            <a:off x="6618288" y="2930525"/>
            <a:ext cx="65087" cy="42863"/>
          </a:xfrm>
          <a:custGeom>
            <a:avLst/>
            <a:gdLst>
              <a:gd name="T0" fmla="*/ 0 w 41"/>
              <a:gd name="T1" fmla="*/ 0 h 27"/>
              <a:gd name="T2" fmla="*/ 63500 w 41"/>
              <a:gd name="T3" fmla="*/ 20638 h 27"/>
              <a:gd name="T4" fmla="*/ 0 w 41"/>
              <a:gd name="T5" fmla="*/ 41275 h 27"/>
              <a:gd name="T6" fmla="*/ 0 60000 65536"/>
              <a:gd name="T7" fmla="*/ 0 60000 65536"/>
              <a:gd name="T8" fmla="*/ 0 60000 65536"/>
              <a:gd name="T9" fmla="*/ 0 w 41"/>
              <a:gd name="T10" fmla="*/ 0 h 27"/>
              <a:gd name="T11" fmla="*/ 41 w 41"/>
              <a:gd name="T12" fmla="*/ 27 h 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" h="27">
                <a:moveTo>
                  <a:pt x="0" y="0"/>
                </a:moveTo>
                <a:lnTo>
                  <a:pt x="40" y="13"/>
                </a:lnTo>
                <a:lnTo>
                  <a:pt x="0" y="26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95" name="Freeform 83"/>
          <p:cNvSpPr>
            <a:spLocks/>
          </p:cNvSpPr>
          <p:nvPr/>
        </p:nvSpPr>
        <p:spPr bwMode="auto">
          <a:xfrm>
            <a:off x="6681788" y="2803525"/>
            <a:ext cx="403225" cy="347663"/>
          </a:xfrm>
          <a:custGeom>
            <a:avLst/>
            <a:gdLst>
              <a:gd name="T0" fmla="*/ 0 w 254"/>
              <a:gd name="T1" fmla="*/ 0 h 219"/>
              <a:gd name="T2" fmla="*/ 401638 w 254"/>
              <a:gd name="T3" fmla="*/ 0 h 219"/>
              <a:gd name="T4" fmla="*/ 401638 w 254"/>
              <a:gd name="T5" fmla="*/ 346075 h 219"/>
              <a:gd name="T6" fmla="*/ 0 w 254"/>
              <a:gd name="T7" fmla="*/ 346075 h 219"/>
              <a:gd name="T8" fmla="*/ 0 w 254"/>
              <a:gd name="T9" fmla="*/ 0 h 2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219"/>
              <a:gd name="T17" fmla="*/ 254 w 254"/>
              <a:gd name="T18" fmla="*/ 219 h 21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219">
                <a:moveTo>
                  <a:pt x="0" y="0"/>
                </a:moveTo>
                <a:lnTo>
                  <a:pt x="253" y="0"/>
                </a:lnTo>
                <a:lnTo>
                  <a:pt x="253" y="218"/>
                </a:lnTo>
                <a:lnTo>
                  <a:pt x="0" y="21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96" name="Freeform 84"/>
          <p:cNvSpPr>
            <a:spLocks/>
          </p:cNvSpPr>
          <p:nvPr/>
        </p:nvSpPr>
        <p:spPr bwMode="auto">
          <a:xfrm>
            <a:off x="7083425" y="2930525"/>
            <a:ext cx="66675" cy="42863"/>
          </a:xfrm>
          <a:custGeom>
            <a:avLst/>
            <a:gdLst>
              <a:gd name="T0" fmla="*/ 65088 w 42"/>
              <a:gd name="T1" fmla="*/ 41275 h 27"/>
              <a:gd name="T2" fmla="*/ 0 w 42"/>
              <a:gd name="T3" fmla="*/ 20638 h 27"/>
              <a:gd name="T4" fmla="*/ 65088 w 42"/>
              <a:gd name="T5" fmla="*/ 0 h 27"/>
              <a:gd name="T6" fmla="*/ 0 60000 65536"/>
              <a:gd name="T7" fmla="*/ 0 60000 65536"/>
              <a:gd name="T8" fmla="*/ 0 60000 65536"/>
              <a:gd name="T9" fmla="*/ 0 w 42"/>
              <a:gd name="T10" fmla="*/ 0 h 27"/>
              <a:gd name="T11" fmla="*/ 42 w 42"/>
              <a:gd name="T12" fmla="*/ 27 h 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" h="27">
                <a:moveTo>
                  <a:pt x="41" y="26"/>
                </a:moveTo>
                <a:lnTo>
                  <a:pt x="0" y="13"/>
                </a:lnTo>
                <a:lnTo>
                  <a:pt x="41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97" name="Freeform 85"/>
          <p:cNvSpPr>
            <a:spLocks/>
          </p:cNvSpPr>
          <p:nvPr/>
        </p:nvSpPr>
        <p:spPr bwMode="auto">
          <a:xfrm>
            <a:off x="7083425" y="2954338"/>
            <a:ext cx="201613" cy="1587"/>
          </a:xfrm>
          <a:custGeom>
            <a:avLst/>
            <a:gdLst>
              <a:gd name="T0" fmla="*/ 0 w 127"/>
              <a:gd name="T1" fmla="*/ 0 h 1"/>
              <a:gd name="T2" fmla="*/ 200025 w 127"/>
              <a:gd name="T3" fmla="*/ 0 h 1"/>
              <a:gd name="T4" fmla="*/ 0 w 127"/>
              <a:gd name="T5" fmla="*/ 0 h 1"/>
              <a:gd name="T6" fmla="*/ 0 60000 65536"/>
              <a:gd name="T7" fmla="*/ 0 60000 65536"/>
              <a:gd name="T8" fmla="*/ 0 60000 65536"/>
              <a:gd name="T9" fmla="*/ 0 w 127"/>
              <a:gd name="T10" fmla="*/ 0 h 1"/>
              <a:gd name="T11" fmla="*/ 127 w 127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7" h="1">
                <a:moveTo>
                  <a:pt x="0" y="0"/>
                </a:moveTo>
                <a:lnTo>
                  <a:pt x="126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98" name="Freeform 86"/>
          <p:cNvSpPr>
            <a:spLocks/>
          </p:cNvSpPr>
          <p:nvPr/>
        </p:nvSpPr>
        <p:spPr bwMode="auto">
          <a:xfrm>
            <a:off x="7223125" y="2930525"/>
            <a:ext cx="61913" cy="42863"/>
          </a:xfrm>
          <a:custGeom>
            <a:avLst/>
            <a:gdLst>
              <a:gd name="T0" fmla="*/ 0 w 39"/>
              <a:gd name="T1" fmla="*/ 0 h 27"/>
              <a:gd name="T2" fmla="*/ 60325 w 39"/>
              <a:gd name="T3" fmla="*/ 20638 h 27"/>
              <a:gd name="T4" fmla="*/ 0 w 39"/>
              <a:gd name="T5" fmla="*/ 41275 h 27"/>
              <a:gd name="T6" fmla="*/ 0 60000 65536"/>
              <a:gd name="T7" fmla="*/ 0 60000 65536"/>
              <a:gd name="T8" fmla="*/ 0 60000 65536"/>
              <a:gd name="T9" fmla="*/ 0 w 39"/>
              <a:gd name="T10" fmla="*/ 0 h 27"/>
              <a:gd name="T11" fmla="*/ 39 w 39"/>
              <a:gd name="T12" fmla="*/ 27 h 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" h="27">
                <a:moveTo>
                  <a:pt x="0" y="0"/>
                </a:moveTo>
                <a:lnTo>
                  <a:pt x="38" y="13"/>
                </a:lnTo>
                <a:lnTo>
                  <a:pt x="0" y="26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99" name="Freeform 87"/>
          <p:cNvSpPr>
            <a:spLocks/>
          </p:cNvSpPr>
          <p:nvPr/>
        </p:nvSpPr>
        <p:spPr bwMode="auto">
          <a:xfrm>
            <a:off x="6321425" y="2506663"/>
            <a:ext cx="158750" cy="298450"/>
          </a:xfrm>
          <a:custGeom>
            <a:avLst/>
            <a:gdLst>
              <a:gd name="T0" fmla="*/ 157163 w 100"/>
              <a:gd name="T1" fmla="*/ 0 h 188"/>
              <a:gd name="T2" fmla="*/ 0 w 100"/>
              <a:gd name="T3" fmla="*/ 296863 h 188"/>
              <a:gd name="T4" fmla="*/ 157163 w 100"/>
              <a:gd name="T5" fmla="*/ 0 h 188"/>
              <a:gd name="T6" fmla="*/ 0 60000 65536"/>
              <a:gd name="T7" fmla="*/ 0 60000 65536"/>
              <a:gd name="T8" fmla="*/ 0 60000 65536"/>
              <a:gd name="T9" fmla="*/ 0 w 100"/>
              <a:gd name="T10" fmla="*/ 0 h 188"/>
              <a:gd name="T11" fmla="*/ 100 w 100"/>
              <a:gd name="T12" fmla="*/ 188 h 1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" h="188">
                <a:moveTo>
                  <a:pt x="99" y="0"/>
                </a:moveTo>
                <a:lnTo>
                  <a:pt x="0" y="187"/>
                </a:lnTo>
                <a:lnTo>
                  <a:pt x="99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00" name="Freeform 88"/>
          <p:cNvSpPr>
            <a:spLocks/>
          </p:cNvSpPr>
          <p:nvPr/>
        </p:nvSpPr>
        <p:spPr bwMode="auto">
          <a:xfrm>
            <a:off x="6321425" y="2727325"/>
            <a:ext cx="49213" cy="77788"/>
          </a:xfrm>
          <a:custGeom>
            <a:avLst/>
            <a:gdLst>
              <a:gd name="T0" fmla="*/ 47625 w 31"/>
              <a:gd name="T1" fmla="*/ 23813 h 49"/>
              <a:gd name="T2" fmla="*/ 0 w 31"/>
              <a:gd name="T3" fmla="*/ 76200 h 49"/>
              <a:gd name="T4" fmla="*/ 20638 w 31"/>
              <a:gd name="T5" fmla="*/ 0 h 49"/>
              <a:gd name="T6" fmla="*/ 0 60000 65536"/>
              <a:gd name="T7" fmla="*/ 0 60000 65536"/>
              <a:gd name="T8" fmla="*/ 0 60000 65536"/>
              <a:gd name="T9" fmla="*/ 0 w 31"/>
              <a:gd name="T10" fmla="*/ 0 h 49"/>
              <a:gd name="T11" fmla="*/ 31 w 31"/>
              <a:gd name="T12" fmla="*/ 49 h 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" h="49">
                <a:moveTo>
                  <a:pt x="30" y="15"/>
                </a:moveTo>
                <a:lnTo>
                  <a:pt x="0" y="48"/>
                </a:lnTo>
                <a:lnTo>
                  <a:pt x="13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01" name="Freeform 89"/>
          <p:cNvSpPr>
            <a:spLocks/>
          </p:cNvSpPr>
          <p:nvPr/>
        </p:nvSpPr>
        <p:spPr bwMode="auto">
          <a:xfrm>
            <a:off x="6881813" y="2506663"/>
            <a:ext cx="1587" cy="298450"/>
          </a:xfrm>
          <a:custGeom>
            <a:avLst/>
            <a:gdLst>
              <a:gd name="T0" fmla="*/ 0 w 1"/>
              <a:gd name="T1" fmla="*/ 0 h 188"/>
              <a:gd name="T2" fmla="*/ 0 w 1"/>
              <a:gd name="T3" fmla="*/ 296863 h 188"/>
              <a:gd name="T4" fmla="*/ 0 w 1"/>
              <a:gd name="T5" fmla="*/ 0 h 188"/>
              <a:gd name="T6" fmla="*/ 0 60000 65536"/>
              <a:gd name="T7" fmla="*/ 0 60000 65536"/>
              <a:gd name="T8" fmla="*/ 0 60000 65536"/>
              <a:gd name="T9" fmla="*/ 0 w 1"/>
              <a:gd name="T10" fmla="*/ 0 h 188"/>
              <a:gd name="T11" fmla="*/ 1 w 1"/>
              <a:gd name="T12" fmla="*/ 188 h 1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188">
                <a:moveTo>
                  <a:pt x="0" y="0"/>
                </a:moveTo>
                <a:lnTo>
                  <a:pt x="0" y="18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02" name="Freeform 90"/>
          <p:cNvSpPr>
            <a:spLocks/>
          </p:cNvSpPr>
          <p:nvPr/>
        </p:nvSpPr>
        <p:spPr bwMode="auto">
          <a:xfrm>
            <a:off x="6867525" y="2725738"/>
            <a:ext cx="30163" cy="79375"/>
          </a:xfrm>
          <a:custGeom>
            <a:avLst/>
            <a:gdLst>
              <a:gd name="T0" fmla="*/ 28575 w 19"/>
              <a:gd name="T1" fmla="*/ 0 h 50"/>
              <a:gd name="T2" fmla="*/ 12700 w 19"/>
              <a:gd name="T3" fmla="*/ 77788 h 50"/>
              <a:gd name="T4" fmla="*/ 0 w 19"/>
              <a:gd name="T5" fmla="*/ 0 h 50"/>
              <a:gd name="T6" fmla="*/ 0 60000 65536"/>
              <a:gd name="T7" fmla="*/ 0 60000 65536"/>
              <a:gd name="T8" fmla="*/ 0 60000 65536"/>
              <a:gd name="T9" fmla="*/ 0 w 19"/>
              <a:gd name="T10" fmla="*/ 0 h 50"/>
              <a:gd name="T11" fmla="*/ 19 w 19"/>
              <a:gd name="T12" fmla="*/ 50 h 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" h="50">
                <a:moveTo>
                  <a:pt x="18" y="0"/>
                </a:moveTo>
                <a:lnTo>
                  <a:pt x="8" y="4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03" name="Freeform 91"/>
          <p:cNvSpPr>
            <a:spLocks/>
          </p:cNvSpPr>
          <p:nvPr/>
        </p:nvSpPr>
        <p:spPr bwMode="auto">
          <a:xfrm>
            <a:off x="7767638" y="2803525"/>
            <a:ext cx="403225" cy="347663"/>
          </a:xfrm>
          <a:custGeom>
            <a:avLst/>
            <a:gdLst>
              <a:gd name="T0" fmla="*/ 0 w 254"/>
              <a:gd name="T1" fmla="*/ 0 h 219"/>
              <a:gd name="T2" fmla="*/ 401638 w 254"/>
              <a:gd name="T3" fmla="*/ 0 h 219"/>
              <a:gd name="T4" fmla="*/ 401638 w 254"/>
              <a:gd name="T5" fmla="*/ 346075 h 219"/>
              <a:gd name="T6" fmla="*/ 0 w 254"/>
              <a:gd name="T7" fmla="*/ 346075 h 219"/>
              <a:gd name="T8" fmla="*/ 0 w 254"/>
              <a:gd name="T9" fmla="*/ 0 h 2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219"/>
              <a:gd name="T17" fmla="*/ 254 w 254"/>
              <a:gd name="T18" fmla="*/ 219 h 21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219">
                <a:moveTo>
                  <a:pt x="0" y="0"/>
                </a:moveTo>
                <a:lnTo>
                  <a:pt x="253" y="0"/>
                </a:lnTo>
                <a:lnTo>
                  <a:pt x="253" y="218"/>
                </a:lnTo>
                <a:lnTo>
                  <a:pt x="0" y="21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04" name="Freeform 92"/>
          <p:cNvSpPr>
            <a:spLocks/>
          </p:cNvSpPr>
          <p:nvPr/>
        </p:nvSpPr>
        <p:spPr bwMode="auto">
          <a:xfrm>
            <a:off x="7567613" y="2930525"/>
            <a:ext cx="65087" cy="42863"/>
          </a:xfrm>
          <a:custGeom>
            <a:avLst/>
            <a:gdLst>
              <a:gd name="T0" fmla="*/ 63500 w 41"/>
              <a:gd name="T1" fmla="*/ 41275 h 27"/>
              <a:gd name="T2" fmla="*/ 0 w 41"/>
              <a:gd name="T3" fmla="*/ 20638 h 27"/>
              <a:gd name="T4" fmla="*/ 63500 w 41"/>
              <a:gd name="T5" fmla="*/ 0 h 27"/>
              <a:gd name="T6" fmla="*/ 0 60000 65536"/>
              <a:gd name="T7" fmla="*/ 0 60000 65536"/>
              <a:gd name="T8" fmla="*/ 0 60000 65536"/>
              <a:gd name="T9" fmla="*/ 0 w 41"/>
              <a:gd name="T10" fmla="*/ 0 h 27"/>
              <a:gd name="T11" fmla="*/ 41 w 41"/>
              <a:gd name="T12" fmla="*/ 27 h 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" h="27">
                <a:moveTo>
                  <a:pt x="40" y="26"/>
                </a:moveTo>
                <a:lnTo>
                  <a:pt x="0" y="13"/>
                </a:lnTo>
                <a:lnTo>
                  <a:pt x="4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05" name="Freeform 93"/>
          <p:cNvSpPr>
            <a:spLocks/>
          </p:cNvSpPr>
          <p:nvPr/>
        </p:nvSpPr>
        <p:spPr bwMode="auto">
          <a:xfrm>
            <a:off x="7567613" y="2954338"/>
            <a:ext cx="201612" cy="1587"/>
          </a:xfrm>
          <a:custGeom>
            <a:avLst/>
            <a:gdLst>
              <a:gd name="T0" fmla="*/ 0 w 127"/>
              <a:gd name="T1" fmla="*/ 0 h 1"/>
              <a:gd name="T2" fmla="*/ 200025 w 127"/>
              <a:gd name="T3" fmla="*/ 0 h 1"/>
              <a:gd name="T4" fmla="*/ 0 w 127"/>
              <a:gd name="T5" fmla="*/ 0 h 1"/>
              <a:gd name="T6" fmla="*/ 0 60000 65536"/>
              <a:gd name="T7" fmla="*/ 0 60000 65536"/>
              <a:gd name="T8" fmla="*/ 0 60000 65536"/>
              <a:gd name="T9" fmla="*/ 0 w 127"/>
              <a:gd name="T10" fmla="*/ 0 h 1"/>
              <a:gd name="T11" fmla="*/ 127 w 127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7" h="1">
                <a:moveTo>
                  <a:pt x="0" y="0"/>
                </a:moveTo>
                <a:lnTo>
                  <a:pt x="126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06" name="Freeform 94"/>
          <p:cNvSpPr>
            <a:spLocks/>
          </p:cNvSpPr>
          <p:nvPr/>
        </p:nvSpPr>
        <p:spPr bwMode="auto">
          <a:xfrm>
            <a:off x="7702550" y="2930525"/>
            <a:ext cx="66675" cy="42863"/>
          </a:xfrm>
          <a:custGeom>
            <a:avLst/>
            <a:gdLst>
              <a:gd name="T0" fmla="*/ 0 w 42"/>
              <a:gd name="T1" fmla="*/ 0 h 27"/>
              <a:gd name="T2" fmla="*/ 65088 w 42"/>
              <a:gd name="T3" fmla="*/ 20638 h 27"/>
              <a:gd name="T4" fmla="*/ 0 w 42"/>
              <a:gd name="T5" fmla="*/ 41275 h 27"/>
              <a:gd name="T6" fmla="*/ 0 60000 65536"/>
              <a:gd name="T7" fmla="*/ 0 60000 65536"/>
              <a:gd name="T8" fmla="*/ 0 60000 65536"/>
              <a:gd name="T9" fmla="*/ 0 w 42"/>
              <a:gd name="T10" fmla="*/ 0 h 27"/>
              <a:gd name="T11" fmla="*/ 42 w 42"/>
              <a:gd name="T12" fmla="*/ 27 h 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" h="27">
                <a:moveTo>
                  <a:pt x="0" y="0"/>
                </a:moveTo>
                <a:lnTo>
                  <a:pt x="41" y="13"/>
                </a:lnTo>
                <a:lnTo>
                  <a:pt x="0" y="26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07" name="Freeform 95"/>
          <p:cNvSpPr>
            <a:spLocks/>
          </p:cNvSpPr>
          <p:nvPr/>
        </p:nvSpPr>
        <p:spPr bwMode="auto">
          <a:xfrm>
            <a:off x="7810500" y="2506663"/>
            <a:ext cx="158750" cy="298450"/>
          </a:xfrm>
          <a:custGeom>
            <a:avLst/>
            <a:gdLst>
              <a:gd name="T0" fmla="*/ 0 w 100"/>
              <a:gd name="T1" fmla="*/ 0 h 188"/>
              <a:gd name="T2" fmla="*/ 157163 w 100"/>
              <a:gd name="T3" fmla="*/ 296863 h 188"/>
              <a:gd name="T4" fmla="*/ 0 w 100"/>
              <a:gd name="T5" fmla="*/ 0 h 188"/>
              <a:gd name="T6" fmla="*/ 0 60000 65536"/>
              <a:gd name="T7" fmla="*/ 0 60000 65536"/>
              <a:gd name="T8" fmla="*/ 0 60000 65536"/>
              <a:gd name="T9" fmla="*/ 0 w 100"/>
              <a:gd name="T10" fmla="*/ 0 h 188"/>
              <a:gd name="T11" fmla="*/ 100 w 100"/>
              <a:gd name="T12" fmla="*/ 188 h 1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" h="188">
                <a:moveTo>
                  <a:pt x="0" y="0"/>
                </a:moveTo>
                <a:lnTo>
                  <a:pt x="99" y="18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08" name="Freeform 96"/>
          <p:cNvSpPr>
            <a:spLocks/>
          </p:cNvSpPr>
          <p:nvPr/>
        </p:nvSpPr>
        <p:spPr bwMode="auto">
          <a:xfrm>
            <a:off x="7920038" y="2727325"/>
            <a:ext cx="49212" cy="77788"/>
          </a:xfrm>
          <a:custGeom>
            <a:avLst/>
            <a:gdLst>
              <a:gd name="T0" fmla="*/ 26987 w 31"/>
              <a:gd name="T1" fmla="*/ 0 h 49"/>
              <a:gd name="T2" fmla="*/ 47625 w 31"/>
              <a:gd name="T3" fmla="*/ 76200 h 49"/>
              <a:gd name="T4" fmla="*/ 0 w 31"/>
              <a:gd name="T5" fmla="*/ 23813 h 49"/>
              <a:gd name="T6" fmla="*/ 0 60000 65536"/>
              <a:gd name="T7" fmla="*/ 0 60000 65536"/>
              <a:gd name="T8" fmla="*/ 0 60000 65536"/>
              <a:gd name="T9" fmla="*/ 0 w 31"/>
              <a:gd name="T10" fmla="*/ 0 h 49"/>
              <a:gd name="T11" fmla="*/ 31 w 31"/>
              <a:gd name="T12" fmla="*/ 49 h 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" h="49">
                <a:moveTo>
                  <a:pt x="17" y="0"/>
                </a:moveTo>
                <a:lnTo>
                  <a:pt x="30" y="48"/>
                </a:lnTo>
                <a:lnTo>
                  <a:pt x="0" y="15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09" name="Freeform 97"/>
          <p:cNvSpPr>
            <a:spLocks/>
          </p:cNvSpPr>
          <p:nvPr/>
        </p:nvSpPr>
        <p:spPr bwMode="auto">
          <a:xfrm>
            <a:off x="6078538" y="3149600"/>
            <a:ext cx="201612" cy="498475"/>
          </a:xfrm>
          <a:custGeom>
            <a:avLst/>
            <a:gdLst>
              <a:gd name="T0" fmla="*/ 0 w 127"/>
              <a:gd name="T1" fmla="*/ 0 h 314"/>
              <a:gd name="T2" fmla="*/ 200025 w 127"/>
              <a:gd name="T3" fmla="*/ 496888 h 314"/>
              <a:gd name="T4" fmla="*/ 0 w 127"/>
              <a:gd name="T5" fmla="*/ 0 h 314"/>
              <a:gd name="T6" fmla="*/ 0 60000 65536"/>
              <a:gd name="T7" fmla="*/ 0 60000 65536"/>
              <a:gd name="T8" fmla="*/ 0 60000 65536"/>
              <a:gd name="T9" fmla="*/ 0 w 127"/>
              <a:gd name="T10" fmla="*/ 0 h 314"/>
              <a:gd name="T11" fmla="*/ 127 w 127"/>
              <a:gd name="T12" fmla="*/ 314 h 3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7" h="314">
                <a:moveTo>
                  <a:pt x="0" y="0"/>
                </a:moveTo>
                <a:lnTo>
                  <a:pt x="126" y="313"/>
                </a:lnTo>
                <a:lnTo>
                  <a:pt x="0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10" name="Freeform 98"/>
          <p:cNvSpPr>
            <a:spLocks/>
          </p:cNvSpPr>
          <p:nvPr/>
        </p:nvSpPr>
        <p:spPr bwMode="auto">
          <a:xfrm>
            <a:off x="6235700" y="3568700"/>
            <a:ext cx="44450" cy="79375"/>
          </a:xfrm>
          <a:custGeom>
            <a:avLst/>
            <a:gdLst>
              <a:gd name="T0" fmla="*/ 28575 w 28"/>
              <a:gd name="T1" fmla="*/ 0 h 50"/>
              <a:gd name="T2" fmla="*/ 42863 w 28"/>
              <a:gd name="T3" fmla="*/ 77788 h 50"/>
              <a:gd name="T4" fmla="*/ 0 w 28"/>
              <a:gd name="T5" fmla="*/ 17463 h 50"/>
              <a:gd name="T6" fmla="*/ 0 60000 65536"/>
              <a:gd name="T7" fmla="*/ 0 60000 65536"/>
              <a:gd name="T8" fmla="*/ 0 60000 65536"/>
              <a:gd name="T9" fmla="*/ 0 w 28"/>
              <a:gd name="T10" fmla="*/ 0 h 50"/>
              <a:gd name="T11" fmla="*/ 28 w 28"/>
              <a:gd name="T12" fmla="*/ 50 h 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" h="50">
                <a:moveTo>
                  <a:pt x="18" y="0"/>
                </a:moveTo>
                <a:lnTo>
                  <a:pt x="27" y="49"/>
                </a:lnTo>
                <a:lnTo>
                  <a:pt x="0" y="11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11" name="Freeform 99"/>
          <p:cNvSpPr>
            <a:spLocks/>
          </p:cNvSpPr>
          <p:nvPr/>
        </p:nvSpPr>
        <p:spPr bwMode="auto">
          <a:xfrm>
            <a:off x="5794375" y="3149600"/>
            <a:ext cx="366713" cy="549275"/>
          </a:xfrm>
          <a:custGeom>
            <a:avLst/>
            <a:gdLst>
              <a:gd name="T0" fmla="*/ 365125 w 231"/>
              <a:gd name="T1" fmla="*/ 0 h 346"/>
              <a:gd name="T2" fmla="*/ 0 w 231"/>
              <a:gd name="T3" fmla="*/ 547688 h 346"/>
              <a:gd name="T4" fmla="*/ 365125 w 231"/>
              <a:gd name="T5" fmla="*/ 0 h 346"/>
              <a:gd name="T6" fmla="*/ 0 60000 65536"/>
              <a:gd name="T7" fmla="*/ 0 60000 65536"/>
              <a:gd name="T8" fmla="*/ 0 60000 65536"/>
              <a:gd name="T9" fmla="*/ 0 w 231"/>
              <a:gd name="T10" fmla="*/ 0 h 346"/>
              <a:gd name="T11" fmla="*/ 231 w 231"/>
              <a:gd name="T12" fmla="*/ 346 h 3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1" h="346">
                <a:moveTo>
                  <a:pt x="230" y="0"/>
                </a:moveTo>
                <a:lnTo>
                  <a:pt x="0" y="345"/>
                </a:lnTo>
                <a:lnTo>
                  <a:pt x="230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12" name="Freeform 100"/>
          <p:cNvSpPr>
            <a:spLocks/>
          </p:cNvSpPr>
          <p:nvPr/>
        </p:nvSpPr>
        <p:spPr bwMode="auto">
          <a:xfrm>
            <a:off x="5794375" y="3624263"/>
            <a:ext cx="57150" cy="74612"/>
          </a:xfrm>
          <a:custGeom>
            <a:avLst/>
            <a:gdLst>
              <a:gd name="T0" fmla="*/ 55563 w 36"/>
              <a:gd name="T1" fmla="*/ 25400 h 47"/>
              <a:gd name="T2" fmla="*/ 0 w 36"/>
              <a:gd name="T3" fmla="*/ 73025 h 47"/>
              <a:gd name="T4" fmla="*/ 30162 w 36"/>
              <a:gd name="T5" fmla="*/ 0 h 47"/>
              <a:gd name="T6" fmla="*/ 0 60000 65536"/>
              <a:gd name="T7" fmla="*/ 0 60000 65536"/>
              <a:gd name="T8" fmla="*/ 0 60000 65536"/>
              <a:gd name="T9" fmla="*/ 0 w 36"/>
              <a:gd name="T10" fmla="*/ 0 h 47"/>
              <a:gd name="T11" fmla="*/ 36 w 36"/>
              <a:gd name="T12" fmla="*/ 47 h 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" h="47">
                <a:moveTo>
                  <a:pt x="35" y="16"/>
                </a:moveTo>
                <a:lnTo>
                  <a:pt x="0" y="46"/>
                </a:lnTo>
                <a:lnTo>
                  <a:pt x="19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13" name="Freeform 101"/>
          <p:cNvSpPr>
            <a:spLocks/>
          </p:cNvSpPr>
          <p:nvPr/>
        </p:nvSpPr>
        <p:spPr bwMode="auto">
          <a:xfrm>
            <a:off x="6197600" y="3149600"/>
            <a:ext cx="566738" cy="549275"/>
          </a:xfrm>
          <a:custGeom>
            <a:avLst/>
            <a:gdLst>
              <a:gd name="T0" fmla="*/ 0 w 357"/>
              <a:gd name="T1" fmla="*/ 0 h 346"/>
              <a:gd name="T2" fmla="*/ 565150 w 357"/>
              <a:gd name="T3" fmla="*/ 547688 h 346"/>
              <a:gd name="T4" fmla="*/ 0 w 357"/>
              <a:gd name="T5" fmla="*/ 0 h 346"/>
              <a:gd name="T6" fmla="*/ 0 60000 65536"/>
              <a:gd name="T7" fmla="*/ 0 60000 65536"/>
              <a:gd name="T8" fmla="*/ 0 60000 65536"/>
              <a:gd name="T9" fmla="*/ 0 w 357"/>
              <a:gd name="T10" fmla="*/ 0 h 346"/>
              <a:gd name="T11" fmla="*/ 357 w 357"/>
              <a:gd name="T12" fmla="*/ 346 h 3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7" h="346">
                <a:moveTo>
                  <a:pt x="0" y="0"/>
                </a:moveTo>
                <a:lnTo>
                  <a:pt x="356" y="345"/>
                </a:lnTo>
                <a:lnTo>
                  <a:pt x="0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14" name="Freeform 102"/>
          <p:cNvSpPr>
            <a:spLocks/>
          </p:cNvSpPr>
          <p:nvPr/>
        </p:nvSpPr>
        <p:spPr bwMode="auto">
          <a:xfrm>
            <a:off x="6699250" y="3633788"/>
            <a:ext cx="65088" cy="65087"/>
          </a:xfrm>
          <a:custGeom>
            <a:avLst/>
            <a:gdLst>
              <a:gd name="T0" fmla="*/ 20638 w 41"/>
              <a:gd name="T1" fmla="*/ 0 h 41"/>
              <a:gd name="T2" fmla="*/ 63500 w 41"/>
              <a:gd name="T3" fmla="*/ 63500 h 41"/>
              <a:gd name="T4" fmla="*/ 0 w 41"/>
              <a:gd name="T5" fmla="*/ 30162 h 41"/>
              <a:gd name="T6" fmla="*/ 0 60000 65536"/>
              <a:gd name="T7" fmla="*/ 0 60000 65536"/>
              <a:gd name="T8" fmla="*/ 0 60000 65536"/>
              <a:gd name="T9" fmla="*/ 0 w 41"/>
              <a:gd name="T10" fmla="*/ 0 h 41"/>
              <a:gd name="T11" fmla="*/ 41 w 41"/>
              <a:gd name="T12" fmla="*/ 41 h 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" h="41">
                <a:moveTo>
                  <a:pt x="13" y="0"/>
                </a:moveTo>
                <a:lnTo>
                  <a:pt x="40" y="40"/>
                </a:lnTo>
                <a:lnTo>
                  <a:pt x="0" y="19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15" name="Freeform 103"/>
          <p:cNvSpPr>
            <a:spLocks/>
          </p:cNvSpPr>
          <p:nvPr/>
        </p:nvSpPr>
        <p:spPr bwMode="auto">
          <a:xfrm>
            <a:off x="5997575" y="3149600"/>
            <a:ext cx="282575" cy="498475"/>
          </a:xfrm>
          <a:custGeom>
            <a:avLst/>
            <a:gdLst>
              <a:gd name="T0" fmla="*/ 280988 w 178"/>
              <a:gd name="T1" fmla="*/ 0 h 314"/>
              <a:gd name="T2" fmla="*/ 0 w 178"/>
              <a:gd name="T3" fmla="*/ 496888 h 314"/>
              <a:gd name="T4" fmla="*/ 280988 w 178"/>
              <a:gd name="T5" fmla="*/ 0 h 314"/>
              <a:gd name="T6" fmla="*/ 0 60000 65536"/>
              <a:gd name="T7" fmla="*/ 0 60000 65536"/>
              <a:gd name="T8" fmla="*/ 0 60000 65536"/>
              <a:gd name="T9" fmla="*/ 0 w 178"/>
              <a:gd name="T10" fmla="*/ 0 h 314"/>
              <a:gd name="T11" fmla="*/ 178 w 178"/>
              <a:gd name="T12" fmla="*/ 314 h 3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8" h="314">
                <a:moveTo>
                  <a:pt x="177" y="0"/>
                </a:moveTo>
                <a:lnTo>
                  <a:pt x="0" y="313"/>
                </a:lnTo>
                <a:lnTo>
                  <a:pt x="177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16" name="Freeform 104"/>
          <p:cNvSpPr>
            <a:spLocks/>
          </p:cNvSpPr>
          <p:nvPr/>
        </p:nvSpPr>
        <p:spPr bwMode="auto">
          <a:xfrm>
            <a:off x="5997575" y="3573463"/>
            <a:ext cx="52388" cy="74612"/>
          </a:xfrm>
          <a:custGeom>
            <a:avLst/>
            <a:gdLst>
              <a:gd name="T0" fmla="*/ 50800 w 33"/>
              <a:gd name="T1" fmla="*/ 20637 h 47"/>
              <a:gd name="T2" fmla="*/ 0 w 33"/>
              <a:gd name="T3" fmla="*/ 73025 h 47"/>
              <a:gd name="T4" fmla="*/ 22225 w 33"/>
              <a:gd name="T5" fmla="*/ 0 h 47"/>
              <a:gd name="T6" fmla="*/ 0 60000 65536"/>
              <a:gd name="T7" fmla="*/ 0 60000 65536"/>
              <a:gd name="T8" fmla="*/ 0 60000 65536"/>
              <a:gd name="T9" fmla="*/ 0 w 33"/>
              <a:gd name="T10" fmla="*/ 0 h 47"/>
              <a:gd name="T11" fmla="*/ 33 w 33"/>
              <a:gd name="T12" fmla="*/ 47 h 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" h="47">
                <a:moveTo>
                  <a:pt x="32" y="13"/>
                </a:moveTo>
                <a:lnTo>
                  <a:pt x="0" y="46"/>
                </a:lnTo>
                <a:lnTo>
                  <a:pt x="14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17" name="Freeform 105"/>
          <p:cNvSpPr>
            <a:spLocks/>
          </p:cNvSpPr>
          <p:nvPr/>
        </p:nvSpPr>
        <p:spPr bwMode="auto">
          <a:xfrm>
            <a:off x="6321425" y="3149600"/>
            <a:ext cx="1408113" cy="498475"/>
          </a:xfrm>
          <a:custGeom>
            <a:avLst/>
            <a:gdLst>
              <a:gd name="T0" fmla="*/ 0 w 887"/>
              <a:gd name="T1" fmla="*/ 0 h 314"/>
              <a:gd name="T2" fmla="*/ 1406525 w 887"/>
              <a:gd name="T3" fmla="*/ 496888 h 314"/>
              <a:gd name="T4" fmla="*/ 0 w 887"/>
              <a:gd name="T5" fmla="*/ 0 h 314"/>
              <a:gd name="T6" fmla="*/ 0 60000 65536"/>
              <a:gd name="T7" fmla="*/ 0 60000 65536"/>
              <a:gd name="T8" fmla="*/ 0 60000 65536"/>
              <a:gd name="T9" fmla="*/ 0 w 887"/>
              <a:gd name="T10" fmla="*/ 0 h 314"/>
              <a:gd name="T11" fmla="*/ 887 w 887"/>
              <a:gd name="T12" fmla="*/ 314 h 3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87" h="314">
                <a:moveTo>
                  <a:pt x="0" y="0"/>
                </a:moveTo>
                <a:lnTo>
                  <a:pt x="886" y="313"/>
                </a:lnTo>
                <a:lnTo>
                  <a:pt x="0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18" name="Freeform 106"/>
          <p:cNvSpPr>
            <a:spLocks/>
          </p:cNvSpPr>
          <p:nvPr/>
        </p:nvSpPr>
        <p:spPr bwMode="auto">
          <a:xfrm>
            <a:off x="7661275" y="3605213"/>
            <a:ext cx="68263" cy="42862"/>
          </a:xfrm>
          <a:custGeom>
            <a:avLst/>
            <a:gdLst>
              <a:gd name="T0" fmla="*/ 9525 w 43"/>
              <a:gd name="T1" fmla="*/ 0 h 27"/>
              <a:gd name="T2" fmla="*/ 66675 w 43"/>
              <a:gd name="T3" fmla="*/ 41275 h 27"/>
              <a:gd name="T4" fmla="*/ 0 w 43"/>
              <a:gd name="T5" fmla="*/ 39687 h 27"/>
              <a:gd name="T6" fmla="*/ 0 60000 65536"/>
              <a:gd name="T7" fmla="*/ 0 60000 65536"/>
              <a:gd name="T8" fmla="*/ 0 60000 65536"/>
              <a:gd name="T9" fmla="*/ 0 w 43"/>
              <a:gd name="T10" fmla="*/ 0 h 27"/>
              <a:gd name="T11" fmla="*/ 43 w 43"/>
              <a:gd name="T12" fmla="*/ 27 h 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" h="27">
                <a:moveTo>
                  <a:pt x="6" y="0"/>
                </a:moveTo>
                <a:lnTo>
                  <a:pt x="42" y="26"/>
                </a:lnTo>
                <a:lnTo>
                  <a:pt x="0" y="25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19" name="Freeform 107"/>
          <p:cNvSpPr>
            <a:spLocks/>
          </p:cNvSpPr>
          <p:nvPr/>
        </p:nvSpPr>
        <p:spPr bwMode="auto">
          <a:xfrm>
            <a:off x="6078538" y="3149600"/>
            <a:ext cx="685800" cy="498475"/>
          </a:xfrm>
          <a:custGeom>
            <a:avLst/>
            <a:gdLst>
              <a:gd name="T0" fmla="*/ 684213 w 432"/>
              <a:gd name="T1" fmla="*/ 0 h 314"/>
              <a:gd name="T2" fmla="*/ 0 w 432"/>
              <a:gd name="T3" fmla="*/ 496888 h 314"/>
              <a:gd name="T4" fmla="*/ 684213 w 432"/>
              <a:gd name="T5" fmla="*/ 0 h 314"/>
              <a:gd name="T6" fmla="*/ 0 60000 65536"/>
              <a:gd name="T7" fmla="*/ 0 60000 65536"/>
              <a:gd name="T8" fmla="*/ 0 60000 65536"/>
              <a:gd name="T9" fmla="*/ 0 w 432"/>
              <a:gd name="T10" fmla="*/ 0 h 314"/>
              <a:gd name="T11" fmla="*/ 432 w 432"/>
              <a:gd name="T12" fmla="*/ 314 h 3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" h="314">
                <a:moveTo>
                  <a:pt x="431" y="0"/>
                </a:moveTo>
                <a:lnTo>
                  <a:pt x="0" y="313"/>
                </a:lnTo>
                <a:lnTo>
                  <a:pt x="431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20" name="Freeform 108"/>
          <p:cNvSpPr>
            <a:spLocks/>
          </p:cNvSpPr>
          <p:nvPr/>
        </p:nvSpPr>
        <p:spPr bwMode="auto">
          <a:xfrm>
            <a:off x="6078538" y="3589338"/>
            <a:ext cx="65087" cy="58737"/>
          </a:xfrm>
          <a:custGeom>
            <a:avLst/>
            <a:gdLst>
              <a:gd name="T0" fmla="*/ 63500 w 41"/>
              <a:gd name="T1" fmla="*/ 34925 h 37"/>
              <a:gd name="T2" fmla="*/ 0 w 41"/>
              <a:gd name="T3" fmla="*/ 57150 h 37"/>
              <a:gd name="T4" fmla="*/ 49212 w 41"/>
              <a:gd name="T5" fmla="*/ 0 h 37"/>
              <a:gd name="T6" fmla="*/ 0 60000 65536"/>
              <a:gd name="T7" fmla="*/ 0 60000 65536"/>
              <a:gd name="T8" fmla="*/ 0 60000 65536"/>
              <a:gd name="T9" fmla="*/ 0 w 41"/>
              <a:gd name="T10" fmla="*/ 0 h 37"/>
              <a:gd name="T11" fmla="*/ 41 w 41"/>
              <a:gd name="T12" fmla="*/ 37 h 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" h="37">
                <a:moveTo>
                  <a:pt x="40" y="22"/>
                </a:moveTo>
                <a:lnTo>
                  <a:pt x="0" y="36"/>
                </a:lnTo>
                <a:lnTo>
                  <a:pt x="31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21" name="Freeform 109"/>
          <p:cNvSpPr>
            <a:spLocks/>
          </p:cNvSpPr>
          <p:nvPr/>
        </p:nvSpPr>
        <p:spPr bwMode="auto">
          <a:xfrm>
            <a:off x="6799263" y="3149600"/>
            <a:ext cx="1778000" cy="498475"/>
          </a:xfrm>
          <a:custGeom>
            <a:avLst/>
            <a:gdLst>
              <a:gd name="T0" fmla="*/ 0 w 1120"/>
              <a:gd name="T1" fmla="*/ 0 h 314"/>
              <a:gd name="T2" fmla="*/ 1776413 w 1120"/>
              <a:gd name="T3" fmla="*/ 496888 h 314"/>
              <a:gd name="T4" fmla="*/ 0 w 1120"/>
              <a:gd name="T5" fmla="*/ 0 h 314"/>
              <a:gd name="T6" fmla="*/ 0 60000 65536"/>
              <a:gd name="T7" fmla="*/ 0 60000 65536"/>
              <a:gd name="T8" fmla="*/ 0 60000 65536"/>
              <a:gd name="T9" fmla="*/ 0 w 1120"/>
              <a:gd name="T10" fmla="*/ 0 h 314"/>
              <a:gd name="T11" fmla="*/ 1120 w 1120"/>
              <a:gd name="T12" fmla="*/ 314 h 3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20" h="314">
                <a:moveTo>
                  <a:pt x="0" y="0"/>
                </a:moveTo>
                <a:lnTo>
                  <a:pt x="1119" y="313"/>
                </a:lnTo>
                <a:lnTo>
                  <a:pt x="0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22" name="Freeform 110"/>
          <p:cNvSpPr>
            <a:spLocks/>
          </p:cNvSpPr>
          <p:nvPr/>
        </p:nvSpPr>
        <p:spPr bwMode="auto">
          <a:xfrm>
            <a:off x="8507413" y="3608388"/>
            <a:ext cx="69850" cy="41275"/>
          </a:xfrm>
          <a:custGeom>
            <a:avLst/>
            <a:gdLst>
              <a:gd name="T0" fmla="*/ 7938 w 44"/>
              <a:gd name="T1" fmla="*/ 0 h 26"/>
              <a:gd name="T2" fmla="*/ 68263 w 44"/>
              <a:gd name="T3" fmla="*/ 38100 h 26"/>
              <a:gd name="T4" fmla="*/ 0 w 44"/>
              <a:gd name="T5" fmla="*/ 39688 h 26"/>
              <a:gd name="T6" fmla="*/ 0 60000 65536"/>
              <a:gd name="T7" fmla="*/ 0 60000 65536"/>
              <a:gd name="T8" fmla="*/ 0 60000 65536"/>
              <a:gd name="T9" fmla="*/ 0 w 44"/>
              <a:gd name="T10" fmla="*/ 0 h 26"/>
              <a:gd name="T11" fmla="*/ 44 w 44"/>
              <a:gd name="T12" fmla="*/ 26 h 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" h="26">
                <a:moveTo>
                  <a:pt x="5" y="0"/>
                </a:moveTo>
                <a:lnTo>
                  <a:pt x="43" y="24"/>
                </a:lnTo>
                <a:lnTo>
                  <a:pt x="0" y="25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23" name="Freeform 111"/>
          <p:cNvSpPr>
            <a:spLocks/>
          </p:cNvSpPr>
          <p:nvPr/>
        </p:nvSpPr>
        <p:spPr bwMode="auto">
          <a:xfrm>
            <a:off x="6799263" y="3149600"/>
            <a:ext cx="165100" cy="549275"/>
          </a:xfrm>
          <a:custGeom>
            <a:avLst/>
            <a:gdLst>
              <a:gd name="T0" fmla="*/ 163513 w 104"/>
              <a:gd name="T1" fmla="*/ 0 h 346"/>
              <a:gd name="T2" fmla="*/ 0 w 104"/>
              <a:gd name="T3" fmla="*/ 547688 h 346"/>
              <a:gd name="T4" fmla="*/ 163513 w 104"/>
              <a:gd name="T5" fmla="*/ 0 h 346"/>
              <a:gd name="T6" fmla="*/ 0 60000 65536"/>
              <a:gd name="T7" fmla="*/ 0 60000 65536"/>
              <a:gd name="T8" fmla="*/ 0 60000 65536"/>
              <a:gd name="T9" fmla="*/ 0 w 104"/>
              <a:gd name="T10" fmla="*/ 0 h 346"/>
              <a:gd name="T11" fmla="*/ 104 w 104"/>
              <a:gd name="T12" fmla="*/ 346 h 3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4" h="346">
                <a:moveTo>
                  <a:pt x="103" y="0"/>
                </a:moveTo>
                <a:lnTo>
                  <a:pt x="0" y="345"/>
                </a:lnTo>
                <a:lnTo>
                  <a:pt x="103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24" name="Freeform 112"/>
          <p:cNvSpPr>
            <a:spLocks/>
          </p:cNvSpPr>
          <p:nvPr/>
        </p:nvSpPr>
        <p:spPr bwMode="auto">
          <a:xfrm>
            <a:off x="6799263" y="3616325"/>
            <a:ext cx="42862" cy="82550"/>
          </a:xfrm>
          <a:custGeom>
            <a:avLst/>
            <a:gdLst>
              <a:gd name="T0" fmla="*/ 41275 w 27"/>
              <a:gd name="T1" fmla="*/ 12700 h 52"/>
              <a:gd name="T2" fmla="*/ 0 w 27"/>
              <a:gd name="T3" fmla="*/ 80963 h 52"/>
              <a:gd name="T4" fmla="*/ 7937 w 27"/>
              <a:gd name="T5" fmla="*/ 0 h 52"/>
              <a:gd name="T6" fmla="*/ 0 60000 65536"/>
              <a:gd name="T7" fmla="*/ 0 60000 65536"/>
              <a:gd name="T8" fmla="*/ 0 60000 65536"/>
              <a:gd name="T9" fmla="*/ 0 w 27"/>
              <a:gd name="T10" fmla="*/ 0 h 52"/>
              <a:gd name="T11" fmla="*/ 27 w 27"/>
              <a:gd name="T12" fmla="*/ 52 h 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" h="52">
                <a:moveTo>
                  <a:pt x="26" y="8"/>
                </a:moveTo>
                <a:lnTo>
                  <a:pt x="0" y="51"/>
                </a:lnTo>
                <a:lnTo>
                  <a:pt x="5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25" name="Freeform 113"/>
          <p:cNvSpPr>
            <a:spLocks/>
          </p:cNvSpPr>
          <p:nvPr/>
        </p:nvSpPr>
        <p:spPr bwMode="auto">
          <a:xfrm>
            <a:off x="6924675" y="3149600"/>
            <a:ext cx="322263" cy="498475"/>
          </a:xfrm>
          <a:custGeom>
            <a:avLst/>
            <a:gdLst>
              <a:gd name="T0" fmla="*/ 0 w 203"/>
              <a:gd name="T1" fmla="*/ 0 h 314"/>
              <a:gd name="T2" fmla="*/ 320675 w 203"/>
              <a:gd name="T3" fmla="*/ 496888 h 314"/>
              <a:gd name="T4" fmla="*/ 0 w 203"/>
              <a:gd name="T5" fmla="*/ 0 h 314"/>
              <a:gd name="T6" fmla="*/ 0 60000 65536"/>
              <a:gd name="T7" fmla="*/ 0 60000 65536"/>
              <a:gd name="T8" fmla="*/ 0 60000 65536"/>
              <a:gd name="T9" fmla="*/ 0 w 203"/>
              <a:gd name="T10" fmla="*/ 0 h 314"/>
              <a:gd name="T11" fmla="*/ 203 w 203"/>
              <a:gd name="T12" fmla="*/ 314 h 3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3" h="314">
                <a:moveTo>
                  <a:pt x="0" y="0"/>
                </a:moveTo>
                <a:lnTo>
                  <a:pt x="202" y="313"/>
                </a:lnTo>
                <a:lnTo>
                  <a:pt x="0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26" name="Freeform 114"/>
          <p:cNvSpPr>
            <a:spLocks/>
          </p:cNvSpPr>
          <p:nvPr/>
        </p:nvSpPr>
        <p:spPr bwMode="auto">
          <a:xfrm>
            <a:off x="7189788" y="3575050"/>
            <a:ext cx="57150" cy="73025"/>
          </a:xfrm>
          <a:custGeom>
            <a:avLst/>
            <a:gdLst>
              <a:gd name="T0" fmla="*/ 26988 w 36"/>
              <a:gd name="T1" fmla="*/ 0 h 46"/>
              <a:gd name="T2" fmla="*/ 55563 w 36"/>
              <a:gd name="T3" fmla="*/ 71438 h 46"/>
              <a:gd name="T4" fmla="*/ 0 w 36"/>
              <a:gd name="T5" fmla="*/ 23812 h 46"/>
              <a:gd name="T6" fmla="*/ 0 60000 65536"/>
              <a:gd name="T7" fmla="*/ 0 60000 65536"/>
              <a:gd name="T8" fmla="*/ 0 60000 65536"/>
              <a:gd name="T9" fmla="*/ 0 w 36"/>
              <a:gd name="T10" fmla="*/ 0 h 46"/>
              <a:gd name="T11" fmla="*/ 36 w 36"/>
              <a:gd name="T12" fmla="*/ 46 h 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" h="46">
                <a:moveTo>
                  <a:pt x="17" y="0"/>
                </a:moveTo>
                <a:lnTo>
                  <a:pt x="35" y="45"/>
                </a:lnTo>
                <a:lnTo>
                  <a:pt x="0" y="15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27" name="Freeform 115"/>
          <p:cNvSpPr>
            <a:spLocks/>
          </p:cNvSpPr>
          <p:nvPr/>
        </p:nvSpPr>
        <p:spPr bwMode="auto">
          <a:xfrm>
            <a:off x="7326313" y="3149600"/>
            <a:ext cx="565150" cy="549275"/>
          </a:xfrm>
          <a:custGeom>
            <a:avLst/>
            <a:gdLst>
              <a:gd name="T0" fmla="*/ 563563 w 356"/>
              <a:gd name="T1" fmla="*/ 0 h 346"/>
              <a:gd name="T2" fmla="*/ 0 w 356"/>
              <a:gd name="T3" fmla="*/ 547688 h 346"/>
              <a:gd name="T4" fmla="*/ 563563 w 356"/>
              <a:gd name="T5" fmla="*/ 0 h 346"/>
              <a:gd name="T6" fmla="*/ 0 60000 65536"/>
              <a:gd name="T7" fmla="*/ 0 60000 65536"/>
              <a:gd name="T8" fmla="*/ 0 60000 65536"/>
              <a:gd name="T9" fmla="*/ 0 w 356"/>
              <a:gd name="T10" fmla="*/ 0 h 346"/>
              <a:gd name="T11" fmla="*/ 356 w 356"/>
              <a:gd name="T12" fmla="*/ 346 h 3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6" h="346">
                <a:moveTo>
                  <a:pt x="355" y="0"/>
                </a:moveTo>
                <a:lnTo>
                  <a:pt x="0" y="345"/>
                </a:lnTo>
                <a:lnTo>
                  <a:pt x="355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28" name="Freeform 116"/>
          <p:cNvSpPr>
            <a:spLocks/>
          </p:cNvSpPr>
          <p:nvPr/>
        </p:nvSpPr>
        <p:spPr bwMode="auto">
          <a:xfrm>
            <a:off x="7326313" y="3633788"/>
            <a:ext cx="58737" cy="65087"/>
          </a:xfrm>
          <a:custGeom>
            <a:avLst/>
            <a:gdLst>
              <a:gd name="T0" fmla="*/ 57150 w 37"/>
              <a:gd name="T1" fmla="*/ 30162 h 41"/>
              <a:gd name="T2" fmla="*/ 0 w 37"/>
              <a:gd name="T3" fmla="*/ 63500 h 41"/>
              <a:gd name="T4" fmla="*/ 38100 w 37"/>
              <a:gd name="T5" fmla="*/ 0 h 41"/>
              <a:gd name="T6" fmla="*/ 0 60000 65536"/>
              <a:gd name="T7" fmla="*/ 0 60000 65536"/>
              <a:gd name="T8" fmla="*/ 0 60000 65536"/>
              <a:gd name="T9" fmla="*/ 0 w 37"/>
              <a:gd name="T10" fmla="*/ 0 h 41"/>
              <a:gd name="T11" fmla="*/ 37 w 37"/>
              <a:gd name="T12" fmla="*/ 41 h 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" h="41">
                <a:moveTo>
                  <a:pt x="36" y="19"/>
                </a:moveTo>
                <a:lnTo>
                  <a:pt x="0" y="40"/>
                </a:lnTo>
                <a:lnTo>
                  <a:pt x="24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29" name="Freeform 117"/>
          <p:cNvSpPr>
            <a:spLocks/>
          </p:cNvSpPr>
          <p:nvPr/>
        </p:nvSpPr>
        <p:spPr bwMode="auto">
          <a:xfrm>
            <a:off x="7929563" y="3149600"/>
            <a:ext cx="322262" cy="549275"/>
          </a:xfrm>
          <a:custGeom>
            <a:avLst/>
            <a:gdLst>
              <a:gd name="T0" fmla="*/ 0 w 203"/>
              <a:gd name="T1" fmla="*/ 0 h 346"/>
              <a:gd name="T2" fmla="*/ 320675 w 203"/>
              <a:gd name="T3" fmla="*/ 547688 h 346"/>
              <a:gd name="T4" fmla="*/ 0 w 203"/>
              <a:gd name="T5" fmla="*/ 0 h 346"/>
              <a:gd name="T6" fmla="*/ 0 60000 65536"/>
              <a:gd name="T7" fmla="*/ 0 60000 65536"/>
              <a:gd name="T8" fmla="*/ 0 60000 65536"/>
              <a:gd name="T9" fmla="*/ 0 w 203"/>
              <a:gd name="T10" fmla="*/ 0 h 346"/>
              <a:gd name="T11" fmla="*/ 203 w 203"/>
              <a:gd name="T12" fmla="*/ 346 h 3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3" h="346">
                <a:moveTo>
                  <a:pt x="0" y="0"/>
                </a:moveTo>
                <a:lnTo>
                  <a:pt x="202" y="345"/>
                </a:lnTo>
                <a:lnTo>
                  <a:pt x="0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30" name="Freeform 118"/>
          <p:cNvSpPr>
            <a:spLocks/>
          </p:cNvSpPr>
          <p:nvPr/>
        </p:nvSpPr>
        <p:spPr bwMode="auto">
          <a:xfrm>
            <a:off x="8201025" y="3622675"/>
            <a:ext cx="50800" cy="76200"/>
          </a:xfrm>
          <a:custGeom>
            <a:avLst/>
            <a:gdLst>
              <a:gd name="T0" fmla="*/ 25400 w 32"/>
              <a:gd name="T1" fmla="*/ 0 h 48"/>
              <a:gd name="T2" fmla="*/ 49212 w 32"/>
              <a:gd name="T3" fmla="*/ 74613 h 48"/>
              <a:gd name="T4" fmla="*/ 0 w 32"/>
              <a:gd name="T5" fmla="*/ 23812 h 48"/>
              <a:gd name="T6" fmla="*/ 0 60000 65536"/>
              <a:gd name="T7" fmla="*/ 0 60000 65536"/>
              <a:gd name="T8" fmla="*/ 0 60000 65536"/>
              <a:gd name="T9" fmla="*/ 0 w 32"/>
              <a:gd name="T10" fmla="*/ 0 h 48"/>
              <a:gd name="T11" fmla="*/ 32 w 32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" h="48">
                <a:moveTo>
                  <a:pt x="16" y="0"/>
                </a:moveTo>
                <a:lnTo>
                  <a:pt x="31" y="47"/>
                </a:lnTo>
                <a:lnTo>
                  <a:pt x="0" y="15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31" name="Freeform 119"/>
          <p:cNvSpPr>
            <a:spLocks/>
          </p:cNvSpPr>
          <p:nvPr/>
        </p:nvSpPr>
        <p:spPr bwMode="auto">
          <a:xfrm>
            <a:off x="7810500" y="3149600"/>
            <a:ext cx="241300" cy="498475"/>
          </a:xfrm>
          <a:custGeom>
            <a:avLst/>
            <a:gdLst>
              <a:gd name="T0" fmla="*/ 239713 w 152"/>
              <a:gd name="T1" fmla="*/ 0 h 314"/>
              <a:gd name="T2" fmla="*/ 0 w 152"/>
              <a:gd name="T3" fmla="*/ 496888 h 314"/>
              <a:gd name="T4" fmla="*/ 239713 w 152"/>
              <a:gd name="T5" fmla="*/ 0 h 314"/>
              <a:gd name="T6" fmla="*/ 0 60000 65536"/>
              <a:gd name="T7" fmla="*/ 0 60000 65536"/>
              <a:gd name="T8" fmla="*/ 0 60000 65536"/>
              <a:gd name="T9" fmla="*/ 0 w 152"/>
              <a:gd name="T10" fmla="*/ 0 h 314"/>
              <a:gd name="T11" fmla="*/ 152 w 152"/>
              <a:gd name="T12" fmla="*/ 314 h 3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2" h="314">
                <a:moveTo>
                  <a:pt x="151" y="0"/>
                </a:moveTo>
                <a:lnTo>
                  <a:pt x="0" y="313"/>
                </a:lnTo>
                <a:lnTo>
                  <a:pt x="151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32" name="Freeform 120"/>
          <p:cNvSpPr>
            <a:spLocks/>
          </p:cNvSpPr>
          <p:nvPr/>
        </p:nvSpPr>
        <p:spPr bwMode="auto">
          <a:xfrm>
            <a:off x="7810500" y="3571875"/>
            <a:ext cx="47625" cy="76200"/>
          </a:xfrm>
          <a:custGeom>
            <a:avLst/>
            <a:gdLst>
              <a:gd name="T0" fmla="*/ 46038 w 30"/>
              <a:gd name="T1" fmla="*/ 19050 h 48"/>
              <a:gd name="T2" fmla="*/ 0 w 30"/>
              <a:gd name="T3" fmla="*/ 74613 h 48"/>
              <a:gd name="T4" fmla="*/ 17463 w 30"/>
              <a:gd name="T5" fmla="*/ 0 h 48"/>
              <a:gd name="T6" fmla="*/ 0 60000 65536"/>
              <a:gd name="T7" fmla="*/ 0 60000 65536"/>
              <a:gd name="T8" fmla="*/ 0 60000 65536"/>
              <a:gd name="T9" fmla="*/ 0 w 30"/>
              <a:gd name="T10" fmla="*/ 0 h 48"/>
              <a:gd name="T11" fmla="*/ 30 w 30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" h="48">
                <a:moveTo>
                  <a:pt x="29" y="12"/>
                </a:moveTo>
                <a:lnTo>
                  <a:pt x="0" y="47"/>
                </a:lnTo>
                <a:lnTo>
                  <a:pt x="11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33" name="Freeform 121"/>
          <p:cNvSpPr>
            <a:spLocks/>
          </p:cNvSpPr>
          <p:nvPr/>
        </p:nvSpPr>
        <p:spPr bwMode="auto">
          <a:xfrm>
            <a:off x="8089900" y="3149600"/>
            <a:ext cx="1588" cy="549275"/>
          </a:xfrm>
          <a:custGeom>
            <a:avLst/>
            <a:gdLst>
              <a:gd name="T0" fmla="*/ 0 w 1"/>
              <a:gd name="T1" fmla="*/ 0 h 346"/>
              <a:gd name="T2" fmla="*/ 0 w 1"/>
              <a:gd name="T3" fmla="*/ 547688 h 346"/>
              <a:gd name="T4" fmla="*/ 0 w 1"/>
              <a:gd name="T5" fmla="*/ 0 h 346"/>
              <a:gd name="T6" fmla="*/ 0 60000 65536"/>
              <a:gd name="T7" fmla="*/ 0 60000 65536"/>
              <a:gd name="T8" fmla="*/ 0 60000 65536"/>
              <a:gd name="T9" fmla="*/ 0 w 1"/>
              <a:gd name="T10" fmla="*/ 0 h 346"/>
              <a:gd name="T11" fmla="*/ 1 w 1"/>
              <a:gd name="T12" fmla="*/ 346 h 3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346">
                <a:moveTo>
                  <a:pt x="0" y="0"/>
                </a:moveTo>
                <a:lnTo>
                  <a:pt x="0" y="345"/>
                </a:lnTo>
                <a:lnTo>
                  <a:pt x="0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34" name="Freeform 122"/>
          <p:cNvSpPr>
            <a:spLocks/>
          </p:cNvSpPr>
          <p:nvPr/>
        </p:nvSpPr>
        <p:spPr bwMode="auto">
          <a:xfrm>
            <a:off x="8072438" y="3619500"/>
            <a:ext cx="36512" cy="79375"/>
          </a:xfrm>
          <a:custGeom>
            <a:avLst/>
            <a:gdLst>
              <a:gd name="T0" fmla="*/ 34925 w 23"/>
              <a:gd name="T1" fmla="*/ 0 h 50"/>
              <a:gd name="T2" fmla="*/ 15875 w 23"/>
              <a:gd name="T3" fmla="*/ 77788 h 50"/>
              <a:gd name="T4" fmla="*/ 0 w 23"/>
              <a:gd name="T5" fmla="*/ 0 h 50"/>
              <a:gd name="T6" fmla="*/ 0 60000 65536"/>
              <a:gd name="T7" fmla="*/ 0 60000 65536"/>
              <a:gd name="T8" fmla="*/ 0 60000 65536"/>
              <a:gd name="T9" fmla="*/ 0 w 23"/>
              <a:gd name="T10" fmla="*/ 0 h 50"/>
              <a:gd name="T11" fmla="*/ 23 w 23"/>
              <a:gd name="T12" fmla="*/ 50 h 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" h="50">
                <a:moveTo>
                  <a:pt x="22" y="0"/>
                </a:moveTo>
                <a:lnTo>
                  <a:pt x="10" y="49"/>
                </a:lnTo>
                <a:lnTo>
                  <a:pt x="0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35" name="Line 123"/>
          <p:cNvSpPr>
            <a:spLocks noChangeShapeType="1"/>
          </p:cNvSpPr>
          <p:nvPr/>
        </p:nvSpPr>
        <p:spPr bwMode="auto">
          <a:xfrm>
            <a:off x="57150" y="3429000"/>
            <a:ext cx="8839200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436" name="Rectangle 124"/>
          <p:cNvSpPr>
            <a:spLocks noChangeArrowheads="1"/>
          </p:cNvSpPr>
          <p:nvPr/>
        </p:nvSpPr>
        <p:spPr bwMode="auto">
          <a:xfrm>
            <a:off x="4591918" y="2780928"/>
            <a:ext cx="149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 dirty="0">
                <a:solidFill>
                  <a:schemeClr val="accent2"/>
                </a:solidFill>
                <a:latin typeface="Arial" charset="0"/>
              </a:rPr>
              <a:t>Data entries</a:t>
            </a:r>
            <a:endParaRPr lang="en-US" sz="12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3437" name="Rectangle 125"/>
          <p:cNvSpPr>
            <a:spLocks noChangeArrowheads="1"/>
          </p:cNvSpPr>
          <p:nvPr/>
        </p:nvSpPr>
        <p:spPr bwMode="auto">
          <a:xfrm>
            <a:off x="6372200" y="4149080"/>
            <a:ext cx="165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 dirty="0">
                <a:solidFill>
                  <a:schemeClr val="accent1"/>
                </a:solidFill>
                <a:latin typeface="Arial" charset="0"/>
              </a:rPr>
              <a:t>Data Records</a:t>
            </a:r>
            <a:endParaRPr lang="en-US" sz="1200" b="1" dirty="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13438" name="Rectangle 126"/>
          <p:cNvSpPr>
            <a:spLocks noChangeArrowheads="1"/>
          </p:cNvSpPr>
          <p:nvPr/>
        </p:nvSpPr>
        <p:spPr bwMode="auto">
          <a:xfrm>
            <a:off x="668338" y="4605338"/>
            <a:ext cx="2041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b="1" dirty="0">
                <a:solidFill>
                  <a:srgbClr val="CF0E30"/>
                </a:solidFill>
                <a:latin typeface="Book Antiqua" pitchFamily="18" charset="0"/>
              </a:rPr>
              <a:t>CLUSTERED</a:t>
            </a:r>
          </a:p>
        </p:txBody>
      </p:sp>
      <p:sp>
        <p:nvSpPr>
          <p:cNvPr id="13439" name="Rectangle 127"/>
          <p:cNvSpPr>
            <a:spLocks noChangeArrowheads="1"/>
          </p:cNvSpPr>
          <p:nvPr/>
        </p:nvSpPr>
        <p:spPr bwMode="auto">
          <a:xfrm>
            <a:off x="6002338" y="4681538"/>
            <a:ext cx="2479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b="1">
                <a:solidFill>
                  <a:srgbClr val="CF0E30"/>
                </a:solidFill>
                <a:latin typeface="Book Antiqua" pitchFamily="18" charset="0"/>
              </a:rPr>
              <a:t>UNCLUSTERED</a:t>
            </a:r>
            <a:endParaRPr lang="en-US" sz="1400" b="1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13440" name="Rectangle 128"/>
          <p:cNvSpPr>
            <a:spLocks noGrp="1" noChangeArrowheads="1"/>
          </p:cNvSpPr>
          <p:nvPr>
            <p:ph type="body" idx="1"/>
          </p:nvPr>
        </p:nvSpPr>
        <p:spPr>
          <a:xfrm>
            <a:off x="533400" y="5638800"/>
            <a:ext cx="3657600" cy="11430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Index Classification (Contd.)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447800"/>
            <a:ext cx="3810000" cy="4572000"/>
          </a:xfrm>
          <a:noFill/>
        </p:spPr>
        <p:txBody>
          <a:bodyPr lIns="92075" tIns="46038" rIns="92075" bIns="46038"/>
          <a:lstStyle/>
          <a:p>
            <a:r>
              <a:rPr lang="en-US" sz="2800" i="1" dirty="0" smtClean="0">
                <a:solidFill>
                  <a:schemeClr val="accent2"/>
                </a:solidFill>
              </a:rPr>
              <a:t>Dense </a:t>
            </a:r>
            <a:r>
              <a:rPr lang="en-US" sz="2800" dirty="0" smtClean="0">
                <a:solidFill>
                  <a:schemeClr val="accent2"/>
                </a:solidFill>
              </a:rPr>
              <a:t>vs. </a:t>
            </a:r>
            <a:r>
              <a:rPr lang="en-US" sz="2800" i="1" dirty="0" smtClean="0">
                <a:solidFill>
                  <a:schemeClr val="accent2"/>
                </a:solidFill>
              </a:rPr>
              <a:t>Sparse</a:t>
            </a:r>
            <a:r>
              <a:rPr lang="en-US" sz="2800" dirty="0" smtClean="0">
                <a:solidFill>
                  <a:schemeClr val="accent2"/>
                </a:solidFill>
              </a:rPr>
              <a:t>:  </a:t>
            </a:r>
            <a:r>
              <a:rPr lang="en-US" sz="2800" dirty="0" smtClean="0"/>
              <a:t>If there is at least one data entry per  search key value (in some data record), then dense.</a:t>
            </a:r>
          </a:p>
          <a:p>
            <a:pPr lvl="1"/>
            <a:r>
              <a:rPr lang="en-US" sz="2400" dirty="0" smtClean="0"/>
              <a:t>Alternative 1 always leads to dense index.</a:t>
            </a:r>
          </a:p>
          <a:p>
            <a:pPr lvl="1"/>
            <a:r>
              <a:rPr lang="en-US" sz="2400" dirty="0" smtClean="0"/>
              <a:t>Every sparse index is clustered!</a:t>
            </a:r>
          </a:p>
          <a:p>
            <a:pPr lvl="1"/>
            <a:r>
              <a:rPr lang="en-US" sz="2400" dirty="0" smtClean="0"/>
              <a:t>Sparse indexes are smaller; </a:t>
            </a:r>
          </a:p>
        </p:txBody>
      </p:sp>
      <p:sp>
        <p:nvSpPr>
          <p:cNvPr id="14342" name="Freeform 6"/>
          <p:cNvSpPr>
            <a:spLocks/>
          </p:cNvSpPr>
          <p:nvPr/>
        </p:nvSpPr>
        <p:spPr bwMode="auto">
          <a:xfrm>
            <a:off x="5894388" y="2368550"/>
            <a:ext cx="1177925" cy="708025"/>
          </a:xfrm>
          <a:custGeom>
            <a:avLst/>
            <a:gdLst>
              <a:gd name="T0" fmla="*/ 0 w 742"/>
              <a:gd name="T1" fmla="*/ 706438 h 446"/>
              <a:gd name="T2" fmla="*/ 0 w 742"/>
              <a:gd name="T3" fmla="*/ 0 h 446"/>
              <a:gd name="T4" fmla="*/ 1176338 w 742"/>
              <a:gd name="T5" fmla="*/ 0 h 446"/>
              <a:gd name="T6" fmla="*/ 1176338 w 742"/>
              <a:gd name="T7" fmla="*/ 706438 h 446"/>
              <a:gd name="T8" fmla="*/ 0 w 742"/>
              <a:gd name="T9" fmla="*/ 706438 h 44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2"/>
              <a:gd name="T16" fmla="*/ 0 h 446"/>
              <a:gd name="T17" fmla="*/ 742 w 742"/>
              <a:gd name="T18" fmla="*/ 446 h 44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2" h="446">
                <a:moveTo>
                  <a:pt x="0" y="445"/>
                </a:moveTo>
                <a:lnTo>
                  <a:pt x="0" y="0"/>
                </a:lnTo>
                <a:lnTo>
                  <a:pt x="741" y="0"/>
                </a:lnTo>
                <a:lnTo>
                  <a:pt x="741" y="445"/>
                </a:lnTo>
                <a:lnTo>
                  <a:pt x="0" y="44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3" name="Freeform 7"/>
          <p:cNvSpPr>
            <a:spLocks/>
          </p:cNvSpPr>
          <p:nvPr/>
        </p:nvSpPr>
        <p:spPr bwMode="auto">
          <a:xfrm>
            <a:off x="5894388" y="2605088"/>
            <a:ext cx="1177925" cy="1587"/>
          </a:xfrm>
          <a:custGeom>
            <a:avLst/>
            <a:gdLst>
              <a:gd name="T0" fmla="*/ 0 w 742"/>
              <a:gd name="T1" fmla="*/ 0 h 1"/>
              <a:gd name="T2" fmla="*/ 1176338 w 742"/>
              <a:gd name="T3" fmla="*/ 0 h 1"/>
              <a:gd name="T4" fmla="*/ 0 w 742"/>
              <a:gd name="T5" fmla="*/ 0 h 1"/>
              <a:gd name="T6" fmla="*/ 0 60000 65536"/>
              <a:gd name="T7" fmla="*/ 0 60000 65536"/>
              <a:gd name="T8" fmla="*/ 0 60000 65536"/>
              <a:gd name="T9" fmla="*/ 0 w 742"/>
              <a:gd name="T10" fmla="*/ 0 h 1"/>
              <a:gd name="T11" fmla="*/ 742 w 74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1">
                <a:moveTo>
                  <a:pt x="0" y="0"/>
                </a:moveTo>
                <a:lnTo>
                  <a:pt x="74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5894388" y="2840038"/>
            <a:ext cx="1177925" cy="1587"/>
          </a:xfrm>
          <a:custGeom>
            <a:avLst/>
            <a:gdLst>
              <a:gd name="T0" fmla="*/ 0 w 742"/>
              <a:gd name="T1" fmla="*/ 0 h 1"/>
              <a:gd name="T2" fmla="*/ 1176338 w 742"/>
              <a:gd name="T3" fmla="*/ 0 h 1"/>
              <a:gd name="T4" fmla="*/ 0 w 742"/>
              <a:gd name="T5" fmla="*/ 0 h 1"/>
              <a:gd name="T6" fmla="*/ 0 60000 65536"/>
              <a:gd name="T7" fmla="*/ 0 60000 65536"/>
              <a:gd name="T8" fmla="*/ 0 60000 65536"/>
              <a:gd name="T9" fmla="*/ 0 w 742"/>
              <a:gd name="T10" fmla="*/ 0 h 1"/>
              <a:gd name="T11" fmla="*/ 742 w 74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1">
                <a:moveTo>
                  <a:pt x="0" y="0"/>
                </a:moveTo>
                <a:lnTo>
                  <a:pt x="74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5902325" y="3314700"/>
            <a:ext cx="1177925" cy="708025"/>
          </a:xfrm>
          <a:custGeom>
            <a:avLst/>
            <a:gdLst>
              <a:gd name="T0" fmla="*/ 0 w 742"/>
              <a:gd name="T1" fmla="*/ 706438 h 446"/>
              <a:gd name="T2" fmla="*/ 0 w 742"/>
              <a:gd name="T3" fmla="*/ 0 h 446"/>
              <a:gd name="T4" fmla="*/ 1176338 w 742"/>
              <a:gd name="T5" fmla="*/ 0 h 446"/>
              <a:gd name="T6" fmla="*/ 1176338 w 742"/>
              <a:gd name="T7" fmla="*/ 706438 h 446"/>
              <a:gd name="T8" fmla="*/ 0 w 742"/>
              <a:gd name="T9" fmla="*/ 706438 h 44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2"/>
              <a:gd name="T16" fmla="*/ 0 h 446"/>
              <a:gd name="T17" fmla="*/ 742 w 742"/>
              <a:gd name="T18" fmla="*/ 446 h 44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2" h="446">
                <a:moveTo>
                  <a:pt x="0" y="445"/>
                </a:moveTo>
                <a:lnTo>
                  <a:pt x="0" y="0"/>
                </a:lnTo>
                <a:lnTo>
                  <a:pt x="741" y="0"/>
                </a:lnTo>
                <a:lnTo>
                  <a:pt x="741" y="445"/>
                </a:lnTo>
                <a:lnTo>
                  <a:pt x="0" y="44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5902325" y="3549650"/>
            <a:ext cx="1177925" cy="1588"/>
          </a:xfrm>
          <a:custGeom>
            <a:avLst/>
            <a:gdLst>
              <a:gd name="T0" fmla="*/ 0 w 742"/>
              <a:gd name="T1" fmla="*/ 0 h 1"/>
              <a:gd name="T2" fmla="*/ 1176338 w 742"/>
              <a:gd name="T3" fmla="*/ 0 h 1"/>
              <a:gd name="T4" fmla="*/ 0 w 742"/>
              <a:gd name="T5" fmla="*/ 0 h 1"/>
              <a:gd name="T6" fmla="*/ 0 60000 65536"/>
              <a:gd name="T7" fmla="*/ 0 60000 65536"/>
              <a:gd name="T8" fmla="*/ 0 60000 65536"/>
              <a:gd name="T9" fmla="*/ 0 w 742"/>
              <a:gd name="T10" fmla="*/ 0 h 1"/>
              <a:gd name="T11" fmla="*/ 742 w 74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1">
                <a:moveTo>
                  <a:pt x="0" y="0"/>
                </a:moveTo>
                <a:lnTo>
                  <a:pt x="74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5902325" y="3784600"/>
            <a:ext cx="1177925" cy="1588"/>
          </a:xfrm>
          <a:custGeom>
            <a:avLst/>
            <a:gdLst>
              <a:gd name="T0" fmla="*/ 0 w 742"/>
              <a:gd name="T1" fmla="*/ 0 h 1"/>
              <a:gd name="T2" fmla="*/ 1176338 w 742"/>
              <a:gd name="T3" fmla="*/ 0 h 1"/>
              <a:gd name="T4" fmla="*/ 0 w 742"/>
              <a:gd name="T5" fmla="*/ 0 h 1"/>
              <a:gd name="T6" fmla="*/ 0 60000 65536"/>
              <a:gd name="T7" fmla="*/ 0 60000 65536"/>
              <a:gd name="T8" fmla="*/ 0 60000 65536"/>
              <a:gd name="T9" fmla="*/ 0 w 742"/>
              <a:gd name="T10" fmla="*/ 0 h 1"/>
              <a:gd name="T11" fmla="*/ 742 w 74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1">
                <a:moveTo>
                  <a:pt x="0" y="0"/>
                </a:moveTo>
                <a:lnTo>
                  <a:pt x="74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8" name="Freeform 12"/>
          <p:cNvSpPr>
            <a:spLocks/>
          </p:cNvSpPr>
          <p:nvPr/>
        </p:nvSpPr>
        <p:spPr bwMode="auto">
          <a:xfrm>
            <a:off x="5902325" y="4254500"/>
            <a:ext cx="1177925" cy="708025"/>
          </a:xfrm>
          <a:custGeom>
            <a:avLst/>
            <a:gdLst>
              <a:gd name="T0" fmla="*/ 0 w 742"/>
              <a:gd name="T1" fmla="*/ 706438 h 446"/>
              <a:gd name="T2" fmla="*/ 0 w 742"/>
              <a:gd name="T3" fmla="*/ 0 h 446"/>
              <a:gd name="T4" fmla="*/ 1176338 w 742"/>
              <a:gd name="T5" fmla="*/ 0 h 446"/>
              <a:gd name="T6" fmla="*/ 1176338 w 742"/>
              <a:gd name="T7" fmla="*/ 706438 h 446"/>
              <a:gd name="T8" fmla="*/ 0 w 742"/>
              <a:gd name="T9" fmla="*/ 706438 h 44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2"/>
              <a:gd name="T16" fmla="*/ 0 h 446"/>
              <a:gd name="T17" fmla="*/ 742 w 742"/>
              <a:gd name="T18" fmla="*/ 446 h 44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2" h="446">
                <a:moveTo>
                  <a:pt x="0" y="445"/>
                </a:moveTo>
                <a:lnTo>
                  <a:pt x="0" y="0"/>
                </a:lnTo>
                <a:lnTo>
                  <a:pt x="741" y="0"/>
                </a:lnTo>
                <a:lnTo>
                  <a:pt x="741" y="445"/>
                </a:lnTo>
                <a:lnTo>
                  <a:pt x="0" y="44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9" name="Freeform 13"/>
          <p:cNvSpPr>
            <a:spLocks/>
          </p:cNvSpPr>
          <p:nvPr/>
        </p:nvSpPr>
        <p:spPr bwMode="auto">
          <a:xfrm>
            <a:off x="5902325" y="4491038"/>
            <a:ext cx="1177925" cy="1587"/>
          </a:xfrm>
          <a:custGeom>
            <a:avLst/>
            <a:gdLst>
              <a:gd name="T0" fmla="*/ 0 w 742"/>
              <a:gd name="T1" fmla="*/ 0 h 1"/>
              <a:gd name="T2" fmla="*/ 1176338 w 742"/>
              <a:gd name="T3" fmla="*/ 0 h 1"/>
              <a:gd name="T4" fmla="*/ 0 w 742"/>
              <a:gd name="T5" fmla="*/ 0 h 1"/>
              <a:gd name="T6" fmla="*/ 0 60000 65536"/>
              <a:gd name="T7" fmla="*/ 0 60000 65536"/>
              <a:gd name="T8" fmla="*/ 0 60000 65536"/>
              <a:gd name="T9" fmla="*/ 0 w 742"/>
              <a:gd name="T10" fmla="*/ 0 h 1"/>
              <a:gd name="T11" fmla="*/ 742 w 74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1">
                <a:moveTo>
                  <a:pt x="0" y="0"/>
                </a:moveTo>
                <a:lnTo>
                  <a:pt x="74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0" name="Freeform 14"/>
          <p:cNvSpPr>
            <a:spLocks/>
          </p:cNvSpPr>
          <p:nvPr/>
        </p:nvSpPr>
        <p:spPr bwMode="auto">
          <a:xfrm>
            <a:off x="5902325" y="4725988"/>
            <a:ext cx="1177925" cy="1587"/>
          </a:xfrm>
          <a:custGeom>
            <a:avLst/>
            <a:gdLst>
              <a:gd name="T0" fmla="*/ 0 w 742"/>
              <a:gd name="T1" fmla="*/ 0 h 1"/>
              <a:gd name="T2" fmla="*/ 1176338 w 742"/>
              <a:gd name="T3" fmla="*/ 0 h 1"/>
              <a:gd name="T4" fmla="*/ 0 w 742"/>
              <a:gd name="T5" fmla="*/ 0 h 1"/>
              <a:gd name="T6" fmla="*/ 0 60000 65536"/>
              <a:gd name="T7" fmla="*/ 0 60000 65536"/>
              <a:gd name="T8" fmla="*/ 0 60000 65536"/>
              <a:gd name="T9" fmla="*/ 0 w 742"/>
              <a:gd name="T10" fmla="*/ 0 h 1"/>
              <a:gd name="T11" fmla="*/ 742 w 74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1">
                <a:moveTo>
                  <a:pt x="0" y="0"/>
                </a:moveTo>
                <a:lnTo>
                  <a:pt x="74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1" name="Freeform 15"/>
          <p:cNvSpPr>
            <a:spLocks/>
          </p:cNvSpPr>
          <p:nvPr/>
        </p:nvSpPr>
        <p:spPr bwMode="auto">
          <a:xfrm>
            <a:off x="4587875" y="3074988"/>
            <a:ext cx="588963" cy="942975"/>
          </a:xfrm>
          <a:custGeom>
            <a:avLst/>
            <a:gdLst>
              <a:gd name="T0" fmla="*/ 0 w 371"/>
              <a:gd name="T1" fmla="*/ 941388 h 594"/>
              <a:gd name="T2" fmla="*/ 0 w 371"/>
              <a:gd name="T3" fmla="*/ 0 h 594"/>
              <a:gd name="T4" fmla="*/ 587375 w 371"/>
              <a:gd name="T5" fmla="*/ 0 h 594"/>
              <a:gd name="T6" fmla="*/ 587375 w 371"/>
              <a:gd name="T7" fmla="*/ 941388 h 594"/>
              <a:gd name="T8" fmla="*/ 0 w 371"/>
              <a:gd name="T9" fmla="*/ 941388 h 5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1"/>
              <a:gd name="T16" fmla="*/ 0 h 594"/>
              <a:gd name="T17" fmla="*/ 371 w 371"/>
              <a:gd name="T18" fmla="*/ 594 h 59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1" h="594">
                <a:moveTo>
                  <a:pt x="0" y="593"/>
                </a:moveTo>
                <a:lnTo>
                  <a:pt x="0" y="0"/>
                </a:lnTo>
                <a:lnTo>
                  <a:pt x="370" y="0"/>
                </a:lnTo>
                <a:lnTo>
                  <a:pt x="370" y="593"/>
                </a:lnTo>
                <a:lnTo>
                  <a:pt x="0" y="59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2" name="Freeform 16"/>
          <p:cNvSpPr>
            <a:spLocks/>
          </p:cNvSpPr>
          <p:nvPr/>
        </p:nvSpPr>
        <p:spPr bwMode="auto">
          <a:xfrm>
            <a:off x="4587875" y="3309938"/>
            <a:ext cx="588963" cy="1587"/>
          </a:xfrm>
          <a:custGeom>
            <a:avLst/>
            <a:gdLst>
              <a:gd name="T0" fmla="*/ 0 w 371"/>
              <a:gd name="T1" fmla="*/ 0 h 1"/>
              <a:gd name="T2" fmla="*/ 587375 w 371"/>
              <a:gd name="T3" fmla="*/ 0 h 1"/>
              <a:gd name="T4" fmla="*/ 0 w 371"/>
              <a:gd name="T5" fmla="*/ 0 h 1"/>
              <a:gd name="T6" fmla="*/ 0 60000 65536"/>
              <a:gd name="T7" fmla="*/ 0 60000 65536"/>
              <a:gd name="T8" fmla="*/ 0 60000 65536"/>
              <a:gd name="T9" fmla="*/ 0 w 371"/>
              <a:gd name="T10" fmla="*/ 0 h 1"/>
              <a:gd name="T11" fmla="*/ 371 w 371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1" h="1">
                <a:moveTo>
                  <a:pt x="0" y="0"/>
                </a:moveTo>
                <a:lnTo>
                  <a:pt x="370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3" name="Freeform 17"/>
          <p:cNvSpPr>
            <a:spLocks/>
          </p:cNvSpPr>
          <p:nvPr/>
        </p:nvSpPr>
        <p:spPr bwMode="auto">
          <a:xfrm>
            <a:off x="4587875" y="3546475"/>
            <a:ext cx="588963" cy="1588"/>
          </a:xfrm>
          <a:custGeom>
            <a:avLst/>
            <a:gdLst>
              <a:gd name="T0" fmla="*/ 0 w 371"/>
              <a:gd name="T1" fmla="*/ 0 h 1"/>
              <a:gd name="T2" fmla="*/ 587375 w 371"/>
              <a:gd name="T3" fmla="*/ 0 h 1"/>
              <a:gd name="T4" fmla="*/ 0 w 371"/>
              <a:gd name="T5" fmla="*/ 0 h 1"/>
              <a:gd name="T6" fmla="*/ 0 60000 65536"/>
              <a:gd name="T7" fmla="*/ 0 60000 65536"/>
              <a:gd name="T8" fmla="*/ 0 60000 65536"/>
              <a:gd name="T9" fmla="*/ 0 w 371"/>
              <a:gd name="T10" fmla="*/ 0 h 1"/>
              <a:gd name="T11" fmla="*/ 371 w 371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1" h="1">
                <a:moveTo>
                  <a:pt x="0" y="0"/>
                </a:moveTo>
                <a:lnTo>
                  <a:pt x="370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4" name="Freeform 18"/>
          <p:cNvSpPr>
            <a:spLocks/>
          </p:cNvSpPr>
          <p:nvPr/>
        </p:nvSpPr>
        <p:spPr bwMode="auto">
          <a:xfrm>
            <a:off x="4587875" y="3781425"/>
            <a:ext cx="588963" cy="1588"/>
          </a:xfrm>
          <a:custGeom>
            <a:avLst/>
            <a:gdLst>
              <a:gd name="T0" fmla="*/ 0 w 371"/>
              <a:gd name="T1" fmla="*/ 0 h 1"/>
              <a:gd name="T2" fmla="*/ 587375 w 371"/>
              <a:gd name="T3" fmla="*/ 0 h 1"/>
              <a:gd name="T4" fmla="*/ 0 w 371"/>
              <a:gd name="T5" fmla="*/ 0 h 1"/>
              <a:gd name="T6" fmla="*/ 0 60000 65536"/>
              <a:gd name="T7" fmla="*/ 0 60000 65536"/>
              <a:gd name="T8" fmla="*/ 0 60000 65536"/>
              <a:gd name="T9" fmla="*/ 0 w 371"/>
              <a:gd name="T10" fmla="*/ 0 h 1"/>
              <a:gd name="T11" fmla="*/ 371 w 371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1" h="1">
                <a:moveTo>
                  <a:pt x="0" y="0"/>
                </a:moveTo>
                <a:lnTo>
                  <a:pt x="370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5" name="Freeform 19"/>
          <p:cNvSpPr>
            <a:spLocks/>
          </p:cNvSpPr>
          <p:nvPr/>
        </p:nvSpPr>
        <p:spPr bwMode="auto">
          <a:xfrm>
            <a:off x="8008938" y="2501900"/>
            <a:ext cx="590550" cy="944563"/>
          </a:xfrm>
          <a:custGeom>
            <a:avLst/>
            <a:gdLst>
              <a:gd name="T0" fmla="*/ 0 w 372"/>
              <a:gd name="T1" fmla="*/ 942975 h 595"/>
              <a:gd name="T2" fmla="*/ 0 w 372"/>
              <a:gd name="T3" fmla="*/ 0 h 595"/>
              <a:gd name="T4" fmla="*/ 588963 w 372"/>
              <a:gd name="T5" fmla="*/ 0 h 595"/>
              <a:gd name="T6" fmla="*/ 588963 w 372"/>
              <a:gd name="T7" fmla="*/ 942975 h 595"/>
              <a:gd name="T8" fmla="*/ 0 w 372"/>
              <a:gd name="T9" fmla="*/ 942975 h 5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2"/>
              <a:gd name="T16" fmla="*/ 0 h 595"/>
              <a:gd name="T17" fmla="*/ 372 w 372"/>
              <a:gd name="T18" fmla="*/ 595 h 5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2" h="595">
                <a:moveTo>
                  <a:pt x="0" y="594"/>
                </a:moveTo>
                <a:lnTo>
                  <a:pt x="0" y="0"/>
                </a:lnTo>
                <a:lnTo>
                  <a:pt x="371" y="0"/>
                </a:lnTo>
                <a:lnTo>
                  <a:pt x="371" y="594"/>
                </a:lnTo>
                <a:lnTo>
                  <a:pt x="0" y="59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6" name="Freeform 20"/>
          <p:cNvSpPr>
            <a:spLocks/>
          </p:cNvSpPr>
          <p:nvPr/>
        </p:nvSpPr>
        <p:spPr bwMode="auto">
          <a:xfrm>
            <a:off x="8008938" y="2736850"/>
            <a:ext cx="590550" cy="1588"/>
          </a:xfrm>
          <a:custGeom>
            <a:avLst/>
            <a:gdLst>
              <a:gd name="T0" fmla="*/ 0 w 372"/>
              <a:gd name="T1" fmla="*/ 0 h 1"/>
              <a:gd name="T2" fmla="*/ 588963 w 372"/>
              <a:gd name="T3" fmla="*/ 0 h 1"/>
              <a:gd name="T4" fmla="*/ 0 w 372"/>
              <a:gd name="T5" fmla="*/ 0 h 1"/>
              <a:gd name="T6" fmla="*/ 0 60000 65536"/>
              <a:gd name="T7" fmla="*/ 0 60000 65536"/>
              <a:gd name="T8" fmla="*/ 0 60000 65536"/>
              <a:gd name="T9" fmla="*/ 0 w 372"/>
              <a:gd name="T10" fmla="*/ 0 h 1"/>
              <a:gd name="T11" fmla="*/ 372 w 37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2" h="1">
                <a:moveTo>
                  <a:pt x="0" y="0"/>
                </a:moveTo>
                <a:lnTo>
                  <a:pt x="37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7" name="Freeform 21"/>
          <p:cNvSpPr>
            <a:spLocks/>
          </p:cNvSpPr>
          <p:nvPr/>
        </p:nvSpPr>
        <p:spPr bwMode="auto">
          <a:xfrm>
            <a:off x="8008938" y="2973388"/>
            <a:ext cx="590550" cy="1587"/>
          </a:xfrm>
          <a:custGeom>
            <a:avLst/>
            <a:gdLst>
              <a:gd name="T0" fmla="*/ 0 w 372"/>
              <a:gd name="T1" fmla="*/ 0 h 1"/>
              <a:gd name="T2" fmla="*/ 588963 w 372"/>
              <a:gd name="T3" fmla="*/ 0 h 1"/>
              <a:gd name="T4" fmla="*/ 0 w 372"/>
              <a:gd name="T5" fmla="*/ 0 h 1"/>
              <a:gd name="T6" fmla="*/ 0 60000 65536"/>
              <a:gd name="T7" fmla="*/ 0 60000 65536"/>
              <a:gd name="T8" fmla="*/ 0 60000 65536"/>
              <a:gd name="T9" fmla="*/ 0 w 372"/>
              <a:gd name="T10" fmla="*/ 0 h 1"/>
              <a:gd name="T11" fmla="*/ 372 w 37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2" h="1">
                <a:moveTo>
                  <a:pt x="0" y="0"/>
                </a:moveTo>
                <a:lnTo>
                  <a:pt x="37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8" name="Freeform 22"/>
          <p:cNvSpPr>
            <a:spLocks/>
          </p:cNvSpPr>
          <p:nvPr/>
        </p:nvSpPr>
        <p:spPr bwMode="auto">
          <a:xfrm>
            <a:off x="8008938" y="3208338"/>
            <a:ext cx="590550" cy="1587"/>
          </a:xfrm>
          <a:custGeom>
            <a:avLst/>
            <a:gdLst>
              <a:gd name="T0" fmla="*/ 0 w 372"/>
              <a:gd name="T1" fmla="*/ 0 h 1"/>
              <a:gd name="T2" fmla="*/ 588963 w 372"/>
              <a:gd name="T3" fmla="*/ 0 h 1"/>
              <a:gd name="T4" fmla="*/ 0 w 372"/>
              <a:gd name="T5" fmla="*/ 0 h 1"/>
              <a:gd name="T6" fmla="*/ 0 60000 65536"/>
              <a:gd name="T7" fmla="*/ 0 60000 65536"/>
              <a:gd name="T8" fmla="*/ 0 60000 65536"/>
              <a:gd name="T9" fmla="*/ 0 w 372"/>
              <a:gd name="T10" fmla="*/ 0 h 1"/>
              <a:gd name="T11" fmla="*/ 372 w 37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2" h="1">
                <a:moveTo>
                  <a:pt x="0" y="0"/>
                </a:moveTo>
                <a:lnTo>
                  <a:pt x="37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9" name="Freeform 23"/>
          <p:cNvSpPr>
            <a:spLocks/>
          </p:cNvSpPr>
          <p:nvPr/>
        </p:nvSpPr>
        <p:spPr bwMode="auto">
          <a:xfrm>
            <a:off x="8016875" y="3671888"/>
            <a:ext cx="590550" cy="941387"/>
          </a:xfrm>
          <a:custGeom>
            <a:avLst/>
            <a:gdLst>
              <a:gd name="T0" fmla="*/ 0 w 372"/>
              <a:gd name="T1" fmla="*/ 939800 h 593"/>
              <a:gd name="T2" fmla="*/ 0 w 372"/>
              <a:gd name="T3" fmla="*/ 0 h 593"/>
              <a:gd name="T4" fmla="*/ 588963 w 372"/>
              <a:gd name="T5" fmla="*/ 0 h 593"/>
              <a:gd name="T6" fmla="*/ 588963 w 372"/>
              <a:gd name="T7" fmla="*/ 939800 h 593"/>
              <a:gd name="T8" fmla="*/ 0 w 372"/>
              <a:gd name="T9" fmla="*/ 939800 h 5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2"/>
              <a:gd name="T16" fmla="*/ 0 h 593"/>
              <a:gd name="T17" fmla="*/ 372 w 372"/>
              <a:gd name="T18" fmla="*/ 593 h 5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2" h="593">
                <a:moveTo>
                  <a:pt x="0" y="592"/>
                </a:moveTo>
                <a:lnTo>
                  <a:pt x="0" y="0"/>
                </a:lnTo>
                <a:lnTo>
                  <a:pt x="371" y="0"/>
                </a:lnTo>
                <a:lnTo>
                  <a:pt x="371" y="592"/>
                </a:lnTo>
                <a:lnTo>
                  <a:pt x="0" y="5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0" name="Freeform 24"/>
          <p:cNvSpPr>
            <a:spLocks/>
          </p:cNvSpPr>
          <p:nvPr/>
        </p:nvSpPr>
        <p:spPr bwMode="auto">
          <a:xfrm>
            <a:off x="8016875" y="3906838"/>
            <a:ext cx="590550" cy="1587"/>
          </a:xfrm>
          <a:custGeom>
            <a:avLst/>
            <a:gdLst>
              <a:gd name="T0" fmla="*/ 0 w 372"/>
              <a:gd name="T1" fmla="*/ 0 h 1"/>
              <a:gd name="T2" fmla="*/ 588963 w 372"/>
              <a:gd name="T3" fmla="*/ 0 h 1"/>
              <a:gd name="T4" fmla="*/ 0 w 372"/>
              <a:gd name="T5" fmla="*/ 0 h 1"/>
              <a:gd name="T6" fmla="*/ 0 60000 65536"/>
              <a:gd name="T7" fmla="*/ 0 60000 65536"/>
              <a:gd name="T8" fmla="*/ 0 60000 65536"/>
              <a:gd name="T9" fmla="*/ 0 w 372"/>
              <a:gd name="T10" fmla="*/ 0 h 1"/>
              <a:gd name="T11" fmla="*/ 372 w 37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2" h="1">
                <a:moveTo>
                  <a:pt x="0" y="0"/>
                </a:moveTo>
                <a:lnTo>
                  <a:pt x="37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1" name="Freeform 25"/>
          <p:cNvSpPr>
            <a:spLocks/>
          </p:cNvSpPr>
          <p:nvPr/>
        </p:nvSpPr>
        <p:spPr bwMode="auto">
          <a:xfrm>
            <a:off x="8016875" y="4141788"/>
            <a:ext cx="590550" cy="1587"/>
          </a:xfrm>
          <a:custGeom>
            <a:avLst/>
            <a:gdLst>
              <a:gd name="T0" fmla="*/ 0 w 372"/>
              <a:gd name="T1" fmla="*/ 0 h 1"/>
              <a:gd name="T2" fmla="*/ 588963 w 372"/>
              <a:gd name="T3" fmla="*/ 0 h 1"/>
              <a:gd name="T4" fmla="*/ 0 w 372"/>
              <a:gd name="T5" fmla="*/ 0 h 1"/>
              <a:gd name="T6" fmla="*/ 0 60000 65536"/>
              <a:gd name="T7" fmla="*/ 0 60000 65536"/>
              <a:gd name="T8" fmla="*/ 0 60000 65536"/>
              <a:gd name="T9" fmla="*/ 0 w 372"/>
              <a:gd name="T10" fmla="*/ 0 h 1"/>
              <a:gd name="T11" fmla="*/ 372 w 37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2" h="1">
                <a:moveTo>
                  <a:pt x="0" y="0"/>
                </a:moveTo>
                <a:lnTo>
                  <a:pt x="37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2" name="Freeform 26"/>
          <p:cNvSpPr>
            <a:spLocks/>
          </p:cNvSpPr>
          <p:nvPr/>
        </p:nvSpPr>
        <p:spPr bwMode="auto">
          <a:xfrm>
            <a:off x="8016875" y="4376738"/>
            <a:ext cx="590550" cy="1587"/>
          </a:xfrm>
          <a:custGeom>
            <a:avLst/>
            <a:gdLst>
              <a:gd name="T0" fmla="*/ 0 w 372"/>
              <a:gd name="T1" fmla="*/ 0 h 1"/>
              <a:gd name="T2" fmla="*/ 588963 w 372"/>
              <a:gd name="T3" fmla="*/ 0 h 1"/>
              <a:gd name="T4" fmla="*/ 0 w 372"/>
              <a:gd name="T5" fmla="*/ 0 h 1"/>
              <a:gd name="T6" fmla="*/ 0 60000 65536"/>
              <a:gd name="T7" fmla="*/ 0 60000 65536"/>
              <a:gd name="T8" fmla="*/ 0 60000 65536"/>
              <a:gd name="T9" fmla="*/ 0 w 372"/>
              <a:gd name="T10" fmla="*/ 0 h 1"/>
              <a:gd name="T11" fmla="*/ 372 w 37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2" h="1">
                <a:moveTo>
                  <a:pt x="0" y="0"/>
                </a:moveTo>
                <a:lnTo>
                  <a:pt x="37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3" name="Freeform 27"/>
          <p:cNvSpPr>
            <a:spLocks/>
          </p:cNvSpPr>
          <p:nvPr/>
        </p:nvSpPr>
        <p:spPr bwMode="auto">
          <a:xfrm>
            <a:off x="5835650" y="2298700"/>
            <a:ext cx="1308100" cy="2719388"/>
          </a:xfrm>
          <a:custGeom>
            <a:avLst/>
            <a:gdLst>
              <a:gd name="T0" fmla="*/ 0 w 824"/>
              <a:gd name="T1" fmla="*/ 2717801 h 1713"/>
              <a:gd name="T2" fmla="*/ 0 w 824"/>
              <a:gd name="T3" fmla="*/ 0 h 1713"/>
              <a:gd name="T4" fmla="*/ 1306513 w 824"/>
              <a:gd name="T5" fmla="*/ 0 h 1713"/>
              <a:gd name="T6" fmla="*/ 1306513 w 824"/>
              <a:gd name="T7" fmla="*/ 2717801 h 1713"/>
              <a:gd name="T8" fmla="*/ 0 w 824"/>
              <a:gd name="T9" fmla="*/ 2717801 h 17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24"/>
              <a:gd name="T16" fmla="*/ 0 h 1713"/>
              <a:gd name="T17" fmla="*/ 824 w 824"/>
              <a:gd name="T18" fmla="*/ 1713 h 171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24" h="1713">
                <a:moveTo>
                  <a:pt x="0" y="1712"/>
                </a:moveTo>
                <a:lnTo>
                  <a:pt x="0" y="0"/>
                </a:lnTo>
                <a:lnTo>
                  <a:pt x="823" y="0"/>
                </a:lnTo>
                <a:lnTo>
                  <a:pt x="823" y="1712"/>
                </a:lnTo>
                <a:lnTo>
                  <a:pt x="0" y="1712"/>
                </a:lnTo>
              </a:path>
            </a:pathLst>
          </a:custGeom>
          <a:noFill/>
          <a:ln w="12700" cap="rnd" cmpd="sng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4" name="Freeform 28"/>
          <p:cNvSpPr>
            <a:spLocks/>
          </p:cNvSpPr>
          <p:nvPr/>
        </p:nvSpPr>
        <p:spPr bwMode="auto">
          <a:xfrm>
            <a:off x="4529138" y="3005138"/>
            <a:ext cx="696912" cy="1071562"/>
          </a:xfrm>
          <a:custGeom>
            <a:avLst/>
            <a:gdLst>
              <a:gd name="T0" fmla="*/ 0 w 439"/>
              <a:gd name="T1" fmla="*/ 1069975 h 675"/>
              <a:gd name="T2" fmla="*/ 0 w 439"/>
              <a:gd name="T3" fmla="*/ 0 h 675"/>
              <a:gd name="T4" fmla="*/ 695325 w 439"/>
              <a:gd name="T5" fmla="*/ 0 h 675"/>
              <a:gd name="T6" fmla="*/ 695325 w 439"/>
              <a:gd name="T7" fmla="*/ 1069975 h 675"/>
              <a:gd name="T8" fmla="*/ 0 w 439"/>
              <a:gd name="T9" fmla="*/ 1069975 h 6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9"/>
              <a:gd name="T16" fmla="*/ 0 h 675"/>
              <a:gd name="T17" fmla="*/ 439 w 439"/>
              <a:gd name="T18" fmla="*/ 675 h 67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9" h="675">
                <a:moveTo>
                  <a:pt x="0" y="674"/>
                </a:moveTo>
                <a:lnTo>
                  <a:pt x="0" y="0"/>
                </a:lnTo>
                <a:lnTo>
                  <a:pt x="438" y="0"/>
                </a:lnTo>
                <a:lnTo>
                  <a:pt x="438" y="674"/>
                </a:lnTo>
                <a:lnTo>
                  <a:pt x="0" y="674"/>
                </a:lnTo>
              </a:path>
            </a:pathLst>
          </a:custGeom>
          <a:noFill/>
          <a:ln w="12700" cap="rnd" cmpd="sng">
            <a:solidFill>
              <a:schemeClr val="folHlink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5" name="Freeform 29"/>
          <p:cNvSpPr>
            <a:spLocks/>
          </p:cNvSpPr>
          <p:nvPr/>
        </p:nvSpPr>
        <p:spPr bwMode="auto">
          <a:xfrm>
            <a:off x="7953375" y="2439988"/>
            <a:ext cx="696913" cy="2225675"/>
          </a:xfrm>
          <a:custGeom>
            <a:avLst/>
            <a:gdLst>
              <a:gd name="T0" fmla="*/ 0 w 439"/>
              <a:gd name="T1" fmla="*/ 2224088 h 1402"/>
              <a:gd name="T2" fmla="*/ 0 w 439"/>
              <a:gd name="T3" fmla="*/ 0 h 1402"/>
              <a:gd name="T4" fmla="*/ 695325 w 439"/>
              <a:gd name="T5" fmla="*/ 0 h 1402"/>
              <a:gd name="T6" fmla="*/ 695325 w 439"/>
              <a:gd name="T7" fmla="*/ 2224088 h 1402"/>
              <a:gd name="T8" fmla="*/ 0 w 439"/>
              <a:gd name="T9" fmla="*/ 2224088 h 14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9"/>
              <a:gd name="T16" fmla="*/ 0 h 1402"/>
              <a:gd name="T17" fmla="*/ 439 w 439"/>
              <a:gd name="T18" fmla="*/ 1402 h 14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9" h="1402">
                <a:moveTo>
                  <a:pt x="0" y="1401"/>
                </a:moveTo>
                <a:lnTo>
                  <a:pt x="0" y="0"/>
                </a:lnTo>
                <a:lnTo>
                  <a:pt x="438" y="0"/>
                </a:lnTo>
                <a:lnTo>
                  <a:pt x="438" y="1401"/>
                </a:lnTo>
                <a:lnTo>
                  <a:pt x="0" y="1401"/>
                </a:lnTo>
              </a:path>
            </a:pathLst>
          </a:custGeom>
          <a:noFill/>
          <a:ln w="12700" cap="rnd" cmpd="sng">
            <a:solidFill>
              <a:schemeClr val="folHlink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4366" name="Group 30"/>
          <p:cNvGrpSpPr>
            <a:grpSpLocks/>
          </p:cNvGrpSpPr>
          <p:nvPr/>
        </p:nvGrpSpPr>
        <p:grpSpPr bwMode="auto">
          <a:xfrm>
            <a:off x="7083425" y="2416175"/>
            <a:ext cx="1049338" cy="2155825"/>
            <a:chOff x="4462" y="1522"/>
            <a:chExt cx="661" cy="1358"/>
          </a:xfrm>
        </p:grpSpPr>
        <p:sp>
          <p:nvSpPr>
            <p:cNvPr id="14400" name="Freeform 31"/>
            <p:cNvSpPr>
              <a:spLocks/>
            </p:cNvSpPr>
            <p:nvPr/>
          </p:nvSpPr>
          <p:spPr bwMode="auto">
            <a:xfrm>
              <a:off x="4476" y="1633"/>
              <a:ext cx="647" cy="617"/>
            </a:xfrm>
            <a:custGeom>
              <a:avLst/>
              <a:gdLst>
                <a:gd name="T0" fmla="*/ 646 w 647"/>
                <a:gd name="T1" fmla="*/ 0 h 617"/>
                <a:gd name="T2" fmla="*/ 0 w 647"/>
                <a:gd name="T3" fmla="*/ 616 h 617"/>
                <a:gd name="T4" fmla="*/ 646 w 647"/>
                <a:gd name="T5" fmla="*/ 0 h 617"/>
                <a:gd name="T6" fmla="*/ 0 60000 65536"/>
                <a:gd name="T7" fmla="*/ 0 60000 65536"/>
                <a:gd name="T8" fmla="*/ 0 60000 65536"/>
                <a:gd name="T9" fmla="*/ 0 w 647"/>
                <a:gd name="T10" fmla="*/ 0 h 617"/>
                <a:gd name="T11" fmla="*/ 647 w 647"/>
                <a:gd name="T12" fmla="*/ 617 h 6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47" h="617">
                  <a:moveTo>
                    <a:pt x="646" y="0"/>
                  </a:moveTo>
                  <a:lnTo>
                    <a:pt x="0" y="616"/>
                  </a:lnTo>
                  <a:lnTo>
                    <a:pt x="646" y="0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1" name="Freeform 32"/>
            <p:cNvSpPr>
              <a:spLocks/>
            </p:cNvSpPr>
            <p:nvPr/>
          </p:nvSpPr>
          <p:spPr bwMode="auto">
            <a:xfrm>
              <a:off x="4476" y="2206"/>
              <a:ext cx="46" cy="44"/>
            </a:xfrm>
            <a:custGeom>
              <a:avLst/>
              <a:gdLst>
                <a:gd name="T0" fmla="*/ 45 w 46"/>
                <a:gd name="T1" fmla="*/ 17 h 44"/>
                <a:gd name="T2" fmla="*/ 0 w 46"/>
                <a:gd name="T3" fmla="*/ 43 h 44"/>
                <a:gd name="T4" fmla="*/ 28 w 46"/>
                <a:gd name="T5" fmla="*/ 0 h 44"/>
                <a:gd name="T6" fmla="*/ 45 w 46"/>
                <a:gd name="T7" fmla="*/ 17 h 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"/>
                <a:gd name="T13" fmla="*/ 0 h 44"/>
                <a:gd name="T14" fmla="*/ 46 w 46"/>
                <a:gd name="T15" fmla="*/ 44 h 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" h="44">
                  <a:moveTo>
                    <a:pt x="45" y="17"/>
                  </a:moveTo>
                  <a:lnTo>
                    <a:pt x="0" y="43"/>
                  </a:lnTo>
                  <a:lnTo>
                    <a:pt x="28" y="0"/>
                  </a:lnTo>
                  <a:lnTo>
                    <a:pt x="45" y="17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2" name="Freeform 33"/>
            <p:cNvSpPr>
              <a:spLocks/>
            </p:cNvSpPr>
            <p:nvPr/>
          </p:nvSpPr>
          <p:spPr bwMode="auto">
            <a:xfrm>
              <a:off x="4462" y="1522"/>
              <a:ext cx="661" cy="268"/>
            </a:xfrm>
            <a:custGeom>
              <a:avLst/>
              <a:gdLst>
                <a:gd name="T0" fmla="*/ 660 w 661"/>
                <a:gd name="T1" fmla="*/ 267 h 268"/>
                <a:gd name="T2" fmla="*/ 0 w 661"/>
                <a:gd name="T3" fmla="*/ 0 h 268"/>
                <a:gd name="T4" fmla="*/ 660 w 661"/>
                <a:gd name="T5" fmla="*/ 267 h 268"/>
                <a:gd name="T6" fmla="*/ 0 60000 65536"/>
                <a:gd name="T7" fmla="*/ 0 60000 65536"/>
                <a:gd name="T8" fmla="*/ 0 60000 65536"/>
                <a:gd name="T9" fmla="*/ 0 w 661"/>
                <a:gd name="T10" fmla="*/ 0 h 268"/>
                <a:gd name="T11" fmla="*/ 661 w 661"/>
                <a:gd name="T12" fmla="*/ 268 h 2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61" h="268">
                  <a:moveTo>
                    <a:pt x="660" y="267"/>
                  </a:moveTo>
                  <a:lnTo>
                    <a:pt x="0" y="0"/>
                  </a:lnTo>
                  <a:lnTo>
                    <a:pt x="660" y="267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3" name="Freeform 34"/>
            <p:cNvSpPr>
              <a:spLocks/>
            </p:cNvSpPr>
            <p:nvPr/>
          </p:nvSpPr>
          <p:spPr bwMode="auto">
            <a:xfrm>
              <a:off x="4462" y="1522"/>
              <a:ext cx="51" cy="31"/>
            </a:xfrm>
            <a:custGeom>
              <a:avLst/>
              <a:gdLst>
                <a:gd name="T0" fmla="*/ 41 w 51"/>
                <a:gd name="T1" fmla="*/ 30 h 31"/>
                <a:gd name="T2" fmla="*/ 0 w 51"/>
                <a:gd name="T3" fmla="*/ 0 h 31"/>
                <a:gd name="T4" fmla="*/ 50 w 51"/>
                <a:gd name="T5" fmla="*/ 7 h 31"/>
                <a:gd name="T6" fmla="*/ 41 w 51"/>
                <a:gd name="T7" fmla="*/ 30 h 3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1"/>
                <a:gd name="T13" fmla="*/ 0 h 31"/>
                <a:gd name="T14" fmla="*/ 51 w 51"/>
                <a:gd name="T15" fmla="*/ 31 h 3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1" h="31">
                  <a:moveTo>
                    <a:pt x="41" y="30"/>
                  </a:moveTo>
                  <a:lnTo>
                    <a:pt x="0" y="0"/>
                  </a:lnTo>
                  <a:lnTo>
                    <a:pt x="50" y="7"/>
                  </a:lnTo>
                  <a:lnTo>
                    <a:pt x="41" y="30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4" name="Freeform 35"/>
            <p:cNvSpPr>
              <a:spLocks/>
            </p:cNvSpPr>
            <p:nvPr/>
          </p:nvSpPr>
          <p:spPr bwMode="auto">
            <a:xfrm>
              <a:off x="4469" y="1855"/>
              <a:ext cx="639" cy="76"/>
            </a:xfrm>
            <a:custGeom>
              <a:avLst/>
              <a:gdLst>
                <a:gd name="T0" fmla="*/ 638 w 639"/>
                <a:gd name="T1" fmla="*/ 75 h 76"/>
                <a:gd name="T2" fmla="*/ 0 w 639"/>
                <a:gd name="T3" fmla="*/ 0 h 76"/>
                <a:gd name="T4" fmla="*/ 638 w 639"/>
                <a:gd name="T5" fmla="*/ 75 h 76"/>
                <a:gd name="T6" fmla="*/ 0 60000 65536"/>
                <a:gd name="T7" fmla="*/ 0 60000 65536"/>
                <a:gd name="T8" fmla="*/ 0 60000 65536"/>
                <a:gd name="T9" fmla="*/ 0 w 639"/>
                <a:gd name="T10" fmla="*/ 0 h 76"/>
                <a:gd name="T11" fmla="*/ 639 w 639"/>
                <a:gd name="T12" fmla="*/ 76 h 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39" h="76">
                  <a:moveTo>
                    <a:pt x="638" y="75"/>
                  </a:moveTo>
                  <a:lnTo>
                    <a:pt x="0" y="0"/>
                  </a:lnTo>
                  <a:lnTo>
                    <a:pt x="638" y="75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5" name="Freeform 36"/>
            <p:cNvSpPr>
              <a:spLocks/>
            </p:cNvSpPr>
            <p:nvPr/>
          </p:nvSpPr>
          <p:spPr bwMode="auto">
            <a:xfrm>
              <a:off x="4469" y="1848"/>
              <a:ext cx="52" cy="27"/>
            </a:xfrm>
            <a:custGeom>
              <a:avLst/>
              <a:gdLst>
                <a:gd name="T0" fmla="*/ 48 w 52"/>
                <a:gd name="T1" fmla="*/ 26 h 27"/>
                <a:gd name="T2" fmla="*/ 0 w 52"/>
                <a:gd name="T3" fmla="*/ 7 h 27"/>
                <a:gd name="T4" fmla="*/ 51 w 52"/>
                <a:gd name="T5" fmla="*/ 0 h 27"/>
                <a:gd name="T6" fmla="*/ 48 w 52"/>
                <a:gd name="T7" fmla="*/ 26 h 2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2"/>
                <a:gd name="T13" fmla="*/ 0 h 27"/>
                <a:gd name="T14" fmla="*/ 52 w 52"/>
                <a:gd name="T15" fmla="*/ 27 h 2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2" h="27">
                  <a:moveTo>
                    <a:pt x="48" y="26"/>
                  </a:moveTo>
                  <a:lnTo>
                    <a:pt x="0" y="7"/>
                  </a:lnTo>
                  <a:lnTo>
                    <a:pt x="51" y="0"/>
                  </a:lnTo>
                  <a:lnTo>
                    <a:pt x="48" y="26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6" name="Freeform 37"/>
            <p:cNvSpPr>
              <a:spLocks/>
            </p:cNvSpPr>
            <p:nvPr/>
          </p:nvSpPr>
          <p:spPr bwMode="auto">
            <a:xfrm>
              <a:off x="4469" y="1707"/>
              <a:ext cx="646" cy="372"/>
            </a:xfrm>
            <a:custGeom>
              <a:avLst/>
              <a:gdLst>
                <a:gd name="T0" fmla="*/ 645 w 646"/>
                <a:gd name="T1" fmla="*/ 371 h 372"/>
                <a:gd name="T2" fmla="*/ 0 w 646"/>
                <a:gd name="T3" fmla="*/ 0 h 372"/>
                <a:gd name="T4" fmla="*/ 645 w 646"/>
                <a:gd name="T5" fmla="*/ 371 h 372"/>
                <a:gd name="T6" fmla="*/ 0 60000 65536"/>
                <a:gd name="T7" fmla="*/ 0 60000 65536"/>
                <a:gd name="T8" fmla="*/ 0 60000 65536"/>
                <a:gd name="T9" fmla="*/ 0 w 646"/>
                <a:gd name="T10" fmla="*/ 0 h 372"/>
                <a:gd name="T11" fmla="*/ 646 w 646"/>
                <a:gd name="T12" fmla="*/ 372 h 3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46" h="372">
                  <a:moveTo>
                    <a:pt x="645" y="371"/>
                  </a:moveTo>
                  <a:lnTo>
                    <a:pt x="0" y="0"/>
                  </a:lnTo>
                  <a:lnTo>
                    <a:pt x="645" y="371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7" name="Freeform 38"/>
            <p:cNvSpPr>
              <a:spLocks/>
            </p:cNvSpPr>
            <p:nvPr/>
          </p:nvSpPr>
          <p:spPr bwMode="auto">
            <a:xfrm>
              <a:off x="4469" y="1707"/>
              <a:ext cx="50" cy="37"/>
            </a:xfrm>
            <a:custGeom>
              <a:avLst/>
              <a:gdLst>
                <a:gd name="T0" fmla="*/ 37 w 50"/>
                <a:gd name="T1" fmla="*/ 36 h 37"/>
                <a:gd name="T2" fmla="*/ 0 w 50"/>
                <a:gd name="T3" fmla="*/ 0 h 37"/>
                <a:gd name="T4" fmla="*/ 49 w 50"/>
                <a:gd name="T5" fmla="*/ 14 h 37"/>
                <a:gd name="T6" fmla="*/ 37 w 50"/>
                <a:gd name="T7" fmla="*/ 36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0"/>
                <a:gd name="T13" fmla="*/ 0 h 37"/>
                <a:gd name="T14" fmla="*/ 50 w 50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0" h="37">
                  <a:moveTo>
                    <a:pt x="37" y="36"/>
                  </a:moveTo>
                  <a:lnTo>
                    <a:pt x="0" y="0"/>
                  </a:lnTo>
                  <a:lnTo>
                    <a:pt x="49" y="14"/>
                  </a:lnTo>
                  <a:lnTo>
                    <a:pt x="37" y="36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8" name="Freeform 39"/>
            <p:cNvSpPr>
              <a:spLocks/>
            </p:cNvSpPr>
            <p:nvPr/>
          </p:nvSpPr>
          <p:spPr bwMode="auto">
            <a:xfrm>
              <a:off x="4484" y="2374"/>
              <a:ext cx="631" cy="91"/>
            </a:xfrm>
            <a:custGeom>
              <a:avLst/>
              <a:gdLst>
                <a:gd name="T0" fmla="*/ 630 w 631"/>
                <a:gd name="T1" fmla="*/ 0 h 91"/>
                <a:gd name="T2" fmla="*/ 0 w 631"/>
                <a:gd name="T3" fmla="*/ 90 h 91"/>
                <a:gd name="T4" fmla="*/ 630 w 631"/>
                <a:gd name="T5" fmla="*/ 0 h 91"/>
                <a:gd name="T6" fmla="*/ 0 60000 65536"/>
                <a:gd name="T7" fmla="*/ 0 60000 65536"/>
                <a:gd name="T8" fmla="*/ 0 60000 65536"/>
                <a:gd name="T9" fmla="*/ 0 w 631"/>
                <a:gd name="T10" fmla="*/ 0 h 91"/>
                <a:gd name="T11" fmla="*/ 631 w 631"/>
                <a:gd name="T12" fmla="*/ 91 h 9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31" h="91">
                  <a:moveTo>
                    <a:pt x="630" y="0"/>
                  </a:moveTo>
                  <a:lnTo>
                    <a:pt x="0" y="90"/>
                  </a:lnTo>
                  <a:lnTo>
                    <a:pt x="630" y="0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9" name="Freeform 40"/>
            <p:cNvSpPr>
              <a:spLocks/>
            </p:cNvSpPr>
            <p:nvPr/>
          </p:nvSpPr>
          <p:spPr bwMode="auto">
            <a:xfrm>
              <a:off x="4484" y="2444"/>
              <a:ext cx="52" cy="26"/>
            </a:xfrm>
            <a:custGeom>
              <a:avLst/>
              <a:gdLst>
                <a:gd name="T0" fmla="*/ 51 w 52"/>
                <a:gd name="T1" fmla="*/ 25 h 26"/>
                <a:gd name="T2" fmla="*/ 0 w 52"/>
                <a:gd name="T3" fmla="*/ 20 h 26"/>
                <a:gd name="T4" fmla="*/ 48 w 52"/>
                <a:gd name="T5" fmla="*/ 0 h 26"/>
                <a:gd name="T6" fmla="*/ 51 w 52"/>
                <a:gd name="T7" fmla="*/ 25 h 2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2"/>
                <a:gd name="T13" fmla="*/ 0 h 26"/>
                <a:gd name="T14" fmla="*/ 52 w 52"/>
                <a:gd name="T15" fmla="*/ 26 h 2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2" h="26">
                  <a:moveTo>
                    <a:pt x="51" y="25"/>
                  </a:moveTo>
                  <a:lnTo>
                    <a:pt x="0" y="20"/>
                  </a:lnTo>
                  <a:lnTo>
                    <a:pt x="48" y="0"/>
                  </a:lnTo>
                  <a:lnTo>
                    <a:pt x="51" y="25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0" name="Freeform 41"/>
            <p:cNvSpPr>
              <a:spLocks/>
            </p:cNvSpPr>
            <p:nvPr/>
          </p:nvSpPr>
          <p:spPr bwMode="auto">
            <a:xfrm>
              <a:off x="4476" y="2522"/>
              <a:ext cx="639" cy="201"/>
            </a:xfrm>
            <a:custGeom>
              <a:avLst/>
              <a:gdLst>
                <a:gd name="T0" fmla="*/ 638 w 639"/>
                <a:gd name="T1" fmla="*/ 0 h 201"/>
                <a:gd name="T2" fmla="*/ 0 w 639"/>
                <a:gd name="T3" fmla="*/ 200 h 201"/>
                <a:gd name="T4" fmla="*/ 638 w 639"/>
                <a:gd name="T5" fmla="*/ 0 h 201"/>
                <a:gd name="T6" fmla="*/ 0 60000 65536"/>
                <a:gd name="T7" fmla="*/ 0 60000 65536"/>
                <a:gd name="T8" fmla="*/ 0 60000 65536"/>
                <a:gd name="T9" fmla="*/ 0 w 639"/>
                <a:gd name="T10" fmla="*/ 0 h 201"/>
                <a:gd name="T11" fmla="*/ 639 w 639"/>
                <a:gd name="T12" fmla="*/ 201 h 20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39" h="201">
                  <a:moveTo>
                    <a:pt x="638" y="0"/>
                  </a:moveTo>
                  <a:lnTo>
                    <a:pt x="0" y="200"/>
                  </a:lnTo>
                  <a:lnTo>
                    <a:pt x="638" y="0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1" name="Freeform 42"/>
            <p:cNvSpPr>
              <a:spLocks/>
            </p:cNvSpPr>
            <p:nvPr/>
          </p:nvSpPr>
          <p:spPr bwMode="auto">
            <a:xfrm>
              <a:off x="4476" y="2696"/>
              <a:ext cx="53" cy="27"/>
            </a:xfrm>
            <a:custGeom>
              <a:avLst/>
              <a:gdLst>
                <a:gd name="T0" fmla="*/ 52 w 53"/>
                <a:gd name="T1" fmla="*/ 23 h 27"/>
                <a:gd name="T2" fmla="*/ 0 w 53"/>
                <a:gd name="T3" fmla="*/ 26 h 27"/>
                <a:gd name="T4" fmla="*/ 45 w 53"/>
                <a:gd name="T5" fmla="*/ 0 h 27"/>
                <a:gd name="T6" fmla="*/ 52 w 53"/>
                <a:gd name="T7" fmla="*/ 23 h 2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3"/>
                <a:gd name="T13" fmla="*/ 0 h 27"/>
                <a:gd name="T14" fmla="*/ 53 w 53"/>
                <a:gd name="T15" fmla="*/ 27 h 2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3" h="27">
                  <a:moveTo>
                    <a:pt x="52" y="23"/>
                  </a:moveTo>
                  <a:lnTo>
                    <a:pt x="0" y="26"/>
                  </a:lnTo>
                  <a:lnTo>
                    <a:pt x="45" y="0"/>
                  </a:lnTo>
                  <a:lnTo>
                    <a:pt x="52" y="23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2" name="Freeform 43"/>
            <p:cNvSpPr>
              <a:spLocks/>
            </p:cNvSpPr>
            <p:nvPr/>
          </p:nvSpPr>
          <p:spPr bwMode="auto">
            <a:xfrm>
              <a:off x="4469" y="2671"/>
              <a:ext cx="654" cy="209"/>
            </a:xfrm>
            <a:custGeom>
              <a:avLst/>
              <a:gdLst>
                <a:gd name="T0" fmla="*/ 653 w 654"/>
                <a:gd name="T1" fmla="*/ 0 h 209"/>
                <a:gd name="T2" fmla="*/ 0 w 654"/>
                <a:gd name="T3" fmla="*/ 208 h 209"/>
                <a:gd name="T4" fmla="*/ 653 w 654"/>
                <a:gd name="T5" fmla="*/ 0 h 209"/>
                <a:gd name="T6" fmla="*/ 0 60000 65536"/>
                <a:gd name="T7" fmla="*/ 0 60000 65536"/>
                <a:gd name="T8" fmla="*/ 0 60000 65536"/>
                <a:gd name="T9" fmla="*/ 0 w 654"/>
                <a:gd name="T10" fmla="*/ 0 h 209"/>
                <a:gd name="T11" fmla="*/ 654 w 654"/>
                <a:gd name="T12" fmla="*/ 209 h 20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54" h="209">
                  <a:moveTo>
                    <a:pt x="653" y="0"/>
                  </a:moveTo>
                  <a:lnTo>
                    <a:pt x="0" y="208"/>
                  </a:lnTo>
                  <a:lnTo>
                    <a:pt x="653" y="0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3" name="Freeform 44"/>
            <p:cNvSpPr>
              <a:spLocks/>
            </p:cNvSpPr>
            <p:nvPr/>
          </p:nvSpPr>
          <p:spPr bwMode="auto">
            <a:xfrm>
              <a:off x="4469" y="2852"/>
              <a:ext cx="53" cy="28"/>
            </a:xfrm>
            <a:custGeom>
              <a:avLst/>
              <a:gdLst>
                <a:gd name="T0" fmla="*/ 52 w 53"/>
                <a:gd name="T1" fmla="*/ 23 h 28"/>
                <a:gd name="T2" fmla="*/ 0 w 53"/>
                <a:gd name="T3" fmla="*/ 27 h 28"/>
                <a:gd name="T4" fmla="*/ 44 w 53"/>
                <a:gd name="T5" fmla="*/ 0 h 28"/>
                <a:gd name="T6" fmla="*/ 52 w 53"/>
                <a:gd name="T7" fmla="*/ 23 h 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3"/>
                <a:gd name="T13" fmla="*/ 0 h 28"/>
                <a:gd name="T14" fmla="*/ 53 w 53"/>
                <a:gd name="T15" fmla="*/ 28 h 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3" h="28">
                  <a:moveTo>
                    <a:pt x="52" y="23"/>
                  </a:moveTo>
                  <a:lnTo>
                    <a:pt x="0" y="27"/>
                  </a:lnTo>
                  <a:lnTo>
                    <a:pt x="44" y="0"/>
                  </a:lnTo>
                  <a:lnTo>
                    <a:pt x="52" y="23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4" name="Freeform 45"/>
            <p:cNvSpPr>
              <a:spLocks/>
            </p:cNvSpPr>
            <p:nvPr/>
          </p:nvSpPr>
          <p:spPr bwMode="auto">
            <a:xfrm>
              <a:off x="4469" y="2144"/>
              <a:ext cx="646" cy="669"/>
            </a:xfrm>
            <a:custGeom>
              <a:avLst/>
              <a:gdLst>
                <a:gd name="T0" fmla="*/ 645 w 646"/>
                <a:gd name="T1" fmla="*/ 668 h 669"/>
                <a:gd name="T2" fmla="*/ 0 w 646"/>
                <a:gd name="T3" fmla="*/ 0 h 669"/>
                <a:gd name="T4" fmla="*/ 645 w 646"/>
                <a:gd name="T5" fmla="*/ 668 h 669"/>
                <a:gd name="T6" fmla="*/ 0 60000 65536"/>
                <a:gd name="T7" fmla="*/ 0 60000 65536"/>
                <a:gd name="T8" fmla="*/ 0 60000 65536"/>
                <a:gd name="T9" fmla="*/ 0 w 646"/>
                <a:gd name="T10" fmla="*/ 0 h 669"/>
                <a:gd name="T11" fmla="*/ 646 w 646"/>
                <a:gd name="T12" fmla="*/ 669 h 66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46" h="669">
                  <a:moveTo>
                    <a:pt x="645" y="668"/>
                  </a:moveTo>
                  <a:lnTo>
                    <a:pt x="0" y="0"/>
                  </a:lnTo>
                  <a:lnTo>
                    <a:pt x="645" y="668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5" name="Freeform 46"/>
            <p:cNvSpPr>
              <a:spLocks/>
            </p:cNvSpPr>
            <p:nvPr/>
          </p:nvSpPr>
          <p:spPr bwMode="auto">
            <a:xfrm>
              <a:off x="4469" y="2144"/>
              <a:ext cx="44" cy="46"/>
            </a:xfrm>
            <a:custGeom>
              <a:avLst/>
              <a:gdLst>
                <a:gd name="T0" fmla="*/ 25 w 44"/>
                <a:gd name="T1" fmla="*/ 45 h 46"/>
                <a:gd name="T2" fmla="*/ 0 w 44"/>
                <a:gd name="T3" fmla="*/ 0 h 46"/>
                <a:gd name="T4" fmla="*/ 43 w 44"/>
                <a:gd name="T5" fmla="*/ 28 h 46"/>
                <a:gd name="T6" fmla="*/ 25 w 44"/>
                <a:gd name="T7" fmla="*/ 45 h 4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"/>
                <a:gd name="T13" fmla="*/ 0 h 46"/>
                <a:gd name="T14" fmla="*/ 44 w 44"/>
                <a:gd name="T15" fmla="*/ 46 h 4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" h="46">
                  <a:moveTo>
                    <a:pt x="25" y="45"/>
                  </a:moveTo>
                  <a:lnTo>
                    <a:pt x="0" y="0"/>
                  </a:lnTo>
                  <a:lnTo>
                    <a:pt x="43" y="28"/>
                  </a:lnTo>
                  <a:lnTo>
                    <a:pt x="25" y="45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67" name="Group 47"/>
          <p:cNvGrpSpPr>
            <a:grpSpLocks/>
          </p:cNvGrpSpPr>
          <p:nvPr/>
        </p:nvGrpSpPr>
        <p:grpSpPr bwMode="auto">
          <a:xfrm>
            <a:off x="5046663" y="2403475"/>
            <a:ext cx="825500" cy="1862138"/>
            <a:chOff x="3179" y="1514"/>
            <a:chExt cx="520" cy="1173"/>
          </a:xfrm>
        </p:grpSpPr>
        <p:sp>
          <p:nvSpPr>
            <p:cNvPr id="14394" name="Freeform 48"/>
            <p:cNvSpPr>
              <a:spLocks/>
            </p:cNvSpPr>
            <p:nvPr/>
          </p:nvSpPr>
          <p:spPr bwMode="auto">
            <a:xfrm>
              <a:off x="3653" y="1514"/>
              <a:ext cx="46" cy="45"/>
            </a:xfrm>
            <a:custGeom>
              <a:avLst/>
              <a:gdLst>
                <a:gd name="T0" fmla="*/ 0 w 46"/>
                <a:gd name="T1" fmla="*/ 26 h 45"/>
                <a:gd name="T2" fmla="*/ 45 w 46"/>
                <a:gd name="T3" fmla="*/ 0 h 45"/>
                <a:gd name="T4" fmla="*/ 18 w 46"/>
                <a:gd name="T5" fmla="*/ 44 h 45"/>
                <a:gd name="T6" fmla="*/ 0 w 46"/>
                <a:gd name="T7" fmla="*/ 26 h 4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"/>
                <a:gd name="T13" fmla="*/ 0 h 45"/>
                <a:gd name="T14" fmla="*/ 46 w 46"/>
                <a:gd name="T15" fmla="*/ 45 h 4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" h="45">
                  <a:moveTo>
                    <a:pt x="0" y="26"/>
                  </a:moveTo>
                  <a:lnTo>
                    <a:pt x="45" y="0"/>
                  </a:lnTo>
                  <a:lnTo>
                    <a:pt x="18" y="44"/>
                  </a:lnTo>
                  <a:lnTo>
                    <a:pt x="0" y="26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5" name="Freeform 49"/>
            <p:cNvSpPr>
              <a:spLocks/>
            </p:cNvSpPr>
            <p:nvPr/>
          </p:nvSpPr>
          <p:spPr bwMode="auto">
            <a:xfrm>
              <a:off x="3187" y="2115"/>
              <a:ext cx="512" cy="37"/>
            </a:xfrm>
            <a:custGeom>
              <a:avLst/>
              <a:gdLst>
                <a:gd name="T0" fmla="*/ 0 w 512"/>
                <a:gd name="T1" fmla="*/ 36 h 37"/>
                <a:gd name="T2" fmla="*/ 511 w 512"/>
                <a:gd name="T3" fmla="*/ 0 h 37"/>
                <a:gd name="T4" fmla="*/ 0 w 512"/>
                <a:gd name="T5" fmla="*/ 36 h 37"/>
                <a:gd name="T6" fmla="*/ 0 60000 65536"/>
                <a:gd name="T7" fmla="*/ 0 60000 65536"/>
                <a:gd name="T8" fmla="*/ 0 60000 65536"/>
                <a:gd name="T9" fmla="*/ 0 w 512"/>
                <a:gd name="T10" fmla="*/ 0 h 37"/>
                <a:gd name="T11" fmla="*/ 512 w 512"/>
                <a:gd name="T12" fmla="*/ 37 h 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12" h="37">
                  <a:moveTo>
                    <a:pt x="0" y="36"/>
                  </a:moveTo>
                  <a:lnTo>
                    <a:pt x="511" y="0"/>
                  </a:lnTo>
                  <a:lnTo>
                    <a:pt x="0" y="36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6" name="Freeform 50"/>
            <p:cNvSpPr>
              <a:spLocks/>
            </p:cNvSpPr>
            <p:nvPr/>
          </p:nvSpPr>
          <p:spPr bwMode="auto">
            <a:xfrm>
              <a:off x="3648" y="2106"/>
              <a:ext cx="51" cy="26"/>
            </a:xfrm>
            <a:custGeom>
              <a:avLst/>
              <a:gdLst>
                <a:gd name="T0" fmla="*/ 0 w 51"/>
                <a:gd name="T1" fmla="*/ 0 h 26"/>
                <a:gd name="T2" fmla="*/ 50 w 51"/>
                <a:gd name="T3" fmla="*/ 9 h 26"/>
                <a:gd name="T4" fmla="*/ 2 w 51"/>
                <a:gd name="T5" fmla="*/ 25 h 26"/>
                <a:gd name="T6" fmla="*/ 0 w 51"/>
                <a:gd name="T7" fmla="*/ 0 h 2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1"/>
                <a:gd name="T13" fmla="*/ 0 h 26"/>
                <a:gd name="T14" fmla="*/ 51 w 51"/>
                <a:gd name="T15" fmla="*/ 26 h 2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1" h="26">
                  <a:moveTo>
                    <a:pt x="0" y="0"/>
                  </a:moveTo>
                  <a:lnTo>
                    <a:pt x="50" y="9"/>
                  </a:lnTo>
                  <a:lnTo>
                    <a:pt x="2" y="2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7" name="Freeform 51"/>
            <p:cNvSpPr>
              <a:spLocks/>
            </p:cNvSpPr>
            <p:nvPr/>
          </p:nvSpPr>
          <p:spPr bwMode="auto">
            <a:xfrm>
              <a:off x="3179" y="2301"/>
              <a:ext cx="520" cy="386"/>
            </a:xfrm>
            <a:custGeom>
              <a:avLst/>
              <a:gdLst>
                <a:gd name="T0" fmla="*/ 0 w 520"/>
                <a:gd name="T1" fmla="*/ 0 h 386"/>
                <a:gd name="T2" fmla="*/ 519 w 520"/>
                <a:gd name="T3" fmla="*/ 385 h 386"/>
                <a:gd name="T4" fmla="*/ 0 w 520"/>
                <a:gd name="T5" fmla="*/ 0 h 386"/>
                <a:gd name="T6" fmla="*/ 0 60000 65536"/>
                <a:gd name="T7" fmla="*/ 0 60000 65536"/>
                <a:gd name="T8" fmla="*/ 0 60000 65536"/>
                <a:gd name="T9" fmla="*/ 0 w 520"/>
                <a:gd name="T10" fmla="*/ 0 h 386"/>
                <a:gd name="T11" fmla="*/ 520 w 520"/>
                <a:gd name="T12" fmla="*/ 386 h 38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0" h="386">
                  <a:moveTo>
                    <a:pt x="0" y="0"/>
                  </a:moveTo>
                  <a:lnTo>
                    <a:pt x="519" y="38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8" name="Freeform 52"/>
            <p:cNvSpPr>
              <a:spLocks/>
            </p:cNvSpPr>
            <p:nvPr/>
          </p:nvSpPr>
          <p:spPr bwMode="auto">
            <a:xfrm>
              <a:off x="3651" y="2646"/>
              <a:ext cx="48" cy="41"/>
            </a:xfrm>
            <a:custGeom>
              <a:avLst/>
              <a:gdLst>
                <a:gd name="T0" fmla="*/ 15 w 48"/>
                <a:gd name="T1" fmla="*/ 0 h 41"/>
                <a:gd name="T2" fmla="*/ 47 w 48"/>
                <a:gd name="T3" fmla="*/ 40 h 41"/>
                <a:gd name="T4" fmla="*/ 0 w 48"/>
                <a:gd name="T5" fmla="*/ 20 h 41"/>
                <a:gd name="T6" fmla="*/ 15 w 48"/>
                <a:gd name="T7" fmla="*/ 0 h 4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41"/>
                <a:gd name="T14" fmla="*/ 48 w 48"/>
                <a:gd name="T15" fmla="*/ 41 h 4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41">
                  <a:moveTo>
                    <a:pt x="15" y="0"/>
                  </a:moveTo>
                  <a:lnTo>
                    <a:pt x="47" y="40"/>
                  </a:lnTo>
                  <a:lnTo>
                    <a:pt x="0" y="20"/>
                  </a:lnTo>
                  <a:lnTo>
                    <a:pt x="15" y="0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9" name="Freeform 53"/>
            <p:cNvSpPr>
              <a:spLocks/>
            </p:cNvSpPr>
            <p:nvPr/>
          </p:nvSpPr>
          <p:spPr bwMode="auto">
            <a:xfrm>
              <a:off x="3187" y="1514"/>
              <a:ext cx="512" cy="491"/>
            </a:xfrm>
            <a:custGeom>
              <a:avLst/>
              <a:gdLst>
                <a:gd name="T0" fmla="*/ 0 w 512"/>
                <a:gd name="T1" fmla="*/ 490 h 491"/>
                <a:gd name="T2" fmla="*/ 511 w 512"/>
                <a:gd name="T3" fmla="*/ 0 h 491"/>
                <a:gd name="T4" fmla="*/ 0 w 512"/>
                <a:gd name="T5" fmla="*/ 490 h 491"/>
                <a:gd name="T6" fmla="*/ 0 60000 65536"/>
                <a:gd name="T7" fmla="*/ 0 60000 65536"/>
                <a:gd name="T8" fmla="*/ 0 60000 65536"/>
                <a:gd name="T9" fmla="*/ 0 w 512"/>
                <a:gd name="T10" fmla="*/ 0 h 491"/>
                <a:gd name="T11" fmla="*/ 512 w 512"/>
                <a:gd name="T12" fmla="*/ 491 h 49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12" h="491">
                  <a:moveTo>
                    <a:pt x="0" y="490"/>
                  </a:moveTo>
                  <a:lnTo>
                    <a:pt x="511" y="0"/>
                  </a:lnTo>
                  <a:lnTo>
                    <a:pt x="0" y="490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68" name="Rectangle 54"/>
          <p:cNvSpPr>
            <a:spLocks noChangeArrowheads="1"/>
          </p:cNvSpPr>
          <p:nvPr/>
        </p:nvSpPr>
        <p:spPr bwMode="auto">
          <a:xfrm>
            <a:off x="5907088" y="2362200"/>
            <a:ext cx="952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Ashby, 25, 3000</a:t>
            </a:r>
          </a:p>
        </p:txBody>
      </p:sp>
      <p:sp>
        <p:nvSpPr>
          <p:cNvPr id="14369" name="Rectangle 55"/>
          <p:cNvSpPr>
            <a:spLocks noChangeArrowheads="1"/>
          </p:cNvSpPr>
          <p:nvPr/>
        </p:nvSpPr>
        <p:spPr bwMode="auto">
          <a:xfrm>
            <a:off x="5956300" y="4256088"/>
            <a:ext cx="9175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Smith, 44, 3000</a:t>
            </a:r>
          </a:p>
        </p:txBody>
      </p:sp>
      <p:sp>
        <p:nvSpPr>
          <p:cNvPr id="14370" name="Rectangle 56"/>
          <p:cNvSpPr>
            <a:spLocks noChangeArrowheads="1"/>
          </p:cNvSpPr>
          <p:nvPr/>
        </p:nvSpPr>
        <p:spPr bwMode="auto">
          <a:xfrm>
            <a:off x="4537075" y="3084513"/>
            <a:ext cx="4953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Ashby</a:t>
            </a:r>
          </a:p>
        </p:txBody>
      </p:sp>
      <p:sp>
        <p:nvSpPr>
          <p:cNvPr id="14371" name="Rectangle 57"/>
          <p:cNvSpPr>
            <a:spLocks noChangeArrowheads="1"/>
          </p:cNvSpPr>
          <p:nvPr/>
        </p:nvSpPr>
        <p:spPr bwMode="auto">
          <a:xfrm>
            <a:off x="4557713" y="3335338"/>
            <a:ext cx="4286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Cass</a:t>
            </a:r>
          </a:p>
        </p:txBody>
      </p:sp>
      <p:sp>
        <p:nvSpPr>
          <p:cNvPr id="14372" name="Rectangle 58"/>
          <p:cNvSpPr>
            <a:spLocks noChangeArrowheads="1"/>
          </p:cNvSpPr>
          <p:nvPr/>
        </p:nvSpPr>
        <p:spPr bwMode="auto">
          <a:xfrm>
            <a:off x="4543425" y="3557588"/>
            <a:ext cx="4667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Smith</a:t>
            </a:r>
          </a:p>
        </p:txBody>
      </p:sp>
      <p:sp>
        <p:nvSpPr>
          <p:cNvPr id="14373" name="Rectangle 59"/>
          <p:cNvSpPr>
            <a:spLocks noChangeArrowheads="1"/>
          </p:cNvSpPr>
          <p:nvPr/>
        </p:nvSpPr>
        <p:spPr bwMode="auto">
          <a:xfrm>
            <a:off x="8212138" y="2508250"/>
            <a:ext cx="29686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22</a:t>
            </a:r>
          </a:p>
        </p:txBody>
      </p:sp>
      <p:sp>
        <p:nvSpPr>
          <p:cNvPr id="14374" name="Rectangle 60"/>
          <p:cNvSpPr>
            <a:spLocks noChangeArrowheads="1"/>
          </p:cNvSpPr>
          <p:nvPr/>
        </p:nvSpPr>
        <p:spPr bwMode="auto">
          <a:xfrm>
            <a:off x="8221663" y="2757488"/>
            <a:ext cx="29686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25</a:t>
            </a:r>
          </a:p>
        </p:txBody>
      </p:sp>
      <p:sp>
        <p:nvSpPr>
          <p:cNvPr id="14375" name="Rectangle 61"/>
          <p:cNvSpPr>
            <a:spLocks noChangeArrowheads="1"/>
          </p:cNvSpPr>
          <p:nvPr/>
        </p:nvSpPr>
        <p:spPr bwMode="auto">
          <a:xfrm>
            <a:off x="8218488" y="2990850"/>
            <a:ext cx="29686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30</a:t>
            </a:r>
          </a:p>
        </p:txBody>
      </p:sp>
      <p:sp>
        <p:nvSpPr>
          <p:cNvPr id="14376" name="Rectangle 62"/>
          <p:cNvSpPr>
            <a:spLocks noChangeArrowheads="1"/>
          </p:cNvSpPr>
          <p:nvPr/>
        </p:nvSpPr>
        <p:spPr bwMode="auto">
          <a:xfrm>
            <a:off x="8224838" y="3711575"/>
            <a:ext cx="29686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40</a:t>
            </a:r>
          </a:p>
        </p:txBody>
      </p:sp>
      <p:sp>
        <p:nvSpPr>
          <p:cNvPr id="14377" name="Rectangle 63"/>
          <p:cNvSpPr>
            <a:spLocks noChangeArrowheads="1"/>
          </p:cNvSpPr>
          <p:nvPr/>
        </p:nvSpPr>
        <p:spPr bwMode="auto">
          <a:xfrm>
            <a:off x="8231188" y="3921125"/>
            <a:ext cx="29686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44</a:t>
            </a:r>
          </a:p>
        </p:txBody>
      </p:sp>
      <p:sp>
        <p:nvSpPr>
          <p:cNvPr id="14378" name="Rectangle 64"/>
          <p:cNvSpPr>
            <a:spLocks noChangeArrowheads="1"/>
          </p:cNvSpPr>
          <p:nvPr/>
        </p:nvSpPr>
        <p:spPr bwMode="auto">
          <a:xfrm>
            <a:off x="8229600" y="4162425"/>
            <a:ext cx="29686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44</a:t>
            </a:r>
          </a:p>
        </p:txBody>
      </p:sp>
      <p:sp>
        <p:nvSpPr>
          <p:cNvPr id="14379" name="Rectangle 65"/>
          <p:cNvSpPr>
            <a:spLocks noChangeArrowheads="1"/>
          </p:cNvSpPr>
          <p:nvPr/>
        </p:nvSpPr>
        <p:spPr bwMode="auto">
          <a:xfrm>
            <a:off x="8237538" y="4394200"/>
            <a:ext cx="29686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50</a:t>
            </a:r>
          </a:p>
        </p:txBody>
      </p:sp>
      <p:sp>
        <p:nvSpPr>
          <p:cNvPr id="14380" name="Rectangle 66"/>
          <p:cNvSpPr>
            <a:spLocks noChangeArrowheads="1"/>
          </p:cNvSpPr>
          <p:nvPr/>
        </p:nvSpPr>
        <p:spPr bwMode="auto">
          <a:xfrm>
            <a:off x="4378325" y="4862513"/>
            <a:ext cx="11334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200" b="1">
                <a:solidFill>
                  <a:schemeClr val="folHlink"/>
                </a:solidFill>
                <a:latin typeface="Arial" charset="0"/>
              </a:rPr>
              <a:t>Sparse Index</a:t>
            </a:r>
          </a:p>
        </p:txBody>
      </p:sp>
      <p:sp>
        <p:nvSpPr>
          <p:cNvPr id="14381" name="Rectangle 67"/>
          <p:cNvSpPr>
            <a:spLocks noChangeArrowheads="1"/>
          </p:cNvSpPr>
          <p:nvPr/>
        </p:nvSpPr>
        <p:spPr bwMode="auto">
          <a:xfrm>
            <a:off x="4710113" y="5027613"/>
            <a:ext cx="3698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200" b="1">
                <a:solidFill>
                  <a:schemeClr val="folHlink"/>
                </a:solidFill>
                <a:latin typeface="Arial" charset="0"/>
              </a:rPr>
              <a:t>on</a:t>
            </a:r>
          </a:p>
        </p:txBody>
      </p:sp>
      <p:sp>
        <p:nvSpPr>
          <p:cNvPr id="14382" name="Rectangle 68"/>
          <p:cNvSpPr>
            <a:spLocks noChangeArrowheads="1"/>
          </p:cNvSpPr>
          <p:nvPr/>
        </p:nvSpPr>
        <p:spPr bwMode="auto">
          <a:xfrm>
            <a:off x="4598988" y="5194300"/>
            <a:ext cx="5984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200" b="1">
                <a:solidFill>
                  <a:schemeClr val="folHlink"/>
                </a:solidFill>
                <a:latin typeface="Arial" charset="0"/>
              </a:rPr>
              <a:t>Name</a:t>
            </a:r>
          </a:p>
        </p:txBody>
      </p:sp>
      <p:sp>
        <p:nvSpPr>
          <p:cNvPr id="14383" name="Rectangle 69"/>
          <p:cNvSpPr>
            <a:spLocks noChangeArrowheads="1"/>
          </p:cNvSpPr>
          <p:nvPr/>
        </p:nvSpPr>
        <p:spPr bwMode="auto">
          <a:xfrm>
            <a:off x="6019800" y="5116513"/>
            <a:ext cx="9255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1"/>
                </a:solidFill>
                <a:latin typeface="Arial" charset="0"/>
              </a:rPr>
              <a:t>Data File</a:t>
            </a:r>
          </a:p>
        </p:txBody>
      </p:sp>
      <p:sp>
        <p:nvSpPr>
          <p:cNvPr id="14384" name="Rectangle 70"/>
          <p:cNvSpPr>
            <a:spLocks noChangeArrowheads="1"/>
          </p:cNvSpPr>
          <p:nvPr/>
        </p:nvSpPr>
        <p:spPr bwMode="auto">
          <a:xfrm>
            <a:off x="7815263" y="4862513"/>
            <a:ext cx="10826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200" b="1">
                <a:solidFill>
                  <a:schemeClr val="folHlink"/>
                </a:solidFill>
                <a:latin typeface="Arial" charset="0"/>
              </a:rPr>
              <a:t>Dense Index</a:t>
            </a:r>
          </a:p>
        </p:txBody>
      </p:sp>
      <p:sp>
        <p:nvSpPr>
          <p:cNvPr id="14385" name="Rectangle 71"/>
          <p:cNvSpPr>
            <a:spLocks noChangeArrowheads="1"/>
          </p:cNvSpPr>
          <p:nvPr/>
        </p:nvSpPr>
        <p:spPr bwMode="auto">
          <a:xfrm>
            <a:off x="8147050" y="5027613"/>
            <a:ext cx="3698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200" b="1">
                <a:solidFill>
                  <a:schemeClr val="folHlink"/>
                </a:solidFill>
                <a:latin typeface="Arial" charset="0"/>
              </a:rPr>
              <a:t>on</a:t>
            </a:r>
          </a:p>
        </p:txBody>
      </p:sp>
      <p:sp>
        <p:nvSpPr>
          <p:cNvPr id="14386" name="Rectangle 72"/>
          <p:cNvSpPr>
            <a:spLocks noChangeArrowheads="1"/>
          </p:cNvSpPr>
          <p:nvPr/>
        </p:nvSpPr>
        <p:spPr bwMode="auto">
          <a:xfrm>
            <a:off x="8091488" y="5194300"/>
            <a:ext cx="4714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200" b="1">
                <a:solidFill>
                  <a:schemeClr val="folHlink"/>
                </a:solidFill>
                <a:latin typeface="Arial" charset="0"/>
              </a:rPr>
              <a:t>Age</a:t>
            </a:r>
          </a:p>
        </p:txBody>
      </p:sp>
      <p:sp>
        <p:nvSpPr>
          <p:cNvPr id="14387" name="Rectangle 73"/>
          <p:cNvSpPr>
            <a:spLocks noChangeArrowheads="1"/>
          </p:cNvSpPr>
          <p:nvPr/>
        </p:nvSpPr>
        <p:spPr bwMode="auto">
          <a:xfrm>
            <a:off x="8218488" y="3216275"/>
            <a:ext cx="29686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33</a:t>
            </a:r>
          </a:p>
        </p:txBody>
      </p:sp>
      <p:sp>
        <p:nvSpPr>
          <p:cNvPr id="14388" name="Rectangle 74"/>
          <p:cNvSpPr>
            <a:spLocks noChangeArrowheads="1"/>
          </p:cNvSpPr>
          <p:nvPr/>
        </p:nvSpPr>
        <p:spPr bwMode="auto">
          <a:xfrm>
            <a:off x="5867400" y="2843213"/>
            <a:ext cx="1014413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Bristow, 30, 2007</a:t>
            </a:r>
          </a:p>
        </p:txBody>
      </p:sp>
      <p:sp>
        <p:nvSpPr>
          <p:cNvPr id="14389" name="Rectangle 75"/>
          <p:cNvSpPr>
            <a:spLocks noChangeArrowheads="1"/>
          </p:cNvSpPr>
          <p:nvPr/>
        </p:nvSpPr>
        <p:spPr bwMode="auto">
          <a:xfrm>
            <a:off x="5915025" y="2627313"/>
            <a:ext cx="8905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Basu, 33, 4003</a:t>
            </a:r>
          </a:p>
        </p:txBody>
      </p:sp>
      <p:sp>
        <p:nvSpPr>
          <p:cNvPr id="14390" name="Rectangle 76"/>
          <p:cNvSpPr>
            <a:spLocks noChangeArrowheads="1"/>
          </p:cNvSpPr>
          <p:nvPr/>
        </p:nvSpPr>
        <p:spPr bwMode="auto">
          <a:xfrm>
            <a:off x="5959475" y="3322638"/>
            <a:ext cx="8858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Cass, 50, 5004</a:t>
            </a:r>
          </a:p>
        </p:txBody>
      </p:sp>
      <p:sp>
        <p:nvSpPr>
          <p:cNvPr id="14391" name="Rectangle 77"/>
          <p:cNvSpPr>
            <a:spLocks noChangeArrowheads="1"/>
          </p:cNvSpPr>
          <p:nvPr/>
        </p:nvSpPr>
        <p:spPr bwMode="auto">
          <a:xfrm>
            <a:off x="5965825" y="4497388"/>
            <a:ext cx="906463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Tracy, 44, 5004</a:t>
            </a:r>
          </a:p>
        </p:txBody>
      </p:sp>
      <p:sp>
        <p:nvSpPr>
          <p:cNvPr id="14392" name="Rectangle 78"/>
          <p:cNvSpPr>
            <a:spLocks noChangeArrowheads="1"/>
          </p:cNvSpPr>
          <p:nvPr/>
        </p:nvSpPr>
        <p:spPr bwMode="auto">
          <a:xfrm>
            <a:off x="5883275" y="3557588"/>
            <a:ext cx="10048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Daniels, 22, 6003</a:t>
            </a:r>
          </a:p>
        </p:txBody>
      </p:sp>
      <p:sp>
        <p:nvSpPr>
          <p:cNvPr id="14393" name="Rectangle 79"/>
          <p:cNvSpPr>
            <a:spLocks noChangeArrowheads="1"/>
          </p:cNvSpPr>
          <p:nvPr/>
        </p:nvSpPr>
        <p:spPr bwMode="auto">
          <a:xfrm>
            <a:off x="5929313" y="3786188"/>
            <a:ext cx="9302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Jones, 40, 6003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F4F91-0BD6-4181-A8DC-E98104417A91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Index Classification (Contd.)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524000"/>
            <a:ext cx="4495800" cy="4572000"/>
          </a:xfrm>
          <a:noFill/>
        </p:spPr>
        <p:txBody>
          <a:bodyPr lIns="92075" tIns="46038" rIns="92075" bIns="46038"/>
          <a:lstStyle/>
          <a:p>
            <a:r>
              <a:rPr lang="en-US" sz="2400" i="1" smtClean="0">
                <a:solidFill>
                  <a:schemeClr val="accent2"/>
                </a:solidFill>
              </a:rPr>
              <a:t>Composite Search Keys</a:t>
            </a:r>
            <a:r>
              <a:rPr lang="en-US" sz="2400" smtClean="0">
                <a:solidFill>
                  <a:schemeClr val="accent2"/>
                </a:solidFill>
              </a:rPr>
              <a:t>: </a:t>
            </a:r>
            <a:r>
              <a:rPr lang="en-US" sz="2400" smtClean="0"/>
              <a:t>Search on a combination of fields.</a:t>
            </a:r>
          </a:p>
          <a:p>
            <a:pPr lvl="1"/>
            <a:r>
              <a:rPr lang="en-US" sz="2400" smtClean="0"/>
              <a:t>Equality query: Every field value is equal to a constant value. E.g. wrt &lt;sal,age&gt; index:</a:t>
            </a:r>
          </a:p>
          <a:p>
            <a:pPr lvl="2"/>
            <a:r>
              <a:rPr lang="en-US" smtClean="0"/>
              <a:t>age=20 and sal =75</a:t>
            </a:r>
          </a:p>
          <a:p>
            <a:pPr lvl="1"/>
            <a:r>
              <a:rPr lang="en-US" sz="2400" smtClean="0"/>
              <a:t>Range query: Some field value is not a constant. E.g.:</a:t>
            </a:r>
          </a:p>
          <a:p>
            <a:pPr lvl="2"/>
            <a:r>
              <a:rPr lang="en-US" smtClean="0"/>
              <a:t>age =20; or age=20 and sal &gt; 10</a:t>
            </a:r>
          </a:p>
          <a:p>
            <a:endParaRPr lang="en-US" sz="2400" smtClean="0"/>
          </a:p>
        </p:txBody>
      </p:sp>
      <p:sp>
        <p:nvSpPr>
          <p:cNvPr id="15366" name="Freeform 6"/>
          <p:cNvSpPr>
            <a:spLocks/>
          </p:cNvSpPr>
          <p:nvPr/>
        </p:nvSpPr>
        <p:spPr bwMode="auto">
          <a:xfrm>
            <a:off x="4979988" y="4237038"/>
            <a:ext cx="723900" cy="1201737"/>
          </a:xfrm>
          <a:custGeom>
            <a:avLst/>
            <a:gdLst>
              <a:gd name="T0" fmla="*/ 0 w 456"/>
              <a:gd name="T1" fmla="*/ 0 h 757"/>
              <a:gd name="T2" fmla="*/ 722313 w 456"/>
              <a:gd name="T3" fmla="*/ 0 h 757"/>
              <a:gd name="T4" fmla="*/ 722313 w 456"/>
              <a:gd name="T5" fmla="*/ 1200150 h 757"/>
              <a:gd name="T6" fmla="*/ 0 w 456"/>
              <a:gd name="T7" fmla="*/ 1200150 h 757"/>
              <a:gd name="T8" fmla="*/ 0 w 456"/>
              <a:gd name="T9" fmla="*/ 0 h 7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6"/>
              <a:gd name="T16" fmla="*/ 0 h 757"/>
              <a:gd name="T17" fmla="*/ 456 w 456"/>
              <a:gd name="T18" fmla="*/ 757 h 75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6" h="757">
                <a:moveTo>
                  <a:pt x="0" y="0"/>
                </a:moveTo>
                <a:lnTo>
                  <a:pt x="455" y="0"/>
                </a:lnTo>
                <a:lnTo>
                  <a:pt x="455" y="756"/>
                </a:lnTo>
                <a:lnTo>
                  <a:pt x="0" y="75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7" name="Freeform 7"/>
          <p:cNvSpPr>
            <a:spLocks/>
          </p:cNvSpPr>
          <p:nvPr/>
        </p:nvSpPr>
        <p:spPr bwMode="auto">
          <a:xfrm>
            <a:off x="4979988" y="4537075"/>
            <a:ext cx="723900" cy="1588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Freeform 8"/>
          <p:cNvSpPr>
            <a:spLocks/>
          </p:cNvSpPr>
          <p:nvPr/>
        </p:nvSpPr>
        <p:spPr bwMode="auto">
          <a:xfrm>
            <a:off x="4979988" y="4838700"/>
            <a:ext cx="723900" cy="1588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9" name="Freeform 9"/>
          <p:cNvSpPr>
            <a:spLocks/>
          </p:cNvSpPr>
          <p:nvPr/>
        </p:nvSpPr>
        <p:spPr bwMode="auto">
          <a:xfrm>
            <a:off x="4979988" y="5135563"/>
            <a:ext cx="723900" cy="1587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0" name="Freeform 10"/>
          <p:cNvSpPr>
            <a:spLocks/>
          </p:cNvSpPr>
          <p:nvPr/>
        </p:nvSpPr>
        <p:spPr bwMode="auto">
          <a:xfrm>
            <a:off x="4979988" y="2438400"/>
            <a:ext cx="723900" cy="1200150"/>
          </a:xfrm>
          <a:custGeom>
            <a:avLst/>
            <a:gdLst>
              <a:gd name="T0" fmla="*/ 0 w 456"/>
              <a:gd name="T1" fmla="*/ 0 h 756"/>
              <a:gd name="T2" fmla="*/ 722313 w 456"/>
              <a:gd name="T3" fmla="*/ 0 h 756"/>
              <a:gd name="T4" fmla="*/ 722313 w 456"/>
              <a:gd name="T5" fmla="*/ 1198563 h 756"/>
              <a:gd name="T6" fmla="*/ 0 w 456"/>
              <a:gd name="T7" fmla="*/ 1198563 h 756"/>
              <a:gd name="T8" fmla="*/ 0 w 456"/>
              <a:gd name="T9" fmla="*/ 0 h 7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6"/>
              <a:gd name="T16" fmla="*/ 0 h 756"/>
              <a:gd name="T17" fmla="*/ 456 w 456"/>
              <a:gd name="T18" fmla="*/ 756 h 7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6" h="756">
                <a:moveTo>
                  <a:pt x="0" y="0"/>
                </a:moveTo>
                <a:lnTo>
                  <a:pt x="455" y="0"/>
                </a:lnTo>
                <a:lnTo>
                  <a:pt x="455" y="755"/>
                </a:lnTo>
                <a:lnTo>
                  <a:pt x="0" y="7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Freeform 11"/>
          <p:cNvSpPr>
            <a:spLocks/>
          </p:cNvSpPr>
          <p:nvPr/>
        </p:nvSpPr>
        <p:spPr bwMode="auto">
          <a:xfrm>
            <a:off x="4979988" y="2740025"/>
            <a:ext cx="723900" cy="1588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2" name="Freeform 12"/>
          <p:cNvSpPr>
            <a:spLocks/>
          </p:cNvSpPr>
          <p:nvPr/>
        </p:nvSpPr>
        <p:spPr bwMode="auto">
          <a:xfrm>
            <a:off x="4979988" y="3038475"/>
            <a:ext cx="723900" cy="1588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3" name="Freeform 13"/>
          <p:cNvSpPr>
            <a:spLocks/>
          </p:cNvSpPr>
          <p:nvPr/>
        </p:nvSpPr>
        <p:spPr bwMode="auto">
          <a:xfrm>
            <a:off x="4979988" y="3338513"/>
            <a:ext cx="723900" cy="1587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4" name="Freeform 14"/>
          <p:cNvSpPr>
            <a:spLocks/>
          </p:cNvSpPr>
          <p:nvPr/>
        </p:nvSpPr>
        <p:spPr bwMode="auto">
          <a:xfrm>
            <a:off x="8335963" y="2438400"/>
            <a:ext cx="723900" cy="1200150"/>
          </a:xfrm>
          <a:custGeom>
            <a:avLst/>
            <a:gdLst>
              <a:gd name="T0" fmla="*/ 0 w 456"/>
              <a:gd name="T1" fmla="*/ 0 h 756"/>
              <a:gd name="T2" fmla="*/ 722313 w 456"/>
              <a:gd name="T3" fmla="*/ 0 h 756"/>
              <a:gd name="T4" fmla="*/ 722313 w 456"/>
              <a:gd name="T5" fmla="*/ 1198563 h 756"/>
              <a:gd name="T6" fmla="*/ 0 w 456"/>
              <a:gd name="T7" fmla="*/ 1198563 h 756"/>
              <a:gd name="T8" fmla="*/ 0 w 456"/>
              <a:gd name="T9" fmla="*/ 0 h 7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6"/>
              <a:gd name="T16" fmla="*/ 0 h 756"/>
              <a:gd name="T17" fmla="*/ 456 w 456"/>
              <a:gd name="T18" fmla="*/ 756 h 7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6" h="756">
                <a:moveTo>
                  <a:pt x="0" y="0"/>
                </a:moveTo>
                <a:lnTo>
                  <a:pt x="455" y="0"/>
                </a:lnTo>
                <a:lnTo>
                  <a:pt x="455" y="755"/>
                </a:lnTo>
                <a:lnTo>
                  <a:pt x="0" y="7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5" name="Freeform 15"/>
          <p:cNvSpPr>
            <a:spLocks/>
          </p:cNvSpPr>
          <p:nvPr/>
        </p:nvSpPr>
        <p:spPr bwMode="auto">
          <a:xfrm>
            <a:off x="8335963" y="2740025"/>
            <a:ext cx="723900" cy="1588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6" name="Freeform 16"/>
          <p:cNvSpPr>
            <a:spLocks/>
          </p:cNvSpPr>
          <p:nvPr/>
        </p:nvSpPr>
        <p:spPr bwMode="auto">
          <a:xfrm>
            <a:off x="8335963" y="3038475"/>
            <a:ext cx="723900" cy="1588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7" name="Freeform 17"/>
          <p:cNvSpPr>
            <a:spLocks/>
          </p:cNvSpPr>
          <p:nvPr/>
        </p:nvSpPr>
        <p:spPr bwMode="auto">
          <a:xfrm>
            <a:off x="8335963" y="3338513"/>
            <a:ext cx="723900" cy="1587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8" name="Freeform 18"/>
          <p:cNvSpPr>
            <a:spLocks/>
          </p:cNvSpPr>
          <p:nvPr/>
        </p:nvSpPr>
        <p:spPr bwMode="auto">
          <a:xfrm>
            <a:off x="8347075" y="4237038"/>
            <a:ext cx="723900" cy="1201737"/>
          </a:xfrm>
          <a:custGeom>
            <a:avLst/>
            <a:gdLst>
              <a:gd name="T0" fmla="*/ 0 w 456"/>
              <a:gd name="T1" fmla="*/ 0 h 757"/>
              <a:gd name="T2" fmla="*/ 722313 w 456"/>
              <a:gd name="T3" fmla="*/ 0 h 757"/>
              <a:gd name="T4" fmla="*/ 722313 w 456"/>
              <a:gd name="T5" fmla="*/ 1200150 h 757"/>
              <a:gd name="T6" fmla="*/ 0 w 456"/>
              <a:gd name="T7" fmla="*/ 1200150 h 757"/>
              <a:gd name="T8" fmla="*/ 0 w 456"/>
              <a:gd name="T9" fmla="*/ 0 h 7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6"/>
              <a:gd name="T16" fmla="*/ 0 h 757"/>
              <a:gd name="T17" fmla="*/ 456 w 456"/>
              <a:gd name="T18" fmla="*/ 757 h 75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6" h="757">
                <a:moveTo>
                  <a:pt x="0" y="0"/>
                </a:moveTo>
                <a:lnTo>
                  <a:pt x="455" y="0"/>
                </a:lnTo>
                <a:lnTo>
                  <a:pt x="455" y="756"/>
                </a:lnTo>
                <a:lnTo>
                  <a:pt x="0" y="75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9" name="Freeform 19"/>
          <p:cNvSpPr>
            <a:spLocks/>
          </p:cNvSpPr>
          <p:nvPr/>
        </p:nvSpPr>
        <p:spPr bwMode="auto">
          <a:xfrm>
            <a:off x="8347075" y="4537075"/>
            <a:ext cx="723900" cy="1588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0" name="Freeform 20"/>
          <p:cNvSpPr>
            <a:spLocks/>
          </p:cNvSpPr>
          <p:nvPr/>
        </p:nvSpPr>
        <p:spPr bwMode="auto">
          <a:xfrm>
            <a:off x="8347075" y="4838700"/>
            <a:ext cx="723900" cy="1588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1" name="Freeform 21"/>
          <p:cNvSpPr>
            <a:spLocks/>
          </p:cNvSpPr>
          <p:nvPr/>
        </p:nvSpPr>
        <p:spPr bwMode="auto">
          <a:xfrm>
            <a:off x="8347075" y="5135563"/>
            <a:ext cx="723900" cy="1587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2" name="Freeform 22"/>
          <p:cNvSpPr>
            <a:spLocks/>
          </p:cNvSpPr>
          <p:nvPr/>
        </p:nvSpPr>
        <p:spPr bwMode="auto">
          <a:xfrm>
            <a:off x="5580063" y="2589213"/>
            <a:ext cx="844550" cy="1127125"/>
          </a:xfrm>
          <a:custGeom>
            <a:avLst/>
            <a:gdLst>
              <a:gd name="T0" fmla="*/ 0 w 532"/>
              <a:gd name="T1" fmla="*/ 0 h 710"/>
              <a:gd name="T2" fmla="*/ 842963 w 532"/>
              <a:gd name="T3" fmla="*/ 1125538 h 710"/>
              <a:gd name="T4" fmla="*/ 0 w 532"/>
              <a:gd name="T5" fmla="*/ 0 h 710"/>
              <a:gd name="T6" fmla="*/ 0 60000 65536"/>
              <a:gd name="T7" fmla="*/ 0 60000 65536"/>
              <a:gd name="T8" fmla="*/ 0 60000 65536"/>
              <a:gd name="T9" fmla="*/ 0 w 532"/>
              <a:gd name="T10" fmla="*/ 0 h 710"/>
              <a:gd name="T11" fmla="*/ 532 w 532"/>
              <a:gd name="T12" fmla="*/ 710 h 7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2" h="710">
                <a:moveTo>
                  <a:pt x="0" y="0"/>
                </a:moveTo>
                <a:lnTo>
                  <a:pt x="531" y="70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3" name="Freeform 23"/>
          <p:cNvSpPr>
            <a:spLocks/>
          </p:cNvSpPr>
          <p:nvPr/>
        </p:nvSpPr>
        <p:spPr bwMode="auto">
          <a:xfrm>
            <a:off x="6340475" y="3605213"/>
            <a:ext cx="84138" cy="111125"/>
          </a:xfrm>
          <a:custGeom>
            <a:avLst/>
            <a:gdLst>
              <a:gd name="T0" fmla="*/ 34925 w 53"/>
              <a:gd name="T1" fmla="*/ 0 h 70"/>
              <a:gd name="T2" fmla="*/ 82550 w 53"/>
              <a:gd name="T3" fmla="*/ 109538 h 70"/>
              <a:gd name="T4" fmla="*/ 0 w 53"/>
              <a:gd name="T5" fmla="*/ 41275 h 70"/>
              <a:gd name="T6" fmla="*/ 0 60000 65536"/>
              <a:gd name="T7" fmla="*/ 0 60000 65536"/>
              <a:gd name="T8" fmla="*/ 0 60000 65536"/>
              <a:gd name="T9" fmla="*/ 0 w 53"/>
              <a:gd name="T10" fmla="*/ 0 h 70"/>
              <a:gd name="T11" fmla="*/ 53 w 53"/>
              <a:gd name="T12" fmla="*/ 70 h 7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" h="70">
                <a:moveTo>
                  <a:pt x="22" y="0"/>
                </a:moveTo>
                <a:lnTo>
                  <a:pt x="52" y="69"/>
                </a:lnTo>
                <a:lnTo>
                  <a:pt x="0" y="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84" name="Freeform 24"/>
          <p:cNvSpPr>
            <a:spLocks/>
          </p:cNvSpPr>
          <p:nvPr/>
        </p:nvSpPr>
        <p:spPr bwMode="auto">
          <a:xfrm>
            <a:off x="5580063" y="2887663"/>
            <a:ext cx="844550" cy="528637"/>
          </a:xfrm>
          <a:custGeom>
            <a:avLst/>
            <a:gdLst>
              <a:gd name="T0" fmla="*/ 0 w 532"/>
              <a:gd name="T1" fmla="*/ 0 h 333"/>
              <a:gd name="T2" fmla="*/ 842963 w 532"/>
              <a:gd name="T3" fmla="*/ 527050 h 333"/>
              <a:gd name="T4" fmla="*/ 0 w 532"/>
              <a:gd name="T5" fmla="*/ 0 h 333"/>
              <a:gd name="T6" fmla="*/ 0 60000 65536"/>
              <a:gd name="T7" fmla="*/ 0 60000 65536"/>
              <a:gd name="T8" fmla="*/ 0 60000 65536"/>
              <a:gd name="T9" fmla="*/ 0 w 532"/>
              <a:gd name="T10" fmla="*/ 0 h 333"/>
              <a:gd name="T11" fmla="*/ 532 w 532"/>
              <a:gd name="T12" fmla="*/ 333 h 33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2" h="333">
                <a:moveTo>
                  <a:pt x="0" y="0"/>
                </a:moveTo>
                <a:lnTo>
                  <a:pt x="531" y="33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5" name="Freeform 25"/>
          <p:cNvSpPr>
            <a:spLocks/>
          </p:cNvSpPr>
          <p:nvPr/>
        </p:nvSpPr>
        <p:spPr bwMode="auto">
          <a:xfrm>
            <a:off x="6326188" y="3332163"/>
            <a:ext cx="98425" cy="84137"/>
          </a:xfrm>
          <a:custGeom>
            <a:avLst/>
            <a:gdLst>
              <a:gd name="T0" fmla="*/ 22225 w 62"/>
              <a:gd name="T1" fmla="*/ 0 h 53"/>
              <a:gd name="T2" fmla="*/ 96838 w 62"/>
              <a:gd name="T3" fmla="*/ 82550 h 53"/>
              <a:gd name="T4" fmla="*/ 0 w 62"/>
              <a:gd name="T5" fmla="*/ 55562 h 53"/>
              <a:gd name="T6" fmla="*/ 0 60000 65536"/>
              <a:gd name="T7" fmla="*/ 0 60000 65536"/>
              <a:gd name="T8" fmla="*/ 0 60000 65536"/>
              <a:gd name="T9" fmla="*/ 0 w 62"/>
              <a:gd name="T10" fmla="*/ 0 h 53"/>
              <a:gd name="T11" fmla="*/ 62 w 62"/>
              <a:gd name="T12" fmla="*/ 53 h 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" h="53">
                <a:moveTo>
                  <a:pt x="14" y="0"/>
                </a:moveTo>
                <a:lnTo>
                  <a:pt x="61" y="52"/>
                </a:lnTo>
                <a:lnTo>
                  <a:pt x="0" y="3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86" name="Freeform 26"/>
          <p:cNvSpPr>
            <a:spLocks/>
          </p:cNvSpPr>
          <p:nvPr/>
        </p:nvSpPr>
        <p:spPr bwMode="auto">
          <a:xfrm>
            <a:off x="5580063" y="3190875"/>
            <a:ext cx="844550" cy="822325"/>
          </a:xfrm>
          <a:custGeom>
            <a:avLst/>
            <a:gdLst>
              <a:gd name="T0" fmla="*/ 0 w 532"/>
              <a:gd name="T1" fmla="*/ 0 h 518"/>
              <a:gd name="T2" fmla="*/ 842963 w 532"/>
              <a:gd name="T3" fmla="*/ 820738 h 518"/>
              <a:gd name="T4" fmla="*/ 0 w 532"/>
              <a:gd name="T5" fmla="*/ 0 h 518"/>
              <a:gd name="T6" fmla="*/ 0 60000 65536"/>
              <a:gd name="T7" fmla="*/ 0 60000 65536"/>
              <a:gd name="T8" fmla="*/ 0 60000 65536"/>
              <a:gd name="T9" fmla="*/ 0 w 532"/>
              <a:gd name="T10" fmla="*/ 0 h 518"/>
              <a:gd name="T11" fmla="*/ 532 w 532"/>
              <a:gd name="T12" fmla="*/ 518 h 5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2" h="518">
                <a:moveTo>
                  <a:pt x="0" y="0"/>
                </a:moveTo>
                <a:lnTo>
                  <a:pt x="531" y="51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7" name="Freeform 27"/>
          <p:cNvSpPr>
            <a:spLocks/>
          </p:cNvSpPr>
          <p:nvPr/>
        </p:nvSpPr>
        <p:spPr bwMode="auto">
          <a:xfrm>
            <a:off x="6332538" y="3914775"/>
            <a:ext cx="92075" cy="98425"/>
          </a:xfrm>
          <a:custGeom>
            <a:avLst/>
            <a:gdLst>
              <a:gd name="T0" fmla="*/ 28575 w 58"/>
              <a:gd name="T1" fmla="*/ 0 h 62"/>
              <a:gd name="T2" fmla="*/ 90488 w 58"/>
              <a:gd name="T3" fmla="*/ 96838 h 62"/>
              <a:gd name="T4" fmla="*/ 0 w 58"/>
              <a:gd name="T5" fmla="*/ 46038 h 62"/>
              <a:gd name="T6" fmla="*/ 0 60000 65536"/>
              <a:gd name="T7" fmla="*/ 0 60000 65536"/>
              <a:gd name="T8" fmla="*/ 0 60000 65536"/>
              <a:gd name="T9" fmla="*/ 0 w 58"/>
              <a:gd name="T10" fmla="*/ 0 h 62"/>
              <a:gd name="T11" fmla="*/ 58 w 58"/>
              <a:gd name="T12" fmla="*/ 62 h 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" h="62">
                <a:moveTo>
                  <a:pt x="18" y="0"/>
                </a:moveTo>
                <a:lnTo>
                  <a:pt x="57" y="61"/>
                </a:lnTo>
                <a:lnTo>
                  <a:pt x="0" y="2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88" name="Freeform 28"/>
          <p:cNvSpPr>
            <a:spLocks/>
          </p:cNvSpPr>
          <p:nvPr/>
        </p:nvSpPr>
        <p:spPr bwMode="auto">
          <a:xfrm>
            <a:off x="5580063" y="3490913"/>
            <a:ext cx="844550" cy="822325"/>
          </a:xfrm>
          <a:custGeom>
            <a:avLst/>
            <a:gdLst>
              <a:gd name="T0" fmla="*/ 0 w 532"/>
              <a:gd name="T1" fmla="*/ 0 h 518"/>
              <a:gd name="T2" fmla="*/ 842963 w 532"/>
              <a:gd name="T3" fmla="*/ 820738 h 518"/>
              <a:gd name="T4" fmla="*/ 0 w 532"/>
              <a:gd name="T5" fmla="*/ 0 h 518"/>
              <a:gd name="T6" fmla="*/ 0 60000 65536"/>
              <a:gd name="T7" fmla="*/ 0 60000 65536"/>
              <a:gd name="T8" fmla="*/ 0 60000 65536"/>
              <a:gd name="T9" fmla="*/ 0 w 532"/>
              <a:gd name="T10" fmla="*/ 0 h 518"/>
              <a:gd name="T11" fmla="*/ 532 w 532"/>
              <a:gd name="T12" fmla="*/ 518 h 5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2" h="518">
                <a:moveTo>
                  <a:pt x="0" y="0"/>
                </a:moveTo>
                <a:lnTo>
                  <a:pt x="531" y="51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9" name="Freeform 29"/>
          <p:cNvSpPr>
            <a:spLocks/>
          </p:cNvSpPr>
          <p:nvPr/>
        </p:nvSpPr>
        <p:spPr bwMode="auto">
          <a:xfrm>
            <a:off x="6332538" y="4217988"/>
            <a:ext cx="92075" cy="95250"/>
          </a:xfrm>
          <a:custGeom>
            <a:avLst/>
            <a:gdLst>
              <a:gd name="T0" fmla="*/ 28575 w 58"/>
              <a:gd name="T1" fmla="*/ 0 h 60"/>
              <a:gd name="T2" fmla="*/ 90488 w 58"/>
              <a:gd name="T3" fmla="*/ 93663 h 60"/>
              <a:gd name="T4" fmla="*/ 0 w 58"/>
              <a:gd name="T5" fmla="*/ 46038 h 60"/>
              <a:gd name="T6" fmla="*/ 0 60000 65536"/>
              <a:gd name="T7" fmla="*/ 0 60000 65536"/>
              <a:gd name="T8" fmla="*/ 0 60000 65536"/>
              <a:gd name="T9" fmla="*/ 0 w 58"/>
              <a:gd name="T10" fmla="*/ 0 h 60"/>
              <a:gd name="T11" fmla="*/ 58 w 58"/>
              <a:gd name="T12" fmla="*/ 60 h 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" h="60">
                <a:moveTo>
                  <a:pt x="18" y="0"/>
                </a:moveTo>
                <a:lnTo>
                  <a:pt x="57" y="59"/>
                </a:lnTo>
                <a:lnTo>
                  <a:pt x="0" y="2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90" name="Freeform 30"/>
          <p:cNvSpPr>
            <a:spLocks/>
          </p:cNvSpPr>
          <p:nvPr/>
        </p:nvSpPr>
        <p:spPr bwMode="auto">
          <a:xfrm>
            <a:off x="5580063" y="4089400"/>
            <a:ext cx="844550" cy="601663"/>
          </a:xfrm>
          <a:custGeom>
            <a:avLst/>
            <a:gdLst>
              <a:gd name="T0" fmla="*/ 0 w 532"/>
              <a:gd name="T1" fmla="*/ 600075 h 379"/>
              <a:gd name="T2" fmla="*/ 842963 w 532"/>
              <a:gd name="T3" fmla="*/ 0 h 379"/>
              <a:gd name="T4" fmla="*/ 0 w 532"/>
              <a:gd name="T5" fmla="*/ 600075 h 379"/>
              <a:gd name="T6" fmla="*/ 0 60000 65536"/>
              <a:gd name="T7" fmla="*/ 0 60000 65536"/>
              <a:gd name="T8" fmla="*/ 0 60000 65536"/>
              <a:gd name="T9" fmla="*/ 0 w 532"/>
              <a:gd name="T10" fmla="*/ 0 h 379"/>
              <a:gd name="T11" fmla="*/ 532 w 532"/>
              <a:gd name="T12" fmla="*/ 379 h 37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2" h="379">
                <a:moveTo>
                  <a:pt x="0" y="378"/>
                </a:moveTo>
                <a:lnTo>
                  <a:pt x="531" y="0"/>
                </a:lnTo>
                <a:lnTo>
                  <a:pt x="0" y="3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1" name="Freeform 31"/>
          <p:cNvSpPr>
            <a:spLocks/>
          </p:cNvSpPr>
          <p:nvPr/>
        </p:nvSpPr>
        <p:spPr bwMode="auto">
          <a:xfrm>
            <a:off x="6327775" y="4089400"/>
            <a:ext cx="96838" cy="88900"/>
          </a:xfrm>
          <a:custGeom>
            <a:avLst/>
            <a:gdLst>
              <a:gd name="T0" fmla="*/ 0 w 61"/>
              <a:gd name="T1" fmla="*/ 34925 h 56"/>
              <a:gd name="T2" fmla="*/ 95250 w 61"/>
              <a:gd name="T3" fmla="*/ 0 h 56"/>
              <a:gd name="T4" fmla="*/ 23813 w 61"/>
              <a:gd name="T5" fmla="*/ 87313 h 56"/>
              <a:gd name="T6" fmla="*/ 0 60000 65536"/>
              <a:gd name="T7" fmla="*/ 0 60000 65536"/>
              <a:gd name="T8" fmla="*/ 0 60000 65536"/>
              <a:gd name="T9" fmla="*/ 0 w 61"/>
              <a:gd name="T10" fmla="*/ 0 h 56"/>
              <a:gd name="T11" fmla="*/ 61 w 61"/>
              <a:gd name="T12" fmla="*/ 56 h 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1" h="56">
                <a:moveTo>
                  <a:pt x="0" y="22"/>
                </a:moveTo>
                <a:lnTo>
                  <a:pt x="60" y="0"/>
                </a:lnTo>
                <a:lnTo>
                  <a:pt x="15" y="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92" name="Freeform 32"/>
          <p:cNvSpPr>
            <a:spLocks/>
          </p:cNvSpPr>
          <p:nvPr/>
        </p:nvSpPr>
        <p:spPr bwMode="auto">
          <a:xfrm>
            <a:off x="5580063" y="4464050"/>
            <a:ext cx="844550" cy="523875"/>
          </a:xfrm>
          <a:custGeom>
            <a:avLst/>
            <a:gdLst>
              <a:gd name="T0" fmla="*/ 0 w 532"/>
              <a:gd name="T1" fmla="*/ 522288 h 330"/>
              <a:gd name="T2" fmla="*/ 842963 w 532"/>
              <a:gd name="T3" fmla="*/ 0 h 330"/>
              <a:gd name="T4" fmla="*/ 0 w 532"/>
              <a:gd name="T5" fmla="*/ 522288 h 330"/>
              <a:gd name="T6" fmla="*/ 0 60000 65536"/>
              <a:gd name="T7" fmla="*/ 0 60000 65536"/>
              <a:gd name="T8" fmla="*/ 0 60000 65536"/>
              <a:gd name="T9" fmla="*/ 0 w 532"/>
              <a:gd name="T10" fmla="*/ 0 h 330"/>
              <a:gd name="T11" fmla="*/ 532 w 532"/>
              <a:gd name="T12" fmla="*/ 330 h 33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2" h="330">
                <a:moveTo>
                  <a:pt x="0" y="329"/>
                </a:moveTo>
                <a:lnTo>
                  <a:pt x="531" y="0"/>
                </a:lnTo>
                <a:lnTo>
                  <a:pt x="0" y="32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3" name="Freeform 33"/>
          <p:cNvSpPr>
            <a:spLocks/>
          </p:cNvSpPr>
          <p:nvPr/>
        </p:nvSpPr>
        <p:spPr bwMode="auto">
          <a:xfrm>
            <a:off x="6326188" y="4464050"/>
            <a:ext cx="98425" cy="80963"/>
          </a:xfrm>
          <a:custGeom>
            <a:avLst/>
            <a:gdLst>
              <a:gd name="T0" fmla="*/ 0 w 62"/>
              <a:gd name="T1" fmla="*/ 26988 h 51"/>
              <a:gd name="T2" fmla="*/ 96838 w 62"/>
              <a:gd name="T3" fmla="*/ 0 h 51"/>
              <a:gd name="T4" fmla="*/ 22225 w 62"/>
              <a:gd name="T5" fmla="*/ 79375 h 51"/>
              <a:gd name="T6" fmla="*/ 0 60000 65536"/>
              <a:gd name="T7" fmla="*/ 0 60000 65536"/>
              <a:gd name="T8" fmla="*/ 0 60000 65536"/>
              <a:gd name="T9" fmla="*/ 0 w 62"/>
              <a:gd name="T10" fmla="*/ 0 h 51"/>
              <a:gd name="T11" fmla="*/ 62 w 62"/>
              <a:gd name="T12" fmla="*/ 51 h 5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" h="51">
                <a:moveTo>
                  <a:pt x="0" y="17"/>
                </a:moveTo>
                <a:lnTo>
                  <a:pt x="61" y="0"/>
                </a:lnTo>
                <a:lnTo>
                  <a:pt x="14" y="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94" name="Freeform 34"/>
          <p:cNvSpPr>
            <a:spLocks/>
          </p:cNvSpPr>
          <p:nvPr/>
        </p:nvSpPr>
        <p:spPr bwMode="auto">
          <a:xfrm>
            <a:off x="5580063" y="3714750"/>
            <a:ext cx="844550" cy="1573213"/>
          </a:xfrm>
          <a:custGeom>
            <a:avLst/>
            <a:gdLst>
              <a:gd name="T0" fmla="*/ 0 w 532"/>
              <a:gd name="T1" fmla="*/ 1571625 h 991"/>
              <a:gd name="T2" fmla="*/ 842963 w 532"/>
              <a:gd name="T3" fmla="*/ 0 h 991"/>
              <a:gd name="T4" fmla="*/ 0 w 532"/>
              <a:gd name="T5" fmla="*/ 1571625 h 991"/>
              <a:gd name="T6" fmla="*/ 0 60000 65536"/>
              <a:gd name="T7" fmla="*/ 0 60000 65536"/>
              <a:gd name="T8" fmla="*/ 0 60000 65536"/>
              <a:gd name="T9" fmla="*/ 0 w 532"/>
              <a:gd name="T10" fmla="*/ 0 h 991"/>
              <a:gd name="T11" fmla="*/ 532 w 532"/>
              <a:gd name="T12" fmla="*/ 991 h 9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2" h="991">
                <a:moveTo>
                  <a:pt x="0" y="990"/>
                </a:moveTo>
                <a:lnTo>
                  <a:pt x="531" y="0"/>
                </a:lnTo>
                <a:lnTo>
                  <a:pt x="0" y="99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5" name="Freeform 35"/>
          <p:cNvSpPr>
            <a:spLocks/>
          </p:cNvSpPr>
          <p:nvPr/>
        </p:nvSpPr>
        <p:spPr bwMode="auto">
          <a:xfrm>
            <a:off x="6350000" y="3714750"/>
            <a:ext cx="74613" cy="119063"/>
          </a:xfrm>
          <a:custGeom>
            <a:avLst/>
            <a:gdLst>
              <a:gd name="T0" fmla="*/ 0 w 47"/>
              <a:gd name="T1" fmla="*/ 82550 h 75"/>
              <a:gd name="T2" fmla="*/ 73025 w 47"/>
              <a:gd name="T3" fmla="*/ 0 h 75"/>
              <a:gd name="T4" fmla="*/ 39688 w 47"/>
              <a:gd name="T5" fmla="*/ 117475 h 75"/>
              <a:gd name="T6" fmla="*/ 0 60000 65536"/>
              <a:gd name="T7" fmla="*/ 0 60000 65536"/>
              <a:gd name="T8" fmla="*/ 0 60000 65536"/>
              <a:gd name="T9" fmla="*/ 0 w 47"/>
              <a:gd name="T10" fmla="*/ 0 h 75"/>
              <a:gd name="T11" fmla="*/ 47 w 47"/>
              <a:gd name="T12" fmla="*/ 75 h 7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" h="75">
                <a:moveTo>
                  <a:pt x="0" y="52"/>
                </a:moveTo>
                <a:lnTo>
                  <a:pt x="46" y="0"/>
                </a:lnTo>
                <a:lnTo>
                  <a:pt x="25" y="7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96" name="Freeform 36"/>
          <p:cNvSpPr>
            <a:spLocks/>
          </p:cNvSpPr>
          <p:nvPr/>
        </p:nvSpPr>
        <p:spPr bwMode="auto">
          <a:xfrm>
            <a:off x="5580063" y="3414713"/>
            <a:ext cx="844550" cy="973137"/>
          </a:xfrm>
          <a:custGeom>
            <a:avLst/>
            <a:gdLst>
              <a:gd name="T0" fmla="*/ 0 w 532"/>
              <a:gd name="T1" fmla="*/ 971550 h 613"/>
              <a:gd name="T2" fmla="*/ 842963 w 532"/>
              <a:gd name="T3" fmla="*/ 0 h 613"/>
              <a:gd name="T4" fmla="*/ 0 w 532"/>
              <a:gd name="T5" fmla="*/ 971550 h 613"/>
              <a:gd name="T6" fmla="*/ 0 60000 65536"/>
              <a:gd name="T7" fmla="*/ 0 60000 65536"/>
              <a:gd name="T8" fmla="*/ 0 60000 65536"/>
              <a:gd name="T9" fmla="*/ 0 w 532"/>
              <a:gd name="T10" fmla="*/ 0 h 613"/>
              <a:gd name="T11" fmla="*/ 532 w 532"/>
              <a:gd name="T12" fmla="*/ 613 h 6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2" h="613">
                <a:moveTo>
                  <a:pt x="0" y="612"/>
                </a:moveTo>
                <a:lnTo>
                  <a:pt x="531" y="0"/>
                </a:lnTo>
                <a:lnTo>
                  <a:pt x="0" y="61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7" name="Freeform 37"/>
          <p:cNvSpPr>
            <a:spLocks/>
          </p:cNvSpPr>
          <p:nvPr/>
        </p:nvSpPr>
        <p:spPr bwMode="auto">
          <a:xfrm>
            <a:off x="6337300" y="3414713"/>
            <a:ext cx="87313" cy="103187"/>
          </a:xfrm>
          <a:custGeom>
            <a:avLst/>
            <a:gdLst>
              <a:gd name="T0" fmla="*/ 0 w 55"/>
              <a:gd name="T1" fmla="*/ 57150 h 65"/>
              <a:gd name="T2" fmla="*/ 85725 w 55"/>
              <a:gd name="T3" fmla="*/ 0 h 65"/>
              <a:gd name="T4" fmla="*/ 31750 w 55"/>
              <a:gd name="T5" fmla="*/ 101600 h 65"/>
              <a:gd name="T6" fmla="*/ 0 60000 65536"/>
              <a:gd name="T7" fmla="*/ 0 60000 65536"/>
              <a:gd name="T8" fmla="*/ 0 60000 65536"/>
              <a:gd name="T9" fmla="*/ 0 w 55"/>
              <a:gd name="T10" fmla="*/ 0 h 65"/>
              <a:gd name="T11" fmla="*/ 55 w 55"/>
              <a:gd name="T12" fmla="*/ 65 h 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" h="65">
                <a:moveTo>
                  <a:pt x="0" y="36"/>
                </a:moveTo>
                <a:lnTo>
                  <a:pt x="54" y="0"/>
                </a:lnTo>
                <a:lnTo>
                  <a:pt x="20" y="6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98" name="Freeform 38"/>
          <p:cNvSpPr>
            <a:spLocks/>
          </p:cNvSpPr>
          <p:nvPr/>
        </p:nvSpPr>
        <p:spPr bwMode="auto">
          <a:xfrm>
            <a:off x="7627938" y="2589213"/>
            <a:ext cx="841375" cy="1127125"/>
          </a:xfrm>
          <a:custGeom>
            <a:avLst/>
            <a:gdLst>
              <a:gd name="T0" fmla="*/ 839788 w 530"/>
              <a:gd name="T1" fmla="*/ 0 h 710"/>
              <a:gd name="T2" fmla="*/ 0 w 530"/>
              <a:gd name="T3" fmla="*/ 1125538 h 710"/>
              <a:gd name="T4" fmla="*/ 839788 w 530"/>
              <a:gd name="T5" fmla="*/ 0 h 710"/>
              <a:gd name="T6" fmla="*/ 0 60000 65536"/>
              <a:gd name="T7" fmla="*/ 0 60000 65536"/>
              <a:gd name="T8" fmla="*/ 0 60000 65536"/>
              <a:gd name="T9" fmla="*/ 0 w 530"/>
              <a:gd name="T10" fmla="*/ 0 h 710"/>
              <a:gd name="T11" fmla="*/ 530 w 530"/>
              <a:gd name="T12" fmla="*/ 710 h 7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0" h="710">
                <a:moveTo>
                  <a:pt x="529" y="0"/>
                </a:moveTo>
                <a:lnTo>
                  <a:pt x="0" y="709"/>
                </a:lnTo>
                <a:lnTo>
                  <a:pt x="52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9" name="Freeform 39"/>
          <p:cNvSpPr>
            <a:spLocks/>
          </p:cNvSpPr>
          <p:nvPr/>
        </p:nvSpPr>
        <p:spPr bwMode="auto">
          <a:xfrm>
            <a:off x="7627938" y="3605213"/>
            <a:ext cx="82550" cy="111125"/>
          </a:xfrm>
          <a:custGeom>
            <a:avLst/>
            <a:gdLst>
              <a:gd name="T0" fmla="*/ 80963 w 52"/>
              <a:gd name="T1" fmla="*/ 41275 h 70"/>
              <a:gd name="T2" fmla="*/ 0 w 52"/>
              <a:gd name="T3" fmla="*/ 109538 h 70"/>
              <a:gd name="T4" fmla="*/ 46037 w 52"/>
              <a:gd name="T5" fmla="*/ 0 h 70"/>
              <a:gd name="T6" fmla="*/ 0 60000 65536"/>
              <a:gd name="T7" fmla="*/ 0 60000 65536"/>
              <a:gd name="T8" fmla="*/ 0 60000 65536"/>
              <a:gd name="T9" fmla="*/ 0 w 52"/>
              <a:gd name="T10" fmla="*/ 0 h 70"/>
              <a:gd name="T11" fmla="*/ 52 w 52"/>
              <a:gd name="T12" fmla="*/ 70 h 7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" h="70">
                <a:moveTo>
                  <a:pt x="51" y="26"/>
                </a:moveTo>
                <a:lnTo>
                  <a:pt x="0" y="69"/>
                </a:lnTo>
                <a:lnTo>
                  <a:pt x="2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400" name="Freeform 40"/>
          <p:cNvSpPr>
            <a:spLocks/>
          </p:cNvSpPr>
          <p:nvPr/>
        </p:nvSpPr>
        <p:spPr bwMode="auto">
          <a:xfrm>
            <a:off x="7627938" y="2887663"/>
            <a:ext cx="841375" cy="528637"/>
          </a:xfrm>
          <a:custGeom>
            <a:avLst/>
            <a:gdLst>
              <a:gd name="T0" fmla="*/ 839788 w 530"/>
              <a:gd name="T1" fmla="*/ 0 h 333"/>
              <a:gd name="T2" fmla="*/ 0 w 530"/>
              <a:gd name="T3" fmla="*/ 527050 h 333"/>
              <a:gd name="T4" fmla="*/ 839788 w 530"/>
              <a:gd name="T5" fmla="*/ 0 h 333"/>
              <a:gd name="T6" fmla="*/ 0 60000 65536"/>
              <a:gd name="T7" fmla="*/ 0 60000 65536"/>
              <a:gd name="T8" fmla="*/ 0 60000 65536"/>
              <a:gd name="T9" fmla="*/ 0 w 530"/>
              <a:gd name="T10" fmla="*/ 0 h 333"/>
              <a:gd name="T11" fmla="*/ 530 w 530"/>
              <a:gd name="T12" fmla="*/ 333 h 33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0" h="333">
                <a:moveTo>
                  <a:pt x="529" y="0"/>
                </a:moveTo>
                <a:lnTo>
                  <a:pt x="0" y="332"/>
                </a:lnTo>
                <a:lnTo>
                  <a:pt x="52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01" name="Freeform 41"/>
          <p:cNvSpPr>
            <a:spLocks/>
          </p:cNvSpPr>
          <p:nvPr/>
        </p:nvSpPr>
        <p:spPr bwMode="auto">
          <a:xfrm>
            <a:off x="7627938" y="3332163"/>
            <a:ext cx="96837" cy="84137"/>
          </a:xfrm>
          <a:custGeom>
            <a:avLst/>
            <a:gdLst>
              <a:gd name="T0" fmla="*/ 95250 w 61"/>
              <a:gd name="T1" fmla="*/ 55562 h 53"/>
              <a:gd name="T2" fmla="*/ 0 w 61"/>
              <a:gd name="T3" fmla="*/ 82550 h 53"/>
              <a:gd name="T4" fmla="*/ 73025 w 61"/>
              <a:gd name="T5" fmla="*/ 0 h 53"/>
              <a:gd name="T6" fmla="*/ 0 60000 65536"/>
              <a:gd name="T7" fmla="*/ 0 60000 65536"/>
              <a:gd name="T8" fmla="*/ 0 60000 65536"/>
              <a:gd name="T9" fmla="*/ 0 w 61"/>
              <a:gd name="T10" fmla="*/ 0 h 53"/>
              <a:gd name="T11" fmla="*/ 61 w 61"/>
              <a:gd name="T12" fmla="*/ 53 h 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1" h="53">
                <a:moveTo>
                  <a:pt x="60" y="35"/>
                </a:moveTo>
                <a:lnTo>
                  <a:pt x="0" y="52"/>
                </a:lnTo>
                <a:lnTo>
                  <a:pt x="4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402" name="Freeform 42"/>
          <p:cNvSpPr>
            <a:spLocks/>
          </p:cNvSpPr>
          <p:nvPr/>
        </p:nvSpPr>
        <p:spPr bwMode="auto">
          <a:xfrm>
            <a:off x="7627938" y="3190875"/>
            <a:ext cx="841375" cy="822325"/>
          </a:xfrm>
          <a:custGeom>
            <a:avLst/>
            <a:gdLst>
              <a:gd name="T0" fmla="*/ 839788 w 530"/>
              <a:gd name="T1" fmla="*/ 0 h 518"/>
              <a:gd name="T2" fmla="*/ 0 w 530"/>
              <a:gd name="T3" fmla="*/ 820738 h 518"/>
              <a:gd name="T4" fmla="*/ 839788 w 530"/>
              <a:gd name="T5" fmla="*/ 0 h 518"/>
              <a:gd name="T6" fmla="*/ 0 60000 65536"/>
              <a:gd name="T7" fmla="*/ 0 60000 65536"/>
              <a:gd name="T8" fmla="*/ 0 60000 65536"/>
              <a:gd name="T9" fmla="*/ 0 w 530"/>
              <a:gd name="T10" fmla="*/ 0 h 518"/>
              <a:gd name="T11" fmla="*/ 530 w 530"/>
              <a:gd name="T12" fmla="*/ 518 h 5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0" h="518">
                <a:moveTo>
                  <a:pt x="529" y="0"/>
                </a:moveTo>
                <a:lnTo>
                  <a:pt x="0" y="517"/>
                </a:lnTo>
                <a:lnTo>
                  <a:pt x="52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03" name="Freeform 43"/>
          <p:cNvSpPr>
            <a:spLocks/>
          </p:cNvSpPr>
          <p:nvPr/>
        </p:nvSpPr>
        <p:spPr bwMode="auto">
          <a:xfrm>
            <a:off x="7627938" y="3914775"/>
            <a:ext cx="88900" cy="98425"/>
          </a:xfrm>
          <a:custGeom>
            <a:avLst/>
            <a:gdLst>
              <a:gd name="T0" fmla="*/ 87313 w 56"/>
              <a:gd name="T1" fmla="*/ 46038 h 62"/>
              <a:gd name="T2" fmla="*/ 0 w 56"/>
              <a:gd name="T3" fmla="*/ 96838 h 62"/>
              <a:gd name="T4" fmla="*/ 58738 w 56"/>
              <a:gd name="T5" fmla="*/ 0 h 62"/>
              <a:gd name="T6" fmla="*/ 0 60000 65536"/>
              <a:gd name="T7" fmla="*/ 0 60000 65536"/>
              <a:gd name="T8" fmla="*/ 0 60000 65536"/>
              <a:gd name="T9" fmla="*/ 0 w 56"/>
              <a:gd name="T10" fmla="*/ 0 h 62"/>
              <a:gd name="T11" fmla="*/ 56 w 56"/>
              <a:gd name="T12" fmla="*/ 62 h 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6" h="62">
                <a:moveTo>
                  <a:pt x="55" y="29"/>
                </a:moveTo>
                <a:lnTo>
                  <a:pt x="0" y="61"/>
                </a:lnTo>
                <a:lnTo>
                  <a:pt x="3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404" name="Freeform 44"/>
          <p:cNvSpPr>
            <a:spLocks/>
          </p:cNvSpPr>
          <p:nvPr/>
        </p:nvSpPr>
        <p:spPr bwMode="auto">
          <a:xfrm>
            <a:off x="7627938" y="3490913"/>
            <a:ext cx="841375" cy="822325"/>
          </a:xfrm>
          <a:custGeom>
            <a:avLst/>
            <a:gdLst>
              <a:gd name="T0" fmla="*/ 839788 w 530"/>
              <a:gd name="T1" fmla="*/ 0 h 518"/>
              <a:gd name="T2" fmla="*/ 0 w 530"/>
              <a:gd name="T3" fmla="*/ 820738 h 518"/>
              <a:gd name="T4" fmla="*/ 839788 w 530"/>
              <a:gd name="T5" fmla="*/ 0 h 518"/>
              <a:gd name="T6" fmla="*/ 0 60000 65536"/>
              <a:gd name="T7" fmla="*/ 0 60000 65536"/>
              <a:gd name="T8" fmla="*/ 0 60000 65536"/>
              <a:gd name="T9" fmla="*/ 0 w 530"/>
              <a:gd name="T10" fmla="*/ 0 h 518"/>
              <a:gd name="T11" fmla="*/ 530 w 530"/>
              <a:gd name="T12" fmla="*/ 518 h 5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0" h="518">
                <a:moveTo>
                  <a:pt x="529" y="0"/>
                </a:moveTo>
                <a:lnTo>
                  <a:pt x="0" y="517"/>
                </a:lnTo>
                <a:lnTo>
                  <a:pt x="52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05" name="Freeform 45"/>
          <p:cNvSpPr>
            <a:spLocks/>
          </p:cNvSpPr>
          <p:nvPr/>
        </p:nvSpPr>
        <p:spPr bwMode="auto">
          <a:xfrm>
            <a:off x="7627938" y="4217988"/>
            <a:ext cx="88900" cy="95250"/>
          </a:xfrm>
          <a:custGeom>
            <a:avLst/>
            <a:gdLst>
              <a:gd name="T0" fmla="*/ 87313 w 56"/>
              <a:gd name="T1" fmla="*/ 46038 h 60"/>
              <a:gd name="T2" fmla="*/ 0 w 56"/>
              <a:gd name="T3" fmla="*/ 93663 h 60"/>
              <a:gd name="T4" fmla="*/ 58738 w 56"/>
              <a:gd name="T5" fmla="*/ 0 h 60"/>
              <a:gd name="T6" fmla="*/ 0 60000 65536"/>
              <a:gd name="T7" fmla="*/ 0 60000 65536"/>
              <a:gd name="T8" fmla="*/ 0 60000 65536"/>
              <a:gd name="T9" fmla="*/ 0 w 56"/>
              <a:gd name="T10" fmla="*/ 0 h 60"/>
              <a:gd name="T11" fmla="*/ 56 w 56"/>
              <a:gd name="T12" fmla="*/ 60 h 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6" h="60">
                <a:moveTo>
                  <a:pt x="55" y="29"/>
                </a:moveTo>
                <a:lnTo>
                  <a:pt x="0" y="59"/>
                </a:lnTo>
                <a:lnTo>
                  <a:pt x="3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406" name="Freeform 46"/>
          <p:cNvSpPr>
            <a:spLocks/>
          </p:cNvSpPr>
          <p:nvPr/>
        </p:nvSpPr>
        <p:spPr bwMode="auto">
          <a:xfrm>
            <a:off x="7627938" y="3414713"/>
            <a:ext cx="841375" cy="973137"/>
          </a:xfrm>
          <a:custGeom>
            <a:avLst/>
            <a:gdLst>
              <a:gd name="T0" fmla="*/ 839788 w 530"/>
              <a:gd name="T1" fmla="*/ 971550 h 613"/>
              <a:gd name="T2" fmla="*/ 0 w 530"/>
              <a:gd name="T3" fmla="*/ 0 h 613"/>
              <a:gd name="T4" fmla="*/ 839788 w 530"/>
              <a:gd name="T5" fmla="*/ 971550 h 613"/>
              <a:gd name="T6" fmla="*/ 0 60000 65536"/>
              <a:gd name="T7" fmla="*/ 0 60000 65536"/>
              <a:gd name="T8" fmla="*/ 0 60000 65536"/>
              <a:gd name="T9" fmla="*/ 0 w 530"/>
              <a:gd name="T10" fmla="*/ 0 h 613"/>
              <a:gd name="T11" fmla="*/ 530 w 530"/>
              <a:gd name="T12" fmla="*/ 613 h 6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0" h="613">
                <a:moveTo>
                  <a:pt x="529" y="612"/>
                </a:moveTo>
                <a:lnTo>
                  <a:pt x="0" y="0"/>
                </a:lnTo>
                <a:lnTo>
                  <a:pt x="529" y="61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07" name="Freeform 47"/>
          <p:cNvSpPr>
            <a:spLocks/>
          </p:cNvSpPr>
          <p:nvPr/>
        </p:nvSpPr>
        <p:spPr bwMode="auto">
          <a:xfrm>
            <a:off x="7627938" y="3414713"/>
            <a:ext cx="87312" cy="103187"/>
          </a:xfrm>
          <a:custGeom>
            <a:avLst/>
            <a:gdLst>
              <a:gd name="T0" fmla="*/ 53975 w 55"/>
              <a:gd name="T1" fmla="*/ 101600 h 65"/>
              <a:gd name="T2" fmla="*/ 0 w 55"/>
              <a:gd name="T3" fmla="*/ 0 h 65"/>
              <a:gd name="T4" fmla="*/ 85725 w 55"/>
              <a:gd name="T5" fmla="*/ 57150 h 65"/>
              <a:gd name="T6" fmla="*/ 0 60000 65536"/>
              <a:gd name="T7" fmla="*/ 0 60000 65536"/>
              <a:gd name="T8" fmla="*/ 0 60000 65536"/>
              <a:gd name="T9" fmla="*/ 0 w 55"/>
              <a:gd name="T10" fmla="*/ 0 h 65"/>
              <a:gd name="T11" fmla="*/ 55 w 55"/>
              <a:gd name="T12" fmla="*/ 65 h 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" h="65">
                <a:moveTo>
                  <a:pt x="34" y="64"/>
                </a:moveTo>
                <a:lnTo>
                  <a:pt x="0" y="0"/>
                </a:lnTo>
                <a:lnTo>
                  <a:pt x="54" y="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408" name="Freeform 48"/>
          <p:cNvSpPr>
            <a:spLocks/>
          </p:cNvSpPr>
          <p:nvPr/>
        </p:nvSpPr>
        <p:spPr bwMode="auto">
          <a:xfrm>
            <a:off x="7627938" y="4089400"/>
            <a:ext cx="841375" cy="601663"/>
          </a:xfrm>
          <a:custGeom>
            <a:avLst/>
            <a:gdLst>
              <a:gd name="T0" fmla="*/ 839788 w 530"/>
              <a:gd name="T1" fmla="*/ 600075 h 379"/>
              <a:gd name="T2" fmla="*/ 0 w 530"/>
              <a:gd name="T3" fmla="*/ 0 h 379"/>
              <a:gd name="T4" fmla="*/ 839788 w 530"/>
              <a:gd name="T5" fmla="*/ 600075 h 379"/>
              <a:gd name="T6" fmla="*/ 0 60000 65536"/>
              <a:gd name="T7" fmla="*/ 0 60000 65536"/>
              <a:gd name="T8" fmla="*/ 0 60000 65536"/>
              <a:gd name="T9" fmla="*/ 0 w 530"/>
              <a:gd name="T10" fmla="*/ 0 h 379"/>
              <a:gd name="T11" fmla="*/ 530 w 530"/>
              <a:gd name="T12" fmla="*/ 379 h 37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0" h="379">
                <a:moveTo>
                  <a:pt x="529" y="378"/>
                </a:moveTo>
                <a:lnTo>
                  <a:pt x="0" y="0"/>
                </a:lnTo>
                <a:lnTo>
                  <a:pt x="529" y="3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09" name="Freeform 49"/>
          <p:cNvSpPr>
            <a:spLocks/>
          </p:cNvSpPr>
          <p:nvPr/>
        </p:nvSpPr>
        <p:spPr bwMode="auto">
          <a:xfrm>
            <a:off x="7627938" y="4089400"/>
            <a:ext cx="95250" cy="88900"/>
          </a:xfrm>
          <a:custGeom>
            <a:avLst/>
            <a:gdLst>
              <a:gd name="T0" fmla="*/ 69850 w 60"/>
              <a:gd name="T1" fmla="*/ 87313 h 56"/>
              <a:gd name="T2" fmla="*/ 0 w 60"/>
              <a:gd name="T3" fmla="*/ 0 h 56"/>
              <a:gd name="T4" fmla="*/ 93663 w 60"/>
              <a:gd name="T5" fmla="*/ 34925 h 56"/>
              <a:gd name="T6" fmla="*/ 0 60000 65536"/>
              <a:gd name="T7" fmla="*/ 0 60000 65536"/>
              <a:gd name="T8" fmla="*/ 0 60000 65536"/>
              <a:gd name="T9" fmla="*/ 0 w 60"/>
              <a:gd name="T10" fmla="*/ 0 h 56"/>
              <a:gd name="T11" fmla="*/ 60 w 60"/>
              <a:gd name="T12" fmla="*/ 56 h 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0" h="56">
                <a:moveTo>
                  <a:pt x="44" y="55"/>
                </a:moveTo>
                <a:lnTo>
                  <a:pt x="0" y="0"/>
                </a:lnTo>
                <a:lnTo>
                  <a:pt x="59" y="2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410" name="Freeform 50"/>
          <p:cNvSpPr>
            <a:spLocks/>
          </p:cNvSpPr>
          <p:nvPr/>
        </p:nvSpPr>
        <p:spPr bwMode="auto">
          <a:xfrm>
            <a:off x="7627938" y="4386263"/>
            <a:ext cx="841375" cy="601662"/>
          </a:xfrm>
          <a:custGeom>
            <a:avLst/>
            <a:gdLst>
              <a:gd name="T0" fmla="*/ 839788 w 530"/>
              <a:gd name="T1" fmla="*/ 600075 h 379"/>
              <a:gd name="T2" fmla="*/ 0 w 530"/>
              <a:gd name="T3" fmla="*/ 0 h 379"/>
              <a:gd name="T4" fmla="*/ 839788 w 530"/>
              <a:gd name="T5" fmla="*/ 600075 h 379"/>
              <a:gd name="T6" fmla="*/ 0 60000 65536"/>
              <a:gd name="T7" fmla="*/ 0 60000 65536"/>
              <a:gd name="T8" fmla="*/ 0 60000 65536"/>
              <a:gd name="T9" fmla="*/ 0 w 530"/>
              <a:gd name="T10" fmla="*/ 0 h 379"/>
              <a:gd name="T11" fmla="*/ 530 w 530"/>
              <a:gd name="T12" fmla="*/ 379 h 37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0" h="379">
                <a:moveTo>
                  <a:pt x="529" y="378"/>
                </a:moveTo>
                <a:lnTo>
                  <a:pt x="0" y="0"/>
                </a:lnTo>
                <a:lnTo>
                  <a:pt x="529" y="3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11" name="Freeform 51"/>
          <p:cNvSpPr>
            <a:spLocks/>
          </p:cNvSpPr>
          <p:nvPr/>
        </p:nvSpPr>
        <p:spPr bwMode="auto">
          <a:xfrm>
            <a:off x="7627938" y="4386263"/>
            <a:ext cx="95250" cy="87312"/>
          </a:xfrm>
          <a:custGeom>
            <a:avLst/>
            <a:gdLst>
              <a:gd name="T0" fmla="*/ 69850 w 60"/>
              <a:gd name="T1" fmla="*/ 85725 h 55"/>
              <a:gd name="T2" fmla="*/ 0 w 60"/>
              <a:gd name="T3" fmla="*/ 0 h 55"/>
              <a:gd name="T4" fmla="*/ 93663 w 60"/>
              <a:gd name="T5" fmla="*/ 34925 h 55"/>
              <a:gd name="T6" fmla="*/ 0 60000 65536"/>
              <a:gd name="T7" fmla="*/ 0 60000 65536"/>
              <a:gd name="T8" fmla="*/ 0 60000 65536"/>
              <a:gd name="T9" fmla="*/ 0 w 60"/>
              <a:gd name="T10" fmla="*/ 0 h 55"/>
              <a:gd name="T11" fmla="*/ 60 w 60"/>
              <a:gd name="T12" fmla="*/ 55 h 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0" h="55">
                <a:moveTo>
                  <a:pt x="44" y="54"/>
                </a:moveTo>
                <a:lnTo>
                  <a:pt x="0" y="0"/>
                </a:lnTo>
                <a:lnTo>
                  <a:pt x="59" y="2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412" name="Freeform 52"/>
          <p:cNvSpPr>
            <a:spLocks/>
          </p:cNvSpPr>
          <p:nvPr/>
        </p:nvSpPr>
        <p:spPr bwMode="auto">
          <a:xfrm>
            <a:off x="7627938" y="3714750"/>
            <a:ext cx="841375" cy="1573213"/>
          </a:xfrm>
          <a:custGeom>
            <a:avLst/>
            <a:gdLst>
              <a:gd name="T0" fmla="*/ 839788 w 530"/>
              <a:gd name="T1" fmla="*/ 1571625 h 991"/>
              <a:gd name="T2" fmla="*/ 0 w 530"/>
              <a:gd name="T3" fmla="*/ 0 h 991"/>
              <a:gd name="T4" fmla="*/ 839788 w 530"/>
              <a:gd name="T5" fmla="*/ 1571625 h 991"/>
              <a:gd name="T6" fmla="*/ 0 60000 65536"/>
              <a:gd name="T7" fmla="*/ 0 60000 65536"/>
              <a:gd name="T8" fmla="*/ 0 60000 65536"/>
              <a:gd name="T9" fmla="*/ 0 w 530"/>
              <a:gd name="T10" fmla="*/ 0 h 991"/>
              <a:gd name="T11" fmla="*/ 530 w 530"/>
              <a:gd name="T12" fmla="*/ 991 h 9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0" h="991">
                <a:moveTo>
                  <a:pt x="529" y="990"/>
                </a:moveTo>
                <a:lnTo>
                  <a:pt x="0" y="0"/>
                </a:lnTo>
                <a:lnTo>
                  <a:pt x="529" y="99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13" name="Freeform 53"/>
          <p:cNvSpPr>
            <a:spLocks/>
          </p:cNvSpPr>
          <p:nvPr/>
        </p:nvSpPr>
        <p:spPr bwMode="auto">
          <a:xfrm>
            <a:off x="7627938" y="3714750"/>
            <a:ext cx="73025" cy="119063"/>
          </a:xfrm>
          <a:custGeom>
            <a:avLst/>
            <a:gdLst>
              <a:gd name="T0" fmla="*/ 33338 w 46"/>
              <a:gd name="T1" fmla="*/ 117475 h 75"/>
              <a:gd name="T2" fmla="*/ 0 w 46"/>
              <a:gd name="T3" fmla="*/ 0 h 75"/>
              <a:gd name="T4" fmla="*/ 71438 w 46"/>
              <a:gd name="T5" fmla="*/ 82550 h 75"/>
              <a:gd name="T6" fmla="*/ 0 60000 65536"/>
              <a:gd name="T7" fmla="*/ 0 60000 65536"/>
              <a:gd name="T8" fmla="*/ 0 60000 65536"/>
              <a:gd name="T9" fmla="*/ 0 w 46"/>
              <a:gd name="T10" fmla="*/ 0 h 75"/>
              <a:gd name="T11" fmla="*/ 46 w 46"/>
              <a:gd name="T12" fmla="*/ 75 h 7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6" h="75">
                <a:moveTo>
                  <a:pt x="21" y="74"/>
                </a:moveTo>
                <a:lnTo>
                  <a:pt x="0" y="0"/>
                </a:lnTo>
                <a:lnTo>
                  <a:pt x="45" y="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414" name="Rectangle 54"/>
          <p:cNvSpPr>
            <a:spLocks noChangeArrowheads="1"/>
          </p:cNvSpPr>
          <p:nvPr/>
        </p:nvSpPr>
        <p:spPr bwMode="auto">
          <a:xfrm>
            <a:off x="6389688" y="4308475"/>
            <a:ext cx="4905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sue</a:t>
            </a:r>
          </a:p>
        </p:txBody>
      </p:sp>
      <p:sp>
        <p:nvSpPr>
          <p:cNvPr id="15415" name="Rectangle 55"/>
          <p:cNvSpPr>
            <a:spLocks noChangeArrowheads="1"/>
          </p:cNvSpPr>
          <p:nvPr/>
        </p:nvSpPr>
        <p:spPr bwMode="auto">
          <a:xfrm>
            <a:off x="6813550" y="4308475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13</a:t>
            </a:r>
          </a:p>
        </p:txBody>
      </p:sp>
      <p:sp>
        <p:nvSpPr>
          <p:cNvPr id="15416" name="Rectangle 56"/>
          <p:cNvSpPr>
            <a:spLocks noChangeArrowheads="1"/>
          </p:cNvSpPr>
          <p:nvPr/>
        </p:nvSpPr>
        <p:spPr bwMode="auto">
          <a:xfrm>
            <a:off x="7232650" y="4308475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75</a:t>
            </a:r>
          </a:p>
        </p:txBody>
      </p:sp>
      <p:sp>
        <p:nvSpPr>
          <p:cNvPr id="15417" name="Freeform 57"/>
          <p:cNvSpPr>
            <a:spLocks/>
          </p:cNvSpPr>
          <p:nvPr/>
        </p:nvSpPr>
        <p:spPr bwMode="auto">
          <a:xfrm>
            <a:off x="6423025" y="3338513"/>
            <a:ext cx="1206500" cy="1200150"/>
          </a:xfrm>
          <a:custGeom>
            <a:avLst/>
            <a:gdLst>
              <a:gd name="T0" fmla="*/ 0 w 760"/>
              <a:gd name="T1" fmla="*/ 0 h 756"/>
              <a:gd name="T2" fmla="*/ 1204913 w 760"/>
              <a:gd name="T3" fmla="*/ 0 h 756"/>
              <a:gd name="T4" fmla="*/ 1204913 w 760"/>
              <a:gd name="T5" fmla="*/ 1198563 h 756"/>
              <a:gd name="T6" fmla="*/ 0 w 760"/>
              <a:gd name="T7" fmla="*/ 1198563 h 756"/>
              <a:gd name="T8" fmla="*/ 0 w 760"/>
              <a:gd name="T9" fmla="*/ 0 h 7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60"/>
              <a:gd name="T16" fmla="*/ 0 h 756"/>
              <a:gd name="T17" fmla="*/ 760 w 760"/>
              <a:gd name="T18" fmla="*/ 756 h 7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60" h="756">
                <a:moveTo>
                  <a:pt x="0" y="0"/>
                </a:moveTo>
                <a:lnTo>
                  <a:pt x="759" y="0"/>
                </a:lnTo>
                <a:lnTo>
                  <a:pt x="759" y="755"/>
                </a:lnTo>
                <a:lnTo>
                  <a:pt x="0" y="7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18" name="Freeform 58"/>
          <p:cNvSpPr>
            <a:spLocks/>
          </p:cNvSpPr>
          <p:nvPr/>
        </p:nvSpPr>
        <p:spPr bwMode="auto">
          <a:xfrm>
            <a:off x="6423025" y="3636963"/>
            <a:ext cx="1206500" cy="1587"/>
          </a:xfrm>
          <a:custGeom>
            <a:avLst/>
            <a:gdLst>
              <a:gd name="T0" fmla="*/ 0 w 760"/>
              <a:gd name="T1" fmla="*/ 0 h 1"/>
              <a:gd name="T2" fmla="*/ 1204913 w 760"/>
              <a:gd name="T3" fmla="*/ 0 h 1"/>
              <a:gd name="T4" fmla="*/ 0 w 760"/>
              <a:gd name="T5" fmla="*/ 0 h 1"/>
              <a:gd name="T6" fmla="*/ 0 60000 65536"/>
              <a:gd name="T7" fmla="*/ 0 60000 65536"/>
              <a:gd name="T8" fmla="*/ 0 60000 65536"/>
              <a:gd name="T9" fmla="*/ 0 w 760"/>
              <a:gd name="T10" fmla="*/ 0 h 1"/>
              <a:gd name="T11" fmla="*/ 760 w 760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60" h="1">
                <a:moveTo>
                  <a:pt x="0" y="0"/>
                </a:moveTo>
                <a:lnTo>
                  <a:pt x="759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19" name="Freeform 59"/>
          <p:cNvSpPr>
            <a:spLocks/>
          </p:cNvSpPr>
          <p:nvPr/>
        </p:nvSpPr>
        <p:spPr bwMode="auto">
          <a:xfrm>
            <a:off x="6423025" y="3937000"/>
            <a:ext cx="1206500" cy="1588"/>
          </a:xfrm>
          <a:custGeom>
            <a:avLst/>
            <a:gdLst>
              <a:gd name="T0" fmla="*/ 0 w 760"/>
              <a:gd name="T1" fmla="*/ 0 h 1"/>
              <a:gd name="T2" fmla="*/ 1204913 w 760"/>
              <a:gd name="T3" fmla="*/ 0 h 1"/>
              <a:gd name="T4" fmla="*/ 0 w 760"/>
              <a:gd name="T5" fmla="*/ 0 h 1"/>
              <a:gd name="T6" fmla="*/ 0 60000 65536"/>
              <a:gd name="T7" fmla="*/ 0 60000 65536"/>
              <a:gd name="T8" fmla="*/ 0 60000 65536"/>
              <a:gd name="T9" fmla="*/ 0 w 760"/>
              <a:gd name="T10" fmla="*/ 0 h 1"/>
              <a:gd name="T11" fmla="*/ 760 w 760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60" h="1">
                <a:moveTo>
                  <a:pt x="0" y="0"/>
                </a:moveTo>
                <a:lnTo>
                  <a:pt x="759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20" name="Freeform 60"/>
          <p:cNvSpPr>
            <a:spLocks/>
          </p:cNvSpPr>
          <p:nvPr/>
        </p:nvSpPr>
        <p:spPr bwMode="auto">
          <a:xfrm>
            <a:off x="6423025" y="4237038"/>
            <a:ext cx="1206500" cy="1587"/>
          </a:xfrm>
          <a:custGeom>
            <a:avLst/>
            <a:gdLst>
              <a:gd name="T0" fmla="*/ 0 w 760"/>
              <a:gd name="T1" fmla="*/ 0 h 1"/>
              <a:gd name="T2" fmla="*/ 1204913 w 760"/>
              <a:gd name="T3" fmla="*/ 0 h 1"/>
              <a:gd name="T4" fmla="*/ 0 w 760"/>
              <a:gd name="T5" fmla="*/ 0 h 1"/>
              <a:gd name="T6" fmla="*/ 0 60000 65536"/>
              <a:gd name="T7" fmla="*/ 0 60000 65536"/>
              <a:gd name="T8" fmla="*/ 0 60000 65536"/>
              <a:gd name="T9" fmla="*/ 0 w 760"/>
              <a:gd name="T10" fmla="*/ 0 h 1"/>
              <a:gd name="T11" fmla="*/ 760 w 760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60" h="1">
                <a:moveTo>
                  <a:pt x="0" y="0"/>
                </a:moveTo>
                <a:lnTo>
                  <a:pt x="759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21" name="Rectangle 61"/>
          <p:cNvSpPr>
            <a:spLocks noChangeArrowheads="1"/>
          </p:cNvSpPr>
          <p:nvPr/>
        </p:nvSpPr>
        <p:spPr bwMode="auto">
          <a:xfrm>
            <a:off x="6389688" y="3408363"/>
            <a:ext cx="509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bob</a:t>
            </a:r>
          </a:p>
        </p:txBody>
      </p:sp>
      <p:sp>
        <p:nvSpPr>
          <p:cNvPr id="15422" name="Rectangle 62"/>
          <p:cNvSpPr>
            <a:spLocks noChangeArrowheads="1"/>
          </p:cNvSpPr>
          <p:nvPr/>
        </p:nvSpPr>
        <p:spPr bwMode="auto">
          <a:xfrm>
            <a:off x="6389688" y="37052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cal</a:t>
            </a:r>
          </a:p>
        </p:txBody>
      </p:sp>
      <p:sp>
        <p:nvSpPr>
          <p:cNvPr id="15423" name="Rectangle 63"/>
          <p:cNvSpPr>
            <a:spLocks noChangeArrowheads="1"/>
          </p:cNvSpPr>
          <p:nvPr/>
        </p:nvSpPr>
        <p:spPr bwMode="auto">
          <a:xfrm>
            <a:off x="6389688" y="4010025"/>
            <a:ext cx="4397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joe</a:t>
            </a:r>
          </a:p>
        </p:txBody>
      </p:sp>
      <p:sp>
        <p:nvSpPr>
          <p:cNvPr id="15424" name="Rectangle 64"/>
          <p:cNvSpPr>
            <a:spLocks noChangeArrowheads="1"/>
          </p:cNvSpPr>
          <p:nvPr/>
        </p:nvSpPr>
        <p:spPr bwMode="auto">
          <a:xfrm>
            <a:off x="6813550" y="4010025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12</a:t>
            </a:r>
          </a:p>
        </p:txBody>
      </p:sp>
      <p:sp>
        <p:nvSpPr>
          <p:cNvPr id="15425" name="Rectangle 65"/>
          <p:cNvSpPr>
            <a:spLocks noChangeArrowheads="1"/>
          </p:cNvSpPr>
          <p:nvPr/>
        </p:nvSpPr>
        <p:spPr bwMode="auto">
          <a:xfrm>
            <a:off x="7232650" y="3408363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10</a:t>
            </a:r>
          </a:p>
        </p:txBody>
      </p:sp>
      <p:sp>
        <p:nvSpPr>
          <p:cNvPr id="15426" name="Rectangle 66"/>
          <p:cNvSpPr>
            <a:spLocks noChangeArrowheads="1"/>
          </p:cNvSpPr>
          <p:nvPr/>
        </p:nvSpPr>
        <p:spPr bwMode="auto">
          <a:xfrm>
            <a:off x="7232650" y="4010025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20</a:t>
            </a:r>
          </a:p>
        </p:txBody>
      </p:sp>
      <p:sp>
        <p:nvSpPr>
          <p:cNvPr id="15427" name="Rectangle 67"/>
          <p:cNvSpPr>
            <a:spLocks noChangeArrowheads="1"/>
          </p:cNvSpPr>
          <p:nvPr/>
        </p:nvSpPr>
        <p:spPr bwMode="auto">
          <a:xfrm>
            <a:off x="7232650" y="3705225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80</a:t>
            </a:r>
          </a:p>
        </p:txBody>
      </p:sp>
      <p:sp>
        <p:nvSpPr>
          <p:cNvPr id="15428" name="Rectangle 68"/>
          <p:cNvSpPr>
            <a:spLocks noChangeArrowheads="1"/>
          </p:cNvSpPr>
          <p:nvPr/>
        </p:nvSpPr>
        <p:spPr bwMode="auto">
          <a:xfrm>
            <a:off x="6813550" y="3705225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11</a:t>
            </a:r>
          </a:p>
        </p:txBody>
      </p:sp>
      <p:sp>
        <p:nvSpPr>
          <p:cNvPr id="15429" name="Rectangle 69"/>
          <p:cNvSpPr>
            <a:spLocks noChangeArrowheads="1"/>
          </p:cNvSpPr>
          <p:nvPr/>
        </p:nvSpPr>
        <p:spPr bwMode="auto">
          <a:xfrm>
            <a:off x="6813550" y="3408363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12</a:t>
            </a:r>
          </a:p>
        </p:txBody>
      </p:sp>
      <p:sp>
        <p:nvSpPr>
          <p:cNvPr id="15430" name="Rectangle 70"/>
          <p:cNvSpPr>
            <a:spLocks noChangeArrowheads="1"/>
          </p:cNvSpPr>
          <p:nvPr/>
        </p:nvSpPr>
        <p:spPr bwMode="auto">
          <a:xfrm>
            <a:off x="6311900" y="3032125"/>
            <a:ext cx="6492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name</a:t>
            </a:r>
          </a:p>
        </p:txBody>
      </p:sp>
      <p:sp>
        <p:nvSpPr>
          <p:cNvPr id="15431" name="Rectangle 71"/>
          <p:cNvSpPr>
            <a:spLocks noChangeArrowheads="1"/>
          </p:cNvSpPr>
          <p:nvPr/>
        </p:nvSpPr>
        <p:spPr bwMode="auto">
          <a:xfrm>
            <a:off x="6811963" y="3032125"/>
            <a:ext cx="4905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age</a:t>
            </a:r>
          </a:p>
        </p:txBody>
      </p:sp>
      <p:sp>
        <p:nvSpPr>
          <p:cNvPr id="15432" name="Rectangle 72"/>
          <p:cNvSpPr>
            <a:spLocks noChangeArrowheads="1"/>
          </p:cNvSpPr>
          <p:nvPr/>
        </p:nvSpPr>
        <p:spPr bwMode="auto">
          <a:xfrm>
            <a:off x="7231063" y="3032125"/>
            <a:ext cx="4302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sal</a:t>
            </a:r>
          </a:p>
        </p:txBody>
      </p:sp>
      <p:sp>
        <p:nvSpPr>
          <p:cNvPr id="15433" name="Rectangle 73"/>
          <p:cNvSpPr>
            <a:spLocks noChangeArrowheads="1"/>
          </p:cNvSpPr>
          <p:nvPr/>
        </p:nvSpPr>
        <p:spPr bwMode="auto">
          <a:xfrm>
            <a:off x="4872038" y="5507038"/>
            <a:ext cx="10398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1"/>
                </a:solidFill>
                <a:latin typeface="Arial" charset="0"/>
              </a:rPr>
              <a:t>&lt;sal, age&gt;</a:t>
            </a:r>
          </a:p>
        </p:txBody>
      </p:sp>
      <p:sp>
        <p:nvSpPr>
          <p:cNvPr id="15434" name="Rectangle 74"/>
          <p:cNvSpPr>
            <a:spLocks noChangeArrowheads="1"/>
          </p:cNvSpPr>
          <p:nvPr/>
        </p:nvSpPr>
        <p:spPr bwMode="auto">
          <a:xfrm>
            <a:off x="4872038" y="3705225"/>
            <a:ext cx="10398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2"/>
                </a:solidFill>
                <a:latin typeface="Arial" charset="0"/>
              </a:rPr>
              <a:t>&lt;age, sal&gt;</a:t>
            </a:r>
          </a:p>
        </p:txBody>
      </p:sp>
      <p:sp>
        <p:nvSpPr>
          <p:cNvPr id="15435" name="Rectangle 75"/>
          <p:cNvSpPr>
            <a:spLocks noChangeArrowheads="1"/>
          </p:cNvSpPr>
          <p:nvPr/>
        </p:nvSpPr>
        <p:spPr bwMode="auto">
          <a:xfrm>
            <a:off x="8359775" y="3705225"/>
            <a:ext cx="698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bg2"/>
                </a:solidFill>
                <a:latin typeface="Arial" charset="0"/>
              </a:rPr>
              <a:t>&lt;age&gt;</a:t>
            </a:r>
          </a:p>
        </p:txBody>
      </p:sp>
      <p:sp>
        <p:nvSpPr>
          <p:cNvPr id="15436" name="Rectangle 76"/>
          <p:cNvSpPr>
            <a:spLocks noChangeArrowheads="1"/>
          </p:cNvSpPr>
          <p:nvPr/>
        </p:nvSpPr>
        <p:spPr bwMode="auto">
          <a:xfrm>
            <a:off x="8359775" y="5507038"/>
            <a:ext cx="636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9234DB"/>
                </a:solidFill>
                <a:latin typeface="Arial" charset="0"/>
              </a:rPr>
              <a:t>&lt;sal&gt;</a:t>
            </a:r>
          </a:p>
        </p:txBody>
      </p:sp>
      <p:sp>
        <p:nvSpPr>
          <p:cNvPr id="15437" name="Rectangle 77"/>
          <p:cNvSpPr>
            <a:spLocks noChangeArrowheads="1"/>
          </p:cNvSpPr>
          <p:nvPr/>
        </p:nvSpPr>
        <p:spPr bwMode="auto">
          <a:xfrm>
            <a:off x="4981575" y="3108325"/>
            <a:ext cx="62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2"/>
                </a:solidFill>
                <a:latin typeface="Arial" charset="0"/>
              </a:rPr>
              <a:t>12,20</a:t>
            </a:r>
          </a:p>
        </p:txBody>
      </p:sp>
      <p:sp>
        <p:nvSpPr>
          <p:cNvPr id="15438" name="Rectangle 78"/>
          <p:cNvSpPr>
            <a:spLocks noChangeArrowheads="1"/>
          </p:cNvSpPr>
          <p:nvPr/>
        </p:nvSpPr>
        <p:spPr bwMode="auto">
          <a:xfrm>
            <a:off x="4994275" y="2825750"/>
            <a:ext cx="62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2"/>
                </a:solidFill>
                <a:latin typeface="Arial" charset="0"/>
              </a:rPr>
              <a:t>12,10</a:t>
            </a:r>
          </a:p>
        </p:txBody>
      </p:sp>
      <p:sp>
        <p:nvSpPr>
          <p:cNvPr id="15439" name="Rectangle 79"/>
          <p:cNvSpPr>
            <a:spLocks noChangeArrowheads="1"/>
          </p:cNvSpPr>
          <p:nvPr/>
        </p:nvSpPr>
        <p:spPr bwMode="auto">
          <a:xfrm>
            <a:off x="4994275" y="2509838"/>
            <a:ext cx="62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2"/>
                </a:solidFill>
                <a:latin typeface="Arial" charset="0"/>
              </a:rPr>
              <a:t>11,80</a:t>
            </a:r>
          </a:p>
        </p:txBody>
      </p:sp>
      <p:sp>
        <p:nvSpPr>
          <p:cNvPr id="15440" name="Rectangle 80"/>
          <p:cNvSpPr>
            <a:spLocks noChangeArrowheads="1"/>
          </p:cNvSpPr>
          <p:nvPr/>
        </p:nvSpPr>
        <p:spPr bwMode="auto">
          <a:xfrm>
            <a:off x="4983163" y="3408363"/>
            <a:ext cx="62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2"/>
                </a:solidFill>
                <a:latin typeface="Arial" charset="0"/>
              </a:rPr>
              <a:t>13,75</a:t>
            </a:r>
          </a:p>
        </p:txBody>
      </p:sp>
      <p:sp>
        <p:nvSpPr>
          <p:cNvPr id="15441" name="Rectangle 81"/>
          <p:cNvSpPr>
            <a:spLocks noChangeArrowheads="1"/>
          </p:cNvSpPr>
          <p:nvPr/>
        </p:nvSpPr>
        <p:spPr bwMode="auto">
          <a:xfrm>
            <a:off x="4995863" y="4624388"/>
            <a:ext cx="62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1"/>
                </a:solidFill>
                <a:latin typeface="Arial" charset="0"/>
              </a:rPr>
              <a:t>20,12</a:t>
            </a:r>
          </a:p>
        </p:txBody>
      </p:sp>
      <p:sp>
        <p:nvSpPr>
          <p:cNvPr id="15442" name="Rectangle 82"/>
          <p:cNvSpPr>
            <a:spLocks noChangeArrowheads="1"/>
          </p:cNvSpPr>
          <p:nvPr/>
        </p:nvSpPr>
        <p:spPr bwMode="auto">
          <a:xfrm>
            <a:off x="4995863" y="4308475"/>
            <a:ext cx="62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1"/>
                </a:solidFill>
                <a:latin typeface="Arial" charset="0"/>
              </a:rPr>
              <a:t>10,12</a:t>
            </a:r>
          </a:p>
        </p:txBody>
      </p:sp>
      <p:sp>
        <p:nvSpPr>
          <p:cNvPr id="15443" name="Rectangle 83"/>
          <p:cNvSpPr>
            <a:spLocks noChangeArrowheads="1"/>
          </p:cNvSpPr>
          <p:nvPr/>
        </p:nvSpPr>
        <p:spPr bwMode="auto">
          <a:xfrm>
            <a:off x="4983163" y="4906963"/>
            <a:ext cx="62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1"/>
                </a:solidFill>
                <a:latin typeface="Arial" charset="0"/>
              </a:rPr>
              <a:t>75,13</a:t>
            </a:r>
          </a:p>
        </p:txBody>
      </p:sp>
      <p:sp>
        <p:nvSpPr>
          <p:cNvPr id="15444" name="Rectangle 84"/>
          <p:cNvSpPr>
            <a:spLocks noChangeArrowheads="1"/>
          </p:cNvSpPr>
          <p:nvPr/>
        </p:nvSpPr>
        <p:spPr bwMode="auto">
          <a:xfrm>
            <a:off x="4983163" y="5207000"/>
            <a:ext cx="62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1"/>
                </a:solidFill>
                <a:latin typeface="Arial" charset="0"/>
              </a:rPr>
              <a:t>80,11</a:t>
            </a:r>
          </a:p>
        </p:txBody>
      </p:sp>
      <p:sp>
        <p:nvSpPr>
          <p:cNvPr id="15445" name="Rectangle 85"/>
          <p:cNvSpPr>
            <a:spLocks noChangeArrowheads="1"/>
          </p:cNvSpPr>
          <p:nvPr/>
        </p:nvSpPr>
        <p:spPr bwMode="auto">
          <a:xfrm>
            <a:off x="8613775" y="2509838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bg2"/>
                </a:solidFill>
                <a:latin typeface="Arial" charset="0"/>
              </a:rPr>
              <a:t>11</a:t>
            </a:r>
          </a:p>
        </p:txBody>
      </p:sp>
      <p:sp>
        <p:nvSpPr>
          <p:cNvPr id="15446" name="Rectangle 86"/>
          <p:cNvSpPr>
            <a:spLocks noChangeArrowheads="1"/>
          </p:cNvSpPr>
          <p:nvPr/>
        </p:nvSpPr>
        <p:spPr bwMode="auto">
          <a:xfrm>
            <a:off x="8613775" y="2806700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bg2"/>
                </a:solidFill>
                <a:latin typeface="Arial" charset="0"/>
              </a:rPr>
              <a:t>12</a:t>
            </a:r>
          </a:p>
        </p:txBody>
      </p:sp>
      <p:sp>
        <p:nvSpPr>
          <p:cNvPr id="15447" name="Rectangle 87"/>
          <p:cNvSpPr>
            <a:spLocks noChangeArrowheads="1"/>
          </p:cNvSpPr>
          <p:nvPr/>
        </p:nvSpPr>
        <p:spPr bwMode="auto">
          <a:xfrm>
            <a:off x="8613775" y="3108325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bg2"/>
                </a:solidFill>
                <a:latin typeface="Arial" charset="0"/>
              </a:rPr>
              <a:t>12</a:t>
            </a:r>
          </a:p>
        </p:txBody>
      </p:sp>
      <p:sp>
        <p:nvSpPr>
          <p:cNvPr id="15448" name="Rectangle 88"/>
          <p:cNvSpPr>
            <a:spLocks noChangeArrowheads="1"/>
          </p:cNvSpPr>
          <p:nvPr/>
        </p:nvSpPr>
        <p:spPr bwMode="auto">
          <a:xfrm>
            <a:off x="8615363" y="3408363"/>
            <a:ext cx="382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bg2"/>
                </a:solidFill>
                <a:latin typeface="Arial" charset="0"/>
              </a:rPr>
              <a:t>13</a:t>
            </a:r>
          </a:p>
        </p:txBody>
      </p:sp>
      <p:sp>
        <p:nvSpPr>
          <p:cNvPr id="15449" name="Rectangle 89"/>
          <p:cNvSpPr>
            <a:spLocks noChangeArrowheads="1"/>
          </p:cNvSpPr>
          <p:nvPr/>
        </p:nvSpPr>
        <p:spPr bwMode="auto">
          <a:xfrm>
            <a:off x="8615363" y="4308475"/>
            <a:ext cx="382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9234DB"/>
                </a:solidFill>
                <a:latin typeface="Arial" charset="0"/>
              </a:rPr>
              <a:t>10</a:t>
            </a:r>
          </a:p>
        </p:txBody>
      </p:sp>
      <p:sp>
        <p:nvSpPr>
          <p:cNvPr id="15450" name="Rectangle 90"/>
          <p:cNvSpPr>
            <a:spLocks noChangeArrowheads="1"/>
          </p:cNvSpPr>
          <p:nvPr/>
        </p:nvSpPr>
        <p:spPr bwMode="auto">
          <a:xfrm>
            <a:off x="8615363" y="4608513"/>
            <a:ext cx="382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9234DB"/>
                </a:solidFill>
                <a:latin typeface="Arial" charset="0"/>
              </a:rPr>
              <a:t>20</a:t>
            </a:r>
          </a:p>
        </p:txBody>
      </p:sp>
      <p:sp>
        <p:nvSpPr>
          <p:cNvPr id="15451" name="Rectangle 91"/>
          <p:cNvSpPr>
            <a:spLocks noChangeArrowheads="1"/>
          </p:cNvSpPr>
          <p:nvPr/>
        </p:nvSpPr>
        <p:spPr bwMode="auto">
          <a:xfrm>
            <a:off x="8615363" y="4906963"/>
            <a:ext cx="382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9234DB"/>
                </a:solidFill>
                <a:latin typeface="Arial" charset="0"/>
              </a:rPr>
              <a:t>75</a:t>
            </a:r>
          </a:p>
        </p:txBody>
      </p:sp>
      <p:sp>
        <p:nvSpPr>
          <p:cNvPr id="15452" name="Rectangle 92"/>
          <p:cNvSpPr>
            <a:spLocks noChangeArrowheads="1"/>
          </p:cNvSpPr>
          <p:nvPr/>
        </p:nvSpPr>
        <p:spPr bwMode="auto">
          <a:xfrm>
            <a:off x="8615363" y="5207000"/>
            <a:ext cx="382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9234DB"/>
                </a:solidFill>
                <a:latin typeface="Arial" charset="0"/>
              </a:rPr>
              <a:t>80</a:t>
            </a:r>
          </a:p>
        </p:txBody>
      </p:sp>
      <p:sp>
        <p:nvSpPr>
          <p:cNvPr id="15453" name="Rectangle 93"/>
          <p:cNvSpPr>
            <a:spLocks noChangeArrowheads="1"/>
          </p:cNvSpPr>
          <p:nvPr/>
        </p:nvSpPr>
        <p:spPr bwMode="auto">
          <a:xfrm>
            <a:off x="6308725" y="4646613"/>
            <a:ext cx="15160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600">
                <a:solidFill>
                  <a:schemeClr val="folHlink"/>
                </a:solidFill>
                <a:latin typeface="Book Antiqua" pitchFamily="18" charset="0"/>
              </a:rPr>
              <a:t>Data records</a:t>
            </a:r>
          </a:p>
          <a:p>
            <a:r>
              <a:rPr lang="en-US" sz="1600">
                <a:solidFill>
                  <a:schemeClr val="folHlink"/>
                </a:solidFill>
                <a:latin typeface="Book Antiqua" pitchFamily="18" charset="0"/>
              </a:rPr>
              <a:t>sorted by </a:t>
            </a:r>
            <a:r>
              <a:rPr lang="en-US" sz="1600" i="1">
                <a:solidFill>
                  <a:schemeClr val="folHlink"/>
                </a:solidFill>
                <a:latin typeface="Book Antiqua" pitchFamily="18" charset="0"/>
              </a:rPr>
              <a:t>name</a:t>
            </a:r>
          </a:p>
        </p:txBody>
      </p:sp>
      <p:sp>
        <p:nvSpPr>
          <p:cNvPr id="15454" name="Rectangle 94"/>
          <p:cNvSpPr>
            <a:spLocks noChangeArrowheads="1"/>
          </p:cNvSpPr>
          <p:nvPr/>
        </p:nvSpPr>
        <p:spPr bwMode="auto">
          <a:xfrm>
            <a:off x="4784725" y="5789613"/>
            <a:ext cx="18764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600">
                <a:latin typeface="Book Antiqua" pitchFamily="18" charset="0"/>
              </a:rPr>
              <a:t>Data entries in index</a:t>
            </a:r>
          </a:p>
          <a:p>
            <a:r>
              <a:rPr lang="en-US" sz="1600">
                <a:latin typeface="Book Antiqua" pitchFamily="18" charset="0"/>
              </a:rPr>
              <a:t>sorted by </a:t>
            </a:r>
            <a:r>
              <a:rPr lang="en-US" sz="1600" i="1">
                <a:latin typeface="Book Antiqua" pitchFamily="18" charset="0"/>
              </a:rPr>
              <a:t>&lt;sal,age&gt;</a:t>
            </a:r>
          </a:p>
        </p:txBody>
      </p:sp>
      <p:sp>
        <p:nvSpPr>
          <p:cNvPr id="15455" name="Rectangle 95"/>
          <p:cNvSpPr>
            <a:spLocks noChangeArrowheads="1"/>
          </p:cNvSpPr>
          <p:nvPr/>
        </p:nvSpPr>
        <p:spPr bwMode="auto">
          <a:xfrm>
            <a:off x="7527925" y="5789613"/>
            <a:ext cx="1498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600">
                <a:solidFill>
                  <a:srgbClr val="9234DB"/>
                </a:solidFill>
                <a:latin typeface="Book Antiqua" pitchFamily="18" charset="0"/>
              </a:rPr>
              <a:t>Data entries</a:t>
            </a:r>
          </a:p>
          <a:p>
            <a:r>
              <a:rPr lang="en-US" sz="1600">
                <a:solidFill>
                  <a:srgbClr val="9234DB"/>
                </a:solidFill>
                <a:latin typeface="Book Antiqua" pitchFamily="18" charset="0"/>
              </a:rPr>
              <a:t>sorted by </a:t>
            </a:r>
            <a:r>
              <a:rPr lang="en-US" sz="1600" i="1">
                <a:solidFill>
                  <a:srgbClr val="9234DB"/>
                </a:solidFill>
                <a:latin typeface="Book Antiqua" pitchFamily="18" charset="0"/>
              </a:rPr>
              <a:t>&lt;sal&gt;</a:t>
            </a:r>
          </a:p>
        </p:txBody>
      </p:sp>
      <p:sp>
        <p:nvSpPr>
          <p:cNvPr id="15456" name="Rectangle 96"/>
          <p:cNvSpPr>
            <a:spLocks noChangeArrowheads="1"/>
          </p:cNvSpPr>
          <p:nvPr/>
        </p:nvSpPr>
        <p:spPr bwMode="auto">
          <a:xfrm>
            <a:off x="5164138" y="1576388"/>
            <a:ext cx="36591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rgbClr val="CF0E30"/>
                </a:solidFill>
                <a:latin typeface="Book Antiqua" pitchFamily="18" charset="0"/>
              </a:rPr>
              <a:t>Examples of composite key</a:t>
            </a:r>
          </a:p>
          <a:p>
            <a:r>
              <a:rPr lang="en-US" sz="1800">
                <a:solidFill>
                  <a:srgbClr val="CF0E30"/>
                </a:solidFill>
                <a:latin typeface="Book Antiqua" pitchFamily="18" charset="0"/>
              </a:rPr>
              <a:t>indexes using lexicographic order.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F4F91-0BD6-4181-A8DC-E98104417A91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Tree-Based Indexes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924800" cy="50292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``</a:t>
            </a:r>
            <a:r>
              <a:rPr lang="en-US" i="1" dirty="0" smtClean="0"/>
              <a:t>Find all students with grade &gt; 92</a:t>
            </a:r>
            <a:r>
              <a:rPr lang="en-US" dirty="0" smtClean="0"/>
              <a:t>’’</a:t>
            </a:r>
          </a:p>
          <a:p>
            <a:pPr lvl="1"/>
            <a:r>
              <a:rPr lang="en-US" dirty="0" smtClean="0"/>
              <a:t>If data is in sorted file, do binary search to find first such student, then scan to find others.</a:t>
            </a:r>
          </a:p>
          <a:p>
            <a:pPr lvl="1"/>
            <a:r>
              <a:rPr lang="en-US" dirty="0" smtClean="0"/>
              <a:t>Cost of binary search can be quite high.</a:t>
            </a:r>
          </a:p>
          <a:p>
            <a:r>
              <a:rPr lang="en-US" dirty="0" smtClean="0"/>
              <a:t>Simple idea:  Create an ‘index’ file.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823913" y="6081713"/>
            <a:ext cx="749724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i="1" dirty="0" smtClean="0">
                <a:solidFill>
                  <a:schemeClr val="accent2"/>
                </a:solidFill>
                <a:latin typeface="Book Antiqua" pitchFamily="18" charset="0"/>
              </a:rPr>
              <a:t>Allows performing a binary </a:t>
            </a:r>
            <a:r>
              <a:rPr lang="en-US" sz="2400" i="1" dirty="0">
                <a:solidFill>
                  <a:schemeClr val="accent2"/>
                </a:solidFill>
                <a:latin typeface="Book Antiqua" pitchFamily="18" charset="0"/>
              </a:rPr>
              <a:t>search on (smaller) index file!</a:t>
            </a:r>
          </a:p>
        </p:txBody>
      </p:sp>
      <p:sp>
        <p:nvSpPr>
          <p:cNvPr id="16391" name="Freeform 7"/>
          <p:cNvSpPr>
            <a:spLocks/>
          </p:cNvSpPr>
          <p:nvPr/>
        </p:nvSpPr>
        <p:spPr bwMode="auto">
          <a:xfrm>
            <a:off x="1022350" y="5422900"/>
            <a:ext cx="1052513" cy="398463"/>
          </a:xfrm>
          <a:custGeom>
            <a:avLst/>
            <a:gdLst>
              <a:gd name="T0" fmla="*/ 0 w 663"/>
              <a:gd name="T1" fmla="*/ 396875 h 251"/>
              <a:gd name="T2" fmla="*/ 0 w 663"/>
              <a:gd name="T3" fmla="*/ 0 h 251"/>
              <a:gd name="T4" fmla="*/ 1050925 w 663"/>
              <a:gd name="T5" fmla="*/ 0 h 251"/>
              <a:gd name="T6" fmla="*/ 1050925 w 663"/>
              <a:gd name="T7" fmla="*/ 396875 h 251"/>
              <a:gd name="T8" fmla="*/ 0 w 663"/>
              <a:gd name="T9" fmla="*/ 396875 h 2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3"/>
              <a:gd name="T16" fmla="*/ 0 h 251"/>
              <a:gd name="T17" fmla="*/ 663 w 663"/>
              <a:gd name="T18" fmla="*/ 251 h 2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3" h="251">
                <a:moveTo>
                  <a:pt x="0" y="250"/>
                </a:moveTo>
                <a:lnTo>
                  <a:pt x="0" y="0"/>
                </a:lnTo>
                <a:lnTo>
                  <a:pt x="662" y="0"/>
                </a:lnTo>
                <a:lnTo>
                  <a:pt x="662" y="250"/>
                </a:lnTo>
                <a:lnTo>
                  <a:pt x="0" y="2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2" name="Freeform 8"/>
          <p:cNvSpPr>
            <a:spLocks/>
          </p:cNvSpPr>
          <p:nvPr/>
        </p:nvSpPr>
        <p:spPr bwMode="auto">
          <a:xfrm>
            <a:off x="2168525" y="5422900"/>
            <a:ext cx="1050925" cy="398463"/>
          </a:xfrm>
          <a:custGeom>
            <a:avLst/>
            <a:gdLst>
              <a:gd name="T0" fmla="*/ 0 w 662"/>
              <a:gd name="T1" fmla="*/ 396875 h 251"/>
              <a:gd name="T2" fmla="*/ 0 w 662"/>
              <a:gd name="T3" fmla="*/ 0 h 251"/>
              <a:gd name="T4" fmla="*/ 1049338 w 662"/>
              <a:gd name="T5" fmla="*/ 0 h 251"/>
              <a:gd name="T6" fmla="*/ 1049338 w 662"/>
              <a:gd name="T7" fmla="*/ 396875 h 251"/>
              <a:gd name="T8" fmla="*/ 0 w 662"/>
              <a:gd name="T9" fmla="*/ 396875 h 2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2"/>
              <a:gd name="T16" fmla="*/ 0 h 251"/>
              <a:gd name="T17" fmla="*/ 662 w 662"/>
              <a:gd name="T18" fmla="*/ 251 h 2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2" h="251">
                <a:moveTo>
                  <a:pt x="0" y="250"/>
                </a:moveTo>
                <a:lnTo>
                  <a:pt x="0" y="0"/>
                </a:lnTo>
                <a:lnTo>
                  <a:pt x="661" y="0"/>
                </a:lnTo>
                <a:lnTo>
                  <a:pt x="661" y="250"/>
                </a:lnTo>
                <a:lnTo>
                  <a:pt x="0" y="2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3" name="Freeform 9"/>
          <p:cNvSpPr>
            <a:spLocks/>
          </p:cNvSpPr>
          <p:nvPr/>
        </p:nvSpPr>
        <p:spPr bwMode="auto">
          <a:xfrm>
            <a:off x="5794375" y="5422900"/>
            <a:ext cx="1050925" cy="398463"/>
          </a:xfrm>
          <a:custGeom>
            <a:avLst/>
            <a:gdLst>
              <a:gd name="T0" fmla="*/ 0 w 662"/>
              <a:gd name="T1" fmla="*/ 396875 h 251"/>
              <a:gd name="T2" fmla="*/ 0 w 662"/>
              <a:gd name="T3" fmla="*/ 0 h 251"/>
              <a:gd name="T4" fmla="*/ 1049338 w 662"/>
              <a:gd name="T5" fmla="*/ 0 h 251"/>
              <a:gd name="T6" fmla="*/ 1049338 w 662"/>
              <a:gd name="T7" fmla="*/ 396875 h 251"/>
              <a:gd name="T8" fmla="*/ 0 w 662"/>
              <a:gd name="T9" fmla="*/ 396875 h 2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2"/>
              <a:gd name="T16" fmla="*/ 0 h 251"/>
              <a:gd name="T17" fmla="*/ 662 w 662"/>
              <a:gd name="T18" fmla="*/ 251 h 2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2" h="251">
                <a:moveTo>
                  <a:pt x="0" y="250"/>
                </a:moveTo>
                <a:lnTo>
                  <a:pt x="0" y="0"/>
                </a:lnTo>
                <a:lnTo>
                  <a:pt x="661" y="0"/>
                </a:lnTo>
                <a:lnTo>
                  <a:pt x="661" y="250"/>
                </a:lnTo>
                <a:lnTo>
                  <a:pt x="0" y="2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4" name="Freeform 10"/>
          <p:cNvSpPr>
            <a:spLocks/>
          </p:cNvSpPr>
          <p:nvPr/>
        </p:nvSpPr>
        <p:spPr bwMode="auto">
          <a:xfrm>
            <a:off x="965200" y="5356225"/>
            <a:ext cx="5943600" cy="512763"/>
          </a:xfrm>
          <a:custGeom>
            <a:avLst/>
            <a:gdLst>
              <a:gd name="T0" fmla="*/ 0 w 3744"/>
              <a:gd name="T1" fmla="*/ 511175 h 323"/>
              <a:gd name="T2" fmla="*/ 0 w 3744"/>
              <a:gd name="T3" fmla="*/ 0 h 323"/>
              <a:gd name="T4" fmla="*/ 5942013 w 3744"/>
              <a:gd name="T5" fmla="*/ 0 h 323"/>
              <a:gd name="T6" fmla="*/ 5942013 w 3744"/>
              <a:gd name="T7" fmla="*/ 511175 h 323"/>
              <a:gd name="T8" fmla="*/ 0 w 3744"/>
              <a:gd name="T9" fmla="*/ 511175 h 3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44"/>
              <a:gd name="T16" fmla="*/ 0 h 323"/>
              <a:gd name="T17" fmla="*/ 3744 w 3744"/>
              <a:gd name="T18" fmla="*/ 323 h 3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44" h="323">
                <a:moveTo>
                  <a:pt x="0" y="322"/>
                </a:moveTo>
                <a:lnTo>
                  <a:pt x="0" y="0"/>
                </a:lnTo>
                <a:lnTo>
                  <a:pt x="3743" y="0"/>
                </a:lnTo>
                <a:lnTo>
                  <a:pt x="3743" y="322"/>
                </a:lnTo>
                <a:lnTo>
                  <a:pt x="0" y="32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5" name="Freeform 11"/>
          <p:cNvSpPr>
            <a:spLocks/>
          </p:cNvSpPr>
          <p:nvPr/>
        </p:nvSpPr>
        <p:spPr bwMode="auto">
          <a:xfrm>
            <a:off x="5583238" y="4389438"/>
            <a:ext cx="198437" cy="968375"/>
          </a:xfrm>
          <a:custGeom>
            <a:avLst/>
            <a:gdLst>
              <a:gd name="T0" fmla="*/ 0 w 125"/>
              <a:gd name="T1" fmla="*/ 0 h 610"/>
              <a:gd name="T2" fmla="*/ 196850 w 125"/>
              <a:gd name="T3" fmla="*/ 966788 h 610"/>
              <a:gd name="T4" fmla="*/ 0 w 125"/>
              <a:gd name="T5" fmla="*/ 0 h 610"/>
              <a:gd name="T6" fmla="*/ 0 60000 65536"/>
              <a:gd name="T7" fmla="*/ 0 60000 65536"/>
              <a:gd name="T8" fmla="*/ 0 60000 65536"/>
              <a:gd name="T9" fmla="*/ 0 w 125"/>
              <a:gd name="T10" fmla="*/ 0 h 610"/>
              <a:gd name="T11" fmla="*/ 125 w 125"/>
              <a:gd name="T12" fmla="*/ 610 h 6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" h="610">
                <a:moveTo>
                  <a:pt x="0" y="0"/>
                </a:moveTo>
                <a:lnTo>
                  <a:pt x="124" y="60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6" name="Freeform 12"/>
          <p:cNvSpPr>
            <a:spLocks/>
          </p:cNvSpPr>
          <p:nvPr/>
        </p:nvSpPr>
        <p:spPr bwMode="auto">
          <a:xfrm>
            <a:off x="5726113" y="5229225"/>
            <a:ext cx="58737" cy="128588"/>
          </a:xfrm>
          <a:custGeom>
            <a:avLst/>
            <a:gdLst>
              <a:gd name="T0" fmla="*/ 57150 w 37"/>
              <a:gd name="T1" fmla="*/ 0 h 81"/>
              <a:gd name="T2" fmla="*/ 53975 w 37"/>
              <a:gd name="T3" fmla="*/ 127000 h 81"/>
              <a:gd name="T4" fmla="*/ 0 w 37"/>
              <a:gd name="T5" fmla="*/ 12700 h 81"/>
              <a:gd name="T6" fmla="*/ 57150 w 37"/>
              <a:gd name="T7" fmla="*/ 0 h 81"/>
              <a:gd name="T8" fmla="*/ 0 60000 65536"/>
              <a:gd name="T9" fmla="*/ 0 60000 65536"/>
              <a:gd name="T10" fmla="*/ 0 60000 65536"/>
              <a:gd name="T11" fmla="*/ 0 60000 65536"/>
              <a:gd name="T12" fmla="*/ 0 w 37"/>
              <a:gd name="T13" fmla="*/ 0 h 81"/>
              <a:gd name="T14" fmla="*/ 37 w 37"/>
              <a:gd name="T15" fmla="*/ 81 h 8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" h="81">
                <a:moveTo>
                  <a:pt x="36" y="0"/>
                </a:moveTo>
                <a:lnTo>
                  <a:pt x="34" y="80"/>
                </a:lnTo>
                <a:lnTo>
                  <a:pt x="0" y="8"/>
                </a:lnTo>
                <a:lnTo>
                  <a:pt x="36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7" name="Freeform 13"/>
          <p:cNvSpPr>
            <a:spLocks/>
          </p:cNvSpPr>
          <p:nvPr/>
        </p:nvSpPr>
        <p:spPr bwMode="auto">
          <a:xfrm>
            <a:off x="3314700" y="5422900"/>
            <a:ext cx="1052513" cy="400050"/>
          </a:xfrm>
          <a:custGeom>
            <a:avLst/>
            <a:gdLst>
              <a:gd name="T0" fmla="*/ 0 w 663"/>
              <a:gd name="T1" fmla="*/ 398463 h 252"/>
              <a:gd name="T2" fmla="*/ 0 w 663"/>
              <a:gd name="T3" fmla="*/ 0 h 252"/>
              <a:gd name="T4" fmla="*/ 1050925 w 663"/>
              <a:gd name="T5" fmla="*/ 0 h 252"/>
              <a:gd name="T6" fmla="*/ 1050925 w 663"/>
              <a:gd name="T7" fmla="*/ 398463 h 252"/>
              <a:gd name="T8" fmla="*/ 0 w 663"/>
              <a:gd name="T9" fmla="*/ 398463 h 2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3"/>
              <a:gd name="T16" fmla="*/ 0 h 252"/>
              <a:gd name="T17" fmla="*/ 663 w 663"/>
              <a:gd name="T18" fmla="*/ 252 h 2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3" h="252">
                <a:moveTo>
                  <a:pt x="0" y="251"/>
                </a:moveTo>
                <a:lnTo>
                  <a:pt x="0" y="0"/>
                </a:lnTo>
                <a:lnTo>
                  <a:pt x="662" y="0"/>
                </a:lnTo>
                <a:lnTo>
                  <a:pt x="662" y="251"/>
                </a:lnTo>
                <a:lnTo>
                  <a:pt x="0" y="25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8" name="Freeform 14"/>
          <p:cNvSpPr>
            <a:spLocks/>
          </p:cNvSpPr>
          <p:nvPr/>
        </p:nvSpPr>
        <p:spPr bwMode="auto">
          <a:xfrm>
            <a:off x="2243138" y="4379913"/>
            <a:ext cx="1587" cy="935037"/>
          </a:xfrm>
          <a:custGeom>
            <a:avLst/>
            <a:gdLst>
              <a:gd name="T0" fmla="*/ 0 w 1"/>
              <a:gd name="T1" fmla="*/ 0 h 589"/>
              <a:gd name="T2" fmla="*/ 0 w 1"/>
              <a:gd name="T3" fmla="*/ 933450 h 589"/>
              <a:gd name="T4" fmla="*/ 0 w 1"/>
              <a:gd name="T5" fmla="*/ 0 h 589"/>
              <a:gd name="T6" fmla="*/ 0 60000 65536"/>
              <a:gd name="T7" fmla="*/ 0 60000 65536"/>
              <a:gd name="T8" fmla="*/ 0 60000 65536"/>
              <a:gd name="T9" fmla="*/ 0 w 1"/>
              <a:gd name="T10" fmla="*/ 0 h 589"/>
              <a:gd name="T11" fmla="*/ 1 w 1"/>
              <a:gd name="T12" fmla="*/ 589 h 5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589">
                <a:moveTo>
                  <a:pt x="0" y="0"/>
                </a:moveTo>
                <a:lnTo>
                  <a:pt x="0" y="58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9" name="Freeform 15"/>
          <p:cNvSpPr>
            <a:spLocks/>
          </p:cNvSpPr>
          <p:nvPr/>
        </p:nvSpPr>
        <p:spPr bwMode="auto">
          <a:xfrm>
            <a:off x="2212975" y="5186363"/>
            <a:ext cx="61913" cy="128587"/>
          </a:xfrm>
          <a:custGeom>
            <a:avLst/>
            <a:gdLst>
              <a:gd name="T0" fmla="*/ 60325 w 39"/>
              <a:gd name="T1" fmla="*/ 0 h 81"/>
              <a:gd name="T2" fmla="*/ 30163 w 39"/>
              <a:gd name="T3" fmla="*/ 127000 h 81"/>
              <a:gd name="T4" fmla="*/ 0 w 39"/>
              <a:gd name="T5" fmla="*/ 0 h 81"/>
              <a:gd name="T6" fmla="*/ 60325 w 39"/>
              <a:gd name="T7" fmla="*/ 0 h 81"/>
              <a:gd name="T8" fmla="*/ 0 60000 65536"/>
              <a:gd name="T9" fmla="*/ 0 60000 65536"/>
              <a:gd name="T10" fmla="*/ 0 60000 65536"/>
              <a:gd name="T11" fmla="*/ 0 60000 65536"/>
              <a:gd name="T12" fmla="*/ 0 w 39"/>
              <a:gd name="T13" fmla="*/ 0 h 81"/>
              <a:gd name="T14" fmla="*/ 39 w 39"/>
              <a:gd name="T15" fmla="*/ 81 h 8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9" h="81">
                <a:moveTo>
                  <a:pt x="38" y="0"/>
                </a:moveTo>
                <a:lnTo>
                  <a:pt x="19" y="80"/>
                </a:lnTo>
                <a:lnTo>
                  <a:pt x="0" y="0"/>
                </a:lnTo>
                <a:lnTo>
                  <a:pt x="38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0" name="Freeform 16"/>
          <p:cNvSpPr>
            <a:spLocks/>
          </p:cNvSpPr>
          <p:nvPr/>
        </p:nvSpPr>
        <p:spPr bwMode="auto">
          <a:xfrm>
            <a:off x="2568575" y="4397375"/>
            <a:ext cx="757238" cy="917575"/>
          </a:xfrm>
          <a:custGeom>
            <a:avLst/>
            <a:gdLst>
              <a:gd name="T0" fmla="*/ 0 w 477"/>
              <a:gd name="T1" fmla="*/ 0 h 578"/>
              <a:gd name="T2" fmla="*/ 755650 w 477"/>
              <a:gd name="T3" fmla="*/ 915988 h 578"/>
              <a:gd name="T4" fmla="*/ 0 w 477"/>
              <a:gd name="T5" fmla="*/ 0 h 578"/>
              <a:gd name="T6" fmla="*/ 0 60000 65536"/>
              <a:gd name="T7" fmla="*/ 0 60000 65536"/>
              <a:gd name="T8" fmla="*/ 0 60000 65536"/>
              <a:gd name="T9" fmla="*/ 0 w 477"/>
              <a:gd name="T10" fmla="*/ 0 h 578"/>
              <a:gd name="T11" fmla="*/ 477 w 477"/>
              <a:gd name="T12" fmla="*/ 578 h 5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7" h="578">
                <a:moveTo>
                  <a:pt x="0" y="0"/>
                </a:moveTo>
                <a:lnTo>
                  <a:pt x="476" y="57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1" name="Freeform 17"/>
          <p:cNvSpPr>
            <a:spLocks/>
          </p:cNvSpPr>
          <p:nvPr/>
        </p:nvSpPr>
        <p:spPr bwMode="auto">
          <a:xfrm>
            <a:off x="3221038" y="5197475"/>
            <a:ext cx="104775" cy="117475"/>
          </a:xfrm>
          <a:custGeom>
            <a:avLst/>
            <a:gdLst>
              <a:gd name="T0" fmla="*/ 46037 w 66"/>
              <a:gd name="T1" fmla="*/ 0 h 74"/>
              <a:gd name="T2" fmla="*/ 103188 w 66"/>
              <a:gd name="T3" fmla="*/ 115888 h 74"/>
              <a:gd name="T4" fmla="*/ 0 w 66"/>
              <a:gd name="T5" fmla="*/ 42862 h 74"/>
              <a:gd name="T6" fmla="*/ 46037 w 66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74"/>
              <a:gd name="T14" fmla="*/ 66 w 66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74">
                <a:moveTo>
                  <a:pt x="29" y="0"/>
                </a:moveTo>
                <a:lnTo>
                  <a:pt x="65" y="73"/>
                </a:lnTo>
                <a:lnTo>
                  <a:pt x="0" y="27"/>
                </a:lnTo>
                <a:lnTo>
                  <a:pt x="29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2" name="Freeform 18"/>
          <p:cNvSpPr>
            <a:spLocks/>
          </p:cNvSpPr>
          <p:nvPr/>
        </p:nvSpPr>
        <p:spPr bwMode="auto">
          <a:xfrm>
            <a:off x="1055688" y="4248150"/>
            <a:ext cx="973137" cy="1087438"/>
          </a:xfrm>
          <a:custGeom>
            <a:avLst/>
            <a:gdLst>
              <a:gd name="T0" fmla="*/ 971550 w 613"/>
              <a:gd name="T1" fmla="*/ 0 h 685"/>
              <a:gd name="T2" fmla="*/ 0 w 613"/>
              <a:gd name="T3" fmla="*/ 1085850 h 685"/>
              <a:gd name="T4" fmla="*/ 971550 w 613"/>
              <a:gd name="T5" fmla="*/ 0 h 685"/>
              <a:gd name="T6" fmla="*/ 0 60000 65536"/>
              <a:gd name="T7" fmla="*/ 0 60000 65536"/>
              <a:gd name="T8" fmla="*/ 0 60000 65536"/>
              <a:gd name="T9" fmla="*/ 0 w 613"/>
              <a:gd name="T10" fmla="*/ 0 h 685"/>
              <a:gd name="T11" fmla="*/ 613 w 613"/>
              <a:gd name="T12" fmla="*/ 685 h 6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13" h="685">
                <a:moveTo>
                  <a:pt x="612" y="0"/>
                </a:moveTo>
                <a:lnTo>
                  <a:pt x="0" y="684"/>
                </a:lnTo>
                <a:lnTo>
                  <a:pt x="612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3" name="Freeform 19"/>
          <p:cNvSpPr>
            <a:spLocks/>
          </p:cNvSpPr>
          <p:nvPr/>
        </p:nvSpPr>
        <p:spPr bwMode="auto">
          <a:xfrm>
            <a:off x="1055688" y="5219700"/>
            <a:ext cx="106362" cy="115888"/>
          </a:xfrm>
          <a:custGeom>
            <a:avLst/>
            <a:gdLst>
              <a:gd name="T0" fmla="*/ 104775 w 67"/>
              <a:gd name="T1" fmla="*/ 42863 h 73"/>
              <a:gd name="T2" fmla="*/ 0 w 67"/>
              <a:gd name="T3" fmla="*/ 114300 h 73"/>
              <a:gd name="T4" fmla="*/ 60325 w 67"/>
              <a:gd name="T5" fmla="*/ 0 h 73"/>
              <a:gd name="T6" fmla="*/ 104775 w 67"/>
              <a:gd name="T7" fmla="*/ 42863 h 73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73"/>
              <a:gd name="T14" fmla="*/ 67 w 67"/>
              <a:gd name="T15" fmla="*/ 73 h 7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73">
                <a:moveTo>
                  <a:pt x="66" y="27"/>
                </a:moveTo>
                <a:lnTo>
                  <a:pt x="0" y="72"/>
                </a:lnTo>
                <a:lnTo>
                  <a:pt x="38" y="0"/>
                </a:lnTo>
                <a:lnTo>
                  <a:pt x="66" y="27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1081088" y="5446713"/>
            <a:ext cx="7572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Arial" charset="0"/>
              </a:rPr>
              <a:t>Page 1</a:t>
            </a:r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2273300" y="5446713"/>
            <a:ext cx="7572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Page 2</a:t>
            </a:r>
          </a:p>
        </p:txBody>
      </p:sp>
      <p:sp>
        <p:nvSpPr>
          <p:cNvPr id="16406" name="Rectangle 22"/>
          <p:cNvSpPr>
            <a:spLocks noChangeArrowheads="1"/>
          </p:cNvSpPr>
          <p:nvPr/>
        </p:nvSpPr>
        <p:spPr bwMode="auto">
          <a:xfrm>
            <a:off x="5867400" y="5446713"/>
            <a:ext cx="787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Page N</a:t>
            </a:r>
          </a:p>
        </p:txBody>
      </p:sp>
      <p:sp>
        <p:nvSpPr>
          <p:cNvPr id="16407" name="Rectangle 23"/>
          <p:cNvSpPr>
            <a:spLocks noChangeArrowheads="1"/>
          </p:cNvSpPr>
          <p:nvPr/>
        </p:nvSpPr>
        <p:spPr bwMode="auto">
          <a:xfrm>
            <a:off x="3440113" y="5446713"/>
            <a:ext cx="7572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Page 3</a:t>
            </a:r>
          </a:p>
        </p:txBody>
      </p:sp>
      <p:sp>
        <p:nvSpPr>
          <p:cNvPr id="16408" name="Rectangle 24"/>
          <p:cNvSpPr>
            <a:spLocks noChangeArrowheads="1"/>
          </p:cNvSpPr>
          <p:nvPr/>
        </p:nvSpPr>
        <p:spPr bwMode="auto">
          <a:xfrm>
            <a:off x="7248525" y="5422900"/>
            <a:ext cx="1084263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Data File</a:t>
            </a:r>
          </a:p>
        </p:txBody>
      </p:sp>
      <p:sp>
        <p:nvSpPr>
          <p:cNvPr id="16409" name="Freeform 25"/>
          <p:cNvSpPr>
            <a:spLocks/>
          </p:cNvSpPr>
          <p:nvPr/>
        </p:nvSpPr>
        <p:spPr bwMode="auto">
          <a:xfrm>
            <a:off x="1952625" y="4070350"/>
            <a:ext cx="1049338" cy="400050"/>
          </a:xfrm>
          <a:custGeom>
            <a:avLst/>
            <a:gdLst>
              <a:gd name="T0" fmla="*/ 0 w 661"/>
              <a:gd name="T1" fmla="*/ 398463 h 252"/>
              <a:gd name="T2" fmla="*/ 0 w 661"/>
              <a:gd name="T3" fmla="*/ 0 h 252"/>
              <a:gd name="T4" fmla="*/ 1047750 w 661"/>
              <a:gd name="T5" fmla="*/ 0 h 252"/>
              <a:gd name="T6" fmla="*/ 1047750 w 661"/>
              <a:gd name="T7" fmla="*/ 398463 h 252"/>
              <a:gd name="T8" fmla="*/ 0 w 661"/>
              <a:gd name="T9" fmla="*/ 398463 h 2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1"/>
              <a:gd name="T16" fmla="*/ 0 h 252"/>
              <a:gd name="T17" fmla="*/ 661 w 661"/>
              <a:gd name="T18" fmla="*/ 252 h 2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1" h="252">
                <a:moveTo>
                  <a:pt x="0" y="251"/>
                </a:moveTo>
                <a:lnTo>
                  <a:pt x="0" y="0"/>
                </a:lnTo>
                <a:lnTo>
                  <a:pt x="660" y="0"/>
                </a:lnTo>
                <a:lnTo>
                  <a:pt x="660" y="251"/>
                </a:lnTo>
                <a:lnTo>
                  <a:pt x="0" y="251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0" name="Freeform 26"/>
          <p:cNvSpPr>
            <a:spLocks/>
          </p:cNvSpPr>
          <p:nvPr/>
        </p:nvSpPr>
        <p:spPr bwMode="auto">
          <a:xfrm>
            <a:off x="3136900" y="4070350"/>
            <a:ext cx="1052513" cy="400050"/>
          </a:xfrm>
          <a:custGeom>
            <a:avLst/>
            <a:gdLst>
              <a:gd name="T0" fmla="*/ 0 w 663"/>
              <a:gd name="T1" fmla="*/ 398463 h 252"/>
              <a:gd name="T2" fmla="*/ 0 w 663"/>
              <a:gd name="T3" fmla="*/ 0 h 252"/>
              <a:gd name="T4" fmla="*/ 1050925 w 663"/>
              <a:gd name="T5" fmla="*/ 0 h 252"/>
              <a:gd name="T6" fmla="*/ 1050925 w 663"/>
              <a:gd name="T7" fmla="*/ 398463 h 252"/>
              <a:gd name="T8" fmla="*/ 0 w 663"/>
              <a:gd name="T9" fmla="*/ 398463 h 2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3"/>
              <a:gd name="T16" fmla="*/ 0 h 252"/>
              <a:gd name="T17" fmla="*/ 663 w 663"/>
              <a:gd name="T18" fmla="*/ 252 h 2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3" h="252">
                <a:moveTo>
                  <a:pt x="0" y="251"/>
                </a:moveTo>
                <a:lnTo>
                  <a:pt x="0" y="0"/>
                </a:lnTo>
                <a:lnTo>
                  <a:pt x="662" y="0"/>
                </a:lnTo>
                <a:lnTo>
                  <a:pt x="662" y="251"/>
                </a:lnTo>
                <a:lnTo>
                  <a:pt x="0" y="251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1" name="Freeform 27"/>
          <p:cNvSpPr>
            <a:spLocks/>
          </p:cNvSpPr>
          <p:nvPr/>
        </p:nvSpPr>
        <p:spPr bwMode="auto">
          <a:xfrm>
            <a:off x="4849813" y="4070350"/>
            <a:ext cx="1050925" cy="400050"/>
          </a:xfrm>
          <a:custGeom>
            <a:avLst/>
            <a:gdLst>
              <a:gd name="T0" fmla="*/ 0 w 662"/>
              <a:gd name="T1" fmla="*/ 398463 h 252"/>
              <a:gd name="T2" fmla="*/ 0 w 662"/>
              <a:gd name="T3" fmla="*/ 0 h 252"/>
              <a:gd name="T4" fmla="*/ 1049338 w 662"/>
              <a:gd name="T5" fmla="*/ 0 h 252"/>
              <a:gd name="T6" fmla="*/ 1049338 w 662"/>
              <a:gd name="T7" fmla="*/ 398463 h 252"/>
              <a:gd name="T8" fmla="*/ 0 w 662"/>
              <a:gd name="T9" fmla="*/ 398463 h 2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2"/>
              <a:gd name="T16" fmla="*/ 0 h 252"/>
              <a:gd name="T17" fmla="*/ 662 w 662"/>
              <a:gd name="T18" fmla="*/ 252 h 2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2" h="252">
                <a:moveTo>
                  <a:pt x="0" y="251"/>
                </a:moveTo>
                <a:lnTo>
                  <a:pt x="0" y="0"/>
                </a:lnTo>
                <a:lnTo>
                  <a:pt x="661" y="0"/>
                </a:lnTo>
                <a:lnTo>
                  <a:pt x="661" y="251"/>
                </a:lnTo>
                <a:lnTo>
                  <a:pt x="0" y="251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2" name="Freeform 28"/>
          <p:cNvSpPr>
            <a:spLocks/>
          </p:cNvSpPr>
          <p:nvPr/>
        </p:nvSpPr>
        <p:spPr bwMode="auto">
          <a:xfrm>
            <a:off x="1876425" y="3973513"/>
            <a:ext cx="4068763" cy="574675"/>
          </a:xfrm>
          <a:custGeom>
            <a:avLst/>
            <a:gdLst>
              <a:gd name="T0" fmla="*/ 0 w 2563"/>
              <a:gd name="T1" fmla="*/ 573088 h 362"/>
              <a:gd name="T2" fmla="*/ 0 w 2563"/>
              <a:gd name="T3" fmla="*/ 0 h 362"/>
              <a:gd name="T4" fmla="*/ 4067176 w 2563"/>
              <a:gd name="T5" fmla="*/ 0 h 362"/>
              <a:gd name="T6" fmla="*/ 4067176 w 2563"/>
              <a:gd name="T7" fmla="*/ 573088 h 362"/>
              <a:gd name="T8" fmla="*/ 0 w 2563"/>
              <a:gd name="T9" fmla="*/ 573088 h 3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63"/>
              <a:gd name="T16" fmla="*/ 0 h 362"/>
              <a:gd name="T17" fmla="*/ 2563 w 2563"/>
              <a:gd name="T18" fmla="*/ 362 h 3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63" h="362">
                <a:moveTo>
                  <a:pt x="0" y="361"/>
                </a:moveTo>
                <a:lnTo>
                  <a:pt x="0" y="0"/>
                </a:lnTo>
                <a:lnTo>
                  <a:pt x="2562" y="0"/>
                </a:lnTo>
                <a:lnTo>
                  <a:pt x="2562" y="361"/>
                </a:lnTo>
                <a:lnTo>
                  <a:pt x="0" y="361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3" name="Rectangle 29"/>
          <p:cNvSpPr>
            <a:spLocks noChangeArrowheads="1"/>
          </p:cNvSpPr>
          <p:nvPr/>
        </p:nvSpPr>
        <p:spPr bwMode="auto">
          <a:xfrm>
            <a:off x="2546550" y="4107887"/>
            <a:ext cx="352661" cy="30841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  <a:latin typeface="Arial" charset="0"/>
              </a:rPr>
              <a:t>k</a:t>
            </a:r>
            <a:r>
              <a:rPr lang="en-US" sz="1400" b="1" baseline="-25000" dirty="0">
                <a:solidFill>
                  <a:schemeClr val="accent2"/>
                </a:solidFill>
                <a:latin typeface="Arial" charset="0"/>
              </a:rPr>
              <a:t>2</a:t>
            </a:r>
          </a:p>
        </p:txBody>
      </p:sp>
      <p:sp>
        <p:nvSpPr>
          <p:cNvPr id="16414" name="Rectangle 30"/>
          <p:cNvSpPr>
            <a:spLocks noChangeArrowheads="1"/>
          </p:cNvSpPr>
          <p:nvPr/>
        </p:nvSpPr>
        <p:spPr bwMode="auto">
          <a:xfrm>
            <a:off x="5400675" y="4113570"/>
            <a:ext cx="371897" cy="30841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 err="1">
                <a:solidFill>
                  <a:schemeClr val="accent2"/>
                </a:solidFill>
                <a:latin typeface="Arial" charset="0"/>
              </a:rPr>
              <a:t>k</a:t>
            </a:r>
            <a:r>
              <a:rPr lang="en-US" sz="1400" b="1" baseline="-25000" dirty="0" err="1">
                <a:solidFill>
                  <a:schemeClr val="accent2"/>
                </a:solidFill>
                <a:latin typeface="Arial" charset="0"/>
              </a:rPr>
              <a:t>N</a:t>
            </a:r>
            <a:endParaRPr lang="en-US" sz="1400" b="1" baseline="-250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6415" name="Rectangle 31"/>
          <p:cNvSpPr>
            <a:spLocks noChangeArrowheads="1"/>
          </p:cNvSpPr>
          <p:nvPr/>
        </p:nvSpPr>
        <p:spPr bwMode="auto">
          <a:xfrm>
            <a:off x="2025293" y="4107887"/>
            <a:ext cx="352661" cy="30841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  <a:latin typeface="Arial" charset="0"/>
              </a:rPr>
              <a:t>k</a:t>
            </a:r>
            <a:r>
              <a:rPr lang="en-US" sz="1400" b="1" baseline="-25000" dirty="0">
                <a:solidFill>
                  <a:schemeClr val="accent2"/>
                </a:solidFill>
                <a:latin typeface="Arial" charset="0"/>
              </a:rPr>
              <a:t>1</a:t>
            </a:r>
          </a:p>
        </p:txBody>
      </p:sp>
      <p:sp>
        <p:nvSpPr>
          <p:cNvPr id="16416" name="Rectangle 32"/>
          <p:cNvSpPr>
            <a:spLocks noChangeArrowheads="1"/>
          </p:cNvSpPr>
          <p:nvPr/>
        </p:nvSpPr>
        <p:spPr bwMode="auto">
          <a:xfrm>
            <a:off x="7202488" y="4070350"/>
            <a:ext cx="1192212" cy="3603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700" b="1">
                <a:solidFill>
                  <a:schemeClr val="accent2"/>
                </a:solidFill>
                <a:latin typeface="Arial" charset="0"/>
              </a:rPr>
              <a:t>Index File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r>
              <a:rPr lang="en-US" smtClean="0"/>
              <a:t>Tree-Based Indexes (2)</a:t>
            </a:r>
          </a:p>
        </p:txBody>
      </p:sp>
      <p:sp>
        <p:nvSpPr>
          <p:cNvPr id="17411" name="Freeform 3"/>
          <p:cNvSpPr>
            <a:spLocks/>
          </p:cNvSpPr>
          <p:nvPr/>
        </p:nvSpPr>
        <p:spPr bwMode="auto">
          <a:xfrm>
            <a:off x="2413000" y="1600200"/>
            <a:ext cx="6410325" cy="874713"/>
          </a:xfrm>
          <a:custGeom>
            <a:avLst/>
            <a:gdLst>
              <a:gd name="T0" fmla="*/ 0 w 4038"/>
              <a:gd name="T1" fmla="*/ 873125 h 551"/>
              <a:gd name="T2" fmla="*/ 0 w 4038"/>
              <a:gd name="T3" fmla="*/ 0 h 551"/>
              <a:gd name="T4" fmla="*/ 6408738 w 4038"/>
              <a:gd name="T5" fmla="*/ 0 h 551"/>
              <a:gd name="T6" fmla="*/ 6408738 w 4038"/>
              <a:gd name="T7" fmla="*/ 873125 h 551"/>
              <a:gd name="T8" fmla="*/ 0 w 4038"/>
              <a:gd name="T9" fmla="*/ 873125 h 5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38"/>
              <a:gd name="T16" fmla="*/ 0 h 551"/>
              <a:gd name="T17" fmla="*/ 4038 w 4038"/>
              <a:gd name="T18" fmla="*/ 551 h 5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38" h="551">
                <a:moveTo>
                  <a:pt x="0" y="550"/>
                </a:moveTo>
                <a:lnTo>
                  <a:pt x="0" y="0"/>
                </a:lnTo>
                <a:lnTo>
                  <a:pt x="4037" y="0"/>
                </a:lnTo>
                <a:lnTo>
                  <a:pt x="4037" y="550"/>
                </a:lnTo>
                <a:lnTo>
                  <a:pt x="0" y="55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2" name="Freeform 4"/>
          <p:cNvSpPr>
            <a:spLocks/>
          </p:cNvSpPr>
          <p:nvPr/>
        </p:nvSpPr>
        <p:spPr bwMode="auto">
          <a:xfrm>
            <a:off x="2924175" y="1600200"/>
            <a:ext cx="649288" cy="874713"/>
          </a:xfrm>
          <a:custGeom>
            <a:avLst/>
            <a:gdLst>
              <a:gd name="T0" fmla="*/ 0 w 409"/>
              <a:gd name="T1" fmla="*/ 873125 h 551"/>
              <a:gd name="T2" fmla="*/ 0 w 409"/>
              <a:gd name="T3" fmla="*/ 0 h 551"/>
              <a:gd name="T4" fmla="*/ 647700 w 409"/>
              <a:gd name="T5" fmla="*/ 0 h 551"/>
              <a:gd name="T6" fmla="*/ 647700 w 409"/>
              <a:gd name="T7" fmla="*/ 873125 h 551"/>
              <a:gd name="T8" fmla="*/ 0 w 409"/>
              <a:gd name="T9" fmla="*/ 873125 h 5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9"/>
              <a:gd name="T16" fmla="*/ 0 h 551"/>
              <a:gd name="T17" fmla="*/ 409 w 409"/>
              <a:gd name="T18" fmla="*/ 551 h 5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9" h="551">
                <a:moveTo>
                  <a:pt x="0" y="550"/>
                </a:moveTo>
                <a:lnTo>
                  <a:pt x="0" y="0"/>
                </a:lnTo>
                <a:lnTo>
                  <a:pt x="408" y="0"/>
                </a:lnTo>
                <a:lnTo>
                  <a:pt x="408" y="550"/>
                </a:lnTo>
                <a:lnTo>
                  <a:pt x="0" y="55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3" name="Freeform 5"/>
          <p:cNvSpPr>
            <a:spLocks/>
          </p:cNvSpPr>
          <p:nvPr/>
        </p:nvSpPr>
        <p:spPr bwMode="auto">
          <a:xfrm>
            <a:off x="4062413" y="1600200"/>
            <a:ext cx="663575" cy="874713"/>
          </a:xfrm>
          <a:custGeom>
            <a:avLst/>
            <a:gdLst>
              <a:gd name="T0" fmla="*/ 0 w 418"/>
              <a:gd name="T1" fmla="*/ 873125 h 551"/>
              <a:gd name="T2" fmla="*/ 0 w 418"/>
              <a:gd name="T3" fmla="*/ 0 h 551"/>
              <a:gd name="T4" fmla="*/ 661988 w 418"/>
              <a:gd name="T5" fmla="*/ 0 h 551"/>
              <a:gd name="T6" fmla="*/ 661988 w 418"/>
              <a:gd name="T7" fmla="*/ 873125 h 551"/>
              <a:gd name="T8" fmla="*/ 0 w 418"/>
              <a:gd name="T9" fmla="*/ 873125 h 5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8"/>
              <a:gd name="T16" fmla="*/ 0 h 551"/>
              <a:gd name="T17" fmla="*/ 418 w 418"/>
              <a:gd name="T18" fmla="*/ 551 h 5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8" h="551">
                <a:moveTo>
                  <a:pt x="0" y="550"/>
                </a:moveTo>
                <a:lnTo>
                  <a:pt x="0" y="0"/>
                </a:lnTo>
                <a:lnTo>
                  <a:pt x="417" y="0"/>
                </a:lnTo>
                <a:lnTo>
                  <a:pt x="417" y="550"/>
                </a:lnTo>
                <a:lnTo>
                  <a:pt x="0" y="55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4" name="Freeform 6"/>
          <p:cNvSpPr>
            <a:spLocks/>
          </p:cNvSpPr>
          <p:nvPr/>
        </p:nvSpPr>
        <p:spPr bwMode="auto">
          <a:xfrm>
            <a:off x="6032500" y="1987550"/>
            <a:ext cx="79375" cy="68263"/>
          </a:xfrm>
          <a:custGeom>
            <a:avLst/>
            <a:gdLst>
              <a:gd name="T0" fmla="*/ 77788 w 50"/>
              <a:gd name="T1" fmla="*/ 33338 h 43"/>
              <a:gd name="T2" fmla="*/ 39688 w 50"/>
              <a:gd name="T3" fmla="*/ 0 h 43"/>
              <a:gd name="T4" fmla="*/ 0 w 50"/>
              <a:gd name="T5" fmla="*/ 33338 h 43"/>
              <a:gd name="T6" fmla="*/ 39688 w 50"/>
              <a:gd name="T7" fmla="*/ 66675 h 43"/>
              <a:gd name="T8" fmla="*/ 77788 w 50"/>
              <a:gd name="T9" fmla="*/ 33338 h 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0"/>
              <a:gd name="T16" fmla="*/ 0 h 43"/>
              <a:gd name="T17" fmla="*/ 50 w 50"/>
              <a:gd name="T18" fmla="*/ 43 h 4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0" h="43">
                <a:moveTo>
                  <a:pt x="49" y="21"/>
                </a:moveTo>
                <a:lnTo>
                  <a:pt x="25" y="0"/>
                </a:lnTo>
                <a:lnTo>
                  <a:pt x="0" y="21"/>
                </a:lnTo>
                <a:lnTo>
                  <a:pt x="25" y="42"/>
                </a:lnTo>
                <a:lnTo>
                  <a:pt x="49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5" name="Freeform 7"/>
          <p:cNvSpPr>
            <a:spLocks/>
          </p:cNvSpPr>
          <p:nvPr/>
        </p:nvSpPr>
        <p:spPr bwMode="auto">
          <a:xfrm>
            <a:off x="6376988" y="1987550"/>
            <a:ext cx="74612" cy="68263"/>
          </a:xfrm>
          <a:custGeom>
            <a:avLst/>
            <a:gdLst>
              <a:gd name="T0" fmla="*/ 73025 w 47"/>
              <a:gd name="T1" fmla="*/ 33338 h 43"/>
              <a:gd name="T2" fmla="*/ 34925 w 47"/>
              <a:gd name="T3" fmla="*/ 0 h 43"/>
              <a:gd name="T4" fmla="*/ 0 w 47"/>
              <a:gd name="T5" fmla="*/ 33338 h 43"/>
              <a:gd name="T6" fmla="*/ 34925 w 47"/>
              <a:gd name="T7" fmla="*/ 66675 h 43"/>
              <a:gd name="T8" fmla="*/ 73025 w 47"/>
              <a:gd name="T9" fmla="*/ 33338 h 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"/>
              <a:gd name="T16" fmla="*/ 0 h 43"/>
              <a:gd name="T17" fmla="*/ 47 w 47"/>
              <a:gd name="T18" fmla="*/ 43 h 4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" h="43">
                <a:moveTo>
                  <a:pt x="46" y="21"/>
                </a:moveTo>
                <a:lnTo>
                  <a:pt x="22" y="0"/>
                </a:lnTo>
                <a:lnTo>
                  <a:pt x="0" y="21"/>
                </a:lnTo>
                <a:lnTo>
                  <a:pt x="22" y="42"/>
                </a:lnTo>
                <a:lnTo>
                  <a:pt x="46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6" name="Freeform 8"/>
          <p:cNvSpPr>
            <a:spLocks/>
          </p:cNvSpPr>
          <p:nvPr/>
        </p:nvSpPr>
        <p:spPr bwMode="auto">
          <a:xfrm>
            <a:off x="6713538" y="1987550"/>
            <a:ext cx="77787" cy="68263"/>
          </a:xfrm>
          <a:custGeom>
            <a:avLst/>
            <a:gdLst>
              <a:gd name="T0" fmla="*/ 76200 w 49"/>
              <a:gd name="T1" fmla="*/ 33338 h 43"/>
              <a:gd name="T2" fmla="*/ 38100 w 49"/>
              <a:gd name="T3" fmla="*/ 0 h 43"/>
              <a:gd name="T4" fmla="*/ 0 w 49"/>
              <a:gd name="T5" fmla="*/ 33338 h 43"/>
              <a:gd name="T6" fmla="*/ 38100 w 49"/>
              <a:gd name="T7" fmla="*/ 66675 h 43"/>
              <a:gd name="T8" fmla="*/ 76200 w 49"/>
              <a:gd name="T9" fmla="*/ 33338 h 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"/>
              <a:gd name="T16" fmla="*/ 0 h 43"/>
              <a:gd name="T17" fmla="*/ 49 w 49"/>
              <a:gd name="T18" fmla="*/ 43 h 4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" h="43">
                <a:moveTo>
                  <a:pt x="48" y="21"/>
                </a:moveTo>
                <a:lnTo>
                  <a:pt x="24" y="0"/>
                </a:lnTo>
                <a:lnTo>
                  <a:pt x="0" y="21"/>
                </a:lnTo>
                <a:lnTo>
                  <a:pt x="24" y="42"/>
                </a:lnTo>
                <a:lnTo>
                  <a:pt x="48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Freeform 9"/>
          <p:cNvSpPr>
            <a:spLocks/>
          </p:cNvSpPr>
          <p:nvPr/>
        </p:nvSpPr>
        <p:spPr bwMode="auto">
          <a:xfrm>
            <a:off x="7661275" y="1600200"/>
            <a:ext cx="666750" cy="874713"/>
          </a:xfrm>
          <a:custGeom>
            <a:avLst/>
            <a:gdLst>
              <a:gd name="T0" fmla="*/ 0 w 420"/>
              <a:gd name="T1" fmla="*/ 873125 h 551"/>
              <a:gd name="T2" fmla="*/ 0 w 420"/>
              <a:gd name="T3" fmla="*/ 0 h 551"/>
              <a:gd name="T4" fmla="*/ 665163 w 420"/>
              <a:gd name="T5" fmla="*/ 0 h 551"/>
              <a:gd name="T6" fmla="*/ 665163 w 420"/>
              <a:gd name="T7" fmla="*/ 873125 h 551"/>
              <a:gd name="T8" fmla="*/ 0 w 420"/>
              <a:gd name="T9" fmla="*/ 873125 h 5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20"/>
              <a:gd name="T16" fmla="*/ 0 h 551"/>
              <a:gd name="T17" fmla="*/ 420 w 420"/>
              <a:gd name="T18" fmla="*/ 551 h 5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20" h="551">
                <a:moveTo>
                  <a:pt x="0" y="550"/>
                </a:moveTo>
                <a:lnTo>
                  <a:pt x="0" y="0"/>
                </a:lnTo>
                <a:lnTo>
                  <a:pt x="419" y="0"/>
                </a:lnTo>
                <a:lnTo>
                  <a:pt x="419" y="550"/>
                </a:lnTo>
                <a:lnTo>
                  <a:pt x="0" y="55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8" name="Freeform 10"/>
          <p:cNvSpPr>
            <a:spLocks/>
          </p:cNvSpPr>
          <p:nvPr/>
        </p:nvSpPr>
        <p:spPr bwMode="auto">
          <a:xfrm>
            <a:off x="4724400" y="1600200"/>
            <a:ext cx="495300" cy="874713"/>
          </a:xfrm>
          <a:custGeom>
            <a:avLst/>
            <a:gdLst>
              <a:gd name="T0" fmla="*/ 0 w 312"/>
              <a:gd name="T1" fmla="*/ 873125 h 551"/>
              <a:gd name="T2" fmla="*/ 0 w 312"/>
              <a:gd name="T3" fmla="*/ 0 h 551"/>
              <a:gd name="T4" fmla="*/ 493713 w 312"/>
              <a:gd name="T5" fmla="*/ 0 h 551"/>
              <a:gd name="T6" fmla="*/ 493713 w 312"/>
              <a:gd name="T7" fmla="*/ 873125 h 551"/>
              <a:gd name="T8" fmla="*/ 0 w 312"/>
              <a:gd name="T9" fmla="*/ 873125 h 5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2"/>
              <a:gd name="T16" fmla="*/ 0 h 551"/>
              <a:gd name="T17" fmla="*/ 312 w 312"/>
              <a:gd name="T18" fmla="*/ 551 h 5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2" h="551">
                <a:moveTo>
                  <a:pt x="0" y="550"/>
                </a:moveTo>
                <a:lnTo>
                  <a:pt x="0" y="0"/>
                </a:lnTo>
                <a:lnTo>
                  <a:pt x="311" y="0"/>
                </a:lnTo>
                <a:lnTo>
                  <a:pt x="311" y="550"/>
                </a:lnTo>
                <a:lnTo>
                  <a:pt x="0" y="55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9" name="Freeform 11"/>
          <p:cNvSpPr>
            <a:spLocks/>
          </p:cNvSpPr>
          <p:nvPr/>
        </p:nvSpPr>
        <p:spPr bwMode="auto">
          <a:xfrm>
            <a:off x="2582863" y="2189163"/>
            <a:ext cx="1587" cy="727075"/>
          </a:xfrm>
          <a:custGeom>
            <a:avLst/>
            <a:gdLst>
              <a:gd name="T0" fmla="*/ 0 w 1"/>
              <a:gd name="T1" fmla="*/ 0 h 458"/>
              <a:gd name="T2" fmla="*/ 0 w 1"/>
              <a:gd name="T3" fmla="*/ 725488 h 458"/>
              <a:gd name="T4" fmla="*/ 0 w 1"/>
              <a:gd name="T5" fmla="*/ 0 h 458"/>
              <a:gd name="T6" fmla="*/ 0 60000 65536"/>
              <a:gd name="T7" fmla="*/ 0 60000 65536"/>
              <a:gd name="T8" fmla="*/ 0 60000 65536"/>
              <a:gd name="T9" fmla="*/ 0 w 1"/>
              <a:gd name="T10" fmla="*/ 0 h 458"/>
              <a:gd name="T11" fmla="*/ 1 w 1"/>
              <a:gd name="T12" fmla="*/ 458 h 4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458">
                <a:moveTo>
                  <a:pt x="0" y="0"/>
                </a:moveTo>
                <a:lnTo>
                  <a:pt x="0" y="4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0" name="Freeform 12"/>
          <p:cNvSpPr>
            <a:spLocks/>
          </p:cNvSpPr>
          <p:nvPr/>
        </p:nvSpPr>
        <p:spPr bwMode="auto">
          <a:xfrm>
            <a:off x="2544763" y="2779713"/>
            <a:ext cx="77787" cy="136525"/>
          </a:xfrm>
          <a:custGeom>
            <a:avLst/>
            <a:gdLst>
              <a:gd name="T0" fmla="*/ 76200 w 49"/>
              <a:gd name="T1" fmla="*/ 0 h 86"/>
              <a:gd name="T2" fmla="*/ 39687 w 49"/>
              <a:gd name="T3" fmla="*/ 134938 h 86"/>
              <a:gd name="T4" fmla="*/ 0 w 49"/>
              <a:gd name="T5" fmla="*/ 0 h 86"/>
              <a:gd name="T6" fmla="*/ 76200 w 49"/>
              <a:gd name="T7" fmla="*/ 0 h 86"/>
              <a:gd name="T8" fmla="*/ 0 60000 65536"/>
              <a:gd name="T9" fmla="*/ 0 60000 65536"/>
              <a:gd name="T10" fmla="*/ 0 60000 65536"/>
              <a:gd name="T11" fmla="*/ 0 60000 65536"/>
              <a:gd name="T12" fmla="*/ 0 w 49"/>
              <a:gd name="T13" fmla="*/ 0 h 86"/>
              <a:gd name="T14" fmla="*/ 49 w 49"/>
              <a:gd name="T15" fmla="*/ 86 h 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9" h="86">
                <a:moveTo>
                  <a:pt x="48" y="0"/>
                </a:moveTo>
                <a:lnTo>
                  <a:pt x="25" y="85"/>
                </a:lnTo>
                <a:lnTo>
                  <a:pt x="0" y="0"/>
                </a:lnTo>
                <a:lnTo>
                  <a:pt x="48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1" name="Freeform 13"/>
          <p:cNvSpPr>
            <a:spLocks/>
          </p:cNvSpPr>
          <p:nvPr/>
        </p:nvSpPr>
        <p:spPr bwMode="auto">
          <a:xfrm>
            <a:off x="3721100" y="2189163"/>
            <a:ext cx="1588" cy="727075"/>
          </a:xfrm>
          <a:custGeom>
            <a:avLst/>
            <a:gdLst>
              <a:gd name="T0" fmla="*/ 0 w 1"/>
              <a:gd name="T1" fmla="*/ 0 h 458"/>
              <a:gd name="T2" fmla="*/ 0 w 1"/>
              <a:gd name="T3" fmla="*/ 725488 h 458"/>
              <a:gd name="T4" fmla="*/ 0 w 1"/>
              <a:gd name="T5" fmla="*/ 0 h 458"/>
              <a:gd name="T6" fmla="*/ 0 60000 65536"/>
              <a:gd name="T7" fmla="*/ 0 60000 65536"/>
              <a:gd name="T8" fmla="*/ 0 60000 65536"/>
              <a:gd name="T9" fmla="*/ 0 w 1"/>
              <a:gd name="T10" fmla="*/ 0 h 458"/>
              <a:gd name="T11" fmla="*/ 1 w 1"/>
              <a:gd name="T12" fmla="*/ 458 h 4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458">
                <a:moveTo>
                  <a:pt x="0" y="0"/>
                </a:moveTo>
                <a:lnTo>
                  <a:pt x="0" y="4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2" name="Freeform 14"/>
          <p:cNvSpPr>
            <a:spLocks/>
          </p:cNvSpPr>
          <p:nvPr/>
        </p:nvSpPr>
        <p:spPr bwMode="auto">
          <a:xfrm>
            <a:off x="3684588" y="2779713"/>
            <a:ext cx="77787" cy="136525"/>
          </a:xfrm>
          <a:custGeom>
            <a:avLst/>
            <a:gdLst>
              <a:gd name="T0" fmla="*/ 76200 w 49"/>
              <a:gd name="T1" fmla="*/ 0 h 86"/>
              <a:gd name="T2" fmla="*/ 38100 w 49"/>
              <a:gd name="T3" fmla="*/ 134938 h 86"/>
              <a:gd name="T4" fmla="*/ 0 w 49"/>
              <a:gd name="T5" fmla="*/ 0 h 86"/>
              <a:gd name="T6" fmla="*/ 76200 w 49"/>
              <a:gd name="T7" fmla="*/ 0 h 86"/>
              <a:gd name="T8" fmla="*/ 0 60000 65536"/>
              <a:gd name="T9" fmla="*/ 0 60000 65536"/>
              <a:gd name="T10" fmla="*/ 0 60000 65536"/>
              <a:gd name="T11" fmla="*/ 0 60000 65536"/>
              <a:gd name="T12" fmla="*/ 0 w 49"/>
              <a:gd name="T13" fmla="*/ 0 h 86"/>
              <a:gd name="T14" fmla="*/ 49 w 49"/>
              <a:gd name="T15" fmla="*/ 86 h 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9" h="86">
                <a:moveTo>
                  <a:pt x="48" y="0"/>
                </a:moveTo>
                <a:lnTo>
                  <a:pt x="24" y="85"/>
                </a:lnTo>
                <a:lnTo>
                  <a:pt x="0" y="0"/>
                </a:lnTo>
                <a:lnTo>
                  <a:pt x="48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3" name="Freeform 15"/>
          <p:cNvSpPr>
            <a:spLocks/>
          </p:cNvSpPr>
          <p:nvPr/>
        </p:nvSpPr>
        <p:spPr bwMode="auto">
          <a:xfrm>
            <a:off x="4875213" y="2189163"/>
            <a:ext cx="1587" cy="727075"/>
          </a:xfrm>
          <a:custGeom>
            <a:avLst/>
            <a:gdLst>
              <a:gd name="T0" fmla="*/ 0 w 1"/>
              <a:gd name="T1" fmla="*/ 0 h 458"/>
              <a:gd name="T2" fmla="*/ 0 w 1"/>
              <a:gd name="T3" fmla="*/ 725488 h 458"/>
              <a:gd name="T4" fmla="*/ 0 w 1"/>
              <a:gd name="T5" fmla="*/ 0 h 458"/>
              <a:gd name="T6" fmla="*/ 0 60000 65536"/>
              <a:gd name="T7" fmla="*/ 0 60000 65536"/>
              <a:gd name="T8" fmla="*/ 0 60000 65536"/>
              <a:gd name="T9" fmla="*/ 0 w 1"/>
              <a:gd name="T10" fmla="*/ 0 h 458"/>
              <a:gd name="T11" fmla="*/ 1 w 1"/>
              <a:gd name="T12" fmla="*/ 458 h 4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458">
                <a:moveTo>
                  <a:pt x="0" y="0"/>
                </a:moveTo>
                <a:lnTo>
                  <a:pt x="0" y="4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4" name="Freeform 16"/>
          <p:cNvSpPr>
            <a:spLocks/>
          </p:cNvSpPr>
          <p:nvPr/>
        </p:nvSpPr>
        <p:spPr bwMode="auto">
          <a:xfrm>
            <a:off x="4837113" y="2779713"/>
            <a:ext cx="79375" cy="136525"/>
          </a:xfrm>
          <a:custGeom>
            <a:avLst/>
            <a:gdLst>
              <a:gd name="T0" fmla="*/ 77788 w 50"/>
              <a:gd name="T1" fmla="*/ 0 h 86"/>
              <a:gd name="T2" fmla="*/ 39688 w 50"/>
              <a:gd name="T3" fmla="*/ 134938 h 86"/>
              <a:gd name="T4" fmla="*/ 0 w 50"/>
              <a:gd name="T5" fmla="*/ 0 h 86"/>
              <a:gd name="T6" fmla="*/ 77788 w 50"/>
              <a:gd name="T7" fmla="*/ 0 h 86"/>
              <a:gd name="T8" fmla="*/ 0 60000 65536"/>
              <a:gd name="T9" fmla="*/ 0 60000 65536"/>
              <a:gd name="T10" fmla="*/ 0 60000 65536"/>
              <a:gd name="T11" fmla="*/ 0 60000 65536"/>
              <a:gd name="T12" fmla="*/ 0 w 50"/>
              <a:gd name="T13" fmla="*/ 0 h 86"/>
              <a:gd name="T14" fmla="*/ 50 w 50"/>
              <a:gd name="T15" fmla="*/ 86 h 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0" h="86">
                <a:moveTo>
                  <a:pt x="49" y="0"/>
                </a:moveTo>
                <a:lnTo>
                  <a:pt x="25" y="85"/>
                </a:lnTo>
                <a:lnTo>
                  <a:pt x="0" y="0"/>
                </a:lnTo>
                <a:lnTo>
                  <a:pt x="49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5" name="Freeform 17"/>
          <p:cNvSpPr>
            <a:spLocks/>
          </p:cNvSpPr>
          <p:nvPr/>
        </p:nvSpPr>
        <p:spPr bwMode="auto">
          <a:xfrm>
            <a:off x="8477250" y="2189163"/>
            <a:ext cx="1588" cy="727075"/>
          </a:xfrm>
          <a:custGeom>
            <a:avLst/>
            <a:gdLst>
              <a:gd name="T0" fmla="*/ 0 w 1"/>
              <a:gd name="T1" fmla="*/ 0 h 458"/>
              <a:gd name="T2" fmla="*/ 0 w 1"/>
              <a:gd name="T3" fmla="*/ 725488 h 458"/>
              <a:gd name="T4" fmla="*/ 0 w 1"/>
              <a:gd name="T5" fmla="*/ 0 h 458"/>
              <a:gd name="T6" fmla="*/ 0 60000 65536"/>
              <a:gd name="T7" fmla="*/ 0 60000 65536"/>
              <a:gd name="T8" fmla="*/ 0 60000 65536"/>
              <a:gd name="T9" fmla="*/ 0 w 1"/>
              <a:gd name="T10" fmla="*/ 0 h 458"/>
              <a:gd name="T11" fmla="*/ 1 w 1"/>
              <a:gd name="T12" fmla="*/ 458 h 4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458">
                <a:moveTo>
                  <a:pt x="0" y="0"/>
                </a:moveTo>
                <a:lnTo>
                  <a:pt x="0" y="4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6" name="Freeform 18"/>
          <p:cNvSpPr>
            <a:spLocks/>
          </p:cNvSpPr>
          <p:nvPr/>
        </p:nvSpPr>
        <p:spPr bwMode="auto">
          <a:xfrm>
            <a:off x="8439150" y="2779713"/>
            <a:ext cx="76200" cy="136525"/>
          </a:xfrm>
          <a:custGeom>
            <a:avLst/>
            <a:gdLst>
              <a:gd name="T0" fmla="*/ 74613 w 48"/>
              <a:gd name="T1" fmla="*/ 0 h 86"/>
              <a:gd name="T2" fmla="*/ 36513 w 48"/>
              <a:gd name="T3" fmla="*/ 134938 h 86"/>
              <a:gd name="T4" fmla="*/ 0 w 48"/>
              <a:gd name="T5" fmla="*/ 0 h 86"/>
              <a:gd name="T6" fmla="*/ 74613 w 48"/>
              <a:gd name="T7" fmla="*/ 0 h 86"/>
              <a:gd name="T8" fmla="*/ 0 60000 65536"/>
              <a:gd name="T9" fmla="*/ 0 60000 65536"/>
              <a:gd name="T10" fmla="*/ 0 60000 65536"/>
              <a:gd name="T11" fmla="*/ 0 60000 65536"/>
              <a:gd name="T12" fmla="*/ 0 w 48"/>
              <a:gd name="T13" fmla="*/ 0 h 86"/>
              <a:gd name="T14" fmla="*/ 48 w 48"/>
              <a:gd name="T15" fmla="*/ 86 h 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" h="86">
                <a:moveTo>
                  <a:pt x="47" y="0"/>
                </a:moveTo>
                <a:lnTo>
                  <a:pt x="23" y="85"/>
                </a:lnTo>
                <a:lnTo>
                  <a:pt x="0" y="0"/>
                </a:lnTo>
                <a:lnTo>
                  <a:pt x="47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7" name="Freeform 19"/>
          <p:cNvSpPr>
            <a:spLocks/>
          </p:cNvSpPr>
          <p:nvPr/>
        </p:nvSpPr>
        <p:spPr bwMode="auto">
          <a:xfrm>
            <a:off x="2924175" y="1312863"/>
            <a:ext cx="1139825" cy="1587"/>
          </a:xfrm>
          <a:custGeom>
            <a:avLst/>
            <a:gdLst>
              <a:gd name="T0" fmla="*/ 0 w 718"/>
              <a:gd name="T1" fmla="*/ 0 h 1"/>
              <a:gd name="T2" fmla="*/ 1138238 w 718"/>
              <a:gd name="T3" fmla="*/ 0 h 1"/>
              <a:gd name="T4" fmla="*/ 0 w 718"/>
              <a:gd name="T5" fmla="*/ 0 h 1"/>
              <a:gd name="T6" fmla="*/ 0 60000 65536"/>
              <a:gd name="T7" fmla="*/ 0 60000 65536"/>
              <a:gd name="T8" fmla="*/ 0 60000 65536"/>
              <a:gd name="T9" fmla="*/ 0 w 718"/>
              <a:gd name="T10" fmla="*/ 0 h 1"/>
              <a:gd name="T11" fmla="*/ 718 w 718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18" h="1">
                <a:moveTo>
                  <a:pt x="0" y="0"/>
                </a:moveTo>
                <a:lnTo>
                  <a:pt x="717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8" name="Freeform 20"/>
          <p:cNvSpPr>
            <a:spLocks/>
          </p:cNvSpPr>
          <p:nvPr/>
        </p:nvSpPr>
        <p:spPr bwMode="auto">
          <a:xfrm>
            <a:off x="4079875" y="1312863"/>
            <a:ext cx="1588" cy="103187"/>
          </a:xfrm>
          <a:custGeom>
            <a:avLst/>
            <a:gdLst>
              <a:gd name="T0" fmla="*/ 0 w 1"/>
              <a:gd name="T1" fmla="*/ 0 h 65"/>
              <a:gd name="T2" fmla="*/ 0 w 1"/>
              <a:gd name="T3" fmla="*/ 101600 h 65"/>
              <a:gd name="T4" fmla="*/ 0 w 1"/>
              <a:gd name="T5" fmla="*/ 0 h 65"/>
              <a:gd name="T6" fmla="*/ 0 60000 65536"/>
              <a:gd name="T7" fmla="*/ 0 60000 65536"/>
              <a:gd name="T8" fmla="*/ 0 60000 65536"/>
              <a:gd name="T9" fmla="*/ 0 w 1"/>
              <a:gd name="T10" fmla="*/ 0 h 65"/>
              <a:gd name="T11" fmla="*/ 1 w 1"/>
              <a:gd name="T12" fmla="*/ 65 h 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5">
                <a:moveTo>
                  <a:pt x="0" y="0"/>
                </a:moveTo>
                <a:lnTo>
                  <a:pt x="0" y="6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9" name="Freeform 21"/>
          <p:cNvSpPr>
            <a:spLocks/>
          </p:cNvSpPr>
          <p:nvPr/>
        </p:nvSpPr>
        <p:spPr bwMode="auto">
          <a:xfrm>
            <a:off x="2924175" y="1312863"/>
            <a:ext cx="1588" cy="139700"/>
          </a:xfrm>
          <a:custGeom>
            <a:avLst/>
            <a:gdLst>
              <a:gd name="T0" fmla="*/ 0 w 1"/>
              <a:gd name="T1" fmla="*/ 138113 h 88"/>
              <a:gd name="T2" fmla="*/ 0 w 1"/>
              <a:gd name="T3" fmla="*/ 0 h 88"/>
              <a:gd name="T4" fmla="*/ 0 w 1"/>
              <a:gd name="T5" fmla="*/ 138113 h 88"/>
              <a:gd name="T6" fmla="*/ 0 60000 65536"/>
              <a:gd name="T7" fmla="*/ 0 60000 65536"/>
              <a:gd name="T8" fmla="*/ 0 60000 65536"/>
              <a:gd name="T9" fmla="*/ 0 w 1"/>
              <a:gd name="T10" fmla="*/ 0 h 88"/>
              <a:gd name="T11" fmla="*/ 1 w 1"/>
              <a:gd name="T12" fmla="*/ 88 h 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88">
                <a:moveTo>
                  <a:pt x="0" y="87"/>
                </a:moveTo>
                <a:lnTo>
                  <a:pt x="0" y="0"/>
                </a:lnTo>
                <a:lnTo>
                  <a:pt x="0" y="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0" name="Rectangle 22"/>
          <p:cNvSpPr>
            <a:spLocks noChangeArrowheads="1"/>
          </p:cNvSpPr>
          <p:nvPr/>
        </p:nvSpPr>
        <p:spPr bwMode="auto">
          <a:xfrm>
            <a:off x="2451100" y="1725613"/>
            <a:ext cx="373500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  <a:latin typeface="Arial" charset="0"/>
              </a:rPr>
              <a:t>P</a:t>
            </a:r>
            <a:r>
              <a:rPr lang="en-US" sz="1400" b="1" baseline="-25000" dirty="0" smtClean="0">
                <a:solidFill>
                  <a:schemeClr val="accent2"/>
                </a:solidFill>
                <a:latin typeface="Arial" charset="0"/>
              </a:rPr>
              <a:t>0</a:t>
            </a:r>
            <a:endParaRPr lang="en-US" sz="1400" b="1" baseline="-250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32" name="Rectangle 24"/>
          <p:cNvSpPr>
            <a:spLocks noChangeArrowheads="1"/>
          </p:cNvSpPr>
          <p:nvPr/>
        </p:nvSpPr>
        <p:spPr bwMode="auto">
          <a:xfrm>
            <a:off x="3019425" y="1725613"/>
            <a:ext cx="383118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  <a:latin typeface="Arial" charset="0"/>
              </a:rPr>
              <a:t>K</a:t>
            </a:r>
            <a:r>
              <a:rPr lang="en-US" sz="1400" b="1" baseline="-25000" dirty="0" smtClean="0">
                <a:solidFill>
                  <a:schemeClr val="accent2"/>
                </a:solidFill>
                <a:latin typeface="Arial" charset="0"/>
              </a:rPr>
              <a:t>1</a:t>
            </a:r>
            <a:endParaRPr lang="en-US" sz="1400" b="1" baseline="-250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34" name="Rectangle 26"/>
          <p:cNvSpPr>
            <a:spLocks noChangeArrowheads="1"/>
          </p:cNvSpPr>
          <p:nvPr/>
        </p:nvSpPr>
        <p:spPr bwMode="auto">
          <a:xfrm>
            <a:off x="3606800" y="1725613"/>
            <a:ext cx="373500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  <a:latin typeface="Arial" charset="0"/>
              </a:rPr>
              <a:t>P</a:t>
            </a:r>
            <a:r>
              <a:rPr lang="en-US" sz="1400" b="1" baseline="-25000" dirty="0" smtClean="0">
                <a:solidFill>
                  <a:schemeClr val="accent2"/>
                </a:solidFill>
                <a:latin typeface="Arial" charset="0"/>
              </a:rPr>
              <a:t>1</a:t>
            </a:r>
            <a:endParaRPr lang="en-US" sz="1400" b="1" baseline="-250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36" name="Rectangle 28"/>
          <p:cNvSpPr>
            <a:spLocks noChangeArrowheads="1"/>
          </p:cNvSpPr>
          <p:nvPr/>
        </p:nvSpPr>
        <p:spPr bwMode="auto">
          <a:xfrm>
            <a:off x="4195763" y="1725613"/>
            <a:ext cx="383118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  <a:latin typeface="Arial" charset="0"/>
              </a:rPr>
              <a:t>K</a:t>
            </a:r>
            <a:r>
              <a:rPr lang="en-US" sz="1400" b="1" baseline="-25000" dirty="0" smtClean="0">
                <a:solidFill>
                  <a:schemeClr val="accent2"/>
                </a:solidFill>
                <a:latin typeface="Arial" charset="0"/>
              </a:rPr>
              <a:t>2</a:t>
            </a:r>
            <a:endParaRPr lang="en-US" sz="1400" b="1" baseline="-250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38" name="Rectangle 30"/>
          <p:cNvSpPr>
            <a:spLocks noChangeArrowheads="1"/>
          </p:cNvSpPr>
          <p:nvPr/>
        </p:nvSpPr>
        <p:spPr bwMode="auto">
          <a:xfrm>
            <a:off x="4764088" y="1725613"/>
            <a:ext cx="373500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  <a:latin typeface="Arial" charset="0"/>
              </a:rPr>
              <a:t>P</a:t>
            </a:r>
            <a:r>
              <a:rPr lang="en-US" sz="1400" b="1" baseline="-25000" dirty="0" smtClean="0">
                <a:solidFill>
                  <a:schemeClr val="accent2"/>
                </a:solidFill>
                <a:latin typeface="Arial" charset="0"/>
              </a:rPr>
              <a:t>2</a:t>
            </a:r>
            <a:endParaRPr lang="en-US" sz="1400" b="1" baseline="-250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40" name="Rectangle 32"/>
          <p:cNvSpPr>
            <a:spLocks noChangeArrowheads="1"/>
          </p:cNvSpPr>
          <p:nvPr/>
        </p:nvSpPr>
        <p:spPr bwMode="auto">
          <a:xfrm>
            <a:off x="7739063" y="1725613"/>
            <a:ext cx="421590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  <a:latin typeface="Arial" charset="0"/>
              </a:rPr>
              <a:t>K</a:t>
            </a:r>
            <a:r>
              <a:rPr lang="en-US" sz="1400" b="1" baseline="-25000" dirty="0" smtClean="0">
                <a:solidFill>
                  <a:schemeClr val="accent2"/>
                </a:solidFill>
                <a:latin typeface="Arial" charset="0"/>
              </a:rPr>
              <a:t>m</a:t>
            </a:r>
            <a:endParaRPr lang="en-US" sz="1400" b="1" baseline="-250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42" name="Rectangle 34"/>
          <p:cNvSpPr>
            <a:spLocks noChangeArrowheads="1"/>
          </p:cNvSpPr>
          <p:nvPr/>
        </p:nvSpPr>
        <p:spPr bwMode="auto">
          <a:xfrm>
            <a:off x="8307388" y="1725613"/>
            <a:ext cx="411972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  <a:latin typeface="Arial" charset="0"/>
              </a:rPr>
              <a:t>P</a:t>
            </a:r>
            <a:r>
              <a:rPr lang="en-US" sz="1400" b="1" baseline="-25000" dirty="0" smtClean="0">
                <a:solidFill>
                  <a:schemeClr val="accent2"/>
                </a:solidFill>
                <a:latin typeface="Arial" charset="0"/>
              </a:rPr>
              <a:t>m</a:t>
            </a:r>
            <a:endParaRPr lang="en-US" sz="1400" b="1" baseline="-250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44" name="Rectangle 36"/>
          <p:cNvSpPr>
            <a:spLocks noChangeArrowheads="1"/>
          </p:cNvSpPr>
          <p:nvPr/>
        </p:nvSpPr>
        <p:spPr bwMode="auto">
          <a:xfrm>
            <a:off x="2865438" y="1011238"/>
            <a:ext cx="1338262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700" b="1">
                <a:solidFill>
                  <a:schemeClr val="accent2"/>
                </a:solidFill>
                <a:latin typeface="Arial" charset="0"/>
              </a:rPr>
              <a:t>index entry</a:t>
            </a:r>
          </a:p>
        </p:txBody>
      </p:sp>
      <p:grpSp>
        <p:nvGrpSpPr>
          <p:cNvPr id="17445" name="Group 37"/>
          <p:cNvGrpSpPr>
            <a:grpSpLocks/>
          </p:cNvGrpSpPr>
          <p:nvPr/>
        </p:nvGrpSpPr>
        <p:grpSpPr bwMode="auto">
          <a:xfrm>
            <a:off x="557213" y="2971800"/>
            <a:ext cx="7893050" cy="3352800"/>
            <a:chOff x="351" y="1868"/>
            <a:chExt cx="4972" cy="1953"/>
          </a:xfrm>
        </p:grpSpPr>
        <p:sp>
          <p:nvSpPr>
            <p:cNvPr id="17448" name="Freeform 38"/>
            <p:cNvSpPr>
              <a:spLocks/>
            </p:cNvSpPr>
            <p:nvPr/>
          </p:nvSpPr>
          <p:spPr bwMode="auto">
            <a:xfrm>
              <a:off x="351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99"/>
                <a:gd name="T16" fmla="*/ 0 h 312"/>
                <a:gd name="T17" fmla="*/ 699 w 699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9" name="Freeform 39"/>
            <p:cNvSpPr>
              <a:spLocks/>
            </p:cNvSpPr>
            <p:nvPr/>
          </p:nvSpPr>
          <p:spPr bwMode="auto">
            <a:xfrm>
              <a:off x="1204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"/>
                <a:gd name="T16" fmla="*/ 0 h 312"/>
                <a:gd name="T17" fmla="*/ 700 w 700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Freeform 40"/>
            <p:cNvSpPr>
              <a:spLocks/>
            </p:cNvSpPr>
            <p:nvPr/>
          </p:nvSpPr>
          <p:spPr bwMode="auto">
            <a:xfrm>
              <a:off x="2059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"/>
                <a:gd name="T16" fmla="*/ 0 h 312"/>
                <a:gd name="T17" fmla="*/ 700 w 700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1" name="Freeform 41"/>
            <p:cNvSpPr>
              <a:spLocks/>
            </p:cNvSpPr>
            <p:nvPr/>
          </p:nvSpPr>
          <p:spPr bwMode="auto">
            <a:xfrm>
              <a:off x="2914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99"/>
                <a:gd name="T16" fmla="*/ 0 h 312"/>
                <a:gd name="T17" fmla="*/ 699 w 699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2" name="Freeform 42"/>
            <p:cNvSpPr>
              <a:spLocks/>
            </p:cNvSpPr>
            <p:nvPr/>
          </p:nvSpPr>
          <p:spPr bwMode="auto">
            <a:xfrm>
              <a:off x="3767" y="3509"/>
              <a:ext cx="701" cy="312"/>
            </a:xfrm>
            <a:custGeom>
              <a:avLst/>
              <a:gdLst>
                <a:gd name="T0" fmla="*/ 0 w 701"/>
                <a:gd name="T1" fmla="*/ 311 h 312"/>
                <a:gd name="T2" fmla="*/ 0 w 701"/>
                <a:gd name="T3" fmla="*/ 0 h 312"/>
                <a:gd name="T4" fmla="*/ 700 w 701"/>
                <a:gd name="T5" fmla="*/ 0 h 312"/>
                <a:gd name="T6" fmla="*/ 700 w 701"/>
                <a:gd name="T7" fmla="*/ 311 h 312"/>
                <a:gd name="T8" fmla="*/ 0 w 701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1"/>
                <a:gd name="T16" fmla="*/ 0 h 312"/>
                <a:gd name="T17" fmla="*/ 701 w 701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1" h="312">
                  <a:moveTo>
                    <a:pt x="0" y="311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3" name="Freeform 43"/>
            <p:cNvSpPr>
              <a:spLocks/>
            </p:cNvSpPr>
            <p:nvPr/>
          </p:nvSpPr>
          <p:spPr bwMode="auto">
            <a:xfrm>
              <a:off x="4621" y="3509"/>
              <a:ext cx="702" cy="312"/>
            </a:xfrm>
            <a:custGeom>
              <a:avLst/>
              <a:gdLst>
                <a:gd name="T0" fmla="*/ 0 w 702"/>
                <a:gd name="T1" fmla="*/ 311 h 312"/>
                <a:gd name="T2" fmla="*/ 0 w 702"/>
                <a:gd name="T3" fmla="*/ 0 h 312"/>
                <a:gd name="T4" fmla="*/ 701 w 702"/>
                <a:gd name="T5" fmla="*/ 0 h 312"/>
                <a:gd name="T6" fmla="*/ 701 w 702"/>
                <a:gd name="T7" fmla="*/ 311 h 312"/>
                <a:gd name="T8" fmla="*/ 0 w 702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2"/>
                <a:gd name="T16" fmla="*/ 0 h 312"/>
                <a:gd name="T17" fmla="*/ 702 w 702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2" h="312">
                  <a:moveTo>
                    <a:pt x="0" y="311"/>
                  </a:moveTo>
                  <a:lnTo>
                    <a:pt x="0" y="0"/>
                  </a:lnTo>
                  <a:lnTo>
                    <a:pt x="701" y="0"/>
                  </a:lnTo>
                  <a:lnTo>
                    <a:pt x="701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4" name="Freeform 44"/>
            <p:cNvSpPr>
              <a:spLocks/>
            </p:cNvSpPr>
            <p:nvPr/>
          </p:nvSpPr>
          <p:spPr bwMode="auto">
            <a:xfrm>
              <a:off x="1204" y="2735"/>
              <a:ext cx="700" cy="311"/>
            </a:xfrm>
            <a:custGeom>
              <a:avLst/>
              <a:gdLst>
                <a:gd name="T0" fmla="*/ 0 w 700"/>
                <a:gd name="T1" fmla="*/ 310 h 311"/>
                <a:gd name="T2" fmla="*/ 0 w 700"/>
                <a:gd name="T3" fmla="*/ 0 h 311"/>
                <a:gd name="T4" fmla="*/ 699 w 700"/>
                <a:gd name="T5" fmla="*/ 0 h 311"/>
                <a:gd name="T6" fmla="*/ 699 w 700"/>
                <a:gd name="T7" fmla="*/ 310 h 311"/>
                <a:gd name="T8" fmla="*/ 0 w 700"/>
                <a:gd name="T9" fmla="*/ 310 h 3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"/>
                <a:gd name="T16" fmla="*/ 0 h 311"/>
                <a:gd name="T17" fmla="*/ 700 w 700"/>
                <a:gd name="T18" fmla="*/ 311 h 3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" h="311">
                  <a:moveTo>
                    <a:pt x="0" y="310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5" name="Freeform 45"/>
            <p:cNvSpPr>
              <a:spLocks/>
            </p:cNvSpPr>
            <p:nvPr/>
          </p:nvSpPr>
          <p:spPr bwMode="auto">
            <a:xfrm>
              <a:off x="1284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6" name="Freeform 46"/>
            <p:cNvSpPr>
              <a:spLocks/>
            </p:cNvSpPr>
            <p:nvPr/>
          </p:nvSpPr>
          <p:spPr bwMode="auto">
            <a:xfrm>
              <a:off x="1515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7" name="Freeform 47"/>
            <p:cNvSpPr>
              <a:spLocks/>
            </p:cNvSpPr>
            <p:nvPr/>
          </p:nvSpPr>
          <p:spPr bwMode="auto">
            <a:xfrm>
              <a:off x="1593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Freeform 48"/>
            <p:cNvSpPr>
              <a:spLocks/>
            </p:cNvSpPr>
            <p:nvPr/>
          </p:nvSpPr>
          <p:spPr bwMode="auto">
            <a:xfrm>
              <a:off x="1827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9" name="Freeform 49"/>
            <p:cNvSpPr>
              <a:spLocks/>
            </p:cNvSpPr>
            <p:nvPr/>
          </p:nvSpPr>
          <p:spPr bwMode="auto">
            <a:xfrm>
              <a:off x="3767" y="2735"/>
              <a:ext cx="701" cy="311"/>
            </a:xfrm>
            <a:custGeom>
              <a:avLst/>
              <a:gdLst>
                <a:gd name="T0" fmla="*/ 0 w 701"/>
                <a:gd name="T1" fmla="*/ 310 h 311"/>
                <a:gd name="T2" fmla="*/ 0 w 701"/>
                <a:gd name="T3" fmla="*/ 0 h 311"/>
                <a:gd name="T4" fmla="*/ 700 w 701"/>
                <a:gd name="T5" fmla="*/ 0 h 311"/>
                <a:gd name="T6" fmla="*/ 700 w 701"/>
                <a:gd name="T7" fmla="*/ 310 h 311"/>
                <a:gd name="T8" fmla="*/ 0 w 701"/>
                <a:gd name="T9" fmla="*/ 310 h 3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1"/>
                <a:gd name="T16" fmla="*/ 0 h 311"/>
                <a:gd name="T17" fmla="*/ 701 w 701"/>
                <a:gd name="T18" fmla="*/ 311 h 3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1" h="311">
                  <a:moveTo>
                    <a:pt x="0" y="310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Freeform 50"/>
            <p:cNvSpPr>
              <a:spLocks/>
            </p:cNvSpPr>
            <p:nvPr/>
          </p:nvSpPr>
          <p:spPr bwMode="auto">
            <a:xfrm>
              <a:off x="384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Freeform 51"/>
            <p:cNvSpPr>
              <a:spLocks/>
            </p:cNvSpPr>
            <p:nvPr/>
          </p:nvSpPr>
          <p:spPr bwMode="auto">
            <a:xfrm>
              <a:off x="4078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2" name="Freeform 52"/>
            <p:cNvSpPr>
              <a:spLocks/>
            </p:cNvSpPr>
            <p:nvPr/>
          </p:nvSpPr>
          <p:spPr bwMode="auto">
            <a:xfrm>
              <a:off x="415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Freeform 53"/>
            <p:cNvSpPr>
              <a:spLocks/>
            </p:cNvSpPr>
            <p:nvPr/>
          </p:nvSpPr>
          <p:spPr bwMode="auto">
            <a:xfrm>
              <a:off x="4389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4" name="Freeform 54"/>
            <p:cNvSpPr>
              <a:spLocks/>
            </p:cNvSpPr>
            <p:nvPr/>
          </p:nvSpPr>
          <p:spPr bwMode="auto">
            <a:xfrm>
              <a:off x="2447" y="2037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"/>
                <a:gd name="T16" fmla="*/ 0 h 312"/>
                <a:gd name="T17" fmla="*/ 700 w 700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Freeform 55"/>
            <p:cNvSpPr>
              <a:spLocks/>
            </p:cNvSpPr>
            <p:nvPr/>
          </p:nvSpPr>
          <p:spPr bwMode="auto">
            <a:xfrm>
              <a:off x="2525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  <a:gd name="T6" fmla="*/ 0 60000 65536"/>
                <a:gd name="T7" fmla="*/ 0 60000 65536"/>
                <a:gd name="T8" fmla="*/ 0 60000 65536"/>
                <a:gd name="T9" fmla="*/ 0 w 1"/>
                <a:gd name="T10" fmla="*/ 0 h 312"/>
                <a:gd name="T11" fmla="*/ 1 w 1"/>
                <a:gd name="T12" fmla="*/ 312 h 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6" name="Freeform 56"/>
            <p:cNvSpPr>
              <a:spLocks/>
            </p:cNvSpPr>
            <p:nvPr/>
          </p:nvSpPr>
          <p:spPr bwMode="auto">
            <a:xfrm>
              <a:off x="2758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  <a:gd name="T6" fmla="*/ 0 60000 65536"/>
                <a:gd name="T7" fmla="*/ 0 60000 65536"/>
                <a:gd name="T8" fmla="*/ 0 60000 65536"/>
                <a:gd name="T9" fmla="*/ 0 w 1"/>
                <a:gd name="T10" fmla="*/ 0 h 312"/>
                <a:gd name="T11" fmla="*/ 1 w 1"/>
                <a:gd name="T12" fmla="*/ 312 h 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Freeform 57"/>
            <p:cNvSpPr>
              <a:spLocks/>
            </p:cNvSpPr>
            <p:nvPr/>
          </p:nvSpPr>
          <p:spPr bwMode="auto">
            <a:xfrm>
              <a:off x="2836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  <a:gd name="T6" fmla="*/ 0 60000 65536"/>
                <a:gd name="T7" fmla="*/ 0 60000 65536"/>
                <a:gd name="T8" fmla="*/ 0 60000 65536"/>
                <a:gd name="T9" fmla="*/ 0 w 1"/>
                <a:gd name="T10" fmla="*/ 0 h 312"/>
                <a:gd name="T11" fmla="*/ 1 w 1"/>
                <a:gd name="T12" fmla="*/ 312 h 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8" name="Freeform 58"/>
            <p:cNvSpPr>
              <a:spLocks/>
            </p:cNvSpPr>
            <p:nvPr/>
          </p:nvSpPr>
          <p:spPr bwMode="auto">
            <a:xfrm>
              <a:off x="3069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  <a:gd name="T6" fmla="*/ 0 60000 65536"/>
                <a:gd name="T7" fmla="*/ 0 60000 65536"/>
                <a:gd name="T8" fmla="*/ 0 60000 65536"/>
                <a:gd name="T9" fmla="*/ 0 w 1"/>
                <a:gd name="T10" fmla="*/ 0 h 312"/>
                <a:gd name="T11" fmla="*/ 1 w 1"/>
                <a:gd name="T12" fmla="*/ 312 h 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Freeform 59"/>
            <p:cNvSpPr>
              <a:spLocks/>
            </p:cNvSpPr>
            <p:nvPr/>
          </p:nvSpPr>
          <p:spPr bwMode="auto">
            <a:xfrm>
              <a:off x="1903" y="2280"/>
              <a:ext cx="575" cy="418"/>
            </a:xfrm>
            <a:custGeom>
              <a:avLst/>
              <a:gdLst>
                <a:gd name="T0" fmla="*/ 574 w 575"/>
                <a:gd name="T1" fmla="*/ 0 h 418"/>
                <a:gd name="T2" fmla="*/ 0 w 575"/>
                <a:gd name="T3" fmla="*/ 417 h 418"/>
                <a:gd name="T4" fmla="*/ 574 w 575"/>
                <a:gd name="T5" fmla="*/ 0 h 418"/>
                <a:gd name="T6" fmla="*/ 0 60000 65536"/>
                <a:gd name="T7" fmla="*/ 0 60000 65536"/>
                <a:gd name="T8" fmla="*/ 0 60000 65536"/>
                <a:gd name="T9" fmla="*/ 0 w 575"/>
                <a:gd name="T10" fmla="*/ 0 h 418"/>
                <a:gd name="T11" fmla="*/ 575 w 575"/>
                <a:gd name="T12" fmla="*/ 418 h 4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5" h="418">
                  <a:moveTo>
                    <a:pt x="574" y="0"/>
                  </a:moveTo>
                  <a:lnTo>
                    <a:pt x="0" y="417"/>
                  </a:lnTo>
                  <a:lnTo>
                    <a:pt x="57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0" name="Freeform 60"/>
            <p:cNvSpPr>
              <a:spLocks/>
            </p:cNvSpPr>
            <p:nvPr/>
          </p:nvSpPr>
          <p:spPr bwMode="auto">
            <a:xfrm>
              <a:off x="1903" y="2620"/>
              <a:ext cx="94" cy="78"/>
            </a:xfrm>
            <a:custGeom>
              <a:avLst/>
              <a:gdLst>
                <a:gd name="T0" fmla="*/ 93 w 94"/>
                <a:gd name="T1" fmla="*/ 39 h 78"/>
                <a:gd name="T2" fmla="*/ 0 w 94"/>
                <a:gd name="T3" fmla="*/ 77 h 78"/>
                <a:gd name="T4" fmla="*/ 65 w 94"/>
                <a:gd name="T5" fmla="*/ 0 h 78"/>
                <a:gd name="T6" fmla="*/ 93 w 94"/>
                <a:gd name="T7" fmla="*/ 39 h 7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4"/>
                <a:gd name="T13" fmla="*/ 0 h 78"/>
                <a:gd name="T14" fmla="*/ 94 w 94"/>
                <a:gd name="T15" fmla="*/ 78 h 7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4" h="78">
                  <a:moveTo>
                    <a:pt x="93" y="39"/>
                  </a:moveTo>
                  <a:lnTo>
                    <a:pt x="0" y="77"/>
                  </a:lnTo>
                  <a:lnTo>
                    <a:pt x="65" y="0"/>
                  </a:lnTo>
                  <a:lnTo>
                    <a:pt x="93" y="3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1" name="Freeform 61"/>
            <p:cNvSpPr>
              <a:spLocks/>
            </p:cNvSpPr>
            <p:nvPr/>
          </p:nvSpPr>
          <p:spPr bwMode="auto">
            <a:xfrm>
              <a:off x="2788" y="2260"/>
              <a:ext cx="971" cy="447"/>
            </a:xfrm>
            <a:custGeom>
              <a:avLst/>
              <a:gdLst>
                <a:gd name="T0" fmla="*/ 0 w 971"/>
                <a:gd name="T1" fmla="*/ 0 h 447"/>
                <a:gd name="T2" fmla="*/ 970 w 971"/>
                <a:gd name="T3" fmla="*/ 446 h 447"/>
                <a:gd name="T4" fmla="*/ 0 w 971"/>
                <a:gd name="T5" fmla="*/ 0 h 447"/>
                <a:gd name="T6" fmla="*/ 0 60000 65536"/>
                <a:gd name="T7" fmla="*/ 0 60000 65536"/>
                <a:gd name="T8" fmla="*/ 0 60000 65536"/>
                <a:gd name="T9" fmla="*/ 0 w 971"/>
                <a:gd name="T10" fmla="*/ 0 h 447"/>
                <a:gd name="T11" fmla="*/ 971 w 971"/>
                <a:gd name="T12" fmla="*/ 447 h 4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71" h="447">
                  <a:moveTo>
                    <a:pt x="0" y="0"/>
                  </a:moveTo>
                  <a:lnTo>
                    <a:pt x="970" y="4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2" name="Freeform 62"/>
            <p:cNvSpPr>
              <a:spLocks/>
            </p:cNvSpPr>
            <p:nvPr/>
          </p:nvSpPr>
          <p:spPr bwMode="auto">
            <a:xfrm>
              <a:off x="3659" y="2644"/>
              <a:ext cx="100" cy="63"/>
            </a:xfrm>
            <a:custGeom>
              <a:avLst/>
              <a:gdLst>
                <a:gd name="T0" fmla="*/ 21 w 100"/>
                <a:gd name="T1" fmla="*/ 0 h 63"/>
                <a:gd name="T2" fmla="*/ 99 w 100"/>
                <a:gd name="T3" fmla="*/ 62 h 63"/>
                <a:gd name="T4" fmla="*/ 0 w 100"/>
                <a:gd name="T5" fmla="*/ 44 h 63"/>
                <a:gd name="T6" fmla="*/ 21 w 100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0"/>
                <a:gd name="T13" fmla="*/ 0 h 63"/>
                <a:gd name="T14" fmla="*/ 100 w 100"/>
                <a:gd name="T15" fmla="*/ 63 h 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0" h="63">
                  <a:moveTo>
                    <a:pt x="21" y="0"/>
                  </a:moveTo>
                  <a:lnTo>
                    <a:pt x="99" y="62"/>
                  </a:lnTo>
                  <a:lnTo>
                    <a:pt x="0" y="44"/>
                  </a:lnTo>
                  <a:lnTo>
                    <a:pt x="2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3" name="Freeform 63"/>
            <p:cNvSpPr>
              <a:spLocks/>
            </p:cNvSpPr>
            <p:nvPr/>
          </p:nvSpPr>
          <p:spPr bwMode="auto">
            <a:xfrm>
              <a:off x="972" y="2996"/>
              <a:ext cx="272" cy="486"/>
            </a:xfrm>
            <a:custGeom>
              <a:avLst/>
              <a:gdLst>
                <a:gd name="T0" fmla="*/ 271 w 272"/>
                <a:gd name="T1" fmla="*/ 0 h 486"/>
                <a:gd name="T2" fmla="*/ 0 w 272"/>
                <a:gd name="T3" fmla="*/ 485 h 486"/>
                <a:gd name="T4" fmla="*/ 271 w 272"/>
                <a:gd name="T5" fmla="*/ 0 h 486"/>
                <a:gd name="T6" fmla="*/ 0 60000 65536"/>
                <a:gd name="T7" fmla="*/ 0 60000 65536"/>
                <a:gd name="T8" fmla="*/ 0 60000 65536"/>
                <a:gd name="T9" fmla="*/ 0 w 272"/>
                <a:gd name="T10" fmla="*/ 0 h 486"/>
                <a:gd name="T11" fmla="*/ 272 w 272"/>
                <a:gd name="T12" fmla="*/ 486 h 48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486">
                  <a:moveTo>
                    <a:pt x="271" y="0"/>
                  </a:moveTo>
                  <a:lnTo>
                    <a:pt x="0" y="485"/>
                  </a:lnTo>
                  <a:lnTo>
                    <a:pt x="27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4" name="Freeform 64"/>
            <p:cNvSpPr>
              <a:spLocks/>
            </p:cNvSpPr>
            <p:nvPr/>
          </p:nvSpPr>
          <p:spPr bwMode="auto">
            <a:xfrm>
              <a:off x="972" y="3384"/>
              <a:ext cx="69" cy="98"/>
            </a:xfrm>
            <a:custGeom>
              <a:avLst/>
              <a:gdLst>
                <a:gd name="T0" fmla="*/ 68 w 69"/>
                <a:gd name="T1" fmla="*/ 25 h 98"/>
                <a:gd name="T2" fmla="*/ 0 w 69"/>
                <a:gd name="T3" fmla="*/ 97 h 98"/>
                <a:gd name="T4" fmla="*/ 26 w 69"/>
                <a:gd name="T5" fmla="*/ 0 h 98"/>
                <a:gd name="T6" fmla="*/ 68 w 69"/>
                <a:gd name="T7" fmla="*/ 25 h 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9"/>
                <a:gd name="T13" fmla="*/ 0 h 98"/>
                <a:gd name="T14" fmla="*/ 69 w 69"/>
                <a:gd name="T15" fmla="*/ 98 h 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9" h="98">
                  <a:moveTo>
                    <a:pt x="68" y="25"/>
                  </a:moveTo>
                  <a:lnTo>
                    <a:pt x="0" y="97"/>
                  </a:lnTo>
                  <a:lnTo>
                    <a:pt x="26" y="0"/>
                  </a:lnTo>
                  <a:lnTo>
                    <a:pt x="68" y="2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5" name="Freeform 65"/>
            <p:cNvSpPr>
              <a:spLocks/>
            </p:cNvSpPr>
            <p:nvPr/>
          </p:nvSpPr>
          <p:spPr bwMode="auto">
            <a:xfrm>
              <a:off x="1554" y="2977"/>
              <a:ext cx="1" cy="505"/>
            </a:xfrm>
            <a:custGeom>
              <a:avLst/>
              <a:gdLst>
                <a:gd name="T0" fmla="*/ 0 w 1"/>
                <a:gd name="T1" fmla="*/ 0 h 505"/>
                <a:gd name="T2" fmla="*/ 0 w 1"/>
                <a:gd name="T3" fmla="*/ 504 h 505"/>
                <a:gd name="T4" fmla="*/ 0 w 1"/>
                <a:gd name="T5" fmla="*/ 0 h 505"/>
                <a:gd name="T6" fmla="*/ 0 60000 65536"/>
                <a:gd name="T7" fmla="*/ 0 60000 65536"/>
                <a:gd name="T8" fmla="*/ 0 60000 65536"/>
                <a:gd name="T9" fmla="*/ 0 w 1"/>
                <a:gd name="T10" fmla="*/ 0 h 505"/>
                <a:gd name="T11" fmla="*/ 1 w 1"/>
                <a:gd name="T12" fmla="*/ 505 h 50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505">
                  <a:moveTo>
                    <a:pt x="0" y="0"/>
                  </a:moveTo>
                  <a:lnTo>
                    <a:pt x="0" y="50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6" name="Freeform 66"/>
            <p:cNvSpPr>
              <a:spLocks/>
            </p:cNvSpPr>
            <p:nvPr/>
          </p:nvSpPr>
          <p:spPr bwMode="auto">
            <a:xfrm>
              <a:off x="1530" y="3384"/>
              <a:ext cx="50" cy="98"/>
            </a:xfrm>
            <a:custGeom>
              <a:avLst/>
              <a:gdLst>
                <a:gd name="T0" fmla="*/ 49 w 50"/>
                <a:gd name="T1" fmla="*/ 0 h 98"/>
                <a:gd name="T2" fmla="*/ 24 w 50"/>
                <a:gd name="T3" fmla="*/ 97 h 98"/>
                <a:gd name="T4" fmla="*/ 0 w 50"/>
                <a:gd name="T5" fmla="*/ 0 h 98"/>
                <a:gd name="T6" fmla="*/ 49 w 50"/>
                <a:gd name="T7" fmla="*/ 0 h 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0"/>
                <a:gd name="T13" fmla="*/ 0 h 98"/>
                <a:gd name="T14" fmla="*/ 50 w 50"/>
                <a:gd name="T15" fmla="*/ 98 h 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0" h="98">
                  <a:moveTo>
                    <a:pt x="49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7" name="Freeform 67"/>
            <p:cNvSpPr>
              <a:spLocks/>
            </p:cNvSpPr>
            <p:nvPr/>
          </p:nvSpPr>
          <p:spPr bwMode="auto">
            <a:xfrm>
              <a:off x="1865" y="2958"/>
              <a:ext cx="214" cy="514"/>
            </a:xfrm>
            <a:custGeom>
              <a:avLst/>
              <a:gdLst>
                <a:gd name="T0" fmla="*/ 0 w 214"/>
                <a:gd name="T1" fmla="*/ 0 h 514"/>
                <a:gd name="T2" fmla="*/ 213 w 214"/>
                <a:gd name="T3" fmla="*/ 513 h 514"/>
                <a:gd name="T4" fmla="*/ 0 w 214"/>
                <a:gd name="T5" fmla="*/ 0 h 514"/>
                <a:gd name="T6" fmla="*/ 0 60000 65536"/>
                <a:gd name="T7" fmla="*/ 0 60000 65536"/>
                <a:gd name="T8" fmla="*/ 0 60000 65536"/>
                <a:gd name="T9" fmla="*/ 0 w 214"/>
                <a:gd name="T10" fmla="*/ 0 h 514"/>
                <a:gd name="T11" fmla="*/ 214 w 214"/>
                <a:gd name="T12" fmla="*/ 514 h 5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4" h="514">
                  <a:moveTo>
                    <a:pt x="0" y="0"/>
                  </a:moveTo>
                  <a:lnTo>
                    <a:pt x="213" y="5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8" name="Freeform 68"/>
            <p:cNvSpPr>
              <a:spLocks/>
            </p:cNvSpPr>
            <p:nvPr/>
          </p:nvSpPr>
          <p:spPr bwMode="auto">
            <a:xfrm>
              <a:off x="2019" y="3372"/>
              <a:ext cx="60" cy="100"/>
            </a:xfrm>
            <a:custGeom>
              <a:avLst/>
              <a:gdLst>
                <a:gd name="T0" fmla="*/ 45 w 60"/>
                <a:gd name="T1" fmla="*/ 0 h 100"/>
                <a:gd name="T2" fmla="*/ 59 w 60"/>
                <a:gd name="T3" fmla="*/ 99 h 100"/>
                <a:gd name="T4" fmla="*/ 0 w 60"/>
                <a:gd name="T5" fmla="*/ 18 h 100"/>
                <a:gd name="T6" fmla="*/ 45 w 60"/>
                <a:gd name="T7" fmla="*/ 0 h 1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0"/>
                <a:gd name="T13" fmla="*/ 0 h 100"/>
                <a:gd name="T14" fmla="*/ 60 w 60"/>
                <a:gd name="T15" fmla="*/ 100 h 1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0" h="100">
                  <a:moveTo>
                    <a:pt x="45" y="0"/>
                  </a:moveTo>
                  <a:lnTo>
                    <a:pt x="59" y="99"/>
                  </a:lnTo>
                  <a:lnTo>
                    <a:pt x="0" y="18"/>
                  </a:lnTo>
                  <a:lnTo>
                    <a:pt x="4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9" name="Freeform 69"/>
            <p:cNvSpPr>
              <a:spLocks/>
            </p:cNvSpPr>
            <p:nvPr/>
          </p:nvSpPr>
          <p:spPr bwMode="auto">
            <a:xfrm>
              <a:off x="3554" y="2967"/>
              <a:ext cx="254" cy="496"/>
            </a:xfrm>
            <a:custGeom>
              <a:avLst/>
              <a:gdLst>
                <a:gd name="T0" fmla="*/ 253 w 254"/>
                <a:gd name="T1" fmla="*/ 0 h 496"/>
                <a:gd name="T2" fmla="*/ 0 w 254"/>
                <a:gd name="T3" fmla="*/ 495 h 496"/>
                <a:gd name="T4" fmla="*/ 253 w 254"/>
                <a:gd name="T5" fmla="*/ 0 h 496"/>
                <a:gd name="T6" fmla="*/ 0 60000 65536"/>
                <a:gd name="T7" fmla="*/ 0 60000 65536"/>
                <a:gd name="T8" fmla="*/ 0 60000 65536"/>
                <a:gd name="T9" fmla="*/ 0 w 254"/>
                <a:gd name="T10" fmla="*/ 0 h 496"/>
                <a:gd name="T11" fmla="*/ 254 w 254"/>
                <a:gd name="T12" fmla="*/ 496 h 4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496">
                  <a:moveTo>
                    <a:pt x="253" y="0"/>
                  </a:moveTo>
                  <a:lnTo>
                    <a:pt x="0" y="495"/>
                  </a:lnTo>
                  <a:lnTo>
                    <a:pt x="25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0" name="Freeform 70"/>
            <p:cNvSpPr>
              <a:spLocks/>
            </p:cNvSpPr>
            <p:nvPr/>
          </p:nvSpPr>
          <p:spPr bwMode="auto">
            <a:xfrm>
              <a:off x="3554" y="3365"/>
              <a:ext cx="67" cy="98"/>
            </a:xfrm>
            <a:custGeom>
              <a:avLst/>
              <a:gdLst>
                <a:gd name="T0" fmla="*/ 66 w 67"/>
                <a:gd name="T1" fmla="*/ 21 h 98"/>
                <a:gd name="T2" fmla="*/ 0 w 67"/>
                <a:gd name="T3" fmla="*/ 97 h 98"/>
                <a:gd name="T4" fmla="*/ 23 w 67"/>
                <a:gd name="T5" fmla="*/ 0 h 98"/>
                <a:gd name="T6" fmla="*/ 66 w 67"/>
                <a:gd name="T7" fmla="*/ 21 h 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98"/>
                <a:gd name="T14" fmla="*/ 67 w 67"/>
                <a:gd name="T15" fmla="*/ 98 h 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98">
                  <a:moveTo>
                    <a:pt x="66" y="21"/>
                  </a:moveTo>
                  <a:lnTo>
                    <a:pt x="0" y="97"/>
                  </a:lnTo>
                  <a:lnTo>
                    <a:pt x="23" y="0"/>
                  </a:lnTo>
                  <a:lnTo>
                    <a:pt x="66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1" name="Freeform 71"/>
            <p:cNvSpPr>
              <a:spLocks/>
            </p:cNvSpPr>
            <p:nvPr/>
          </p:nvSpPr>
          <p:spPr bwMode="auto">
            <a:xfrm>
              <a:off x="4117" y="2977"/>
              <a:ext cx="1" cy="476"/>
            </a:xfrm>
            <a:custGeom>
              <a:avLst/>
              <a:gdLst>
                <a:gd name="T0" fmla="*/ 0 w 1"/>
                <a:gd name="T1" fmla="*/ 0 h 476"/>
                <a:gd name="T2" fmla="*/ 0 w 1"/>
                <a:gd name="T3" fmla="*/ 475 h 476"/>
                <a:gd name="T4" fmla="*/ 0 w 1"/>
                <a:gd name="T5" fmla="*/ 0 h 476"/>
                <a:gd name="T6" fmla="*/ 0 60000 65536"/>
                <a:gd name="T7" fmla="*/ 0 60000 65536"/>
                <a:gd name="T8" fmla="*/ 0 60000 65536"/>
                <a:gd name="T9" fmla="*/ 0 w 1"/>
                <a:gd name="T10" fmla="*/ 0 h 476"/>
                <a:gd name="T11" fmla="*/ 1 w 1"/>
                <a:gd name="T12" fmla="*/ 476 h 4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476">
                  <a:moveTo>
                    <a:pt x="0" y="0"/>
                  </a:moveTo>
                  <a:lnTo>
                    <a:pt x="0" y="4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2" name="Freeform 72"/>
            <p:cNvSpPr>
              <a:spLocks/>
            </p:cNvSpPr>
            <p:nvPr/>
          </p:nvSpPr>
          <p:spPr bwMode="auto">
            <a:xfrm>
              <a:off x="4093" y="3355"/>
              <a:ext cx="49" cy="98"/>
            </a:xfrm>
            <a:custGeom>
              <a:avLst/>
              <a:gdLst>
                <a:gd name="T0" fmla="*/ 48 w 49"/>
                <a:gd name="T1" fmla="*/ 0 h 98"/>
                <a:gd name="T2" fmla="*/ 24 w 49"/>
                <a:gd name="T3" fmla="*/ 97 h 98"/>
                <a:gd name="T4" fmla="*/ 0 w 49"/>
                <a:gd name="T5" fmla="*/ 0 h 98"/>
                <a:gd name="T6" fmla="*/ 48 w 49"/>
                <a:gd name="T7" fmla="*/ 0 h 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"/>
                <a:gd name="T13" fmla="*/ 0 h 98"/>
                <a:gd name="T14" fmla="*/ 49 w 49"/>
                <a:gd name="T15" fmla="*/ 98 h 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" h="98">
                  <a:moveTo>
                    <a:pt x="48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8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3" name="Freeform 73"/>
            <p:cNvSpPr>
              <a:spLocks/>
            </p:cNvSpPr>
            <p:nvPr/>
          </p:nvSpPr>
          <p:spPr bwMode="auto">
            <a:xfrm>
              <a:off x="4428" y="2986"/>
              <a:ext cx="253" cy="477"/>
            </a:xfrm>
            <a:custGeom>
              <a:avLst/>
              <a:gdLst>
                <a:gd name="T0" fmla="*/ 0 w 253"/>
                <a:gd name="T1" fmla="*/ 0 h 477"/>
                <a:gd name="T2" fmla="*/ 252 w 253"/>
                <a:gd name="T3" fmla="*/ 476 h 477"/>
                <a:gd name="T4" fmla="*/ 0 w 253"/>
                <a:gd name="T5" fmla="*/ 0 h 477"/>
                <a:gd name="T6" fmla="*/ 0 60000 65536"/>
                <a:gd name="T7" fmla="*/ 0 60000 65536"/>
                <a:gd name="T8" fmla="*/ 0 60000 65536"/>
                <a:gd name="T9" fmla="*/ 0 w 253"/>
                <a:gd name="T10" fmla="*/ 0 h 477"/>
                <a:gd name="T11" fmla="*/ 253 w 253"/>
                <a:gd name="T12" fmla="*/ 477 h 47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477">
                  <a:moveTo>
                    <a:pt x="0" y="0"/>
                  </a:moveTo>
                  <a:lnTo>
                    <a:pt x="252" y="47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4" name="Freeform 74"/>
            <p:cNvSpPr>
              <a:spLocks/>
            </p:cNvSpPr>
            <p:nvPr/>
          </p:nvSpPr>
          <p:spPr bwMode="auto">
            <a:xfrm>
              <a:off x="4614" y="3365"/>
              <a:ext cx="67" cy="98"/>
            </a:xfrm>
            <a:custGeom>
              <a:avLst/>
              <a:gdLst>
                <a:gd name="T0" fmla="*/ 42 w 67"/>
                <a:gd name="T1" fmla="*/ 0 h 98"/>
                <a:gd name="T2" fmla="*/ 66 w 67"/>
                <a:gd name="T3" fmla="*/ 97 h 98"/>
                <a:gd name="T4" fmla="*/ 0 w 67"/>
                <a:gd name="T5" fmla="*/ 22 h 98"/>
                <a:gd name="T6" fmla="*/ 42 w 67"/>
                <a:gd name="T7" fmla="*/ 0 h 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98"/>
                <a:gd name="T14" fmla="*/ 67 w 67"/>
                <a:gd name="T15" fmla="*/ 98 h 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98">
                  <a:moveTo>
                    <a:pt x="42" y="0"/>
                  </a:moveTo>
                  <a:lnTo>
                    <a:pt x="66" y="97"/>
                  </a:lnTo>
                  <a:lnTo>
                    <a:pt x="0" y="22"/>
                  </a:lnTo>
                  <a:lnTo>
                    <a:pt x="4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5" name="Freeform 75"/>
            <p:cNvSpPr>
              <a:spLocks/>
            </p:cNvSpPr>
            <p:nvPr/>
          </p:nvSpPr>
          <p:spPr bwMode="auto">
            <a:xfrm>
              <a:off x="700" y="3519"/>
              <a:ext cx="1" cy="283"/>
            </a:xfrm>
            <a:custGeom>
              <a:avLst/>
              <a:gdLst>
                <a:gd name="T0" fmla="*/ 0 w 1"/>
                <a:gd name="T1" fmla="*/ 0 h 283"/>
                <a:gd name="T2" fmla="*/ 0 w 1"/>
                <a:gd name="T3" fmla="*/ 282 h 283"/>
                <a:gd name="T4" fmla="*/ 0 w 1"/>
                <a:gd name="T5" fmla="*/ 0 h 283"/>
                <a:gd name="T6" fmla="*/ 0 60000 65536"/>
                <a:gd name="T7" fmla="*/ 0 60000 65536"/>
                <a:gd name="T8" fmla="*/ 0 60000 65536"/>
                <a:gd name="T9" fmla="*/ 0 w 1"/>
                <a:gd name="T10" fmla="*/ 0 h 283"/>
                <a:gd name="T11" fmla="*/ 1 w 1"/>
                <a:gd name="T12" fmla="*/ 283 h 2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83">
                  <a:moveTo>
                    <a:pt x="0" y="0"/>
                  </a:moveTo>
                  <a:lnTo>
                    <a:pt x="0" y="28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6" name="Freeform 76"/>
            <p:cNvSpPr>
              <a:spLocks/>
            </p:cNvSpPr>
            <p:nvPr/>
          </p:nvSpPr>
          <p:spPr bwMode="auto">
            <a:xfrm>
              <a:off x="1565" y="3509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7" name="Freeform 77"/>
            <p:cNvSpPr>
              <a:spLocks/>
            </p:cNvSpPr>
            <p:nvPr/>
          </p:nvSpPr>
          <p:spPr bwMode="auto">
            <a:xfrm>
              <a:off x="2409" y="3509"/>
              <a:ext cx="1" cy="302"/>
            </a:xfrm>
            <a:custGeom>
              <a:avLst/>
              <a:gdLst>
                <a:gd name="T0" fmla="*/ 0 w 1"/>
                <a:gd name="T1" fmla="*/ 0 h 302"/>
                <a:gd name="T2" fmla="*/ 0 w 1"/>
                <a:gd name="T3" fmla="*/ 301 h 302"/>
                <a:gd name="T4" fmla="*/ 0 w 1"/>
                <a:gd name="T5" fmla="*/ 0 h 302"/>
                <a:gd name="T6" fmla="*/ 0 60000 65536"/>
                <a:gd name="T7" fmla="*/ 0 60000 65536"/>
                <a:gd name="T8" fmla="*/ 0 60000 65536"/>
                <a:gd name="T9" fmla="*/ 0 w 1"/>
                <a:gd name="T10" fmla="*/ 0 h 302"/>
                <a:gd name="T11" fmla="*/ 1 w 1"/>
                <a:gd name="T12" fmla="*/ 302 h 3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02">
                  <a:moveTo>
                    <a:pt x="0" y="0"/>
                  </a:moveTo>
                  <a:lnTo>
                    <a:pt x="0" y="30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8" name="Freeform 78"/>
            <p:cNvSpPr>
              <a:spLocks/>
            </p:cNvSpPr>
            <p:nvPr/>
          </p:nvSpPr>
          <p:spPr bwMode="auto">
            <a:xfrm>
              <a:off x="3252" y="3519"/>
              <a:ext cx="1" cy="273"/>
            </a:xfrm>
            <a:custGeom>
              <a:avLst/>
              <a:gdLst>
                <a:gd name="T0" fmla="*/ 0 w 1"/>
                <a:gd name="T1" fmla="*/ 0 h 273"/>
                <a:gd name="T2" fmla="*/ 0 w 1"/>
                <a:gd name="T3" fmla="*/ 272 h 273"/>
                <a:gd name="T4" fmla="*/ 0 w 1"/>
                <a:gd name="T5" fmla="*/ 0 h 273"/>
                <a:gd name="T6" fmla="*/ 0 60000 65536"/>
                <a:gd name="T7" fmla="*/ 0 60000 65536"/>
                <a:gd name="T8" fmla="*/ 0 60000 65536"/>
                <a:gd name="T9" fmla="*/ 0 w 1"/>
                <a:gd name="T10" fmla="*/ 0 h 273"/>
                <a:gd name="T11" fmla="*/ 1 w 1"/>
                <a:gd name="T12" fmla="*/ 273 h 27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73">
                  <a:moveTo>
                    <a:pt x="0" y="0"/>
                  </a:moveTo>
                  <a:lnTo>
                    <a:pt x="0" y="2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9" name="Freeform 79"/>
            <p:cNvSpPr>
              <a:spLocks/>
            </p:cNvSpPr>
            <p:nvPr/>
          </p:nvSpPr>
          <p:spPr bwMode="auto">
            <a:xfrm>
              <a:off x="4108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  <a:gd name="T6" fmla="*/ 0 60000 65536"/>
                <a:gd name="T7" fmla="*/ 0 60000 65536"/>
                <a:gd name="T8" fmla="*/ 0 60000 65536"/>
                <a:gd name="T9" fmla="*/ 0 w 1"/>
                <a:gd name="T10" fmla="*/ 0 h 292"/>
                <a:gd name="T11" fmla="*/ 1 w 1"/>
                <a:gd name="T12" fmla="*/ 292 h 2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0" name="Freeform 80"/>
            <p:cNvSpPr>
              <a:spLocks/>
            </p:cNvSpPr>
            <p:nvPr/>
          </p:nvSpPr>
          <p:spPr bwMode="auto">
            <a:xfrm>
              <a:off x="4952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  <a:gd name="T6" fmla="*/ 0 60000 65536"/>
                <a:gd name="T7" fmla="*/ 0 60000 65536"/>
                <a:gd name="T8" fmla="*/ 0 60000 65536"/>
                <a:gd name="T9" fmla="*/ 0 w 1"/>
                <a:gd name="T10" fmla="*/ 0 h 292"/>
                <a:gd name="T11" fmla="*/ 1 w 1"/>
                <a:gd name="T12" fmla="*/ 292 h 2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1" name="Freeform 81"/>
            <p:cNvSpPr>
              <a:spLocks/>
            </p:cNvSpPr>
            <p:nvPr/>
          </p:nvSpPr>
          <p:spPr bwMode="auto">
            <a:xfrm>
              <a:off x="2146" y="1940"/>
              <a:ext cx="254" cy="78"/>
            </a:xfrm>
            <a:custGeom>
              <a:avLst/>
              <a:gdLst>
                <a:gd name="T0" fmla="*/ 0 w 254"/>
                <a:gd name="T1" fmla="*/ 0 h 78"/>
                <a:gd name="T2" fmla="*/ 253 w 254"/>
                <a:gd name="T3" fmla="*/ 77 h 78"/>
                <a:gd name="T4" fmla="*/ 0 w 254"/>
                <a:gd name="T5" fmla="*/ 0 h 78"/>
                <a:gd name="T6" fmla="*/ 0 60000 65536"/>
                <a:gd name="T7" fmla="*/ 0 60000 65536"/>
                <a:gd name="T8" fmla="*/ 0 60000 65536"/>
                <a:gd name="T9" fmla="*/ 0 w 254"/>
                <a:gd name="T10" fmla="*/ 0 h 78"/>
                <a:gd name="T11" fmla="*/ 254 w 254"/>
                <a:gd name="T12" fmla="*/ 78 h 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78">
                  <a:moveTo>
                    <a:pt x="0" y="0"/>
                  </a:moveTo>
                  <a:lnTo>
                    <a:pt x="253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2" name="Freeform 82"/>
            <p:cNvSpPr>
              <a:spLocks/>
            </p:cNvSpPr>
            <p:nvPr/>
          </p:nvSpPr>
          <p:spPr bwMode="auto">
            <a:xfrm>
              <a:off x="2299" y="1967"/>
              <a:ext cx="101" cy="51"/>
            </a:xfrm>
            <a:custGeom>
              <a:avLst/>
              <a:gdLst>
                <a:gd name="T0" fmla="*/ 15 w 101"/>
                <a:gd name="T1" fmla="*/ 0 h 51"/>
                <a:gd name="T2" fmla="*/ 100 w 101"/>
                <a:gd name="T3" fmla="*/ 50 h 51"/>
                <a:gd name="T4" fmla="*/ 0 w 101"/>
                <a:gd name="T5" fmla="*/ 45 h 51"/>
                <a:gd name="T6" fmla="*/ 15 w 101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1"/>
                <a:gd name="T13" fmla="*/ 0 h 51"/>
                <a:gd name="T14" fmla="*/ 101 w 101"/>
                <a:gd name="T15" fmla="*/ 51 h 5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1" h="51">
                  <a:moveTo>
                    <a:pt x="15" y="0"/>
                  </a:moveTo>
                  <a:lnTo>
                    <a:pt x="100" y="50"/>
                  </a:lnTo>
                  <a:lnTo>
                    <a:pt x="0" y="45"/>
                  </a:lnTo>
                  <a:lnTo>
                    <a:pt x="1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3" name="Rectangle 83"/>
            <p:cNvSpPr>
              <a:spLocks noChangeArrowheads="1"/>
            </p:cNvSpPr>
            <p:nvPr/>
          </p:nvSpPr>
          <p:spPr bwMode="auto">
            <a:xfrm>
              <a:off x="380" y="3563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10*</a:t>
              </a:r>
            </a:p>
          </p:txBody>
        </p:sp>
        <p:sp>
          <p:nvSpPr>
            <p:cNvPr id="17494" name="Rectangle 84"/>
            <p:cNvSpPr>
              <a:spLocks noChangeArrowheads="1"/>
            </p:cNvSpPr>
            <p:nvPr/>
          </p:nvSpPr>
          <p:spPr bwMode="auto">
            <a:xfrm>
              <a:off x="720" y="3563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15*</a:t>
              </a:r>
            </a:p>
          </p:txBody>
        </p:sp>
        <p:sp>
          <p:nvSpPr>
            <p:cNvPr id="17495" name="Rectangle 85"/>
            <p:cNvSpPr>
              <a:spLocks noChangeArrowheads="1"/>
            </p:cNvSpPr>
            <p:nvPr/>
          </p:nvSpPr>
          <p:spPr bwMode="auto">
            <a:xfrm>
              <a:off x="1235" y="3563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20*</a:t>
              </a:r>
            </a:p>
          </p:txBody>
        </p:sp>
        <p:sp>
          <p:nvSpPr>
            <p:cNvPr id="17496" name="Rectangle 86"/>
            <p:cNvSpPr>
              <a:spLocks noChangeArrowheads="1"/>
            </p:cNvSpPr>
            <p:nvPr/>
          </p:nvSpPr>
          <p:spPr bwMode="auto">
            <a:xfrm>
              <a:off x="1593" y="3563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27*</a:t>
              </a:r>
            </a:p>
          </p:txBody>
        </p:sp>
        <p:sp>
          <p:nvSpPr>
            <p:cNvPr id="17497" name="Rectangle 87"/>
            <p:cNvSpPr>
              <a:spLocks noChangeArrowheads="1"/>
            </p:cNvSpPr>
            <p:nvPr/>
          </p:nvSpPr>
          <p:spPr bwMode="auto">
            <a:xfrm>
              <a:off x="2098" y="3563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33*</a:t>
              </a:r>
            </a:p>
          </p:txBody>
        </p:sp>
        <p:sp>
          <p:nvSpPr>
            <p:cNvPr id="17498" name="Rectangle 88"/>
            <p:cNvSpPr>
              <a:spLocks noChangeArrowheads="1"/>
            </p:cNvSpPr>
            <p:nvPr/>
          </p:nvSpPr>
          <p:spPr bwMode="auto">
            <a:xfrm>
              <a:off x="2428" y="3563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37*</a:t>
              </a:r>
            </a:p>
          </p:txBody>
        </p:sp>
        <p:sp>
          <p:nvSpPr>
            <p:cNvPr id="17499" name="Rectangle 89"/>
            <p:cNvSpPr>
              <a:spLocks noChangeArrowheads="1"/>
            </p:cNvSpPr>
            <p:nvPr/>
          </p:nvSpPr>
          <p:spPr bwMode="auto">
            <a:xfrm>
              <a:off x="2952" y="3562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40*</a:t>
              </a:r>
            </a:p>
          </p:txBody>
        </p:sp>
        <p:sp>
          <p:nvSpPr>
            <p:cNvPr id="17500" name="Rectangle 90"/>
            <p:cNvSpPr>
              <a:spLocks noChangeArrowheads="1"/>
            </p:cNvSpPr>
            <p:nvPr/>
          </p:nvSpPr>
          <p:spPr bwMode="auto">
            <a:xfrm>
              <a:off x="3283" y="3552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46*</a:t>
              </a:r>
            </a:p>
          </p:txBody>
        </p:sp>
        <p:sp>
          <p:nvSpPr>
            <p:cNvPr id="17501" name="Rectangle 91"/>
            <p:cNvSpPr>
              <a:spLocks noChangeArrowheads="1"/>
            </p:cNvSpPr>
            <p:nvPr/>
          </p:nvSpPr>
          <p:spPr bwMode="auto">
            <a:xfrm>
              <a:off x="3788" y="3562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51*</a:t>
              </a:r>
            </a:p>
          </p:txBody>
        </p:sp>
        <p:sp>
          <p:nvSpPr>
            <p:cNvPr id="17502" name="Rectangle 92"/>
            <p:cNvSpPr>
              <a:spLocks noChangeArrowheads="1"/>
            </p:cNvSpPr>
            <p:nvPr/>
          </p:nvSpPr>
          <p:spPr bwMode="auto">
            <a:xfrm>
              <a:off x="4157" y="3552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55*</a:t>
              </a:r>
            </a:p>
          </p:txBody>
        </p:sp>
        <p:sp>
          <p:nvSpPr>
            <p:cNvPr id="17503" name="Rectangle 93"/>
            <p:cNvSpPr>
              <a:spLocks noChangeArrowheads="1"/>
            </p:cNvSpPr>
            <p:nvPr/>
          </p:nvSpPr>
          <p:spPr bwMode="auto">
            <a:xfrm>
              <a:off x="4642" y="3572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63*</a:t>
              </a:r>
            </a:p>
          </p:txBody>
        </p:sp>
        <p:sp>
          <p:nvSpPr>
            <p:cNvPr id="17504" name="Rectangle 94"/>
            <p:cNvSpPr>
              <a:spLocks noChangeArrowheads="1"/>
            </p:cNvSpPr>
            <p:nvPr/>
          </p:nvSpPr>
          <p:spPr bwMode="auto">
            <a:xfrm>
              <a:off x="4992" y="3562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97*</a:t>
              </a:r>
            </a:p>
          </p:txBody>
        </p:sp>
        <p:sp>
          <p:nvSpPr>
            <p:cNvPr id="17505" name="Rectangle 95"/>
            <p:cNvSpPr>
              <a:spLocks noChangeArrowheads="1"/>
            </p:cNvSpPr>
            <p:nvPr/>
          </p:nvSpPr>
          <p:spPr bwMode="auto">
            <a:xfrm>
              <a:off x="1282" y="2778"/>
              <a:ext cx="23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20</a:t>
              </a:r>
            </a:p>
          </p:txBody>
        </p:sp>
        <p:sp>
          <p:nvSpPr>
            <p:cNvPr id="17506" name="Rectangle 96"/>
            <p:cNvSpPr>
              <a:spLocks noChangeArrowheads="1"/>
            </p:cNvSpPr>
            <p:nvPr/>
          </p:nvSpPr>
          <p:spPr bwMode="auto">
            <a:xfrm>
              <a:off x="1593" y="2778"/>
              <a:ext cx="23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33</a:t>
              </a:r>
            </a:p>
          </p:txBody>
        </p:sp>
        <p:sp>
          <p:nvSpPr>
            <p:cNvPr id="17507" name="Rectangle 97"/>
            <p:cNvSpPr>
              <a:spLocks noChangeArrowheads="1"/>
            </p:cNvSpPr>
            <p:nvPr/>
          </p:nvSpPr>
          <p:spPr bwMode="auto">
            <a:xfrm>
              <a:off x="3846" y="2777"/>
              <a:ext cx="23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51</a:t>
              </a:r>
            </a:p>
          </p:txBody>
        </p:sp>
        <p:sp>
          <p:nvSpPr>
            <p:cNvPr id="17508" name="Rectangle 98"/>
            <p:cNvSpPr>
              <a:spLocks noChangeArrowheads="1"/>
            </p:cNvSpPr>
            <p:nvPr/>
          </p:nvSpPr>
          <p:spPr bwMode="auto">
            <a:xfrm>
              <a:off x="4146" y="2777"/>
              <a:ext cx="23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63</a:t>
              </a:r>
            </a:p>
          </p:txBody>
        </p:sp>
        <p:sp>
          <p:nvSpPr>
            <p:cNvPr id="17509" name="Rectangle 99"/>
            <p:cNvSpPr>
              <a:spLocks noChangeArrowheads="1"/>
            </p:cNvSpPr>
            <p:nvPr/>
          </p:nvSpPr>
          <p:spPr bwMode="auto">
            <a:xfrm>
              <a:off x="2516" y="2080"/>
              <a:ext cx="23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40</a:t>
              </a:r>
            </a:p>
          </p:txBody>
        </p:sp>
        <p:sp>
          <p:nvSpPr>
            <p:cNvPr id="17510" name="Rectangle 100"/>
            <p:cNvSpPr>
              <a:spLocks noChangeArrowheads="1"/>
            </p:cNvSpPr>
            <p:nvPr/>
          </p:nvSpPr>
          <p:spPr bwMode="auto">
            <a:xfrm>
              <a:off x="1669" y="1868"/>
              <a:ext cx="116" cy="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endParaRPr lang="he-IL" sz="1400" b="1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17446" name="Text Box 101"/>
          <p:cNvSpPr txBox="1">
            <a:spLocks noChangeArrowheads="1"/>
          </p:cNvSpPr>
          <p:nvPr/>
        </p:nvSpPr>
        <p:spPr bwMode="auto">
          <a:xfrm>
            <a:off x="5562600" y="3276600"/>
            <a:ext cx="776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Times New Roman" pitchFamily="18" charset="0"/>
              </a:rPr>
              <a:t>Root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7447" name="Line 102"/>
          <p:cNvSpPr>
            <a:spLocks noChangeShapeType="1"/>
          </p:cNvSpPr>
          <p:nvPr/>
        </p:nvSpPr>
        <p:spPr bwMode="auto">
          <a:xfrm flipH="1">
            <a:off x="5105400" y="3505200"/>
            <a:ext cx="4572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1767F4-9B8E-4D71-914F-4288196B1393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419100"/>
            <a:ext cx="8382000" cy="11049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B+ Tree:  The Most Widely Used Index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29718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Insert/delete at log </a:t>
            </a:r>
            <a:r>
              <a:rPr lang="en-US" baseline="-25000" smtClean="0"/>
              <a:t>F</a:t>
            </a:r>
            <a:r>
              <a:rPr lang="en-US" smtClean="0"/>
              <a:t> N cost; keep tree </a:t>
            </a:r>
            <a:r>
              <a:rPr lang="en-US" i="1" smtClean="0">
                <a:solidFill>
                  <a:schemeClr val="accent2"/>
                </a:solidFill>
              </a:rPr>
              <a:t>height-balanced</a:t>
            </a:r>
            <a:r>
              <a:rPr lang="en-US" smtClean="0">
                <a:solidFill>
                  <a:schemeClr val="accent2"/>
                </a:solidFill>
              </a:rPr>
              <a:t>.   </a:t>
            </a:r>
            <a:r>
              <a:rPr lang="en-US" smtClean="0"/>
              <a:t>(F = fanout, N = # leaf pages)</a:t>
            </a:r>
          </a:p>
          <a:p>
            <a:r>
              <a:rPr lang="en-US" smtClean="0"/>
              <a:t>Minimum 50% occupancy (except for root).  Each node contains </a:t>
            </a:r>
            <a:r>
              <a:rPr lang="en-US" b="1" smtClean="0"/>
              <a:t>d</a:t>
            </a:r>
            <a:r>
              <a:rPr lang="en-US" smtClean="0"/>
              <a:t> &lt;=  </a:t>
            </a:r>
            <a:r>
              <a:rPr lang="en-US" i="1" u="sng" smtClean="0"/>
              <a:t>m</a:t>
            </a:r>
            <a:r>
              <a:rPr lang="en-US" smtClean="0"/>
              <a:t>  &lt;= 2</a:t>
            </a:r>
            <a:r>
              <a:rPr lang="en-US" b="1" smtClean="0"/>
              <a:t>d</a:t>
            </a:r>
            <a:r>
              <a:rPr lang="en-US" smtClean="0"/>
              <a:t> entries.  The parameter </a:t>
            </a:r>
            <a:r>
              <a:rPr lang="en-US" b="1" smtClean="0"/>
              <a:t>d</a:t>
            </a:r>
            <a:r>
              <a:rPr lang="en-US" smtClean="0"/>
              <a:t> is called the </a:t>
            </a:r>
            <a:r>
              <a:rPr lang="en-US" i="1" smtClean="0"/>
              <a:t>order</a:t>
            </a:r>
            <a:r>
              <a:rPr lang="en-US" smtClean="0"/>
              <a:t> of the tree.</a:t>
            </a:r>
          </a:p>
          <a:p>
            <a:endParaRPr lang="en-US" smtClean="0"/>
          </a:p>
        </p:txBody>
      </p:sp>
      <p:grpSp>
        <p:nvGrpSpPr>
          <p:cNvPr id="18438" name="Group 6"/>
          <p:cNvGrpSpPr>
            <a:grpSpLocks/>
          </p:cNvGrpSpPr>
          <p:nvPr/>
        </p:nvGrpSpPr>
        <p:grpSpPr bwMode="auto">
          <a:xfrm>
            <a:off x="2133600" y="4495800"/>
            <a:ext cx="5842000" cy="2036763"/>
            <a:chOff x="1344" y="2832"/>
            <a:chExt cx="3680" cy="1283"/>
          </a:xfrm>
        </p:grpSpPr>
        <p:sp>
          <p:nvSpPr>
            <p:cNvPr id="18440" name="Freeform 7"/>
            <p:cNvSpPr>
              <a:spLocks/>
            </p:cNvSpPr>
            <p:nvPr/>
          </p:nvSpPr>
          <p:spPr bwMode="auto">
            <a:xfrm>
              <a:off x="1764" y="3644"/>
              <a:ext cx="1731" cy="1"/>
            </a:xfrm>
            <a:custGeom>
              <a:avLst/>
              <a:gdLst>
                <a:gd name="T0" fmla="*/ 0 w 1731"/>
                <a:gd name="T1" fmla="*/ 0 h 1"/>
                <a:gd name="T2" fmla="*/ 1730 w 1731"/>
                <a:gd name="T3" fmla="*/ 0 h 1"/>
                <a:gd name="T4" fmla="*/ 0 w 1731"/>
                <a:gd name="T5" fmla="*/ 0 h 1"/>
                <a:gd name="T6" fmla="*/ 0 60000 65536"/>
                <a:gd name="T7" fmla="*/ 0 60000 65536"/>
                <a:gd name="T8" fmla="*/ 0 60000 65536"/>
                <a:gd name="T9" fmla="*/ 0 w 1731"/>
                <a:gd name="T10" fmla="*/ 0 h 1"/>
                <a:gd name="T11" fmla="*/ 1731 w 173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1" h="1">
                  <a:moveTo>
                    <a:pt x="0" y="0"/>
                  </a:moveTo>
                  <a:lnTo>
                    <a:pt x="1730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1" name="Freeform 8"/>
            <p:cNvSpPr>
              <a:spLocks/>
            </p:cNvSpPr>
            <p:nvPr/>
          </p:nvSpPr>
          <p:spPr bwMode="auto">
            <a:xfrm>
              <a:off x="1764" y="2897"/>
              <a:ext cx="914" cy="748"/>
            </a:xfrm>
            <a:custGeom>
              <a:avLst/>
              <a:gdLst>
                <a:gd name="T0" fmla="*/ 0 w 914"/>
                <a:gd name="T1" fmla="*/ 747 h 748"/>
                <a:gd name="T2" fmla="*/ 913 w 914"/>
                <a:gd name="T3" fmla="*/ 0 h 748"/>
                <a:gd name="T4" fmla="*/ 0 w 914"/>
                <a:gd name="T5" fmla="*/ 747 h 748"/>
                <a:gd name="T6" fmla="*/ 0 60000 65536"/>
                <a:gd name="T7" fmla="*/ 0 60000 65536"/>
                <a:gd name="T8" fmla="*/ 0 60000 65536"/>
                <a:gd name="T9" fmla="*/ 0 w 914"/>
                <a:gd name="T10" fmla="*/ 0 h 748"/>
                <a:gd name="T11" fmla="*/ 914 w 914"/>
                <a:gd name="T12" fmla="*/ 748 h 7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14" h="748">
                  <a:moveTo>
                    <a:pt x="0" y="747"/>
                  </a:moveTo>
                  <a:lnTo>
                    <a:pt x="913" y="0"/>
                  </a:lnTo>
                  <a:lnTo>
                    <a:pt x="0" y="74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2" name="Freeform 9"/>
            <p:cNvSpPr>
              <a:spLocks/>
            </p:cNvSpPr>
            <p:nvPr/>
          </p:nvSpPr>
          <p:spPr bwMode="auto">
            <a:xfrm>
              <a:off x="2677" y="2897"/>
              <a:ext cx="828" cy="748"/>
            </a:xfrm>
            <a:custGeom>
              <a:avLst/>
              <a:gdLst>
                <a:gd name="T0" fmla="*/ 0 w 828"/>
                <a:gd name="T1" fmla="*/ 0 h 748"/>
                <a:gd name="T2" fmla="*/ 827 w 828"/>
                <a:gd name="T3" fmla="*/ 747 h 748"/>
                <a:gd name="T4" fmla="*/ 0 w 828"/>
                <a:gd name="T5" fmla="*/ 0 h 748"/>
                <a:gd name="T6" fmla="*/ 0 60000 65536"/>
                <a:gd name="T7" fmla="*/ 0 60000 65536"/>
                <a:gd name="T8" fmla="*/ 0 60000 65536"/>
                <a:gd name="T9" fmla="*/ 0 w 828"/>
                <a:gd name="T10" fmla="*/ 0 h 748"/>
                <a:gd name="T11" fmla="*/ 828 w 828"/>
                <a:gd name="T12" fmla="*/ 748 h 7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28" h="748">
                  <a:moveTo>
                    <a:pt x="0" y="0"/>
                  </a:moveTo>
                  <a:lnTo>
                    <a:pt x="827" y="7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3" name="Freeform 10"/>
            <p:cNvSpPr>
              <a:spLocks/>
            </p:cNvSpPr>
            <p:nvPr/>
          </p:nvSpPr>
          <p:spPr bwMode="auto">
            <a:xfrm>
              <a:off x="2341" y="2832"/>
              <a:ext cx="337" cy="66"/>
            </a:xfrm>
            <a:custGeom>
              <a:avLst/>
              <a:gdLst>
                <a:gd name="T0" fmla="*/ 0 w 337"/>
                <a:gd name="T1" fmla="*/ 0 h 66"/>
                <a:gd name="T2" fmla="*/ 55 w 337"/>
                <a:gd name="T3" fmla="*/ 10 h 66"/>
                <a:gd name="T4" fmla="*/ 336 w 337"/>
                <a:gd name="T5" fmla="*/ 65 h 66"/>
                <a:gd name="T6" fmla="*/ 0 w 337"/>
                <a:gd name="T7" fmla="*/ 0 h 6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7"/>
                <a:gd name="T13" fmla="*/ 0 h 66"/>
                <a:gd name="T14" fmla="*/ 337 w 337"/>
                <a:gd name="T15" fmla="*/ 66 h 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7" h="66">
                  <a:moveTo>
                    <a:pt x="0" y="0"/>
                  </a:moveTo>
                  <a:lnTo>
                    <a:pt x="55" y="10"/>
                  </a:lnTo>
                  <a:lnTo>
                    <a:pt x="336" y="6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4" name="Freeform 11"/>
            <p:cNvSpPr>
              <a:spLocks/>
            </p:cNvSpPr>
            <p:nvPr/>
          </p:nvSpPr>
          <p:spPr bwMode="auto">
            <a:xfrm>
              <a:off x="2579" y="2862"/>
              <a:ext cx="99" cy="36"/>
            </a:xfrm>
            <a:custGeom>
              <a:avLst/>
              <a:gdLst>
                <a:gd name="T0" fmla="*/ 12 w 99"/>
                <a:gd name="T1" fmla="*/ 0 h 36"/>
                <a:gd name="T2" fmla="*/ 98 w 99"/>
                <a:gd name="T3" fmla="*/ 35 h 36"/>
                <a:gd name="T4" fmla="*/ 0 w 99"/>
                <a:gd name="T5" fmla="*/ 34 h 36"/>
                <a:gd name="T6" fmla="*/ 12 w 99"/>
                <a:gd name="T7" fmla="*/ 0 h 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9"/>
                <a:gd name="T13" fmla="*/ 0 h 36"/>
                <a:gd name="T14" fmla="*/ 99 w 99"/>
                <a:gd name="T15" fmla="*/ 36 h 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9" h="36">
                  <a:moveTo>
                    <a:pt x="12" y="0"/>
                  </a:moveTo>
                  <a:lnTo>
                    <a:pt x="98" y="35"/>
                  </a:lnTo>
                  <a:lnTo>
                    <a:pt x="0" y="34"/>
                  </a:lnTo>
                  <a:lnTo>
                    <a:pt x="1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5" name="Freeform 12"/>
            <p:cNvSpPr>
              <a:spLocks/>
            </p:cNvSpPr>
            <p:nvPr/>
          </p:nvSpPr>
          <p:spPr bwMode="auto">
            <a:xfrm>
              <a:off x="1344" y="3844"/>
              <a:ext cx="470" cy="248"/>
            </a:xfrm>
            <a:custGeom>
              <a:avLst/>
              <a:gdLst>
                <a:gd name="T0" fmla="*/ 0 w 470"/>
                <a:gd name="T1" fmla="*/ 0 h 248"/>
                <a:gd name="T2" fmla="*/ 469 w 470"/>
                <a:gd name="T3" fmla="*/ 0 h 248"/>
                <a:gd name="T4" fmla="*/ 469 w 470"/>
                <a:gd name="T5" fmla="*/ 247 h 248"/>
                <a:gd name="T6" fmla="*/ 0 w 470"/>
                <a:gd name="T7" fmla="*/ 247 h 248"/>
                <a:gd name="T8" fmla="*/ 0 w 470"/>
                <a:gd name="T9" fmla="*/ 0 h 2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0"/>
                <a:gd name="T16" fmla="*/ 0 h 248"/>
                <a:gd name="T17" fmla="*/ 470 w 470"/>
                <a:gd name="T18" fmla="*/ 248 h 2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0" h="248">
                  <a:moveTo>
                    <a:pt x="0" y="0"/>
                  </a:moveTo>
                  <a:lnTo>
                    <a:pt x="469" y="0"/>
                  </a:lnTo>
                  <a:lnTo>
                    <a:pt x="469" y="247"/>
                  </a:lnTo>
                  <a:lnTo>
                    <a:pt x="0" y="2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6" name="Freeform 13"/>
            <p:cNvSpPr>
              <a:spLocks/>
            </p:cNvSpPr>
            <p:nvPr/>
          </p:nvSpPr>
          <p:spPr bwMode="auto">
            <a:xfrm>
              <a:off x="1813" y="3936"/>
              <a:ext cx="74" cy="29"/>
            </a:xfrm>
            <a:custGeom>
              <a:avLst/>
              <a:gdLst>
                <a:gd name="T0" fmla="*/ 73 w 74"/>
                <a:gd name="T1" fmla="*/ 28 h 29"/>
                <a:gd name="T2" fmla="*/ 0 w 74"/>
                <a:gd name="T3" fmla="*/ 14 h 29"/>
                <a:gd name="T4" fmla="*/ 73 w 74"/>
                <a:gd name="T5" fmla="*/ 0 h 29"/>
                <a:gd name="T6" fmla="*/ 0 60000 65536"/>
                <a:gd name="T7" fmla="*/ 0 60000 65536"/>
                <a:gd name="T8" fmla="*/ 0 60000 65536"/>
                <a:gd name="T9" fmla="*/ 0 w 74"/>
                <a:gd name="T10" fmla="*/ 0 h 29"/>
                <a:gd name="T11" fmla="*/ 74 w 74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4" h="29">
                  <a:moveTo>
                    <a:pt x="73" y="28"/>
                  </a:moveTo>
                  <a:lnTo>
                    <a:pt x="0" y="14"/>
                  </a:lnTo>
                  <a:lnTo>
                    <a:pt x="73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7" name="Freeform 14"/>
            <p:cNvSpPr>
              <a:spLocks/>
            </p:cNvSpPr>
            <p:nvPr/>
          </p:nvSpPr>
          <p:spPr bwMode="auto">
            <a:xfrm>
              <a:off x="1813" y="3950"/>
              <a:ext cx="281" cy="1"/>
            </a:xfrm>
            <a:custGeom>
              <a:avLst/>
              <a:gdLst>
                <a:gd name="T0" fmla="*/ 0 w 281"/>
                <a:gd name="T1" fmla="*/ 0 h 1"/>
                <a:gd name="T2" fmla="*/ 280 w 281"/>
                <a:gd name="T3" fmla="*/ 0 h 1"/>
                <a:gd name="T4" fmla="*/ 0 w 281"/>
                <a:gd name="T5" fmla="*/ 0 h 1"/>
                <a:gd name="T6" fmla="*/ 0 60000 65536"/>
                <a:gd name="T7" fmla="*/ 0 60000 65536"/>
                <a:gd name="T8" fmla="*/ 0 60000 65536"/>
                <a:gd name="T9" fmla="*/ 0 w 281"/>
                <a:gd name="T10" fmla="*/ 0 h 1"/>
                <a:gd name="T11" fmla="*/ 281 w 28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1">
                  <a:moveTo>
                    <a:pt x="0" y="0"/>
                  </a:moveTo>
                  <a:lnTo>
                    <a:pt x="280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8" name="Freeform 15"/>
            <p:cNvSpPr>
              <a:spLocks/>
            </p:cNvSpPr>
            <p:nvPr/>
          </p:nvSpPr>
          <p:spPr bwMode="auto">
            <a:xfrm>
              <a:off x="2018" y="3936"/>
              <a:ext cx="76" cy="29"/>
            </a:xfrm>
            <a:custGeom>
              <a:avLst/>
              <a:gdLst>
                <a:gd name="T0" fmla="*/ 0 w 76"/>
                <a:gd name="T1" fmla="*/ 0 h 29"/>
                <a:gd name="T2" fmla="*/ 75 w 76"/>
                <a:gd name="T3" fmla="*/ 14 h 29"/>
                <a:gd name="T4" fmla="*/ 0 w 76"/>
                <a:gd name="T5" fmla="*/ 28 h 29"/>
                <a:gd name="T6" fmla="*/ 0 60000 65536"/>
                <a:gd name="T7" fmla="*/ 0 60000 65536"/>
                <a:gd name="T8" fmla="*/ 0 60000 65536"/>
                <a:gd name="T9" fmla="*/ 0 w 76"/>
                <a:gd name="T10" fmla="*/ 0 h 29"/>
                <a:gd name="T11" fmla="*/ 76 w 76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" h="29">
                  <a:moveTo>
                    <a:pt x="0" y="0"/>
                  </a:moveTo>
                  <a:lnTo>
                    <a:pt x="75" y="14"/>
                  </a:lnTo>
                  <a:lnTo>
                    <a:pt x="0" y="28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9" name="Freeform 16"/>
            <p:cNvSpPr>
              <a:spLocks/>
            </p:cNvSpPr>
            <p:nvPr/>
          </p:nvSpPr>
          <p:spPr bwMode="auto">
            <a:xfrm>
              <a:off x="2093" y="3844"/>
              <a:ext cx="470" cy="248"/>
            </a:xfrm>
            <a:custGeom>
              <a:avLst/>
              <a:gdLst>
                <a:gd name="T0" fmla="*/ 0 w 470"/>
                <a:gd name="T1" fmla="*/ 0 h 248"/>
                <a:gd name="T2" fmla="*/ 469 w 470"/>
                <a:gd name="T3" fmla="*/ 0 h 248"/>
                <a:gd name="T4" fmla="*/ 469 w 470"/>
                <a:gd name="T5" fmla="*/ 247 h 248"/>
                <a:gd name="T6" fmla="*/ 0 w 470"/>
                <a:gd name="T7" fmla="*/ 247 h 248"/>
                <a:gd name="T8" fmla="*/ 0 w 470"/>
                <a:gd name="T9" fmla="*/ 0 h 2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0"/>
                <a:gd name="T16" fmla="*/ 0 h 248"/>
                <a:gd name="T17" fmla="*/ 470 w 470"/>
                <a:gd name="T18" fmla="*/ 248 h 2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0" h="248">
                  <a:moveTo>
                    <a:pt x="0" y="0"/>
                  </a:moveTo>
                  <a:lnTo>
                    <a:pt x="469" y="0"/>
                  </a:lnTo>
                  <a:lnTo>
                    <a:pt x="469" y="247"/>
                  </a:lnTo>
                  <a:lnTo>
                    <a:pt x="0" y="2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0" name="Freeform 17"/>
            <p:cNvSpPr>
              <a:spLocks/>
            </p:cNvSpPr>
            <p:nvPr/>
          </p:nvSpPr>
          <p:spPr bwMode="auto">
            <a:xfrm>
              <a:off x="2562" y="3936"/>
              <a:ext cx="76" cy="29"/>
            </a:xfrm>
            <a:custGeom>
              <a:avLst/>
              <a:gdLst>
                <a:gd name="T0" fmla="*/ 75 w 76"/>
                <a:gd name="T1" fmla="*/ 28 h 29"/>
                <a:gd name="T2" fmla="*/ 0 w 76"/>
                <a:gd name="T3" fmla="*/ 14 h 29"/>
                <a:gd name="T4" fmla="*/ 75 w 76"/>
                <a:gd name="T5" fmla="*/ 0 h 29"/>
                <a:gd name="T6" fmla="*/ 0 60000 65536"/>
                <a:gd name="T7" fmla="*/ 0 60000 65536"/>
                <a:gd name="T8" fmla="*/ 0 60000 65536"/>
                <a:gd name="T9" fmla="*/ 0 w 76"/>
                <a:gd name="T10" fmla="*/ 0 h 29"/>
                <a:gd name="T11" fmla="*/ 76 w 76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" h="29">
                  <a:moveTo>
                    <a:pt x="75" y="28"/>
                  </a:moveTo>
                  <a:lnTo>
                    <a:pt x="0" y="14"/>
                  </a:lnTo>
                  <a:lnTo>
                    <a:pt x="75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1" name="Freeform 18"/>
            <p:cNvSpPr>
              <a:spLocks/>
            </p:cNvSpPr>
            <p:nvPr/>
          </p:nvSpPr>
          <p:spPr bwMode="auto">
            <a:xfrm>
              <a:off x="2562" y="3950"/>
              <a:ext cx="235" cy="1"/>
            </a:xfrm>
            <a:custGeom>
              <a:avLst/>
              <a:gdLst>
                <a:gd name="T0" fmla="*/ 0 w 235"/>
                <a:gd name="T1" fmla="*/ 0 h 1"/>
                <a:gd name="T2" fmla="*/ 234 w 235"/>
                <a:gd name="T3" fmla="*/ 0 h 1"/>
                <a:gd name="T4" fmla="*/ 0 w 235"/>
                <a:gd name="T5" fmla="*/ 0 h 1"/>
                <a:gd name="T6" fmla="*/ 0 60000 65536"/>
                <a:gd name="T7" fmla="*/ 0 60000 65536"/>
                <a:gd name="T8" fmla="*/ 0 60000 65536"/>
                <a:gd name="T9" fmla="*/ 0 w 235"/>
                <a:gd name="T10" fmla="*/ 0 h 1"/>
                <a:gd name="T11" fmla="*/ 235 w 235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" h="1">
                  <a:moveTo>
                    <a:pt x="0" y="0"/>
                  </a:moveTo>
                  <a:lnTo>
                    <a:pt x="23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2" name="Freeform 19"/>
            <p:cNvSpPr>
              <a:spLocks/>
            </p:cNvSpPr>
            <p:nvPr/>
          </p:nvSpPr>
          <p:spPr bwMode="auto">
            <a:xfrm>
              <a:off x="2721" y="3936"/>
              <a:ext cx="76" cy="29"/>
            </a:xfrm>
            <a:custGeom>
              <a:avLst/>
              <a:gdLst>
                <a:gd name="T0" fmla="*/ 0 w 76"/>
                <a:gd name="T1" fmla="*/ 0 h 29"/>
                <a:gd name="T2" fmla="*/ 75 w 76"/>
                <a:gd name="T3" fmla="*/ 14 h 29"/>
                <a:gd name="T4" fmla="*/ 0 w 76"/>
                <a:gd name="T5" fmla="*/ 28 h 29"/>
                <a:gd name="T6" fmla="*/ 0 60000 65536"/>
                <a:gd name="T7" fmla="*/ 0 60000 65536"/>
                <a:gd name="T8" fmla="*/ 0 60000 65536"/>
                <a:gd name="T9" fmla="*/ 0 w 76"/>
                <a:gd name="T10" fmla="*/ 0 h 29"/>
                <a:gd name="T11" fmla="*/ 76 w 76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" h="29">
                  <a:moveTo>
                    <a:pt x="0" y="0"/>
                  </a:moveTo>
                  <a:lnTo>
                    <a:pt x="75" y="14"/>
                  </a:lnTo>
                  <a:lnTo>
                    <a:pt x="0" y="28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3" name="Freeform 20"/>
            <p:cNvSpPr>
              <a:spLocks/>
            </p:cNvSpPr>
            <p:nvPr/>
          </p:nvSpPr>
          <p:spPr bwMode="auto">
            <a:xfrm>
              <a:off x="1671" y="3631"/>
              <a:ext cx="188" cy="214"/>
            </a:xfrm>
            <a:custGeom>
              <a:avLst/>
              <a:gdLst>
                <a:gd name="T0" fmla="*/ 187 w 188"/>
                <a:gd name="T1" fmla="*/ 0 h 214"/>
                <a:gd name="T2" fmla="*/ 0 w 188"/>
                <a:gd name="T3" fmla="*/ 213 h 214"/>
                <a:gd name="T4" fmla="*/ 187 w 188"/>
                <a:gd name="T5" fmla="*/ 0 h 214"/>
                <a:gd name="T6" fmla="*/ 0 60000 65536"/>
                <a:gd name="T7" fmla="*/ 0 60000 65536"/>
                <a:gd name="T8" fmla="*/ 0 60000 65536"/>
                <a:gd name="T9" fmla="*/ 0 w 188"/>
                <a:gd name="T10" fmla="*/ 0 h 214"/>
                <a:gd name="T11" fmla="*/ 188 w 188"/>
                <a:gd name="T12" fmla="*/ 214 h 2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8" h="214">
                  <a:moveTo>
                    <a:pt x="187" y="0"/>
                  </a:moveTo>
                  <a:lnTo>
                    <a:pt x="0" y="213"/>
                  </a:lnTo>
                  <a:lnTo>
                    <a:pt x="187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4" name="Freeform 21"/>
            <p:cNvSpPr>
              <a:spLocks/>
            </p:cNvSpPr>
            <p:nvPr/>
          </p:nvSpPr>
          <p:spPr bwMode="auto">
            <a:xfrm>
              <a:off x="1671" y="3788"/>
              <a:ext cx="58" cy="57"/>
            </a:xfrm>
            <a:custGeom>
              <a:avLst/>
              <a:gdLst>
                <a:gd name="T0" fmla="*/ 57 w 58"/>
                <a:gd name="T1" fmla="*/ 17 h 57"/>
                <a:gd name="T2" fmla="*/ 0 w 58"/>
                <a:gd name="T3" fmla="*/ 56 h 57"/>
                <a:gd name="T4" fmla="*/ 26 w 58"/>
                <a:gd name="T5" fmla="*/ 0 h 57"/>
                <a:gd name="T6" fmla="*/ 0 60000 65536"/>
                <a:gd name="T7" fmla="*/ 0 60000 65536"/>
                <a:gd name="T8" fmla="*/ 0 60000 65536"/>
                <a:gd name="T9" fmla="*/ 0 w 58"/>
                <a:gd name="T10" fmla="*/ 0 h 57"/>
                <a:gd name="T11" fmla="*/ 58 w 58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8" h="57">
                  <a:moveTo>
                    <a:pt x="57" y="17"/>
                  </a:moveTo>
                  <a:lnTo>
                    <a:pt x="0" y="56"/>
                  </a:lnTo>
                  <a:lnTo>
                    <a:pt x="26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5" name="Freeform 22"/>
            <p:cNvSpPr>
              <a:spLocks/>
            </p:cNvSpPr>
            <p:nvPr/>
          </p:nvSpPr>
          <p:spPr bwMode="auto">
            <a:xfrm>
              <a:off x="2327" y="3631"/>
              <a:ext cx="1" cy="214"/>
            </a:xfrm>
            <a:custGeom>
              <a:avLst/>
              <a:gdLst>
                <a:gd name="T0" fmla="*/ 0 w 1"/>
                <a:gd name="T1" fmla="*/ 0 h 214"/>
                <a:gd name="T2" fmla="*/ 0 w 1"/>
                <a:gd name="T3" fmla="*/ 213 h 214"/>
                <a:gd name="T4" fmla="*/ 0 w 1"/>
                <a:gd name="T5" fmla="*/ 0 h 214"/>
                <a:gd name="T6" fmla="*/ 0 60000 65536"/>
                <a:gd name="T7" fmla="*/ 0 60000 65536"/>
                <a:gd name="T8" fmla="*/ 0 60000 65536"/>
                <a:gd name="T9" fmla="*/ 0 w 1"/>
                <a:gd name="T10" fmla="*/ 0 h 214"/>
                <a:gd name="T11" fmla="*/ 1 w 1"/>
                <a:gd name="T12" fmla="*/ 214 h 2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14">
                  <a:moveTo>
                    <a:pt x="0" y="0"/>
                  </a:moveTo>
                  <a:lnTo>
                    <a:pt x="0" y="2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6" name="Freeform 23"/>
            <p:cNvSpPr>
              <a:spLocks/>
            </p:cNvSpPr>
            <p:nvPr/>
          </p:nvSpPr>
          <p:spPr bwMode="auto">
            <a:xfrm>
              <a:off x="2310" y="3788"/>
              <a:ext cx="37" cy="57"/>
            </a:xfrm>
            <a:custGeom>
              <a:avLst/>
              <a:gdLst>
                <a:gd name="T0" fmla="*/ 36 w 37"/>
                <a:gd name="T1" fmla="*/ 0 h 57"/>
                <a:gd name="T2" fmla="*/ 18 w 37"/>
                <a:gd name="T3" fmla="*/ 56 h 57"/>
                <a:gd name="T4" fmla="*/ 0 w 37"/>
                <a:gd name="T5" fmla="*/ 0 h 57"/>
                <a:gd name="T6" fmla="*/ 0 60000 65536"/>
                <a:gd name="T7" fmla="*/ 0 60000 65536"/>
                <a:gd name="T8" fmla="*/ 0 60000 65536"/>
                <a:gd name="T9" fmla="*/ 0 w 37"/>
                <a:gd name="T10" fmla="*/ 0 h 57"/>
                <a:gd name="T11" fmla="*/ 37 w 37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" h="57">
                  <a:moveTo>
                    <a:pt x="36" y="0"/>
                  </a:moveTo>
                  <a:lnTo>
                    <a:pt x="18" y="5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7" name="Freeform 24"/>
            <p:cNvSpPr>
              <a:spLocks/>
            </p:cNvSpPr>
            <p:nvPr/>
          </p:nvSpPr>
          <p:spPr bwMode="auto">
            <a:xfrm>
              <a:off x="3358" y="3844"/>
              <a:ext cx="470" cy="248"/>
            </a:xfrm>
            <a:custGeom>
              <a:avLst/>
              <a:gdLst>
                <a:gd name="T0" fmla="*/ 0 w 470"/>
                <a:gd name="T1" fmla="*/ 0 h 248"/>
                <a:gd name="T2" fmla="*/ 469 w 470"/>
                <a:gd name="T3" fmla="*/ 0 h 248"/>
                <a:gd name="T4" fmla="*/ 469 w 470"/>
                <a:gd name="T5" fmla="*/ 247 h 248"/>
                <a:gd name="T6" fmla="*/ 0 w 470"/>
                <a:gd name="T7" fmla="*/ 247 h 248"/>
                <a:gd name="T8" fmla="*/ 0 w 470"/>
                <a:gd name="T9" fmla="*/ 0 h 2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0"/>
                <a:gd name="T16" fmla="*/ 0 h 248"/>
                <a:gd name="T17" fmla="*/ 470 w 470"/>
                <a:gd name="T18" fmla="*/ 248 h 2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0" h="248">
                  <a:moveTo>
                    <a:pt x="0" y="0"/>
                  </a:moveTo>
                  <a:lnTo>
                    <a:pt x="469" y="0"/>
                  </a:lnTo>
                  <a:lnTo>
                    <a:pt x="469" y="247"/>
                  </a:lnTo>
                  <a:lnTo>
                    <a:pt x="0" y="2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8" name="Freeform 25"/>
            <p:cNvSpPr>
              <a:spLocks/>
            </p:cNvSpPr>
            <p:nvPr/>
          </p:nvSpPr>
          <p:spPr bwMode="auto">
            <a:xfrm>
              <a:off x="3125" y="3936"/>
              <a:ext cx="75" cy="29"/>
            </a:xfrm>
            <a:custGeom>
              <a:avLst/>
              <a:gdLst>
                <a:gd name="T0" fmla="*/ 74 w 75"/>
                <a:gd name="T1" fmla="*/ 28 h 29"/>
                <a:gd name="T2" fmla="*/ 0 w 75"/>
                <a:gd name="T3" fmla="*/ 14 h 29"/>
                <a:gd name="T4" fmla="*/ 74 w 75"/>
                <a:gd name="T5" fmla="*/ 0 h 29"/>
                <a:gd name="T6" fmla="*/ 0 60000 65536"/>
                <a:gd name="T7" fmla="*/ 0 60000 65536"/>
                <a:gd name="T8" fmla="*/ 0 60000 65536"/>
                <a:gd name="T9" fmla="*/ 0 w 75"/>
                <a:gd name="T10" fmla="*/ 0 h 29"/>
                <a:gd name="T11" fmla="*/ 75 w 75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5" h="29">
                  <a:moveTo>
                    <a:pt x="74" y="28"/>
                  </a:moveTo>
                  <a:lnTo>
                    <a:pt x="0" y="14"/>
                  </a:lnTo>
                  <a:lnTo>
                    <a:pt x="74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9" name="Freeform 26"/>
            <p:cNvSpPr>
              <a:spLocks/>
            </p:cNvSpPr>
            <p:nvPr/>
          </p:nvSpPr>
          <p:spPr bwMode="auto">
            <a:xfrm>
              <a:off x="3125" y="3950"/>
              <a:ext cx="234" cy="1"/>
            </a:xfrm>
            <a:custGeom>
              <a:avLst/>
              <a:gdLst>
                <a:gd name="T0" fmla="*/ 0 w 234"/>
                <a:gd name="T1" fmla="*/ 0 h 1"/>
                <a:gd name="T2" fmla="*/ 233 w 234"/>
                <a:gd name="T3" fmla="*/ 0 h 1"/>
                <a:gd name="T4" fmla="*/ 0 w 234"/>
                <a:gd name="T5" fmla="*/ 0 h 1"/>
                <a:gd name="T6" fmla="*/ 0 60000 65536"/>
                <a:gd name="T7" fmla="*/ 0 60000 65536"/>
                <a:gd name="T8" fmla="*/ 0 60000 65536"/>
                <a:gd name="T9" fmla="*/ 0 w 234"/>
                <a:gd name="T10" fmla="*/ 0 h 1"/>
                <a:gd name="T11" fmla="*/ 234 w 23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4" h="1">
                  <a:moveTo>
                    <a:pt x="0" y="0"/>
                  </a:moveTo>
                  <a:lnTo>
                    <a:pt x="233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0" name="Freeform 27"/>
            <p:cNvSpPr>
              <a:spLocks/>
            </p:cNvSpPr>
            <p:nvPr/>
          </p:nvSpPr>
          <p:spPr bwMode="auto">
            <a:xfrm>
              <a:off x="3284" y="3936"/>
              <a:ext cx="75" cy="29"/>
            </a:xfrm>
            <a:custGeom>
              <a:avLst/>
              <a:gdLst>
                <a:gd name="T0" fmla="*/ 0 w 75"/>
                <a:gd name="T1" fmla="*/ 0 h 29"/>
                <a:gd name="T2" fmla="*/ 74 w 75"/>
                <a:gd name="T3" fmla="*/ 14 h 29"/>
                <a:gd name="T4" fmla="*/ 0 w 75"/>
                <a:gd name="T5" fmla="*/ 28 h 29"/>
                <a:gd name="T6" fmla="*/ 0 60000 65536"/>
                <a:gd name="T7" fmla="*/ 0 60000 65536"/>
                <a:gd name="T8" fmla="*/ 0 60000 65536"/>
                <a:gd name="T9" fmla="*/ 0 w 75"/>
                <a:gd name="T10" fmla="*/ 0 h 29"/>
                <a:gd name="T11" fmla="*/ 75 w 75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5" h="29">
                  <a:moveTo>
                    <a:pt x="0" y="0"/>
                  </a:moveTo>
                  <a:lnTo>
                    <a:pt x="74" y="14"/>
                  </a:lnTo>
                  <a:lnTo>
                    <a:pt x="0" y="28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1" name="Freeform 28"/>
            <p:cNvSpPr>
              <a:spLocks/>
            </p:cNvSpPr>
            <p:nvPr/>
          </p:nvSpPr>
          <p:spPr bwMode="auto">
            <a:xfrm>
              <a:off x="3405" y="3631"/>
              <a:ext cx="190" cy="214"/>
            </a:xfrm>
            <a:custGeom>
              <a:avLst/>
              <a:gdLst>
                <a:gd name="T0" fmla="*/ 0 w 190"/>
                <a:gd name="T1" fmla="*/ 0 h 214"/>
                <a:gd name="T2" fmla="*/ 189 w 190"/>
                <a:gd name="T3" fmla="*/ 213 h 214"/>
                <a:gd name="T4" fmla="*/ 0 w 190"/>
                <a:gd name="T5" fmla="*/ 0 h 214"/>
                <a:gd name="T6" fmla="*/ 0 60000 65536"/>
                <a:gd name="T7" fmla="*/ 0 60000 65536"/>
                <a:gd name="T8" fmla="*/ 0 60000 65536"/>
                <a:gd name="T9" fmla="*/ 0 w 190"/>
                <a:gd name="T10" fmla="*/ 0 h 214"/>
                <a:gd name="T11" fmla="*/ 190 w 190"/>
                <a:gd name="T12" fmla="*/ 214 h 2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0" h="214">
                  <a:moveTo>
                    <a:pt x="0" y="0"/>
                  </a:moveTo>
                  <a:lnTo>
                    <a:pt x="189" y="2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2" name="Freeform 29"/>
            <p:cNvSpPr>
              <a:spLocks/>
            </p:cNvSpPr>
            <p:nvPr/>
          </p:nvSpPr>
          <p:spPr bwMode="auto">
            <a:xfrm>
              <a:off x="3536" y="3788"/>
              <a:ext cx="59" cy="57"/>
            </a:xfrm>
            <a:custGeom>
              <a:avLst/>
              <a:gdLst>
                <a:gd name="T0" fmla="*/ 31 w 59"/>
                <a:gd name="T1" fmla="*/ 0 h 57"/>
                <a:gd name="T2" fmla="*/ 58 w 59"/>
                <a:gd name="T3" fmla="*/ 56 h 57"/>
                <a:gd name="T4" fmla="*/ 0 w 59"/>
                <a:gd name="T5" fmla="*/ 17 h 57"/>
                <a:gd name="T6" fmla="*/ 0 60000 65536"/>
                <a:gd name="T7" fmla="*/ 0 60000 65536"/>
                <a:gd name="T8" fmla="*/ 0 60000 65536"/>
                <a:gd name="T9" fmla="*/ 0 w 59"/>
                <a:gd name="T10" fmla="*/ 0 h 57"/>
                <a:gd name="T11" fmla="*/ 59 w 59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9" h="57">
                  <a:moveTo>
                    <a:pt x="31" y="0"/>
                  </a:moveTo>
                  <a:lnTo>
                    <a:pt x="58" y="56"/>
                  </a:lnTo>
                  <a:lnTo>
                    <a:pt x="0" y="17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3" name="Rectangle 30"/>
            <p:cNvSpPr>
              <a:spLocks noChangeArrowheads="1"/>
            </p:cNvSpPr>
            <p:nvPr/>
          </p:nvSpPr>
          <p:spPr bwMode="auto">
            <a:xfrm>
              <a:off x="4004" y="2967"/>
              <a:ext cx="10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  <a:latin typeface="Arial" charset="0"/>
                </a:rPr>
                <a:t>Index Entries</a:t>
              </a:r>
              <a:endParaRPr lang="en-US" sz="14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8464" name="Rectangle 31"/>
            <p:cNvSpPr>
              <a:spLocks noChangeArrowheads="1"/>
            </p:cNvSpPr>
            <p:nvPr/>
          </p:nvSpPr>
          <p:spPr bwMode="auto">
            <a:xfrm>
              <a:off x="4004" y="3781"/>
              <a:ext cx="94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  <a:latin typeface="Arial" charset="0"/>
                </a:rPr>
                <a:t>Data</a:t>
              </a:r>
              <a:r>
                <a:rPr lang="en-US" sz="1400" b="1">
                  <a:solidFill>
                    <a:srgbClr val="000000"/>
                  </a:solidFill>
                  <a:latin typeface="Arial" charset="0"/>
                </a:rPr>
                <a:t> </a:t>
              </a:r>
              <a:r>
                <a:rPr lang="en-US" sz="1800" b="1">
                  <a:solidFill>
                    <a:srgbClr val="000000"/>
                  </a:solidFill>
                  <a:latin typeface="Arial" charset="0"/>
                </a:rPr>
                <a:t>Entries</a:t>
              </a:r>
            </a:p>
          </p:txBody>
        </p:sp>
        <p:sp>
          <p:nvSpPr>
            <p:cNvPr id="18465" name="Rectangle 32"/>
            <p:cNvSpPr>
              <a:spLocks noChangeArrowheads="1"/>
            </p:cNvSpPr>
            <p:nvPr/>
          </p:nvSpPr>
          <p:spPr bwMode="auto">
            <a:xfrm>
              <a:off x="4004" y="3923"/>
              <a:ext cx="11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endParaRPr lang="he-IL" sz="14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8466" name="Rectangle 33"/>
            <p:cNvSpPr>
              <a:spLocks noChangeArrowheads="1"/>
            </p:cNvSpPr>
            <p:nvPr/>
          </p:nvSpPr>
          <p:spPr bwMode="auto">
            <a:xfrm>
              <a:off x="4004" y="3145"/>
              <a:ext cx="11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endParaRPr lang="he-IL" sz="1400" b="1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18439" name="Text Box 34"/>
          <p:cNvSpPr txBox="1">
            <a:spLocks noChangeArrowheads="1"/>
          </p:cNvSpPr>
          <p:nvPr/>
        </p:nvSpPr>
        <p:spPr bwMode="auto">
          <a:xfrm>
            <a:off x="2651125" y="4232275"/>
            <a:ext cx="776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Root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mtClean="0"/>
              <a:t>Example B+ Tree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dirty="0" smtClean="0"/>
              <a:t>Search begins at root, and key comparisons direct it to a leaf.</a:t>
            </a:r>
          </a:p>
          <a:p>
            <a:r>
              <a:rPr lang="en-US" dirty="0" smtClean="0"/>
              <a:t>Search for 5*, 15*, all data entries &gt;= 24* ...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898525" y="608012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buFont typeface="Monotype Sorts" pitchFamily="2" charset="2"/>
              <a:buNone/>
            </a:pPr>
            <a:r>
              <a:rPr lang="en-US" sz="2400">
                <a:latin typeface="Book Antiqua" pitchFamily="18" charset="0"/>
              </a:rPr>
              <a:t> </a:t>
            </a:r>
            <a:endParaRPr lang="en-US" sz="2400" i="1">
              <a:solidFill>
                <a:schemeClr val="accent2"/>
              </a:solidFill>
              <a:latin typeface="Book Antiqua" pitchFamily="18" charset="0"/>
            </a:endParaRPr>
          </a:p>
        </p:txBody>
      </p:sp>
      <p:sp>
        <p:nvSpPr>
          <p:cNvPr id="20487" name="Freeform 7"/>
          <p:cNvSpPr>
            <a:spLocks/>
          </p:cNvSpPr>
          <p:nvPr/>
        </p:nvSpPr>
        <p:spPr bwMode="auto">
          <a:xfrm>
            <a:off x="3271838" y="3978275"/>
            <a:ext cx="557212" cy="465138"/>
          </a:xfrm>
          <a:custGeom>
            <a:avLst/>
            <a:gdLst>
              <a:gd name="T0" fmla="*/ 0 w 351"/>
              <a:gd name="T1" fmla="*/ 463550 h 293"/>
              <a:gd name="T2" fmla="*/ 0 w 351"/>
              <a:gd name="T3" fmla="*/ 0 h 293"/>
              <a:gd name="T4" fmla="*/ 555625 w 351"/>
              <a:gd name="T5" fmla="*/ 0 h 293"/>
              <a:gd name="T6" fmla="*/ 555625 w 351"/>
              <a:gd name="T7" fmla="*/ 463550 h 293"/>
              <a:gd name="T8" fmla="*/ 0 w 351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1"/>
              <a:gd name="T16" fmla="*/ 0 h 293"/>
              <a:gd name="T17" fmla="*/ 351 w 351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1" h="293">
                <a:moveTo>
                  <a:pt x="0" y="292"/>
                </a:moveTo>
                <a:lnTo>
                  <a:pt x="0" y="0"/>
                </a:lnTo>
                <a:lnTo>
                  <a:pt x="350" y="0"/>
                </a:lnTo>
                <a:lnTo>
                  <a:pt x="350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8" name="Freeform 8"/>
          <p:cNvSpPr>
            <a:spLocks/>
          </p:cNvSpPr>
          <p:nvPr/>
        </p:nvSpPr>
        <p:spPr bwMode="auto">
          <a:xfrm>
            <a:off x="3365500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9" name="Freeform 9"/>
          <p:cNvSpPr>
            <a:spLocks/>
          </p:cNvSpPr>
          <p:nvPr/>
        </p:nvSpPr>
        <p:spPr bwMode="auto">
          <a:xfrm>
            <a:off x="3827463" y="3978275"/>
            <a:ext cx="560387" cy="465138"/>
          </a:xfrm>
          <a:custGeom>
            <a:avLst/>
            <a:gdLst>
              <a:gd name="T0" fmla="*/ 0 w 353"/>
              <a:gd name="T1" fmla="*/ 463550 h 293"/>
              <a:gd name="T2" fmla="*/ 0 w 353"/>
              <a:gd name="T3" fmla="*/ 0 h 293"/>
              <a:gd name="T4" fmla="*/ 558800 w 353"/>
              <a:gd name="T5" fmla="*/ 0 h 293"/>
              <a:gd name="T6" fmla="*/ 558800 w 353"/>
              <a:gd name="T7" fmla="*/ 463550 h 293"/>
              <a:gd name="T8" fmla="*/ 0 w 353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0" name="Freeform 10"/>
          <p:cNvSpPr>
            <a:spLocks/>
          </p:cNvSpPr>
          <p:nvPr/>
        </p:nvSpPr>
        <p:spPr bwMode="auto">
          <a:xfrm>
            <a:off x="3922713" y="3978275"/>
            <a:ext cx="1587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1" name="Freeform 11"/>
          <p:cNvSpPr>
            <a:spLocks/>
          </p:cNvSpPr>
          <p:nvPr/>
        </p:nvSpPr>
        <p:spPr bwMode="auto">
          <a:xfrm>
            <a:off x="4386263" y="3978275"/>
            <a:ext cx="558800" cy="465138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2" name="Freeform 12"/>
          <p:cNvSpPr>
            <a:spLocks/>
          </p:cNvSpPr>
          <p:nvPr/>
        </p:nvSpPr>
        <p:spPr bwMode="auto">
          <a:xfrm>
            <a:off x="4479925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3" name="Freeform 13"/>
          <p:cNvSpPr>
            <a:spLocks/>
          </p:cNvSpPr>
          <p:nvPr/>
        </p:nvSpPr>
        <p:spPr bwMode="auto">
          <a:xfrm>
            <a:off x="4943475" y="3978275"/>
            <a:ext cx="560388" cy="465138"/>
          </a:xfrm>
          <a:custGeom>
            <a:avLst/>
            <a:gdLst>
              <a:gd name="T0" fmla="*/ 0 w 353"/>
              <a:gd name="T1" fmla="*/ 463550 h 293"/>
              <a:gd name="T2" fmla="*/ 0 w 353"/>
              <a:gd name="T3" fmla="*/ 0 h 293"/>
              <a:gd name="T4" fmla="*/ 558800 w 353"/>
              <a:gd name="T5" fmla="*/ 0 h 293"/>
              <a:gd name="T6" fmla="*/ 558800 w 353"/>
              <a:gd name="T7" fmla="*/ 463550 h 293"/>
              <a:gd name="T8" fmla="*/ 0 w 353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4" name="Freeform 14"/>
          <p:cNvSpPr>
            <a:spLocks/>
          </p:cNvSpPr>
          <p:nvPr/>
        </p:nvSpPr>
        <p:spPr bwMode="auto">
          <a:xfrm>
            <a:off x="5035550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5" name="Freeform 15"/>
          <p:cNvSpPr>
            <a:spLocks/>
          </p:cNvSpPr>
          <p:nvPr/>
        </p:nvSpPr>
        <p:spPr bwMode="auto">
          <a:xfrm>
            <a:off x="5502275" y="3978275"/>
            <a:ext cx="93663" cy="465138"/>
          </a:xfrm>
          <a:custGeom>
            <a:avLst/>
            <a:gdLst>
              <a:gd name="T0" fmla="*/ 0 w 59"/>
              <a:gd name="T1" fmla="*/ 463550 h 293"/>
              <a:gd name="T2" fmla="*/ 0 w 59"/>
              <a:gd name="T3" fmla="*/ 0 h 293"/>
              <a:gd name="T4" fmla="*/ 92075 w 59"/>
              <a:gd name="T5" fmla="*/ 0 h 293"/>
              <a:gd name="T6" fmla="*/ 92075 w 59"/>
              <a:gd name="T7" fmla="*/ 463550 h 293"/>
              <a:gd name="T8" fmla="*/ 0 w 59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"/>
              <a:gd name="T16" fmla="*/ 0 h 293"/>
              <a:gd name="T17" fmla="*/ 59 w 59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" h="293">
                <a:moveTo>
                  <a:pt x="0" y="292"/>
                </a:moveTo>
                <a:lnTo>
                  <a:pt x="0" y="0"/>
                </a:lnTo>
                <a:lnTo>
                  <a:pt x="58" y="0"/>
                </a:lnTo>
                <a:lnTo>
                  <a:pt x="58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6" name="Freeform 16"/>
          <p:cNvSpPr>
            <a:spLocks/>
          </p:cNvSpPr>
          <p:nvPr/>
        </p:nvSpPr>
        <p:spPr bwMode="auto">
          <a:xfrm>
            <a:off x="7034213" y="5413375"/>
            <a:ext cx="373062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7" name="Freeform 17"/>
          <p:cNvSpPr>
            <a:spLocks/>
          </p:cNvSpPr>
          <p:nvPr/>
        </p:nvSpPr>
        <p:spPr bwMode="auto">
          <a:xfrm>
            <a:off x="7405688" y="5413375"/>
            <a:ext cx="373062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8" name="Freeform 18"/>
          <p:cNvSpPr>
            <a:spLocks/>
          </p:cNvSpPr>
          <p:nvPr/>
        </p:nvSpPr>
        <p:spPr bwMode="auto">
          <a:xfrm>
            <a:off x="7777163" y="5413375"/>
            <a:ext cx="374650" cy="373063"/>
          </a:xfrm>
          <a:custGeom>
            <a:avLst/>
            <a:gdLst>
              <a:gd name="T0" fmla="*/ 0 w 236"/>
              <a:gd name="T1" fmla="*/ 371475 h 235"/>
              <a:gd name="T2" fmla="*/ 0 w 236"/>
              <a:gd name="T3" fmla="*/ 0 h 235"/>
              <a:gd name="T4" fmla="*/ 373063 w 236"/>
              <a:gd name="T5" fmla="*/ 0 h 235"/>
              <a:gd name="T6" fmla="*/ 373063 w 236"/>
              <a:gd name="T7" fmla="*/ 371475 h 235"/>
              <a:gd name="T8" fmla="*/ 0 w 236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9" name="Freeform 19"/>
          <p:cNvSpPr>
            <a:spLocks/>
          </p:cNvSpPr>
          <p:nvPr/>
        </p:nvSpPr>
        <p:spPr bwMode="auto">
          <a:xfrm>
            <a:off x="8150225" y="5413375"/>
            <a:ext cx="371475" cy="373063"/>
          </a:xfrm>
          <a:custGeom>
            <a:avLst/>
            <a:gdLst>
              <a:gd name="T0" fmla="*/ 0 w 234"/>
              <a:gd name="T1" fmla="*/ 371475 h 235"/>
              <a:gd name="T2" fmla="*/ 0 w 234"/>
              <a:gd name="T3" fmla="*/ 0 h 235"/>
              <a:gd name="T4" fmla="*/ 369888 w 234"/>
              <a:gd name="T5" fmla="*/ 0 h 235"/>
              <a:gd name="T6" fmla="*/ 369888 w 234"/>
              <a:gd name="T7" fmla="*/ 371475 h 235"/>
              <a:gd name="T8" fmla="*/ 0 w 234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4"/>
              <a:gd name="T16" fmla="*/ 0 h 235"/>
              <a:gd name="T17" fmla="*/ 234 w 234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4" h="235">
                <a:moveTo>
                  <a:pt x="0" y="234"/>
                </a:moveTo>
                <a:lnTo>
                  <a:pt x="0" y="0"/>
                </a:lnTo>
                <a:lnTo>
                  <a:pt x="233" y="0"/>
                </a:lnTo>
                <a:lnTo>
                  <a:pt x="233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0" name="Freeform 20"/>
          <p:cNvSpPr>
            <a:spLocks/>
          </p:cNvSpPr>
          <p:nvPr/>
        </p:nvSpPr>
        <p:spPr bwMode="auto">
          <a:xfrm>
            <a:off x="346075" y="5413375"/>
            <a:ext cx="373063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1" name="Freeform 21"/>
          <p:cNvSpPr>
            <a:spLocks/>
          </p:cNvSpPr>
          <p:nvPr/>
        </p:nvSpPr>
        <p:spPr bwMode="auto">
          <a:xfrm>
            <a:off x="717550" y="5413375"/>
            <a:ext cx="373063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2" name="Freeform 22"/>
          <p:cNvSpPr>
            <a:spLocks/>
          </p:cNvSpPr>
          <p:nvPr/>
        </p:nvSpPr>
        <p:spPr bwMode="auto">
          <a:xfrm>
            <a:off x="1089025" y="5413375"/>
            <a:ext cx="373063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3" name="Freeform 23"/>
          <p:cNvSpPr>
            <a:spLocks/>
          </p:cNvSpPr>
          <p:nvPr/>
        </p:nvSpPr>
        <p:spPr bwMode="auto">
          <a:xfrm>
            <a:off x="1460500" y="5413375"/>
            <a:ext cx="373063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4" name="Freeform 24"/>
          <p:cNvSpPr>
            <a:spLocks/>
          </p:cNvSpPr>
          <p:nvPr/>
        </p:nvSpPr>
        <p:spPr bwMode="auto">
          <a:xfrm>
            <a:off x="2017713" y="5413375"/>
            <a:ext cx="373062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5" name="Freeform 25"/>
          <p:cNvSpPr>
            <a:spLocks/>
          </p:cNvSpPr>
          <p:nvPr/>
        </p:nvSpPr>
        <p:spPr bwMode="auto">
          <a:xfrm>
            <a:off x="2389188" y="5413375"/>
            <a:ext cx="373062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6" name="Freeform 26"/>
          <p:cNvSpPr>
            <a:spLocks/>
          </p:cNvSpPr>
          <p:nvPr/>
        </p:nvSpPr>
        <p:spPr bwMode="auto">
          <a:xfrm>
            <a:off x="2760663" y="5413375"/>
            <a:ext cx="373062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7" name="Freeform 27"/>
          <p:cNvSpPr>
            <a:spLocks/>
          </p:cNvSpPr>
          <p:nvPr/>
        </p:nvSpPr>
        <p:spPr bwMode="auto">
          <a:xfrm>
            <a:off x="3132138" y="5413375"/>
            <a:ext cx="373062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8" name="Freeform 28"/>
          <p:cNvSpPr>
            <a:spLocks/>
          </p:cNvSpPr>
          <p:nvPr/>
        </p:nvSpPr>
        <p:spPr bwMode="auto">
          <a:xfrm>
            <a:off x="3689350" y="5413375"/>
            <a:ext cx="373063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9" name="Freeform 29"/>
          <p:cNvSpPr>
            <a:spLocks/>
          </p:cNvSpPr>
          <p:nvPr/>
        </p:nvSpPr>
        <p:spPr bwMode="auto">
          <a:xfrm>
            <a:off x="4060825" y="5413375"/>
            <a:ext cx="373063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0" name="Freeform 30"/>
          <p:cNvSpPr>
            <a:spLocks/>
          </p:cNvSpPr>
          <p:nvPr/>
        </p:nvSpPr>
        <p:spPr bwMode="auto">
          <a:xfrm>
            <a:off x="4432300" y="5413375"/>
            <a:ext cx="374650" cy="373063"/>
          </a:xfrm>
          <a:custGeom>
            <a:avLst/>
            <a:gdLst>
              <a:gd name="T0" fmla="*/ 0 w 236"/>
              <a:gd name="T1" fmla="*/ 371475 h 235"/>
              <a:gd name="T2" fmla="*/ 0 w 236"/>
              <a:gd name="T3" fmla="*/ 0 h 235"/>
              <a:gd name="T4" fmla="*/ 373063 w 236"/>
              <a:gd name="T5" fmla="*/ 0 h 235"/>
              <a:gd name="T6" fmla="*/ 373063 w 236"/>
              <a:gd name="T7" fmla="*/ 371475 h 235"/>
              <a:gd name="T8" fmla="*/ 0 w 236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1" name="Freeform 31"/>
          <p:cNvSpPr>
            <a:spLocks/>
          </p:cNvSpPr>
          <p:nvPr/>
        </p:nvSpPr>
        <p:spPr bwMode="auto">
          <a:xfrm>
            <a:off x="4805363" y="5413375"/>
            <a:ext cx="373062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2" name="Freeform 32"/>
          <p:cNvSpPr>
            <a:spLocks/>
          </p:cNvSpPr>
          <p:nvPr/>
        </p:nvSpPr>
        <p:spPr bwMode="auto">
          <a:xfrm>
            <a:off x="5360988" y="5413375"/>
            <a:ext cx="374650" cy="373063"/>
          </a:xfrm>
          <a:custGeom>
            <a:avLst/>
            <a:gdLst>
              <a:gd name="T0" fmla="*/ 0 w 236"/>
              <a:gd name="T1" fmla="*/ 371475 h 235"/>
              <a:gd name="T2" fmla="*/ 0 w 236"/>
              <a:gd name="T3" fmla="*/ 0 h 235"/>
              <a:gd name="T4" fmla="*/ 373063 w 236"/>
              <a:gd name="T5" fmla="*/ 0 h 235"/>
              <a:gd name="T6" fmla="*/ 373063 w 236"/>
              <a:gd name="T7" fmla="*/ 371475 h 235"/>
              <a:gd name="T8" fmla="*/ 0 w 236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3" name="Freeform 33"/>
          <p:cNvSpPr>
            <a:spLocks/>
          </p:cNvSpPr>
          <p:nvPr/>
        </p:nvSpPr>
        <p:spPr bwMode="auto">
          <a:xfrm>
            <a:off x="5734050" y="5413375"/>
            <a:ext cx="373063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4" name="Freeform 34"/>
          <p:cNvSpPr>
            <a:spLocks/>
          </p:cNvSpPr>
          <p:nvPr/>
        </p:nvSpPr>
        <p:spPr bwMode="auto">
          <a:xfrm>
            <a:off x="6105525" y="5413375"/>
            <a:ext cx="373063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5" name="Freeform 35"/>
          <p:cNvSpPr>
            <a:spLocks/>
          </p:cNvSpPr>
          <p:nvPr/>
        </p:nvSpPr>
        <p:spPr bwMode="auto">
          <a:xfrm>
            <a:off x="6477000" y="5413375"/>
            <a:ext cx="373063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6" name="Freeform 36"/>
          <p:cNvSpPr>
            <a:spLocks/>
          </p:cNvSpPr>
          <p:nvPr/>
        </p:nvSpPr>
        <p:spPr bwMode="auto">
          <a:xfrm>
            <a:off x="1100138" y="4383088"/>
            <a:ext cx="2219325" cy="1009650"/>
          </a:xfrm>
          <a:custGeom>
            <a:avLst/>
            <a:gdLst>
              <a:gd name="T0" fmla="*/ 2217738 w 1398"/>
              <a:gd name="T1" fmla="*/ 0 h 636"/>
              <a:gd name="T2" fmla="*/ 0 w 1398"/>
              <a:gd name="T3" fmla="*/ 1008063 h 636"/>
              <a:gd name="T4" fmla="*/ 2217738 w 1398"/>
              <a:gd name="T5" fmla="*/ 0 h 636"/>
              <a:gd name="T6" fmla="*/ 0 60000 65536"/>
              <a:gd name="T7" fmla="*/ 0 60000 65536"/>
              <a:gd name="T8" fmla="*/ 0 60000 65536"/>
              <a:gd name="T9" fmla="*/ 0 w 1398"/>
              <a:gd name="T10" fmla="*/ 0 h 636"/>
              <a:gd name="T11" fmla="*/ 1398 w 1398"/>
              <a:gd name="T12" fmla="*/ 636 h 6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8" h="636">
                <a:moveTo>
                  <a:pt x="1397" y="0"/>
                </a:moveTo>
                <a:lnTo>
                  <a:pt x="0" y="635"/>
                </a:lnTo>
                <a:lnTo>
                  <a:pt x="139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7" name="Freeform 37"/>
          <p:cNvSpPr>
            <a:spLocks/>
          </p:cNvSpPr>
          <p:nvPr/>
        </p:nvSpPr>
        <p:spPr bwMode="auto">
          <a:xfrm>
            <a:off x="1100138" y="5316538"/>
            <a:ext cx="119062" cy="76200"/>
          </a:xfrm>
          <a:custGeom>
            <a:avLst/>
            <a:gdLst>
              <a:gd name="T0" fmla="*/ 117475 w 75"/>
              <a:gd name="T1" fmla="*/ 52388 h 48"/>
              <a:gd name="T2" fmla="*/ 0 w 75"/>
              <a:gd name="T3" fmla="*/ 74613 h 48"/>
              <a:gd name="T4" fmla="*/ 93662 w 75"/>
              <a:gd name="T5" fmla="*/ 0 h 48"/>
              <a:gd name="T6" fmla="*/ 117475 w 75"/>
              <a:gd name="T7" fmla="*/ 52388 h 48"/>
              <a:gd name="T8" fmla="*/ 0 60000 65536"/>
              <a:gd name="T9" fmla="*/ 0 60000 65536"/>
              <a:gd name="T10" fmla="*/ 0 60000 65536"/>
              <a:gd name="T11" fmla="*/ 0 60000 65536"/>
              <a:gd name="T12" fmla="*/ 0 w 75"/>
              <a:gd name="T13" fmla="*/ 0 h 48"/>
              <a:gd name="T14" fmla="*/ 75 w 75"/>
              <a:gd name="T15" fmla="*/ 48 h 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" h="48">
                <a:moveTo>
                  <a:pt x="74" y="33"/>
                </a:moveTo>
                <a:lnTo>
                  <a:pt x="0" y="47"/>
                </a:lnTo>
                <a:lnTo>
                  <a:pt x="59" y="0"/>
                </a:lnTo>
                <a:lnTo>
                  <a:pt x="74" y="3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8" name="Freeform 38"/>
          <p:cNvSpPr>
            <a:spLocks/>
          </p:cNvSpPr>
          <p:nvPr/>
        </p:nvSpPr>
        <p:spPr bwMode="auto">
          <a:xfrm>
            <a:off x="2760663" y="4395788"/>
            <a:ext cx="1104900" cy="996950"/>
          </a:xfrm>
          <a:custGeom>
            <a:avLst/>
            <a:gdLst>
              <a:gd name="T0" fmla="*/ 1103313 w 696"/>
              <a:gd name="T1" fmla="*/ 0 h 628"/>
              <a:gd name="T2" fmla="*/ 0 w 696"/>
              <a:gd name="T3" fmla="*/ 995363 h 628"/>
              <a:gd name="T4" fmla="*/ 1103313 w 696"/>
              <a:gd name="T5" fmla="*/ 0 h 628"/>
              <a:gd name="T6" fmla="*/ 0 60000 65536"/>
              <a:gd name="T7" fmla="*/ 0 60000 65536"/>
              <a:gd name="T8" fmla="*/ 0 60000 65536"/>
              <a:gd name="T9" fmla="*/ 0 w 696"/>
              <a:gd name="T10" fmla="*/ 0 h 628"/>
              <a:gd name="T11" fmla="*/ 696 w 696"/>
              <a:gd name="T12" fmla="*/ 628 h 6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6" h="628">
                <a:moveTo>
                  <a:pt x="695" y="0"/>
                </a:moveTo>
                <a:lnTo>
                  <a:pt x="0" y="627"/>
                </a:lnTo>
                <a:lnTo>
                  <a:pt x="69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9" name="Freeform 39"/>
          <p:cNvSpPr>
            <a:spLocks/>
          </p:cNvSpPr>
          <p:nvPr/>
        </p:nvSpPr>
        <p:spPr bwMode="auto">
          <a:xfrm>
            <a:off x="2760663" y="5291138"/>
            <a:ext cx="107950" cy="101600"/>
          </a:xfrm>
          <a:custGeom>
            <a:avLst/>
            <a:gdLst>
              <a:gd name="T0" fmla="*/ 106363 w 68"/>
              <a:gd name="T1" fmla="*/ 42862 h 64"/>
              <a:gd name="T2" fmla="*/ 0 w 68"/>
              <a:gd name="T3" fmla="*/ 100012 h 64"/>
              <a:gd name="T4" fmla="*/ 66675 w 68"/>
              <a:gd name="T5" fmla="*/ 0 h 64"/>
              <a:gd name="T6" fmla="*/ 106363 w 68"/>
              <a:gd name="T7" fmla="*/ 42862 h 64"/>
              <a:gd name="T8" fmla="*/ 0 60000 65536"/>
              <a:gd name="T9" fmla="*/ 0 60000 65536"/>
              <a:gd name="T10" fmla="*/ 0 60000 65536"/>
              <a:gd name="T11" fmla="*/ 0 60000 65536"/>
              <a:gd name="T12" fmla="*/ 0 w 68"/>
              <a:gd name="T13" fmla="*/ 0 h 64"/>
              <a:gd name="T14" fmla="*/ 68 w 68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" h="64">
                <a:moveTo>
                  <a:pt x="67" y="27"/>
                </a:moveTo>
                <a:lnTo>
                  <a:pt x="0" y="63"/>
                </a:lnTo>
                <a:lnTo>
                  <a:pt x="42" y="0"/>
                </a:lnTo>
                <a:lnTo>
                  <a:pt x="67" y="2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0" name="Freeform 40"/>
          <p:cNvSpPr>
            <a:spLocks/>
          </p:cNvSpPr>
          <p:nvPr/>
        </p:nvSpPr>
        <p:spPr bwMode="auto">
          <a:xfrm>
            <a:off x="4421188" y="4395788"/>
            <a:ext cx="1587" cy="985837"/>
          </a:xfrm>
          <a:custGeom>
            <a:avLst/>
            <a:gdLst>
              <a:gd name="T0" fmla="*/ 0 w 1"/>
              <a:gd name="T1" fmla="*/ 0 h 621"/>
              <a:gd name="T2" fmla="*/ 0 w 1"/>
              <a:gd name="T3" fmla="*/ 984250 h 621"/>
              <a:gd name="T4" fmla="*/ 0 w 1"/>
              <a:gd name="T5" fmla="*/ 0 h 621"/>
              <a:gd name="T6" fmla="*/ 0 60000 65536"/>
              <a:gd name="T7" fmla="*/ 0 60000 65536"/>
              <a:gd name="T8" fmla="*/ 0 60000 65536"/>
              <a:gd name="T9" fmla="*/ 0 w 1"/>
              <a:gd name="T10" fmla="*/ 0 h 621"/>
              <a:gd name="T11" fmla="*/ 1 w 1"/>
              <a:gd name="T12" fmla="*/ 621 h 6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21">
                <a:moveTo>
                  <a:pt x="0" y="0"/>
                </a:moveTo>
                <a:lnTo>
                  <a:pt x="0" y="6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1" name="Freeform 41"/>
          <p:cNvSpPr>
            <a:spLocks/>
          </p:cNvSpPr>
          <p:nvPr/>
        </p:nvSpPr>
        <p:spPr bwMode="auto">
          <a:xfrm>
            <a:off x="4391025" y="5262563"/>
            <a:ext cx="60325" cy="119062"/>
          </a:xfrm>
          <a:custGeom>
            <a:avLst/>
            <a:gdLst>
              <a:gd name="T0" fmla="*/ 58738 w 38"/>
              <a:gd name="T1" fmla="*/ 0 h 75"/>
              <a:gd name="T2" fmla="*/ 30163 w 38"/>
              <a:gd name="T3" fmla="*/ 117475 h 75"/>
              <a:gd name="T4" fmla="*/ 0 w 38"/>
              <a:gd name="T5" fmla="*/ 0 h 75"/>
              <a:gd name="T6" fmla="*/ 58738 w 38"/>
              <a:gd name="T7" fmla="*/ 0 h 75"/>
              <a:gd name="T8" fmla="*/ 0 60000 65536"/>
              <a:gd name="T9" fmla="*/ 0 60000 65536"/>
              <a:gd name="T10" fmla="*/ 0 60000 65536"/>
              <a:gd name="T11" fmla="*/ 0 60000 65536"/>
              <a:gd name="T12" fmla="*/ 0 w 38"/>
              <a:gd name="T13" fmla="*/ 0 h 75"/>
              <a:gd name="T14" fmla="*/ 38 w 38"/>
              <a:gd name="T15" fmla="*/ 75 h 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" h="75">
                <a:moveTo>
                  <a:pt x="37" y="0"/>
                </a:moveTo>
                <a:lnTo>
                  <a:pt x="19" y="74"/>
                </a:lnTo>
                <a:lnTo>
                  <a:pt x="0" y="0"/>
                </a:lnTo>
                <a:lnTo>
                  <a:pt x="3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2" name="Freeform 42"/>
          <p:cNvSpPr>
            <a:spLocks/>
          </p:cNvSpPr>
          <p:nvPr/>
        </p:nvSpPr>
        <p:spPr bwMode="auto">
          <a:xfrm>
            <a:off x="4989513" y="4383088"/>
            <a:ext cx="1093787" cy="998537"/>
          </a:xfrm>
          <a:custGeom>
            <a:avLst/>
            <a:gdLst>
              <a:gd name="T0" fmla="*/ 0 w 689"/>
              <a:gd name="T1" fmla="*/ 0 h 629"/>
              <a:gd name="T2" fmla="*/ 1092200 w 689"/>
              <a:gd name="T3" fmla="*/ 996950 h 629"/>
              <a:gd name="T4" fmla="*/ 0 w 689"/>
              <a:gd name="T5" fmla="*/ 0 h 629"/>
              <a:gd name="T6" fmla="*/ 0 60000 65536"/>
              <a:gd name="T7" fmla="*/ 0 60000 65536"/>
              <a:gd name="T8" fmla="*/ 0 60000 65536"/>
              <a:gd name="T9" fmla="*/ 0 w 689"/>
              <a:gd name="T10" fmla="*/ 0 h 629"/>
              <a:gd name="T11" fmla="*/ 689 w 689"/>
              <a:gd name="T12" fmla="*/ 629 h 6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9" h="629">
                <a:moveTo>
                  <a:pt x="0" y="0"/>
                </a:moveTo>
                <a:lnTo>
                  <a:pt x="688" y="62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3" name="Freeform 43"/>
          <p:cNvSpPr>
            <a:spLocks/>
          </p:cNvSpPr>
          <p:nvPr/>
        </p:nvSpPr>
        <p:spPr bwMode="auto">
          <a:xfrm>
            <a:off x="5976938" y="5280025"/>
            <a:ext cx="106362" cy="101600"/>
          </a:xfrm>
          <a:custGeom>
            <a:avLst/>
            <a:gdLst>
              <a:gd name="T0" fmla="*/ 39687 w 67"/>
              <a:gd name="T1" fmla="*/ 0 h 64"/>
              <a:gd name="T2" fmla="*/ 104775 w 67"/>
              <a:gd name="T3" fmla="*/ 100012 h 64"/>
              <a:gd name="T4" fmla="*/ 0 w 67"/>
              <a:gd name="T5" fmla="*/ 42862 h 64"/>
              <a:gd name="T6" fmla="*/ 39687 w 67"/>
              <a:gd name="T7" fmla="*/ 0 h 64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64"/>
              <a:gd name="T14" fmla="*/ 67 w 67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64">
                <a:moveTo>
                  <a:pt x="25" y="0"/>
                </a:moveTo>
                <a:lnTo>
                  <a:pt x="66" y="63"/>
                </a:lnTo>
                <a:lnTo>
                  <a:pt x="0" y="27"/>
                </a:lnTo>
                <a:lnTo>
                  <a:pt x="2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4" name="Freeform 44"/>
          <p:cNvSpPr>
            <a:spLocks/>
          </p:cNvSpPr>
          <p:nvPr/>
        </p:nvSpPr>
        <p:spPr bwMode="auto">
          <a:xfrm>
            <a:off x="5548313" y="4370388"/>
            <a:ext cx="2219325" cy="1011237"/>
          </a:xfrm>
          <a:custGeom>
            <a:avLst/>
            <a:gdLst>
              <a:gd name="T0" fmla="*/ 0 w 1398"/>
              <a:gd name="T1" fmla="*/ 0 h 637"/>
              <a:gd name="T2" fmla="*/ 2217738 w 1398"/>
              <a:gd name="T3" fmla="*/ 1009650 h 637"/>
              <a:gd name="T4" fmla="*/ 0 w 1398"/>
              <a:gd name="T5" fmla="*/ 0 h 637"/>
              <a:gd name="T6" fmla="*/ 0 60000 65536"/>
              <a:gd name="T7" fmla="*/ 0 60000 65536"/>
              <a:gd name="T8" fmla="*/ 0 60000 65536"/>
              <a:gd name="T9" fmla="*/ 0 w 1398"/>
              <a:gd name="T10" fmla="*/ 0 h 637"/>
              <a:gd name="T11" fmla="*/ 1398 w 1398"/>
              <a:gd name="T12" fmla="*/ 637 h 6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8" h="637">
                <a:moveTo>
                  <a:pt x="0" y="0"/>
                </a:moveTo>
                <a:lnTo>
                  <a:pt x="1397" y="63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5" name="Freeform 45"/>
          <p:cNvSpPr>
            <a:spLocks/>
          </p:cNvSpPr>
          <p:nvPr/>
        </p:nvSpPr>
        <p:spPr bwMode="auto">
          <a:xfrm>
            <a:off x="7648575" y="5303838"/>
            <a:ext cx="119063" cy="77787"/>
          </a:xfrm>
          <a:custGeom>
            <a:avLst/>
            <a:gdLst>
              <a:gd name="T0" fmla="*/ 23813 w 75"/>
              <a:gd name="T1" fmla="*/ 0 h 49"/>
              <a:gd name="T2" fmla="*/ 117475 w 75"/>
              <a:gd name="T3" fmla="*/ 76200 h 49"/>
              <a:gd name="T4" fmla="*/ 0 w 75"/>
              <a:gd name="T5" fmla="*/ 53975 h 49"/>
              <a:gd name="T6" fmla="*/ 23813 w 75"/>
              <a:gd name="T7" fmla="*/ 0 h 49"/>
              <a:gd name="T8" fmla="*/ 0 60000 65536"/>
              <a:gd name="T9" fmla="*/ 0 60000 65536"/>
              <a:gd name="T10" fmla="*/ 0 60000 65536"/>
              <a:gd name="T11" fmla="*/ 0 60000 65536"/>
              <a:gd name="T12" fmla="*/ 0 w 75"/>
              <a:gd name="T13" fmla="*/ 0 h 49"/>
              <a:gd name="T14" fmla="*/ 75 w 75"/>
              <a:gd name="T15" fmla="*/ 49 h 4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" h="49">
                <a:moveTo>
                  <a:pt x="15" y="0"/>
                </a:moveTo>
                <a:lnTo>
                  <a:pt x="74" y="48"/>
                </a:lnTo>
                <a:lnTo>
                  <a:pt x="0" y="34"/>
                </a:lnTo>
                <a:lnTo>
                  <a:pt x="1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6" name="Rectangle 46"/>
          <p:cNvSpPr>
            <a:spLocks noChangeArrowheads="1"/>
          </p:cNvSpPr>
          <p:nvPr/>
        </p:nvSpPr>
        <p:spPr bwMode="auto">
          <a:xfrm>
            <a:off x="3957638" y="404971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17</a:t>
            </a:r>
          </a:p>
        </p:txBody>
      </p:sp>
      <p:sp>
        <p:nvSpPr>
          <p:cNvPr id="20527" name="Rectangle 47"/>
          <p:cNvSpPr>
            <a:spLocks noChangeArrowheads="1"/>
          </p:cNvSpPr>
          <p:nvPr/>
        </p:nvSpPr>
        <p:spPr bwMode="auto">
          <a:xfrm>
            <a:off x="4514850" y="4048125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24</a:t>
            </a:r>
          </a:p>
        </p:txBody>
      </p:sp>
      <p:sp>
        <p:nvSpPr>
          <p:cNvPr id="20528" name="Rectangle 48"/>
          <p:cNvSpPr>
            <a:spLocks noChangeArrowheads="1"/>
          </p:cNvSpPr>
          <p:nvPr/>
        </p:nvSpPr>
        <p:spPr bwMode="auto">
          <a:xfrm>
            <a:off x="5084763" y="403701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30</a:t>
            </a:r>
          </a:p>
        </p:txBody>
      </p:sp>
      <p:sp>
        <p:nvSpPr>
          <p:cNvPr id="20529" name="Rectangle 49"/>
          <p:cNvSpPr>
            <a:spLocks noChangeArrowheads="1"/>
          </p:cNvSpPr>
          <p:nvPr/>
        </p:nvSpPr>
        <p:spPr bwMode="auto">
          <a:xfrm>
            <a:off x="346075" y="542766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2*</a:t>
            </a:r>
          </a:p>
        </p:txBody>
      </p:sp>
      <p:sp>
        <p:nvSpPr>
          <p:cNvPr id="20530" name="Rectangle 50"/>
          <p:cNvSpPr>
            <a:spLocks noChangeArrowheads="1"/>
          </p:cNvSpPr>
          <p:nvPr/>
        </p:nvSpPr>
        <p:spPr bwMode="auto">
          <a:xfrm>
            <a:off x="727075" y="5416550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3*</a:t>
            </a:r>
          </a:p>
        </p:txBody>
      </p:sp>
      <p:sp>
        <p:nvSpPr>
          <p:cNvPr id="20531" name="Rectangle 51"/>
          <p:cNvSpPr>
            <a:spLocks noChangeArrowheads="1"/>
          </p:cNvSpPr>
          <p:nvPr/>
        </p:nvSpPr>
        <p:spPr bwMode="auto">
          <a:xfrm>
            <a:off x="1100138" y="5416550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5*</a:t>
            </a:r>
          </a:p>
        </p:txBody>
      </p:sp>
      <p:sp>
        <p:nvSpPr>
          <p:cNvPr id="20532" name="Rectangle 52"/>
          <p:cNvSpPr>
            <a:spLocks noChangeArrowheads="1"/>
          </p:cNvSpPr>
          <p:nvPr/>
        </p:nvSpPr>
        <p:spPr bwMode="auto">
          <a:xfrm>
            <a:off x="1471613" y="542766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7*</a:t>
            </a:r>
          </a:p>
        </p:txBody>
      </p:sp>
      <p:sp>
        <p:nvSpPr>
          <p:cNvPr id="20533" name="Rectangle 53"/>
          <p:cNvSpPr>
            <a:spLocks noChangeArrowheads="1"/>
          </p:cNvSpPr>
          <p:nvPr/>
        </p:nvSpPr>
        <p:spPr bwMode="auto">
          <a:xfrm>
            <a:off x="2006600" y="54276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14*</a:t>
            </a:r>
          </a:p>
        </p:txBody>
      </p:sp>
      <p:sp>
        <p:nvSpPr>
          <p:cNvPr id="20534" name="Rectangle 54"/>
          <p:cNvSpPr>
            <a:spLocks noChangeArrowheads="1"/>
          </p:cNvSpPr>
          <p:nvPr/>
        </p:nvSpPr>
        <p:spPr bwMode="auto">
          <a:xfrm>
            <a:off x="2366963" y="54276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16*</a:t>
            </a:r>
          </a:p>
        </p:txBody>
      </p:sp>
      <p:sp>
        <p:nvSpPr>
          <p:cNvPr id="20535" name="Rectangle 55"/>
          <p:cNvSpPr>
            <a:spLocks noChangeArrowheads="1"/>
          </p:cNvSpPr>
          <p:nvPr/>
        </p:nvSpPr>
        <p:spPr bwMode="auto">
          <a:xfrm>
            <a:off x="3702050" y="5416550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19*</a:t>
            </a:r>
          </a:p>
        </p:txBody>
      </p:sp>
      <p:sp>
        <p:nvSpPr>
          <p:cNvPr id="20536" name="Rectangle 56"/>
          <p:cNvSpPr>
            <a:spLocks noChangeArrowheads="1"/>
          </p:cNvSpPr>
          <p:nvPr/>
        </p:nvSpPr>
        <p:spPr bwMode="auto">
          <a:xfrm>
            <a:off x="4049713" y="5416550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20*</a:t>
            </a:r>
          </a:p>
        </p:txBody>
      </p:sp>
      <p:sp>
        <p:nvSpPr>
          <p:cNvPr id="20537" name="Rectangle 57"/>
          <p:cNvSpPr>
            <a:spLocks noChangeArrowheads="1"/>
          </p:cNvSpPr>
          <p:nvPr/>
        </p:nvSpPr>
        <p:spPr bwMode="auto">
          <a:xfrm>
            <a:off x="4411663" y="54149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22*</a:t>
            </a:r>
          </a:p>
        </p:txBody>
      </p:sp>
      <p:sp>
        <p:nvSpPr>
          <p:cNvPr id="20538" name="Rectangle 58"/>
          <p:cNvSpPr>
            <a:spLocks noChangeArrowheads="1"/>
          </p:cNvSpPr>
          <p:nvPr/>
        </p:nvSpPr>
        <p:spPr bwMode="auto">
          <a:xfrm>
            <a:off x="5338763" y="54149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24*</a:t>
            </a:r>
          </a:p>
        </p:txBody>
      </p:sp>
      <p:sp>
        <p:nvSpPr>
          <p:cNvPr id="20539" name="Rectangle 59"/>
          <p:cNvSpPr>
            <a:spLocks noChangeArrowheads="1"/>
          </p:cNvSpPr>
          <p:nvPr/>
        </p:nvSpPr>
        <p:spPr bwMode="auto">
          <a:xfrm>
            <a:off x="5722938" y="54149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27*</a:t>
            </a:r>
          </a:p>
        </p:txBody>
      </p:sp>
      <p:sp>
        <p:nvSpPr>
          <p:cNvPr id="20540" name="Rectangle 60"/>
          <p:cNvSpPr>
            <a:spLocks noChangeArrowheads="1"/>
          </p:cNvSpPr>
          <p:nvPr/>
        </p:nvSpPr>
        <p:spPr bwMode="auto">
          <a:xfrm>
            <a:off x="6070600" y="54260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29*</a:t>
            </a:r>
          </a:p>
        </p:txBody>
      </p:sp>
      <p:sp>
        <p:nvSpPr>
          <p:cNvPr id="20541" name="Rectangle 61"/>
          <p:cNvSpPr>
            <a:spLocks noChangeArrowheads="1"/>
          </p:cNvSpPr>
          <p:nvPr/>
        </p:nvSpPr>
        <p:spPr bwMode="auto">
          <a:xfrm>
            <a:off x="7011988" y="54260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33*</a:t>
            </a:r>
          </a:p>
        </p:txBody>
      </p:sp>
      <p:sp>
        <p:nvSpPr>
          <p:cNvPr id="20542" name="Rectangle 62"/>
          <p:cNvSpPr>
            <a:spLocks noChangeArrowheads="1"/>
          </p:cNvSpPr>
          <p:nvPr/>
        </p:nvSpPr>
        <p:spPr bwMode="auto">
          <a:xfrm>
            <a:off x="7385050" y="54260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34*</a:t>
            </a:r>
          </a:p>
        </p:txBody>
      </p:sp>
      <p:sp>
        <p:nvSpPr>
          <p:cNvPr id="20543" name="Rectangle 63"/>
          <p:cNvSpPr>
            <a:spLocks noChangeArrowheads="1"/>
          </p:cNvSpPr>
          <p:nvPr/>
        </p:nvSpPr>
        <p:spPr bwMode="auto">
          <a:xfrm>
            <a:off x="7743825" y="54149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38*</a:t>
            </a:r>
          </a:p>
        </p:txBody>
      </p:sp>
      <p:sp>
        <p:nvSpPr>
          <p:cNvPr id="20544" name="Rectangle 64"/>
          <p:cNvSpPr>
            <a:spLocks noChangeArrowheads="1"/>
          </p:cNvSpPr>
          <p:nvPr/>
        </p:nvSpPr>
        <p:spPr bwMode="auto">
          <a:xfrm>
            <a:off x="8115300" y="5403850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39*</a:t>
            </a:r>
          </a:p>
        </p:txBody>
      </p:sp>
      <p:sp>
        <p:nvSpPr>
          <p:cNvPr id="20545" name="Rectangle 65"/>
          <p:cNvSpPr>
            <a:spLocks noChangeArrowheads="1"/>
          </p:cNvSpPr>
          <p:nvPr/>
        </p:nvSpPr>
        <p:spPr bwMode="auto">
          <a:xfrm>
            <a:off x="3424238" y="404971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13</a:t>
            </a:r>
          </a:p>
        </p:txBody>
      </p:sp>
      <p:sp>
        <p:nvSpPr>
          <p:cNvPr id="20546" name="Arc 66"/>
          <p:cNvSpPr>
            <a:spLocks/>
          </p:cNvSpPr>
          <p:nvPr/>
        </p:nvSpPr>
        <p:spPr bwMode="auto">
          <a:xfrm rot="-2580000">
            <a:off x="34290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6720416 w 21600"/>
              <a:gd name="T3" fmla="*/ 6720416 h 21600"/>
              <a:gd name="T4" fmla="*/ 0 w 21600"/>
              <a:gd name="T5" fmla="*/ 672041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7" name="Arc 67"/>
          <p:cNvSpPr>
            <a:spLocks/>
          </p:cNvSpPr>
          <p:nvPr/>
        </p:nvSpPr>
        <p:spPr bwMode="auto">
          <a:xfrm rot="-2580000">
            <a:off x="16764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6720416 w 21600"/>
              <a:gd name="T3" fmla="*/ 6720416 h 21600"/>
              <a:gd name="T4" fmla="*/ 0 w 21600"/>
              <a:gd name="T5" fmla="*/ 672041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8" name="Arc 68"/>
          <p:cNvSpPr>
            <a:spLocks/>
          </p:cNvSpPr>
          <p:nvPr/>
        </p:nvSpPr>
        <p:spPr bwMode="auto">
          <a:xfrm rot="-2580000">
            <a:off x="50292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6720416 w 21600"/>
              <a:gd name="T3" fmla="*/ 6720416 h 21600"/>
              <a:gd name="T4" fmla="*/ 0 w 21600"/>
              <a:gd name="T5" fmla="*/ 672041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9" name="Arc 69"/>
          <p:cNvSpPr>
            <a:spLocks/>
          </p:cNvSpPr>
          <p:nvPr/>
        </p:nvSpPr>
        <p:spPr bwMode="auto">
          <a:xfrm rot="-2580000">
            <a:off x="67056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6720416 w 21600"/>
              <a:gd name="T3" fmla="*/ 6720416 h 21600"/>
              <a:gd name="T4" fmla="*/ 0 w 21600"/>
              <a:gd name="T5" fmla="*/ 672041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B+ Trees in Practice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1148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Typical order: 100.  Typical fill-factor: 67%.</a:t>
            </a:r>
          </a:p>
          <a:p>
            <a:pPr lvl="1"/>
            <a:r>
              <a:rPr lang="en-US" dirty="0" smtClean="0"/>
              <a:t>average fan-out = 133</a:t>
            </a:r>
          </a:p>
          <a:p>
            <a:r>
              <a:rPr lang="en-US" dirty="0" smtClean="0"/>
              <a:t>Typical capacities:</a:t>
            </a:r>
          </a:p>
          <a:p>
            <a:pPr lvl="1"/>
            <a:r>
              <a:rPr lang="en-US" dirty="0" smtClean="0"/>
              <a:t>Height 4: 133</a:t>
            </a:r>
            <a:r>
              <a:rPr lang="en-US" baseline="30000" dirty="0" smtClean="0"/>
              <a:t>4</a:t>
            </a:r>
            <a:r>
              <a:rPr lang="en-US" dirty="0" smtClean="0"/>
              <a:t> = 312,900,700 records</a:t>
            </a:r>
          </a:p>
          <a:p>
            <a:pPr lvl="1"/>
            <a:r>
              <a:rPr lang="en-US" dirty="0" smtClean="0"/>
              <a:t>Height 3: 133</a:t>
            </a:r>
            <a:r>
              <a:rPr lang="en-US" baseline="30000" dirty="0" smtClean="0"/>
              <a:t>3</a:t>
            </a:r>
            <a:r>
              <a:rPr lang="en-US" dirty="0" smtClean="0"/>
              <a:t> =     2,352,637 records</a:t>
            </a:r>
          </a:p>
          <a:p>
            <a:r>
              <a:rPr lang="en-US" dirty="0" smtClean="0"/>
              <a:t>Can often hold top levels in buffer pool:</a:t>
            </a:r>
          </a:p>
          <a:p>
            <a:pPr lvl="1"/>
            <a:r>
              <a:rPr lang="en-US" dirty="0" smtClean="0"/>
              <a:t>Level 1 =           1 page  =     8 KB</a:t>
            </a:r>
          </a:p>
          <a:p>
            <a:pPr lvl="1"/>
            <a:r>
              <a:rPr lang="en-US" dirty="0" smtClean="0"/>
              <a:t>Level 2 =      133 pages =     1 MB</a:t>
            </a:r>
          </a:p>
          <a:p>
            <a:pPr lvl="1"/>
            <a:r>
              <a:rPr lang="en-US" dirty="0" smtClean="0"/>
              <a:t>Level 3 = 17,689 pages = 133 MB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to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index is in the main memory, searching and updating are “free”</a:t>
            </a:r>
          </a:p>
          <a:p>
            <a:r>
              <a:rPr lang="en-US" dirty="0" smtClean="0"/>
              <a:t>Otherwise, some levels are saved on disk</a:t>
            </a:r>
          </a:p>
          <a:p>
            <a:pPr lvl="1"/>
            <a:r>
              <a:rPr lang="en-US" dirty="0" smtClean="0"/>
              <a:t>If a node fits in the memory search within the node is “free”, and reading a node costs 1</a:t>
            </a:r>
          </a:p>
          <a:p>
            <a:pPr lvl="1"/>
            <a:r>
              <a:rPr lang="en-US" dirty="0" smtClean="0"/>
              <a:t>Otherwise, we count the number of </a:t>
            </a:r>
            <a:r>
              <a:rPr lang="en-US" b="1" dirty="0" smtClean="0"/>
              <a:t>blocks</a:t>
            </a:r>
            <a:r>
              <a:rPr lang="en-US" dirty="0" smtClean="0"/>
              <a:t> read/written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Oval Callout 3"/>
          <p:cNvSpPr/>
          <p:nvPr/>
        </p:nvSpPr>
        <p:spPr bwMode="auto">
          <a:xfrm>
            <a:off x="7446578" y="4934565"/>
            <a:ext cx="1462549" cy="1068029"/>
          </a:xfrm>
          <a:prstGeom prst="wedgeEllipseCallout">
            <a:avLst>
              <a:gd name="adj1" fmla="val -59473"/>
              <a:gd name="adj2" fmla="val -181287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When </a:t>
            </a: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does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this happen?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Storage and Indexing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0439" y="1855839"/>
            <a:ext cx="8052619" cy="4114800"/>
          </a:xfrm>
        </p:spPr>
        <p:txBody>
          <a:bodyPr/>
          <a:lstStyle/>
          <a:p>
            <a:r>
              <a:rPr lang="en-US" dirty="0" smtClean="0"/>
              <a:t>How do we store efficiently large amounts of data?</a:t>
            </a:r>
          </a:p>
          <a:p>
            <a:r>
              <a:rPr lang="en-US" dirty="0" smtClean="0"/>
              <a:t>The appropriate storage depends on what kind of accesses we expect to have to the data.</a:t>
            </a:r>
          </a:p>
          <a:p>
            <a:r>
              <a:rPr lang="en-US" dirty="0" smtClean="0"/>
              <a:t>We consider:</a:t>
            </a:r>
          </a:p>
          <a:p>
            <a:pPr lvl="1"/>
            <a:r>
              <a:rPr lang="en-US" dirty="0" smtClean="0"/>
              <a:t>primary storage of the data</a:t>
            </a:r>
          </a:p>
          <a:p>
            <a:pPr lvl="1"/>
            <a:r>
              <a:rPr lang="en-US" dirty="0" smtClean="0"/>
              <a:t>additional indexes (very </a:t>
            </a:r>
            <a:r>
              <a:rPr lang="en-US" dirty="0" err="1" smtClean="0"/>
              <a:t>very</a:t>
            </a:r>
            <a:r>
              <a:rPr lang="en-US" dirty="0" smtClean="0"/>
              <a:t> important).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419100"/>
            <a:ext cx="8077200" cy="11049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Inserting a Data Entry into a B+ Tree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95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Find correct leaf </a:t>
            </a:r>
            <a:r>
              <a:rPr lang="en-US" i="1" smtClean="0"/>
              <a:t>L.</a:t>
            </a:r>
            <a:r>
              <a:rPr lang="en-US" smtClean="0"/>
              <a:t> </a:t>
            </a:r>
          </a:p>
          <a:p>
            <a:r>
              <a:rPr lang="en-US" smtClean="0"/>
              <a:t>Put data entry onto </a:t>
            </a:r>
            <a:r>
              <a:rPr lang="en-US" i="1" smtClean="0"/>
              <a:t>L</a:t>
            </a:r>
            <a:r>
              <a:rPr lang="en-US" smtClean="0"/>
              <a:t>.</a:t>
            </a:r>
          </a:p>
          <a:p>
            <a:pPr lvl="1"/>
            <a:r>
              <a:rPr lang="en-US" smtClean="0"/>
              <a:t>If </a:t>
            </a:r>
            <a:r>
              <a:rPr lang="en-US" i="1" smtClean="0"/>
              <a:t>L </a:t>
            </a:r>
            <a:r>
              <a:rPr lang="en-US" smtClean="0"/>
              <a:t>has enough space, </a:t>
            </a:r>
            <a:r>
              <a:rPr lang="en-US" i="1" smtClean="0"/>
              <a:t>done</a:t>
            </a:r>
            <a:r>
              <a:rPr lang="en-US" smtClean="0"/>
              <a:t>!</a:t>
            </a:r>
          </a:p>
          <a:p>
            <a:pPr lvl="1"/>
            <a:r>
              <a:rPr lang="en-US" smtClean="0"/>
              <a:t>Else, must </a:t>
            </a:r>
            <a:r>
              <a:rPr lang="en-US" i="1" u="sng" smtClean="0">
                <a:solidFill>
                  <a:schemeClr val="accent2"/>
                </a:solidFill>
              </a:rPr>
              <a:t>split</a:t>
            </a:r>
            <a:r>
              <a:rPr lang="en-US" smtClean="0">
                <a:solidFill>
                  <a:schemeClr val="accent2"/>
                </a:solidFill>
              </a:rPr>
              <a:t>  </a:t>
            </a:r>
            <a:r>
              <a:rPr lang="en-US" i="1" smtClean="0"/>
              <a:t>L (into L and a new node L2)</a:t>
            </a:r>
            <a:endParaRPr lang="en-US" smtClean="0"/>
          </a:p>
          <a:p>
            <a:pPr lvl="2"/>
            <a:r>
              <a:rPr lang="en-US" smtClean="0"/>
              <a:t>Redistribute entries evenly, </a:t>
            </a:r>
            <a:r>
              <a:rPr lang="en-US" b="1" u="sng" smtClean="0">
                <a:solidFill>
                  <a:schemeClr val="accent2"/>
                </a:solidFill>
              </a:rPr>
              <a:t>copy up</a:t>
            </a:r>
            <a:r>
              <a:rPr lang="en-US" b="1" smtClean="0">
                <a:solidFill>
                  <a:schemeClr val="accent2"/>
                </a:solidFill>
              </a:rPr>
              <a:t> </a:t>
            </a:r>
            <a:r>
              <a:rPr lang="en-US" smtClean="0"/>
              <a:t>middle key.</a:t>
            </a:r>
          </a:p>
          <a:p>
            <a:pPr lvl="2"/>
            <a:r>
              <a:rPr lang="en-US" smtClean="0"/>
              <a:t>Insert index entry pointing to </a:t>
            </a:r>
            <a:r>
              <a:rPr lang="en-US" i="1" smtClean="0"/>
              <a:t>L2 </a:t>
            </a:r>
            <a:r>
              <a:rPr lang="en-US" smtClean="0"/>
              <a:t>into parent of </a:t>
            </a:r>
            <a:r>
              <a:rPr lang="en-US" i="1" smtClean="0"/>
              <a:t>L</a:t>
            </a:r>
            <a:r>
              <a:rPr lang="en-US" smtClean="0"/>
              <a:t>.</a:t>
            </a:r>
          </a:p>
          <a:p>
            <a:r>
              <a:rPr lang="en-US" smtClean="0"/>
              <a:t>This can happen recursively</a:t>
            </a:r>
          </a:p>
          <a:p>
            <a:pPr lvl="1"/>
            <a:r>
              <a:rPr lang="en-US" smtClean="0">
                <a:solidFill>
                  <a:schemeClr val="accent2"/>
                </a:solidFill>
              </a:rPr>
              <a:t>To split index node</a:t>
            </a:r>
            <a:r>
              <a:rPr lang="en-US" smtClean="0"/>
              <a:t>, redistribute entries evenly, but </a:t>
            </a:r>
            <a:r>
              <a:rPr lang="en-US" b="1" u="sng" smtClean="0">
                <a:solidFill>
                  <a:schemeClr val="accent2"/>
                </a:solidFill>
              </a:rPr>
              <a:t>push up</a:t>
            </a:r>
            <a:r>
              <a:rPr lang="en-US" b="1" smtClean="0">
                <a:solidFill>
                  <a:schemeClr val="accent2"/>
                </a:solidFill>
              </a:rPr>
              <a:t> </a:t>
            </a:r>
            <a:r>
              <a:rPr lang="en-US" smtClean="0"/>
              <a:t>middle key.  (Contrast with leaf splits.)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3820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/>
              <a:t>Insert (K, P)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Find leaf where K belongs, insert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If no overflow (2d keys or less), halt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If overflow (2d+1 keys), split node, insert in parent: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If leaf, keep K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too in right node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When root splits, the new root has only one key</a:t>
            </a:r>
          </a:p>
        </p:txBody>
      </p:sp>
      <p:graphicFrame>
        <p:nvGraphicFramePr>
          <p:cNvPr id="134148" name="Group 4"/>
          <p:cNvGraphicFramePr>
            <a:graphicFrameLocks noGrp="1"/>
          </p:cNvGraphicFramePr>
          <p:nvPr/>
        </p:nvGraphicFramePr>
        <p:xfrm>
          <a:off x="228600" y="4409772"/>
          <a:ext cx="2895600" cy="685800"/>
        </p:xfrm>
        <a:graphic>
          <a:graphicData uri="http://schemas.openxmlformats.org/drawingml/2006/table">
            <a:tbl>
              <a:tblPr/>
              <a:tblGrid>
                <a:gridCol w="40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8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59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3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603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159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93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4291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4174" name="Group 30"/>
          <p:cNvGraphicFramePr>
            <a:graphicFrameLocks noGrp="1"/>
          </p:cNvGraphicFramePr>
          <p:nvPr/>
        </p:nvGraphicFramePr>
        <p:xfrm>
          <a:off x="4114800" y="4409772"/>
          <a:ext cx="2286000" cy="685800"/>
        </p:xfrm>
        <a:graphic>
          <a:graphicData uri="http://schemas.openxmlformats.org/drawingml/2006/table">
            <a:tbl>
              <a:tblPr/>
              <a:tblGrid>
                <a:gridCol w="450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3626" name="Text Box 74"/>
          <p:cNvSpPr txBox="1">
            <a:spLocks noChangeArrowheads="1"/>
          </p:cNvSpPr>
          <p:nvPr/>
        </p:nvSpPr>
        <p:spPr bwMode="auto">
          <a:xfrm>
            <a:off x="5867400" y="3723972"/>
            <a:ext cx="1765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800" dirty="0">
                <a:latin typeface="Times New Roman" pitchFamily="18" charset="0"/>
              </a:rPr>
              <a:t>(K</a:t>
            </a:r>
            <a:r>
              <a:rPr lang="en-US" sz="1800" baseline="-25000" dirty="0">
                <a:latin typeface="Times New Roman" pitchFamily="18" charset="0"/>
              </a:rPr>
              <a:t>3</a:t>
            </a:r>
            <a:r>
              <a:rPr lang="en-US" sz="1800" dirty="0">
                <a:latin typeface="Times New Roman" pitchFamily="18" charset="0"/>
              </a:rPr>
              <a:t>,    ) to parent</a:t>
            </a:r>
          </a:p>
        </p:txBody>
      </p:sp>
      <p:sp>
        <p:nvSpPr>
          <p:cNvPr id="23627" name="Line 75"/>
          <p:cNvSpPr>
            <a:spLocks noChangeShapeType="1"/>
          </p:cNvSpPr>
          <p:nvPr/>
        </p:nvSpPr>
        <p:spPr bwMode="auto">
          <a:xfrm>
            <a:off x="6477000" y="3952572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628" name="Line 76"/>
          <p:cNvSpPr>
            <a:spLocks noChangeShapeType="1"/>
          </p:cNvSpPr>
          <p:nvPr/>
        </p:nvSpPr>
        <p:spPr bwMode="auto">
          <a:xfrm>
            <a:off x="3352800" y="4790772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0" name="Group 30"/>
          <p:cNvGraphicFramePr>
            <a:graphicFrameLocks noGrp="1"/>
          </p:cNvGraphicFramePr>
          <p:nvPr/>
        </p:nvGraphicFramePr>
        <p:xfrm>
          <a:off x="6553200" y="4409772"/>
          <a:ext cx="2286000" cy="685800"/>
        </p:xfrm>
        <a:graphic>
          <a:graphicData uri="http://schemas.openxmlformats.org/drawingml/2006/table">
            <a:tbl>
              <a:tblPr/>
              <a:tblGrid>
                <a:gridCol w="450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35171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5193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5215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5237" name="Group 69"/>
          <p:cNvGraphicFramePr>
            <a:graphicFrameLocks noGrp="1"/>
          </p:cNvGraphicFramePr>
          <p:nvPr/>
        </p:nvGraphicFramePr>
        <p:xfrm>
          <a:off x="609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5259" name="Group 91"/>
          <p:cNvGraphicFramePr>
            <a:graphicFrameLocks noGrp="1"/>
          </p:cNvGraphicFramePr>
          <p:nvPr/>
        </p:nvGraphicFramePr>
        <p:xfrm>
          <a:off x="24384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5281" name="Group 113"/>
          <p:cNvGraphicFramePr>
            <a:graphicFrameLocks noGrp="1"/>
          </p:cNvGraphicFramePr>
          <p:nvPr/>
        </p:nvGraphicFramePr>
        <p:xfrm>
          <a:off x="41910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5303" name="Group 135"/>
          <p:cNvGraphicFramePr>
            <a:graphicFrameLocks noGrp="1"/>
          </p:cNvGraphicFramePr>
          <p:nvPr/>
        </p:nvGraphicFramePr>
        <p:xfrm>
          <a:off x="5943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733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34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35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36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37" name="Line 161"/>
          <p:cNvSpPr>
            <a:spLocks noChangeShapeType="1"/>
          </p:cNvSpPr>
          <p:nvPr/>
        </p:nvSpPr>
        <p:spPr bwMode="auto">
          <a:xfrm>
            <a:off x="2514600" y="3657600"/>
            <a:ext cx="1676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38" name="Line 162"/>
          <p:cNvSpPr>
            <a:spLocks noChangeShapeType="1"/>
          </p:cNvSpPr>
          <p:nvPr/>
        </p:nvSpPr>
        <p:spPr bwMode="auto">
          <a:xfrm>
            <a:off x="5105400" y="3657600"/>
            <a:ext cx="838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39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40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41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42" name="Line 166"/>
          <p:cNvSpPr>
            <a:spLocks noChangeShapeType="1"/>
          </p:cNvSpPr>
          <p:nvPr/>
        </p:nvSpPr>
        <p:spPr bwMode="auto">
          <a:xfrm>
            <a:off x="2133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43" name="Line 167"/>
          <p:cNvSpPr>
            <a:spLocks noChangeShapeType="1"/>
          </p:cNvSpPr>
          <p:nvPr/>
        </p:nvSpPr>
        <p:spPr bwMode="auto">
          <a:xfrm>
            <a:off x="3886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44" name="Line 168"/>
          <p:cNvSpPr>
            <a:spLocks noChangeShapeType="1"/>
          </p:cNvSpPr>
          <p:nvPr/>
        </p:nvSpPr>
        <p:spPr bwMode="auto">
          <a:xfrm>
            <a:off x="5715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45" name="Rectangle 169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24746" name="Rectangle 170"/>
          <p:cNvSpPr>
            <a:spLocks noChangeArrowheads="1"/>
          </p:cNvSpPr>
          <p:nvPr/>
        </p:nvSpPr>
        <p:spPr bwMode="auto">
          <a:xfrm>
            <a:off x="1143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24747" name="Rectangle 171"/>
          <p:cNvSpPr>
            <a:spLocks noChangeArrowheads="1"/>
          </p:cNvSpPr>
          <p:nvPr/>
        </p:nvSpPr>
        <p:spPr bwMode="auto">
          <a:xfrm>
            <a:off x="1676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24748" name="Rectangle 172"/>
          <p:cNvSpPr>
            <a:spLocks noChangeArrowheads="1"/>
          </p:cNvSpPr>
          <p:nvPr/>
        </p:nvSpPr>
        <p:spPr bwMode="auto">
          <a:xfrm>
            <a:off x="2286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24749" name="Rectangle 173"/>
          <p:cNvSpPr>
            <a:spLocks noChangeArrowheads="1"/>
          </p:cNvSpPr>
          <p:nvPr/>
        </p:nvSpPr>
        <p:spPr bwMode="auto">
          <a:xfrm>
            <a:off x="2895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24750" name="Rectangle 174"/>
          <p:cNvSpPr>
            <a:spLocks noChangeArrowheads="1"/>
          </p:cNvSpPr>
          <p:nvPr/>
        </p:nvSpPr>
        <p:spPr bwMode="auto">
          <a:xfrm>
            <a:off x="3352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24751" name="Rectangle 175"/>
          <p:cNvSpPr>
            <a:spLocks noChangeArrowheads="1"/>
          </p:cNvSpPr>
          <p:nvPr/>
        </p:nvSpPr>
        <p:spPr bwMode="auto">
          <a:xfrm>
            <a:off x="388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24752" name="Rectangle 176"/>
          <p:cNvSpPr>
            <a:spLocks noChangeArrowheads="1"/>
          </p:cNvSpPr>
          <p:nvPr/>
        </p:nvSpPr>
        <p:spPr bwMode="auto">
          <a:xfrm>
            <a:off x="4343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24753" name="Rectangle 177"/>
          <p:cNvSpPr>
            <a:spLocks noChangeArrowheads="1"/>
          </p:cNvSpPr>
          <p:nvPr/>
        </p:nvSpPr>
        <p:spPr bwMode="auto">
          <a:xfrm>
            <a:off x="4800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24754" name="Rectangle 178"/>
          <p:cNvSpPr>
            <a:spLocks noChangeArrowheads="1"/>
          </p:cNvSpPr>
          <p:nvPr/>
        </p:nvSpPr>
        <p:spPr bwMode="auto">
          <a:xfrm>
            <a:off x="5257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24755" name="Rectangle 179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24756" name="Rectangle 180"/>
          <p:cNvSpPr>
            <a:spLocks noChangeArrowheads="1"/>
          </p:cNvSpPr>
          <p:nvPr/>
        </p:nvSpPr>
        <p:spPr bwMode="auto">
          <a:xfrm>
            <a:off x="6324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24757" name="Line 181"/>
          <p:cNvSpPr>
            <a:spLocks noChangeShapeType="1"/>
          </p:cNvSpPr>
          <p:nvPr/>
        </p:nvSpPr>
        <p:spPr bwMode="auto">
          <a:xfrm flipH="1">
            <a:off x="6096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58" name="Line 182"/>
          <p:cNvSpPr>
            <a:spLocks noChangeShapeType="1"/>
          </p:cNvSpPr>
          <p:nvPr/>
        </p:nvSpPr>
        <p:spPr bwMode="auto">
          <a:xfrm>
            <a:off x="10668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59" name="Line 183"/>
          <p:cNvSpPr>
            <a:spLocks noChangeShapeType="1"/>
          </p:cNvSpPr>
          <p:nvPr/>
        </p:nvSpPr>
        <p:spPr bwMode="auto">
          <a:xfrm>
            <a:off x="14478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60" name="Line 184"/>
          <p:cNvSpPr>
            <a:spLocks noChangeShapeType="1"/>
          </p:cNvSpPr>
          <p:nvPr/>
        </p:nvSpPr>
        <p:spPr bwMode="auto">
          <a:xfrm flipH="1">
            <a:off x="22860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61" name="Line 185"/>
          <p:cNvSpPr>
            <a:spLocks noChangeShapeType="1"/>
          </p:cNvSpPr>
          <p:nvPr/>
        </p:nvSpPr>
        <p:spPr bwMode="auto">
          <a:xfrm>
            <a:off x="28956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62" name="Line 186"/>
          <p:cNvSpPr>
            <a:spLocks noChangeShapeType="1"/>
          </p:cNvSpPr>
          <p:nvPr/>
        </p:nvSpPr>
        <p:spPr bwMode="auto">
          <a:xfrm>
            <a:off x="32004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63" name="Line 187"/>
          <p:cNvSpPr>
            <a:spLocks noChangeShapeType="1"/>
          </p:cNvSpPr>
          <p:nvPr/>
        </p:nvSpPr>
        <p:spPr bwMode="auto">
          <a:xfrm>
            <a:off x="35814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64" name="Line 188"/>
          <p:cNvSpPr>
            <a:spLocks noChangeShapeType="1"/>
          </p:cNvSpPr>
          <p:nvPr/>
        </p:nvSpPr>
        <p:spPr bwMode="auto">
          <a:xfrm>
            <a:off x="43434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65" name="Line 189"/>
          <p:cNvSpPr>
            <a:spLocks noChangeShapeType="1"/>
          </p:cNvSpPr>
          <p:nvPr/>
        </p:nvSpPr>
        <p:spPr bwMode="auto">
          <a:xfrm>
            <a:off x="45720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66" name="Line 190"/>
          <p:cNvSpPr>
            <a:spLocks noChangeShapeType="1"/>
          </p:cNvSpPr>
          <p:nvPr/>
        </p:nvSpPr>
        <p:spPr bwMode="auto">
          <a:xfrm flipH="1">
            <a:off x="52578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67" name="Line 191"/>
          <p:cNvSpPr>
            <a:spLocks noChangeShapeType="1"/>
          </p:cNvSpPr>
          <p:nvPr/>
        </p:nvSpPr>
        <p:spPr bwMode="auto">
          <a:xfrm flipH="1">
            <a:off x="57912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68" name="Line 192"/>
          <p:cNvSpPr>
            <a:spLocks noChangeShapeType="1"/>
          </p:cNvSpPr>
          <p:nvPr/>
        </p:nvSpPr>
        <p:spPr bwMode="auto">
          <a:xfrm flipH="1">
            <a:off x="63246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69" name="Line 193"/>
          <p:cNvSpPr>
            <a:spLocks noChangeShapeType="1"/>
          </p:cNvSpPr>
          <p:nvPr/>
        </p:nvSpPr>
        <p:spPr bwMode="auto">
          <a:xfrm>
            <a:off x="7467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70" name="Text Box 194"/>
          <p:cNvSpPr txBox="1">
            <a:spLocks noChangeArrowheads="1"/>
          </p:cNvSpPr>
          <p:nvPr/>
        </p:nvSpPr>
        <p:spPr bwMode="auto">
          <a:xfrm>
            <a:off x="898525" y="1641475"/>
            <a:ext cx="165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Insert K=19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1767F4-9B8E-4D71-914F-4288196B1393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36195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6217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6239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6261" name="Group 69"/>
          <p:cNvGraphicFramePr>
            <a:graphicFrameLocks noGrp="1"/>
          </p:cNvGraphicFramePr>
          <p:nvPr/>
        </p:nvGraphicFramePr>
        <p:xfrm>
          <a:off x="609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6283" name="Group 91"/>
          <p:cNvGraphicFramePr>
            <a:graphicFrameLocks noGrp="1"/>
          </p:cNvGraphicFramePr>
          <p:nvPr/>
        </p:nvGraphicFramePr>
        <p:xfrm>
          <a:off x="24384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6305" name="Group 113"/>
          <p:cNvGraphicFramePr>
            <a:graphicFrameLocks noGrp="1"/>
          </p:cNvGraphicFramePr>
          <p:nvPr/>
        </p:nvGraphicFramePr>
        <p:xfrm>
          <a:off x="41910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6327" name="Group 135"/>
          <p:cNvGraphicFramePr>
            <a:graphicFrameLocks noGrp="1"/>
          </p:cNvGraphicFramePr>
          <p:nvPr/>
        </p:nvGraphicFramePr>
        <p:xfrm>
          <a:off x="5943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5757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58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59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60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61" name="Line 161"/>
          <p:cNvSpPr>
            <a:spLocks noChangeShapeType="1"/>
          </p:cNvSpPr>
          <p:nvPr/>
        </p:nvSpPr>
        <p:spPr bwMode="auto">
          <a:xfrm>
            <a:off x="2514600" y="3657600"/>
            <a:ext cx="1676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62" name="Line 162"/>
          <p:cNvSpPr>
            <a:spLocks noChangeShapeType="1"/>
          </p:cNvSpPr>
          <p:nvPr/>
        </p:nvSpPr>
        <p:spPr bwMode="auto">
          <a:xfrm>
            <a:off x="5105400" y="3657600"/>
            <a:ext cx="838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63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64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65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66" name="Line 166"/>
          <p:cNvSpPr>
            <a:spLocks noChangeShapeType="1"/>
          </p:cNvSpPr>
          <p:nvPr/>
        </p:nvSpPr>
        <p:spPr bwMode="auto">
          <a:xfrm>
            <a:off x="2133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67" name="Line 167"/>
          <p:cNvSpPr>
            <a:spLocks noChangeShapeType="1"/>
          </p:cNvSpPr>
          <p:nvPr/>
        </p:nvSpPr>
        <p:spPr bwMode="auto">
          <a:xfrm>
            <a:off x="3886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68" name="Line 168"/>
          <p:cNvSpPr>
            <a:spLocks noChangeShapeType="1"/>
          </p:cNvSpPr>
          <p:nvPr/>
        </p:nvSpPr>
        <p:spPr bwMode="auto">
          <a:xfrm>
            <a:off x="5715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69" name="Rectangle 169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25770" name="Rectangle 170"/>
          <p:cNvSpPr>
            <a:spLocks noChangeArrowheads="1"/>
          </p:cNvSpPr>
          <p:nvPr/>
        </p:nvSpPr>
        <p:spPr bwMode="auto">
          <a:xfrm>
            <a:off x="1143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25771" name="Rectangle 171"/>
          <p:cNvSpPr>
            <a:spLocks noChangeArrowheads="1"/>
          </p:cNvSpPr>
          <p:nvPr/>
        </p:nvSpPr>
        <p:spPr bwMode="auto">
          <a:xfrm>
            <a:off x="1600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25772" name="Rectangle 172"/>
          <p:cNvSpPr>
            <a:spLocks noChangeArrowheads="1"/>
          </p:cNvSpPr>
          <p:nvPr/>
        </p:nvSpPr>
        <p:spPr bwMode="auto">
          <a:xfrm>
            <a:off x="243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25773" name="Rectangle 173"/>
          <p:cNvSpPr>
            <a:spLocks noChangeArrowheads="1"/>
          </p:cNvSpPr>
          <p:nvPr/>
        </p:nvSpPr>
        <p:spPr bwMode="auto">
          <a:xfrm>
            <a:off x="2895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25774" name="Rectangle 174"/>
          <p:cNvSpPr>
            <a:spLocks noChangeArrowheads="1"/>
          </p:cNvSpPr>
          <p:nvPr/>
        </p:nvSpPr>
        <p:spPr bwMode="auto">
          <a:xfrm>
            <a:off x="3352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25775" name="Rectangle 175"/>
          <p:cNvSpPr>
            <a:spLocks noChangeArrowheads="1"/>
          </p:cNvSpPr>
          <p:nvPr/>
        </p:nvSpPr>
        <p:spPr bwMode="auto">
          <a:xfrm>
            <a:off x="388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25776" name="Rectangle 176"/>
          <p:cNvSpPr>
            <a:spLocks noChangeArrowheads="1"/>
          </p:cNvSpPr>
          <p:nvPr/>
        </p:nvSpPr>
        <p:spPr bwMode="auto">
          <a:xfrm>
            <a:off x="4343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25777" name="Rectangle 177"/>
          <p:cNvSpPr>
            <a:spLocks noChangeArrowheads="1"/>
          </p:cNvSpPr>
          <p:nvPr/>
        </p:nvSpPr>
        <p:spPr bwMode="auto">
          <a:xfrm>
            <a:off x="4800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25778" name="Rectangle 178"/>
          <p:cNvSpPr>
            <a:spLocks noChangeArrowheads="1"/>
          </p:cNvSpPr>
          <p:nvPr/>
        </p:nvSpPr>
        <p:spPr bwMode="auto">
          <a:xfrm>
            <a:off x="5257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25779" name="Rectangle 179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25780" name="Rectangle 180"/>
          <p:cNvSpPr>
            <a:spLocks noChangeArrowheads="1"/>
          </p:cNvSpPr>
          <p:nvPr/>
        </p:nvSpPr>
        <p:spPr bwMode="auto">
          <a:xfrm>
            <a:off x="6324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25781" name="Line 181"/>
          <p:cNvSpPr>
            <a:spLocks noChangeShapeType="1"/>
          </p:cNvSpPr>
          <p:nvPr/>
        </p:nvSpPr>
        <p:spPr bwMode="auto">
          <a:xfrm flipH="1">
            <a:off x="6096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82" name="Line 182"/>
          <p:cNvSpPr>
            <a:spLocks noChangeShapeType="1"/>
          </p:cNvSpPr>
          <p:nvPr/>
        </p:nvSpPr>
        <p:spPr bwMode="auto">
          <a:xfrm>
            <a:off x="10668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83" name="Line 183"/>
          <p:cNvSpPr>
            <a:spLocks noChangeShapeType="1"/>
          </p:cNvSpPr>
          <p:nvPr/>
        </p:nvSpPr>
        <p:spPr bwMode="auto">
          <a:xfrm>
            <a:off x="14478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84" name="Line 184"/>
          <p:cNvSpPr>
            <a:spLocks noChangeShapeType="1"/>
          </p:cNvSpPr>
          <p:nvPr/>
        </p:nvSpPr>
        <p:spPr bwMode="auto">
          <a:xfrm flipH="1">
            <a:off x="25146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85" name="Line 185"/>
          <p:cNvSpPr>
            <a:spLocks noChangeShapeType="1"/>
          </p:cNvSpPr>
          <p:nvPr/>
        </p:nvSpPr>
        <p:spPr bwMode="auto">
          <a:xfrm>
            <a:off x="28956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86" name="Line 186"/>
          <p:cNvSpPr>
            <a:spLocks noChangeShapeType="1"/>
          </p:cNvSpPr>
          <p:nvPr/>
        </p:nvSpPr>
        <p:spPr bwMode="auto">
          <a:xfrm>
            <a:off x="32004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87" name="Line 187"/>
          <p:cNvSpPr>
            <a:spLocks noChangeShapeType="1"/>
          </p:cNvSpPr>
          <p:nvPr/>
        </p:nvSpPr>
        <p:spPr bwMode="auto">
          <a:xfrm>
            <a:off x="35814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88" name="Line 188"/>
          <p:cNvSpPr>
            <a:spLocks noChangeShapeType="1"/>
          </p:cNvSpPr>
          <p:nvPr/>
        </p:nvSpPr>
        <p:spPr bwMode="auto">
          <a:xfrm>
            <a:off x="43434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89" name="Line 189"/>
          <p:cNvSpPr>
            <a:spLocks noChangeShapeType="1"/>
          </p:cNvSpPr>
          <p:nvPr/>
        </p:nvSpPr>
        <p:spPr bwMode="auto">
          <a:xfrm>
            <a:off x="45720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90" name="Line 190"/>
          <p:cNvSpPr>
            <a:spLocks noChangeShapeType="1"/>
          </p:cNvSpPr>
          <p:nvPr/>
        </p:nvSpPr>
        <p:spPr bwMode="auto">
          <a:xfrm flipH="1">
            <a:off x="52578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91" name="Line 191"/>
          <p:cNvSpPr>
            <a:spLocks noChangeShapeType="1"/>
          </p:cNvSpPr>
          <p:nvPr/>
        </p:nvSpPr>
        <p:spPr bwMode="auto">
          <a:xfrm flipH="1">
            <a:off x="57912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92" name="Line 192"/>
          <p:cNvSpPr>
            <a:spLocks noChangeShapeType="1"/>
          </p:cNvSpPr>
          <p:nvPr/>
        </p:nvSpPr>
        <p:spPr bwMode="auto">
          <a:xfrm flipH="1">
            <a:off x="63246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93" name="Line 193"/>
          <p:cNvSpPr>
            <a:spLocks noChangeShapeType="1"/>
          </p:cNvSpPr>
          <p:nvPr/>
        </p:nvSpPr>
        <p:spPr bwMode="auto">
          <a:xfrm>
            <a:off x="7467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94" name="Rectangle 194"/>
          <p:cNvSpPr>
            <a:spLocks noChangeArrowheads="1"/>
          </p:cNvSpPr>
          <p:nvPr/>
        </p:nvSpPr>
        <p:spPr bwMode="auto">
          <a:xfrm>
            <a:off x="2019300" y="5943600"/>
            <a:ext cx="371475" cy="31432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solidFill>
                  <a:srgbClr val="CC0000"/>
                </a:solidFill>
                <a:latin typeface="Times New Roman" pitchFamily="18" charset="0"/>
              </a:rPr>
              <a:t>19</a:t>
            </a:r>
          </a:p>
        </p:txBody>
      </p:sp>
      <p:sp>
        <p:nvSpPr>
          <p:cNvPr id="25795" name="Line 195"/>
          <p:cNvSpPr>
            <a:spLocks noChangeShapeType="1"/>
          </p:cNvSpPr>
          <p:nvPr/>
        </p:nvSpPr>
        <p:spPr bwMode="auto">
          <a:xfrm>
            <a:off x="18288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96" name="Text Box 196"/>
          <p:cNvSpPr txBox="1">
            <a:spLocks noChangeArrowheads="1"/>
          </p:cNvSpPr>
          <p:nvPr/>
        </p:nvSpPr>
        <p:spPr bwMode="auto">
          <a:xfrm>
            <a:off x="746125" y="1717675"/>
            <a:ext cx="1968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After insertion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1767F4-9B8E-4D71-914F-4288196B1393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37219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7241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7263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7285" name="Group 69"/>
          <p:cNvGraphicFramePr>
            <a:graphicFrameLocks noGrp="1"/>
          </p:cNvGraphicFramePr>
          <p:nvPr/>
        </p:nvGraphicFramePr>
        <p:xfrm>
          <a:off x="609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7307" name="Group 91"/>
          <p:cNvGraphicFramePr>
            <a:graphicFrameLocks noGrp="1"/>
          </p:cNvGraphicFramePr>
          <p:nvPr/>
        </p:nvGraphicFramePr>
        <p:xfrm>
          <a:off x="24384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7329" name="Group 113"/>
          <p:cNvGraphicFramePr>
            <a:graphicFrameLocks noGrp="1"/>
          </p:cNvGraphicFramePr>
          <p:nvPr/>
        </p:nvGraphicFramePr>
        <p:xfrm>
          <a:off x="41910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7351" name="Group 135"/>
          <p:cNvGraphicFramePr>
            <a:graphicFrameLocks noGrp="1"/>
          </p:cNvGraphicFramePr>
          <p:nvPr/>
        </p:nvGraphicFramePr>
        <p:xfrm>
          <a:off x="5943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781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82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83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84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85" name="Line 161"/>
          <p:cNvSpPr>
            <a:spLocks noChangeShapeType="1"/>
          </p:cNvSpPr>
          <p:nvPr/>
        </p:nvSpPr>
        <p:spPr bwMode="auto">
          <a:xfrm>
            <a:off x="2514600" y="3657600"/>
            <a:ext cx="1676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86" name="Line 162"/>
          <p:cNvSpPr>
            <a:spLocks noChangeShapeType="1"/>
          </p:cNvSpPr>
          <p:nvPr/>
        </p:nvSpPr>
        <p:spPr bwMode="auto">
          <a:xfrm>
            <a:off x="5105400" y="3657600"/>
            <a:ext cx="838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87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88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89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90" name="Line 166"/>
          <p:cNvSpPr>
            <a:spLocks noChangeShapeType="1"/>
          </p:cNvSpPr>
          <p:nvPr/>
        </p:nvSpPr>
        <p:spPr bwMode="auto">
          <a:xfrm>
            <a:off x="2133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91" name="Line 167"/>
          <p:cNvSpPr>
            <a:spLocks noChangeShapeType="1"/>
          </p:cNvSpPr>
          <p:nvPr/>
        </p:nvSpPr>
        <p:spPr bwMode="auto">
          <a:xfrm>
            <a:off x="3886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92" name="Line 168"/>
          <p:cNvSpPr>
            <a:spLocks noChangeShapeType="1"/>
          </p:cNvSpPr>
          <p:nvPr/>
        </p:nvSpPr>
        <p:spPr bwMode="auto">
          <a:xfrm>
            <a:off x="5715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93" name="Rectangle 169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26794" name="Rectangle 170"/>
          <p:cNvSpPr>
            <a:spLocks noChangeArrowheads="1"/>
          </p:cNvSpPr>
          <p:nvPr/>
        </p:nvSpPr>
        <p:spPr bwMode="auto">
          <a:xfrm>
            <a:off x="1143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26795" name="Rectangle 171"/>
          <p:cNvSpPr>
            <a:spLocks noChangeArrowheads="1"/>
          </p:cNvSpPr>
          <p:nvPr/>
        </p:nvSpPr>
        <p:spPr bwMode="auto">
          <a:xfrm>
            <a:off x="1600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26796" name="Rectangle 172"/>
          <p:cNvSpPr>
            <a:spLocks noChangeArrowheads="1"/>
          </p:cNvSpPr>
          <p:nvPr/>
        </p:nvSpPr>
        <p:spPr bwMode="auto">
          <a:xfrm>
            <a:off x="243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26797" name="Rectangle 173"/>
          <p:cNvSpPr>
            <a:spLocks noChangeArrowheads="1"/>
          </p:cNvSpPr>
          <p:nvPr/>
        </p:nvSpPr>
        <p:spPr bwMode="auto">
          <a:xfrm>
            <a:off x="2895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26798" name="Rectangle 174"/>
          <p:cNvSpPr>
            <a:spLocks noChangeArrowheads="1"/>
          </p:cNvSpPr>
          <p:nvPr/>
        </p:nvSpPr>
        <p:spPr bwMode="auto">
          <a:xfrm>
            <a:off x="3352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26799" name="Rectangle 175"/>
          <p:cNvSpPr>
            <a:spLocks noChangeArrowheads="1"/>
          </p:cNvSpPr>
          <p:nvPr/>
        </p:nvSpPr>
        <p:spPr bwMode="auto">
          <a:xfrm>
            <a:off x="388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26800" name="Rectangle 176"/>
          <p:cNvSpPr>
            <a:spLocks noChangeArrowheads="1"/>
          </p:cNvSpPr>
          <p:nvPr/>
        </p:nvSpPr>
        <p:spPr bwMode="auto">
          <a:xfrm>
            <a:off x="4343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26801" name="Rectangle 177"/>
          <p:cNvSpPr>
            <a:spLocks noChangeArrowheads="1"/>
          </p:cNvSpPr>
          <p:nvPr/>
        </p:nvSpPr>
        <p:spPr bwMode="auto">
          <a:xfrm>
            <a:off x="4800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26802" name="Rectangle 178"/>
          <p:cNvSpPr>
            <a:spLocks noChangeArrowheads="1"/>
          </p:cNvSpPr>
          <p:nvPr/>
        </p:nvSpPr>
        <p:spPr bwMode="auto">
          <a:xfrm>
            <a:off x="5257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26803" name="Rectangle 179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26804" name="Rectangle 180"/>
          <p:cNvSpPr>
            <a:spLocks noChangeArrowheads="1"/>
          </p:cNvSpPr>
          <p:nvPr/>
        </p:nvSpPr>
        <p:spPr bwMode="auto">
          <a:xfrm>
            <a:off x="6324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26805" name="Line 181"/>
          <p:cNvSpPr>
            <a:spLocks noChangeShapeType="1"/>
          </p:cNvSpPr>
          <p:nvPr/>
        </p:nvSpPr>
        <p:spPr bwMode="auto">
          <a:xfrm flipH="1">
            <a:off x="6096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06" name="Line 182"/>
          <p:cNvSpPr>
            <a:spLocks noChangeShapeType="1"/>
          </p:cNvSpPr>
          <p:nvPr/>
        </p:nvSpPr>
        <p:spPr bwMode="auto">
          <a:xfrm>
            <a:off x="10668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07" name="Line 183"/>
          <p:cNvSpPr>
            <a:spLocks noChangeShapeType="1"/>
          </p:cNvSpPr>
          <p:nvPr/>
        </p:nvSpPr>
        <p:spPr bwMode="auto">
          <a:xfrm>
            <a:off x="14478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08" name="Line 184"/>
          <p:cNvSpPr>
            <a:spLocks noChangeShapeType="1"/>
          </p:cNvSpPr>
          <p:nvPr/>
        </p:nvSpPr>
        <p:spPr bwMode="auto">
          <a:xfrm flipH="1">
            <a:off x="25146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09" name="Line 185"/>
          <p:cNvSpPr>
            <a:spLocks noChangeShapeType="1"/>
          </p:cNvSpPr>
          <p:nvPr/>
        </p:nvSpPr>
        <p:spPr bwMode="auto">
          <a:xfrm>
            <a:off x="28956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10" name="Line 186"/>
          <p:cNvSpPr>
            <a:spLocks noChangeShapeType="1"/>
          </p:cNvSpPr>
          <p:nvPr/>
        </p:nvSpPr>
        <p:spPr bwMode="auto">
          <a:xfrm>
            <a:off x="32004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11" name="Line 187"/>
          <p:cNvSpPr>
            <a:spLocks noChangeShapeType="1"/>
          </p:cNvSpPr>
          <p:nvPr/>
        </p:nvSpPr>
        <p:spPr bwMode="auto">
          <a:xfrm>
            <a:off x="35814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12" name="Line 188"/>
          <p:cNvSpPr>
            <a:spLocks noChangeShapeType="1"/>
          </p:cNvSpPr>
          <p:nvPr/>
        </p:nvSpPr>
        <p:spPr bwMode="auto">
          <a:xfrm>
            <a:off x="43434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13" name="Line 189"/>
          <p:cNvSpPr>
            <a:spLocks noChangeShapeType="1"/>
          </p:cNvSpPr>
          <p:nvPr/>
        </p:nvSpPr>
        <p:spPr bwMode="auto">
          <a:xfrm>
            <a:off x="45720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14" name="Line 190"/>
          <p:cNvSpPr>
            <a:spLocks noChangeShapeType="1"/>
          </p:cNvSpPr>
          <p:nvPr/>
        </p:nvSpPr>
        <p:spPr bwMode="auto">
          <a:xfrm flipH="1">
            <a:off x="52578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15" name="Line 191"/>
          <p:cNvSpPr>
            <a:spLocks noChangeShapeType="1"/>
          </p:cNvSpPr>
          <p:nvPr/>
        </p:nvSpPr>
        <p:spPr bwMode="auto">
          <a:xfrm flipH="1">
            <a:off x="57912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16" name="Line 192"/>
          <p:cNvSpPr>
            <a:spLocks noChangeShapeType="1"/>
          </p:cNvSpPr>
          <p:nvPr/>
        </p:nvSpPr>
        <p:spPr bwMode="auto">
          <a:xfrm flipH="1">
            <a:off x="63246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17" name="Line 193"/>
          <p:cNvSpPr>
            <a:spLocks noChangeShapeType="1"/>
          </p:cNvSpPr>
          <p:nvPr/>
        </p:nvSpPr>
        <p:spPr bwMode="auto">
          <a:xfrm>
            <a:off x="7467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18" name="Rectangle 194"/>
          <p:cNvSpPr>
            <a:spLocks noChangeArrowheads="1"/>
          </p:cNvSpPr>
          <p:nvPr/>
        </p:nvSpPr>
        <p:spPr bwMode="auto">
          <a:xfrm>
            <a:off x="20193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26819" name="Line 195"/>
          <p:cNvSpPr>
            <a:spLocks noChangeShapeType="1"/>
          </p:cNvSpPr>
          <p:nvPr/>
        </p:nvSpPr>
        <p:spPr bwMode="auto">
          <a:xfrm>
            <a:off x="18288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20" name="Text Box 196"/>
          <p:cNvSpPr txBox="1">
            <a:spLocks noChangeArrowheads="1"/>
          </p:cNvSpPr>
          <p:nvPr/>
        </p:nvSpPr>
        <p:spPr bwMode="auto">
          <a:xfrm>
            <a:off x="669925" y="1565275"/>
            <a:ext cx="191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Now insert 25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1767F4-9B8E-4D71-914F-4288196B1393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38243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8265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8287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8309" name="Group 69"/>
          <p:cNvGraphicFramePr>
            <a:graphicFrameLocks noGrp="1"/>
          </p:cNvGraphicFramePr>
          <p:nvPr/>
        </p:nvGraphicFramePr>
        <p:xfrm>
          <a:off x="609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8331" name="Group 91"/>
          <p:cNvGraphicFramePr>
            <a:graphicFrameLocks noGrp="1"/>
          </p:cNvGraphicFramePr>
          <p:nvPr/>
        </p:nvGraphicFramePr>
        <p:xfrm>
          <a:off x="2438400" y="4572000"/>
          <a:ext cx="1949768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825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8357" name="Group 117"/>
          <p:cNvGraphicFramePr>
            <a:graphicFrameLocks noGrp="1"/>
          </p:cNvGraphicFramePr>
          <p:nvPr/>
        </p:nvGraphicFramePr>
        <p:xfrm>
          <a:off x="45720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8379" name="Group 139"/>
          <p:cNvGraphicFramePr>
            <a:graphicFrameLocks noGrp="1"/>
          </p:cNvGraphicFramePr>
          <p:nvPr/>
        </p:nvGraphicFramePr>
        <p:xfrm>
          <a:off x="6324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7809" name="Line 161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10" name="Line 162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11" name="Line 163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12" name="Line 164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13" name="Line 165"/>
          <p:cNvSpPr>
            <a:spLocks noChangeShapeType="1"/>
          </p:cNvSpPr>
          <p:nvPr/>
        </p:nvSpPr>
        <p:spPr bwMode="auto">
          <a:xfrm>
            <a:off x="2514600" y="3657600"/>
            <a:ext cx="2057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14" name="Line 166"/>
          <p:cNvSpPr>
            <a:spLocks noChangeShapeType="1"/>
          </p:cNvSpPr>
          <p:nvPr/>
        </p:nvSpPr>
        <p:spPr bwMode="auto">
          <a:xfrm>
            <a:off x="5105400" y="3657600"/>
            <a:ext cx="1219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15" name="Line 167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16" name="Line 168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17" name="Line 169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18" name="Line 170"/>
          <p:cNvSpPr>
            <a:spLocks noChangeShapeType="1"/>
          </p:cNvSpPr>
          <p:nvPr/>
        </p:nvSpPr>
        <p:spPr bwMode="auto">
          <a:xfrm>
            <a:off x="2133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19" name="Line 171"/>
          <p:cNvSpPr>
            <a:spLocks noChangeShapeType="1"/>
          </p:cNvSpPr>
          <p:nvPr/>
        </p:nvSpPr>
        <p:spPr bwMode="auto">
          <a:xfrm>
            <a:off x="43434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20" name="Line 172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21" name="Rectangle 173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27822" name="Rectangle 174"/>
          <p:cNvSpPr>
            <a:spLocks noChangeArrowheads="1"/>
          </p:cNvSpPr>
          <p:nvPr/>
        </p:nvSpPr>
        <p:spPr bwMode="auto">
          <a:xfrm>
            <a:off x="1143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27823" name="Rectangle 175"/>
          <p:cNvSpPr>
            <a:spLocks noChangeArrowheads="1"/>
          </p:cNvSpPr>
          <p:nvPr/>
        </p:nvSpPr>
        <p:spPr bwMode="auto">
          <a:xfrm>
            <a:off x="1600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27824" name="Rectangle 176"/>
          <p:cNvSpPr>
            <a:spLocks noChangeArrowheads="1"/>
          </p:cNvSpPr>
          <p:nvPr/>
        </p:nvSpPr>
        <p:spPr bwMode="auto">
          <a:xfrm>
            <a:off x="243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27825" name="Rectangle 177"/>
          <p:cNvSpPr>
            <a:spLocks noChangeArrowheads="1"/>
          </p:cNvSpPr>
          <p:nvPr/>
        </p:nvSpPr>
        <p:spPr bwMode="auto">
          <a:xfrm>
            <a:off x="2895600" y="5943600"/>
            <a:ext cx="371475" cy="31432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solidFill>
                  <a:srgbClr val="CC0000"/>
                </a:solidFill>
                <a:latin typeface="Times New Roman" pitchFamily="18" charset="0"/>
              </a:rPr>
              <a:t>25</a:t>
            </a:r>
          </a:p>
        </p:txBody>
      </p:sp>
      <p:sp>
        <p:nvSpPr>
          <p:cNvPr id="27826" name="Rectangle 178"/>
          <p:cNvSpPr>
            <a:spLocks noChangeArrowheads="1"/>
          </p:cNvSpPr>
          <p:nvPr/>
        </p:nvSpPr>
        <p:spPr bwMode="auto">
          <a:xfrm>
            <a:off x="3352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27827" name="Rectangle 179"/>
          <p:cNvSpPr>
            <a:spLocks noChangeArrowheads="1"/>
          </p:cNvSpPr>
          <p:nvPr/>
        </p:nvSpPr>
        <p:spPr bwMode="auto">
          <a:xfrm>
            <a:off x="3810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27828" name="Rectangle 180"/>
          <p:cNvSpPr>
            <a:spLocks noChangeArrowheads="1"/>
          </p:cNvSpPr>
          <p:nvPr/>
        </p:nvSpPr>
        <p:spPr bwMode="auto">
          <a:xfrm>
            <a:off x="4724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27829" name="Rectangle 181"/>
          <p:cNvSpPr>
            <a:spLocks noChangeArrowheads="1"/>
          </p:cNvSpPr>
          <p:nvPr/>
        </p:nvSpPr>
        <p:spPr bwMode="auto">
          <a:xfrm>
            <a:off x="5181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27830" name="Rectangle 182"/>
          <p:cNvSpPr>
            <a:spLocks noChangeArrowheads="1"/>
          </p:cNvSpPr>
          <p:nvPr/>
        </p:nvSpPr>
        <p:spPr bwMode="auto">
          <a:xfrm>
            <a:off x="5638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27831" name="Rectangle 183"/>
          <p:cNvSpPr>
            <a:spLocks noChangeArrowheads="1"/>
          </p:cNvSpPr>
          <p:nvPr/>
        </p:nvSpPr>
        <p:spPr bwMode="auto">
          <a:xfrm>
            <a:off x="6172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27832" name="Rectangle 184"/>
          <p:cNvSpPr>
            <a:spLocks noChangeArrowheads="1"/>
          </p:cNvSpPr>
          <p:nvPr/>
        </p:nvSpPr>
        <p:spPr bwMode="auto">
          <a:xfrm>
            <a:off x="6705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27833" name="Line 185"/>
          <p:cNvSpPr>
            <a:spLocks noChangeShapeType="1"/>
          </p:cNvSpPr>
          <p:nvPr/>
        </p:nvSpPr>
        <p:spPr bwMode="auto">
          <a:xfrm flipH="1">
            <a:off x="6096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34" name="Line 186"/>
          <p:cNvSpPr>
            <a:spLocks noChangeShapeType="1"/>
          </p:cNvSpPr>
          <p:nvPr/>
        </p:nvSpPr>
        <p:spPr bwMode="auto">
          <a:xfrm>
            <a:off x="10668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35" name="Line 187"/>
          <p:cNvSpPr>
            <a:spLocks noChangeShapeType="1"/>
          </p:cNvSpPr>
          <p:nvPr/>
        </p:nvSpPr>
        <p:spPr bwMode="auto">
          <a:xfrm>
            <a:off x="14478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36" name="Line 188"/>
          <p:cNvSpPr>
            <a:spLocks noChangeShapeType="1"/>
          </p:cNvSpPr>
          <p:nvPr/>
        </p:nvSpPr>
        <p:spPr bwMode="auto">
          <a:xfrm flipH="1">
            <a:off x="25146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37" name="Line 189"/>
          <p:cNvSpPr>
            <a:spLocks noChangeShapeType="1"/>
          </p:cNvSpPr>
          <p:nvPr/>
        </p:nvSpPr>
        <p:spPr bwMode="auto">
          <a:xfrm>
            <a:off x="28956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38" name="Line 190"/>
          <p:cNvSpPr>
            <a:spLocks noChangeShapeType="1"/>
          </p:cNvSpPr>
          <p:nvPr/>
        </p:nvSpPr>
        <p:spPr bwMode="auto">
          <a:xfrm>
            <a:off x="32004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39" name="Line 191"/>
          <p:cNvSpPr>
            <a:spLocks noChangeShapeType="1"/>
          </p:cNvSpPr>
          <p:nvPr/>
        </p:nvSpPr>
        <p:spPr bwMode="auto">
          <a:xfrm>
            <a:off x="35814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40" name="Line 192"/>
          <p:cNvSpPr>
            <a:spLocks noChangeShapeType="1"/>
          </p:cNvSpPr>
          <p:nvPr/>
        </p:nvSpPr>
        <p:spPr bwMode="auto">
          <a:xfrm>
            <a:off x="47244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41" name="Line 193"/>
          <p:cNvSpPr>
            <a:spLocks noChangeShapeType="1"/>
          </p:cNvSpPr>
          <p:nvPr/>
        </p:nvSpPr>
        <p:spPr bwMode="auto">
          <a:xfrm>
            <a:off x="49530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42" name="Line 194"/>
          <p:cNvSpPr>
            <a:spLocks noChangeShapeType="1"/>
          </p:cNvSpPr>
          <p:nvPr/>
        </p:nvSpPr>
        <p:spPr bwMode="auto">
          <a:xfrm flipH="1">
            <a:off x="56388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43" name="Line 195"/>
          <p:cNvSpPr>
            <a:spLocks noChangeShapeType="1"/>
          </p:cNvSpPr>
          <p:nvPr/>
        </p:nvSpPr>
        <p:spPr bwMode="auto">
          <a:xfrm flipH="1">
            <a:off x="61722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44" name="Line 196"/>
          <p:cNvSpPr>
            <a:spLocks noChangeShapeType="1"/>
          </p:cNvSpPr>
          <p:nvPr/>
        </p:nvSpPr>
        <p:spPr bwMode="auto">
          <a:xfrm flipH="1">
            <a:off x="67056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45" name="Line 197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46" name="Rectangle 198"/>
          <p:cNvSpPr>
            <a:spLocks noChangeArrowheads="1"/>
          </p:cNvSpPr>
          <p:nvPr/>
        </p:nvSpPr>
        <p:spPr bwMode="auto">
          <a:xfrm>
            <a:off x="20193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27847" name="Line 199"/>
          <p:cNvSpPr>
            <a:spLocks noChangeShapeType="1"/>
          </p:cNvSpPr>
          <p:nvPr/>
        </p:nvSpPr>
        <p:spPr bwMode="auto">
          <a:xfrm>
            <a:off x="18288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48" name="Text Box 200"/>
          <p:cNvSpPr txBox="1">
            <a:spLocks noChangeArrowheads="1"/>
          </p:cNvSpPr>
          <p:nvPr/>
        </p:nvSpPr>
        <p:spPr bwMode="auto">
          <a:xfrm>
            <a:off x="669925" y="1565275"/>
            <a:ext cx="1968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After insertion</a:t>
            </a:r>
          </a:p>
        </p:txBody>
      </p:sp>
      <p:sp>
        <p:nvSpPr>
          <p:cNvPr id="27849" name="Rectangle 201"/>
          <p:cNvSpPr>
            <a:spLocks noChangeArrowheads="1"/>
          </p:cNvSpPr>
          <p:nvPr/>
        </p:nvSpPr>
        <p:spPr bwMode="auto">
          <a:xfrm>
            <a:off x="4267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27850" name="Line 202"/>
          <p:cNvSpPr>
            <a:spLocks noChangeShapeType="1"/>
          </p:cNvSpPr>
          <p:nvPr/>
        </p:nvSpPr>
        <p:spPr bwMode="auto">
          <a:xfrm>
            <a:off x="39624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1767F4-9B8E-4D71-914F-4288196B1393}" type="slidenum">
              <a:rPr lang="he-IL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39267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9289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9311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9333" name="Group 69"/>
          <p:cNvGraphicFramePr>
            <a:graphicFrameLocks noGrp="1"/>
          </p:cNvGraphicFramePr>
          <p:nvPr/>
        </p:nvGraphicFramePr>
        <p:xfrm>
          <a:off x="609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9355" name="Group 91"/>
          <p:cNvGraphicFramePr>
            <a:graphicFrameLocks noGrp="1"/>
          </p:cNvGraphicFramePr>
          <p:nvPr/>
        </p:nvGraphicFramePr>
        <p:xfrm>
          <a:off x="2438400" y="4572000"/>
          <a:ext cx="1949768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825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9381" name="Group 117"/>
          <p:cNvGraphicFramePr>
            <a:graphicFrameLocks noGrp="1"/>
          </p:cNvGraphicFramePr>
          <p:nvPr/>
        </p:nvGraphicFramePr>
        <p:xfrm>
          <a:off x="45720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9403" name="Group 139"/>
          <p:cNvGraphicFramePr>
            <a:graphicFrameLocks noGrp="1"/>
          </p:cNvGraphicFramePr>
          <p:nvPr/>
        </p:nvGraphicFramePr>
        <p:xfrm>
          <a:off x="6324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8833" name="Line 161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34" name="Line 162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35" name="Line 163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36" name="Line 164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37" name="Line 165"/>
          <p:cNvSpPr>
            <a:spLocks noChangeShapeType="1"/>
          </p:cNvSpPr>
          <p:nvPr/>
        </p:nvSpPr>
        <p:spPr bwMode="auto">
          <a:xfrm>
            <a:off x="2514600" y="3657600"/>
            <a:ext cx="2057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38" name="Line 166"/>
          <p:cNvSpPr>
            <a:spLocks noChangeShapeType="1"/>
          </p:cNvSpPr>
          <p:nvPr/>
        </p:nvSpPr>
        <p:spPr bwMode="auto">
          <a:xfrm>
            <a:off x="5105400" y="3657600"/>
            <a:ext cx="1219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39" name="Line 167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40" name="Line 168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41" name="Line 169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42" name="Line 170"/>
          <p:cNvSpPr>
            <a:spLocks noChangeShapeType="1"/>
          </p:cNvSpPr>
          <p:nvPr/>
        </p:nvSpPr>
        <p:spPr bwMode="auto">
          <a:xfrm>
            <a:off x="2133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43" name="Line 171"/>
          <p:cNvSpPr>
            <a:spLocks noChangeShapeType="1"/>
          </p:cNvSpPr>
          <p:nvPr/>
        </p:nvSpPr>
        <p:spPr bwMode="auto">
          <a:xfrm>
            <a:off x="43434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44" name="Line 172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45" name="Rectangle 173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28846" name="Rectangle 174"/>
          <p:cNvSpPr>
            <a:spLocks noChangeArrowheads="1"/>
          </p:cNvSpPr>
          <p:nvPr/>
        </p:nvSpPr>
        <p:spPr bwMode="auto">
          <a:xfrm>
            <a:off x="1143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28847" name="Rectangle 175"/>
          <p:cNvSpPr>
            <a:spLocks noChangeArrowheads="1"/>
          </p:cNvSpPr>
          <p:nvPr/>
        </p:nvSpPr>
        <p:spPr bwMode="auto">
          <a:xfrm>
            <a:off x="1600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28848" name="Rectangle 176"/>
          <p:cNvSpPr>
            <a:spLocks noChangeArrowheads="1"/>
          </p:cNvSpPr>
          <p:nvPr/>
        </p:nvSpPr>
        <p:spPr bwMode="auto">
          <a:xfrm>
            <a:off x="243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28849" name="Rectangle 177"/>
          <p:cNvSpPr>
            <a:spLocks noChangeArrowheads="1"/>
          </p:cNvSpPr>
          <p:nvPr/>
        </p:nvSpPr>
        <p:spPr bwMode="auto">
          <a:xfrm>
            <a:off x="2895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25</a:t>
            </a:r>
          </a:p>
        </p:txBody>
      </p:sp>
      <p:sp>
        <p:nvSpPr>
          <p:cNvPr id="28850" name="Rectangle 178"/>
          <p:cNvSpPr>
            <a:spLocks noChangeArrowheads="1"/>
          </p:cNvSpPr>
          <p:nvPr/>
        </p:nvSpPr>
        <p:spPr bwMode="auto">
          <a:xfrm>
            <a:off x="3352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28851" name="Rectangle 179"/>
          <p:cNvSpPr>
            <a:spLocks noChangeArrowheads="1"/>
          </p:cNvSpPr>
          <p:nvPr/>
        </p:nvSpPr>
        <p:spPr bwMode="auto">
          <a:xfrm>
            <a:off x="3810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28852" name="Rectangle 180"/>
          <p:cNvSpPr>
            <a:spLocks noChangeArrowheads="1"/>
          </p:cNvSpPr>
          <p:nvPr/>
        </p:nvSpPr>
        <p:spPr bwMode="auto">
          <a:xfrm>
            <a:off x="4724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28853" name="Rectangle 181"/>
          <p:cNvSpPr>
            <a:spLocks noChangeArrowheads="1"/>
          </p:cNvSpPr>
          <p:nvPr/>
        </p:nvSpPr>
        <p:spPr bwMode="auto">
          <a:xfrm>
            <a:off x="5181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28854" name="Rectangle 182"/>
          <p:cNvSpPr>
            <a:spLocks noChangeArrowheads="1"/>
          </p:cNvSpPr>
          <p:nvPr/>
        </p:nvSpPr>
        <p:spPr bwMode="auto">
          <a:xfrm>
            <a:off x="5638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28855" name="Rectangle 183"/>
          <p:cNvSpPr>
            <a:spLocks noChangeArrowheads="1"/>
          </p:cNvSpPr>
          <p:nvPr/>
        </p:nvSpPr>
        <p:spPr bwMode="auto">
          <a:xfrm>
            <a:off x="6172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28856" name="Rectangle 184"/>
          <p:cNvSpPr>
            <a:spLocks noChangeArrowheads="1"/>
          </p:cNvSpPr>
          <p:nvPr/>
        </p:nvSpPr>
        <p:spPr bwMode="auto">
          <a:xfrm>
            <a:off x="6705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28857" name="Line 185"/>
          <p:cNvSpPr>
            <a:spLocks noChangeShapeType="1"/>
          </p:cNvSpPr>
          <p:nvPr/>
        </p:nvSpPr>
        <p:spPr bwMode="auto">
          <a:xfrm flipH="1">
            <a:off x="6096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58" name="Line 186"/>
          <p:cNvSpPr>
            <a:spLocks noChangeShapeType="1"/>
          </p:cNvSpPr>
          <p:nvPr/>
        </p:nvSpPr>
        <p:spPr bwMode="auto">
          <a:xfrm>
            <a:off x="10668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59" name="Line 187"/>
          <p:cNvSpPr>
            <a:spLocks noChangeShapeType="1"/>
          </p:cNvSpPr>
          <p:nvPr/>
        </p:nvSpPr>
        <p:spPr bwMode="auto">
          <a:xfrm>
            <a:off x="14478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60" name="Line 188"/>
          <p:cNvSpPr>
            <a:spLocks noChangeShapeType="1"/>
          </p:cNvSpPr>
          <p:nvPr/>
        </p:nvSpPr>
        <p:spPr bwMode="auto">
          <a:xfrm flipH="1">
            <a:off x="25146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61" name="Line 189"/>
          <p:cNvSpPr>
            <a:spLocks noChangeShapeType="1"/>
          </p:cNvSpPr>
          <p:nvPr/>
        </p:nvSpPr>
        <p:spPr bwMode="auto">
          <a:xfrm>
            <a:off x="28956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62" name="Line 190"/>
          <p:cNvSpPr>
            <a:spLocks noChangeShapeType="1"/>
          </p:cNvSpPr>
          <p:nvPr/>
        </p:nvSpPr>
        <p:spPr bwMode="auto">
          <a:xfrm>
            <a:off x="32004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63" name="Line 191"/>
          <p:cNvSpPr>
            <a:spLocks noChangeShapeType="1"/>
          </p:cNvSpPr>
          <p:nvPr/>
        </p:nvSpPr>
        <p:spPr bwMode="auto">
          <a:xfrm>
            <a:off x="35814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64" name="Line 192"/>
          <p:cNvSpPr>
            <a:spLocks noChangeShapeType="1"/>
          </p:cNvSpPr>
          <p:nvPr/>
        </p:nvSpPr>
        <p:spPr bwMode="auto">
          <a:xfrm>
            <a:off x="47244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65" name="Line 193"/>
          <p:cNvSpPr>
            <a:spLocks noChangeShapeType="1"/>
          </p:cNvSpPr>
          <p:nvPr/>
        </p:nvSpPr>
        <p:spPr bwMode="auto">
          <a:xfrm>
            <a:off x="49530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66" name="Line 194"/>
          <p:cNvSpPr>
            <a:spLocks noChangeShapeType="1"/>
          </p:cNvSpPr>
          <p:nvPr/>
        </p:nvSpPr>
        <p:spPr bwMode="auto">
          <a:xfrm flipH="1">
            <a:off x="56388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67" name="Line 195"/>
          <p:cNvSpPr>
            <a:spLocks noChangeShapeType="1"/>
          </p:cNvSpPr>
          <p:nvPr/>
        </p:nvSpPr>
        <p:spPr bwMode="auto">
          <a:xfrm flipH="1">
            <a:off x="61722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68" name="Line 196"/>
          <p:cNvSpPr>
            <a:spLocks noChangeShapeType="1"/>
          </p:cNvSpPr>
          <p:nvPr/>
        </p:nvSpPr>
        <p:spPr bwMode="auto">
          <a:xfrm flipH="1">
            <a:off x="67056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69" name="Line 197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70" name="Rectangle 198"/>
          <p:cNvSpPr>
            <a:spLocks noChangeArrowheads="1"/>
          </p:cNvSpPr>
          <p:nvPr/>
        </p:nvSpPr>
        <p:spPr bwMode="auto">
          <a:xfrm>
            <a:off x="20193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28871" name="Line 199"/>
          <p:cNvSpPr>
            <a:spLocks noChangeShapeType="1"/>
          </p:cNvSpPr>
          <p:nvPr/>
        </p:nvSpPr>
        <p:spPr bwMode="auto">
          <a:xfrm>
            <a:off x="18288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72" name="Text Box 200"/>
          <p:cNvSpPr txBox="1">
            <a:spLocks noChangeArrowheads="1"/>
          </p:cNvSpPr>
          <p:nvPr/>
        </p:nvSpPr>
        <p:spPr bwMode="auto">
          <a:xfrm>
            <a:off x="669925" y="1565275"/>
            <a:ext cx="2967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But now have to split !</a:t>
            </a:r>
          </a:p>
        </p:txBody>
      </p:sp>
      <p:sp>
        <p:nvSpPr>
          <p:cNvPr id="28873" name="Rectangle 201"/>
          <p:cNvSpPr>
            <a:spLocks noChangeArrowheads="1"/>
          </p:cNvSpPr>
          <p:nvPr/>
        </p:nvSpPr>
        <p:spPr bwMode="auto">
          <a:xfrm>
            <a:off x="4267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28874" name="Line 202"/>
          <p:cNvSpPr>
            <a:spLocks noChangeShapeType="1"/>
          </p:cNvSpPr>
          <p:nvPr/>
        </p:nvSpPr>
        <p:spPr bwMode="auto">
          <a:xfrm>
            <a:off x="39624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1767F4-9B8E-4D71-914F-4288196B1393}" type="slidenum">
              <a:rPr lang="he-IL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40291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0313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0335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0357" name="Group 69"/>
          <p:cNvGraphicFramePr>
            <a:graphicFrameLocks noGrp="1"/>
          </p:cNvGraphicFramePr>
          <p:nvPr/>
        </p:nvGraphicFramePr>
        <p:xfrm>
          <a:off x="76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0379" name="Group 91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0401" name="Group 113"/>
          <p:cNvGraphicFramePr>
            <a:graphicFrameLocks noGrp="1"/>
          </p:cNvGraphicFramePr>
          <p:nvPr/>
        </p:nvGraphicFramePr>
        <p:xfrm>
          <a:off x="5181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0423" name="Group 135"/>
          <p:cNvGraphicFramePr>
            <a:graphicFrameLocks noGrp="1"/>
          </p:cNvGraphicFramePr>
          <p:nvPr/>
        </p:nvGraphicFramePr>
        <p:xfrm>
          <a:off x="6934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853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54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55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56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57" name="Line 161"/>
          <p:cNvSpPr>
            <a:spLocks noChangeShapeType="1"/>
          </p:cNvSpPr>
          <p:nvPr/>
        </p:nvSpPr>
        <p:spPr bwMode="auto">
          <a:xfrm>
            <a:off x="3048000" y="36576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58" name="Line 162"/>
          <p:cNvSpPr>
            <a:spLocks noChangeShapeType="1"/>
          </p:cNvSpPr>
          <p:nvPr/>
        </p:nvSpPr>
        <p:spPr bwMode="auto">
          <a:xfrm>
            <a:off x="5105400" y="3657600"/>
            <a:ext cx="1828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59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60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61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62" name="Line 166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63" name="Line 167"/>
          <p:cNvSpPr>
            <a:spLocks noChangeShapeType="1"/>
          </p:cNvSpPr>
          <p:nvPr/>
        </p:nvSpPr>
        <p:spPr bwMode="auto">
          <a:xfrm>
            <a:off x="33528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64" name="Line 168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65" name="Rectangle 169"/>
          <p:cNvSpPr>
            <a:spLocks noChangeArrowheads="1"/>
          </p:cNvSpPr>
          <p:nvPr/>
        </p:nvSpPr>
        <p:spPr bwMode="auto">
          <a:xfrm>
            <a:off x="7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29866" name="Rectangle 170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29867" name="Rectangle 171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29868" name="Rectangle 172"/>
          <p:cNvSpPr>
            <a:spLocks noChangeArrowheads="1"/>
          </p:cNvSpPr>
          <p:nvPr/>
        </p:nvSpPr>
        <p:spPr bwMode="auto">
          <a:xfrm>
            <a:off x="1905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29869" name="Rectangle 173"/>
          <p:cNvSpPr>
            <a:spLocks noChangeArrowheads="1"/>
          </p:cNvSpPr>
          <p:nvPr/>
        </p:nvSpPr>
        <p:spPr bwMode="auto">
          <a:xfrm>
            <a:off x="2362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25</a:t>
            </a:r>
          </a:p>
        </p:txBody>
      </p:sp>
      <p:sp>
        <p:nvSpPr>
          <p:cNvPr id="29870" name="Rectangle 174"/>
          <p:cNvSpPr>
            <a:spLocks noChangeArrowheads="1"/>
          </p:cNvSpPr>
          <p:nvPr/>
        </p:nvSpPr>
        <p:spPr bwMode="auto">
          <a:xfrm>
            <a:off x="2819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29871" name="Rectangle 175"/>
          <p:cNvSpPr>
            <a:spLocks noChangeArrowheads="1"/>
          </p:cNvSpPr>
          <p:nvPr/>
        </p:nvSpPr>
        <p:spPr bwMode="auto">
          <a:xfrm>
            <a:off x="3276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29872" name="Rectangle 176"/>
          <p:cNvSpPr>
            <a:spLocks noChangeArrowheads="1"/>
          </p:cNvSpPr>
          <p:nvPr/>
        </p:nvSpPr>
        <p:spPr bwMode="auto">
          <a:xfrm>
            <a:off x="533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29873" name="Rectangle 177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29874" name="Rectangle 178"/>
          <p:cNvSpPr>
            <a:spLocks noChangeArrowheads="1"/>
          </p:cNvSpPr>
          <p:nvPr/>
        </p:nvSpPr>
        <p:spPr bwMode="auto">
          <a:xfrm>
            <a:off x="624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29875" name="Rectangle 179"/>
          <p:cNvSpPr>
            <a:spLocks noChangeArrowheads="1"/>
          </p:cNvSpPr>
          <p:nvPr/>
        </p:nvSpPr>
        <p:spPr bwMode="auto">
          <a:xfrm>
            <a:off x="6781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29876" name="Rectangle 180"/>
          <p:cNvSpPr>
            <a:spLocks noChangeArrowheads="1"/>
          </p:cNvSpPr>
          <p:nvPr/>
        </p:nvSpPr>
        <p:spPr bwMode="auto">
          <a:xfrm>
            <a:off x="7315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29877" name="Line 181"/>
          <p:cNvSpPr>
            <a:spLocks noChangeShapeType="1"/>
          </p:cNvSpPr>
          <p:nvPr/>
        </p:nvSpPr>
        <p:spPr bwMode="auto">
          <a:xfrm flipH="1">
            <a:off x="762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78" name="Line 182"/>
          <p:cNvSpPr>
            <a:spLocks noChangeShapeType="1"/>
          </p:cNvSpPr>
          <p:nvPr/>
        </p:nvSpPr>
        <p:spPr bwMode="auto">
          <a:xfrm>
            <a:off x="5334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79" name="Line 183"/>
          <p:cNvSpPr>
            <a:spLocks noChangeShapeType="1"/>
          </p:cNvSpPr>
          <p:nvPr/>
        </p:nvSpPr>
        <p:spPr bwMode="auto">
          <a:xfrm>
            <a:off x="9144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80" name="Line 184"/>
          <p:cNvSpPr>
            <a:spLocks noChangeShapeType="1"/>
          </p:cNvSpPr>
          <p:nvPr/>
        </p:nvSpPr>
        <p:spPr bwMode="auto">
          <a:xfrm flipH="1">
            <a:off x="19812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81" name="Line 185"/>
          <p:cNvSpPr>
            <a:spLocks noChangeShapeType="1"/>
          </p:cNvSpPr>
          <p:nvPr/>
        </p:nvSpPr>
        <p:spPr bwMode="auto">
          <a:xfrm>
            <a:off x="23622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82" name="Line 186"/>
          <p:cNvSpPr>
            <a:spLocks noChangeShapeType="1"/>
          </p:cNvSpPr>
          <p:nvPr/>
        </p:nvSpPr>
        <p:spPr bwMode="auto">
          <a:xfrm flipH="1">
            <a:off x="2819400" y="5105400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83" name="Line 187"/>
          <p:cNvSpPr>
            <a:spLocks noChangeShapeType="1"/>
          </p:cNvSpPr>
          <p:nvPr/>
        </p:nvSpPr>
        <p:spPr bwMode="auto">
          <a:xfrm flipH="1">
            <a:off x="33528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84" name="Line 188"/>
          <p:cNvSpPr>
            <a:spLocks noChangeShapeType="1"/>
          </p:cNvSpPr>
          <p:nvPr/>
        </p:nvSpPr>
        <p:spPr bwMode="auto">
          <a:xfrm>
            <a:off x="5334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85" name="Line 189"/>
          <p:cNvSpPr>
            <a:spLocks noChangeShapeType="1"/>
          </p:cNvSpPr>
          <p:nvPr/>
        </p:nvSpPr>
        <p:spPr bwMode="auto">
          <a:xfrm>
            <a:off x="55626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86" name="Line 190"/>
          <p:cNvSpPr>
            <a:spLocks noChangeShapeType="1"/>
          </p:cNvSpPr>
          <p:nvPr/>
        </p:nvSpPr>
        <p:spPr bwMode="auto">
          <a:xfrm flipH="1">
            <a:off x="62484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87" name="Line 191"/>
          <p:cNvSpPr>
            <a:spLocks noChangeShapeType="1"/>
          </p:cNvSpPr>
          <p:nvPr/>
        </p:nvSpPr>
        <p:spPr bwMode="auto">
          <a:xfrm flipH="1">
            <a:off x="67818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88" name="Line 192"/>
          <p:cNvSpPr>
            <a:spLocks noChangeShapeType="1"/>
          </p:cNvSpPr>
          <p:nvPr/>
        </p:nvSpPr>
        <p:spPr bwMode="auto">
          <a:xfrm flipH="1">
            <a:off x="73152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89" name="Line 193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90" name="Rectangle 194"/>
          <p:cNvSpPr>
            <a:spLocks noChangeArrowheads="1"/>
          </p:cNvSpPr>
          <p:nvPr/>
        </p:nvSpPr>
        <p:spPr bwMode="auto">
          <a:xfrm>
            <a:off x="14859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29891" name="Line 195"/>
          <p:cNvSpPr>
            <a:spLocks noChangeShapeType="1"/>
          </p:cNvSpPr>
          <p:nvPr/>
        </p:nvSpPr>
        <p:spPr bwMode="auto">
          <a:xfrm>
            <a:off x="12954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92" name="Text Box 196"/>
          <p:cNvSpPr txBox="1">
            <a:spLocks noChangeArrowheads="1"/>
          </p:cNvSpPr>
          <p:nvPr/>
        </p:nvSpPr>
        <p:spPr bwMode="auto">
          <a:xfrm>
            <a:off x="669925" y="1565275"/>
            <a:ext cx="1874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After the split</a:t>
            </a:r>
          </a:p>
        </p:txBody>
      </p:sp>
      <p:sp>
        <p:nvSpPr>
          <p:cNvPr id="29893" name="Rectangle 197"/>
          <p:cNvSpPr>
            <a:spLocks noChangeArrowheads="1"/>
          </p:cNvSpPr>
          <p:nvPr/>
        </p:nvSpPr>
        <p:spPr bwMode="auto">
          <a:xfrm>
            <a:off x="487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29894" name="Line 198"/>
          <p:cNvSpPr>
            <a:spLocks noChangeShapeType="1"/>
          </p:cNvSpPr>
          <p:nvPr/>
        </p:nvSpPr>
        <p:spPr bwMode="auto">
          <a:xfrm>
            <a:off x="43434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40487" name="Group 199"/>
          <p:cNvGraphicFramePr>
            <a:graphicFrameLocks noGrp="1"/>
          </p:cNvGraphicFramePr>
          <p:nvPr/>
        </p:nvGraphicFramePr>
        <p:xfrm>
          <a:off x="3581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917" name="Line 221"/>
          <p:cNvSpPr>
            <a:spLocks noChangeShapeType="1"/>
          </p:cNvSpPr>
          <p:nvPr/>
        </p:nvSpPr>
        <p:spPr bwMode="auto">
          <a:xfrm>
            <a:off x="50292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918" name="Line 222"/>
          <p:cNvSpPr>
            <a:spLocks noChangeShapeType="1"/>
          </p:cNvSpPr>
          <p:nvPr/>
        </p:nvSpPr>
        <p:spPr bwMode="auto">
          <a:xfrm>
            <a:off x="25908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1767F4-9B8E-4D71-914F-4288196B1393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80227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0249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0271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0293" name="Group 69"/>
          <p:cNvGraphicFramePr>
            <a:graphicFrameLocks noGrp="1"/>
          </p:cNvGraphicFramePr>
          <p:nvPr/>
        </p:nvGraphicFramePr>
        <p:xfrm>
          <a:off x="76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0315" name="Group 91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0337" name="Group 113"/>
          <p:cNvGraphicFramePr>
            <a:graphicFrameLocks noGrp="1"/>
          </p:cNvGraphicFramePr>
          <p:nvPr/>
        </p:nvGraphicFramePr>
        <p:xfrm>
          <a:off x="5181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0359" name="Group 135"/>
          <p:cNvGraphicFramePr>
            <a:graphicFrameLocks noGrp="1"/>
          </p:cNvGraphicFramePr>
          <p:nvPr/>
        </p:nvGraphicFramePr>
        <p:xfrm>
          <a:off x="6934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0877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78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79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80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81" name="Line 161"/>
          <p:cNvSpPr>
            <a:spLocks noChangeShapeType="1"/>
          </p:cNvSpPr>
          <p:nvPr/>
        </p:nvSpPr>
        <p:spPr bwMode="auto">
          <a:xfrm>
            <a:off x="3048000" y="36576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82" name="Line 162"/>
          <p:cNvSpPr>
            <a:spLocks noChangeShapeType="1"/>
          </p:cNvSpPr>
          <p:nvPr/>
        </p:nvSpPr>
        <p:spPr bwMode="auto">
          <a:xfrm>
            <a:off x="3505200" y="3657600"/>
            <a:ext cx="3429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83" name="Line 163"/>
          <p:cNvSpPr>
            <a:spLocks noChangeShapeType="1"/>
          </p:cNvSpPr>
          <p:nvPr/>
        </p:nvSpPr>
        <p:spPr bwMode="auto">
          <a:xfrm>
            <a:off x="5486400" y="3657600"/>
            <a:ext cx="1828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84" name="Line 164"/>
          <p:cNvSpPr>
            <a:spLocks noChangeShapeType="1"/>
          </p:cNvSpPr>
          <p:nvPr/>
        </p:nvSpPr>
        <p:spPr bwMode="auto">
          <a:xfrm>
            <a:off x="6019800" y="3657600"/>
            <a:ext cx="1752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85" name="Line 165"/>
          <p:cNvSpPr>
            <a:spLocks noChangeShapeType="1"/>
          </p:cNvSpPr>
          <p:nvPr/>
        </p:nvSpPr>
        <p:spPr bwMode="auto">
          <a:xfrm>
            <a:off x="6629400" y="3657600"/>
            <a:ext cx="1524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86" name="Line 166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87" name="Line 167"/>
          <p:cNvSpPr>
            <a:spLocks noChangeShapeType="1"/>
          </p:cNvSpPr>
          <p:nvPr/>
        </p:nvSpPr>
        <p:spPr bwMode="auto">
          <a:xfrm>
            <a:off x="33528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88" name="Line 168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89" name="Rectangle 169"/>
          <p:cNvSpPr>
            <a:spLocks noChangeArrowheads="1"/>
          </p:cNvSpPr>
          <p:nvPr/>
        </p:nvSpPr>
        <p:spPr bwMode="auto">
          <a:xfrm>
            <a:off x="7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30890" name="Rectangle 170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30891" name="Rectangle 171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30892" name="Rectangle 172"/>
          <p:cNvSpPr>
            <a:spLocks noChangeArrowheads="1"/>
          </p:cNvSpPr>
          <p:nvPr/>
        </p:nvSpPr>
        <p:spPr bwMode="auto">
          <a:xfrm>
            <a:off x="1905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30893" name="Rectangle 173"/>
          <p:cNvSpPr>
            <a:spLocks noChangeArrowheads="1"/>
          </p:cNvSpPr>
          <p:nvPr/>
        </p:nvSpPr>
        <p:spPr bwMode="auto">
          <a:xfrm>
            <a:off x="2362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25</a:t>
            </a:r>
          </a:p>
        </p:txBody>
      </p:sp>
      <p:sp>
        <p:nvSpPr>
          <p:cNvPr id="30894" name="Rectangle 174"/>
          <p:cNvSpPr>
            <a:spLocks noChangeArrowheads="1"/>
          </p:cNvSpPr>
          <p:nvPr/>
        </p:nvSpPr>
        <p:spPr bwMode="auto">
          <a:xfrm>
            <a:off x="2819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30895" name="Rectangle 175"/>
          <p:cNvSpPr>
            <a:spLocks noChangeArrowheads="1"/>
          </p:cNvSpPr>
          <p:nvPr/>
        </p:nvSpPr>
        <p:spPr bwMode="auto">
          <a:xfrm>
            <a:off x="3276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30896" name="Rectangle 176"/>
          <p:cNvSpPr>
            <a:spLocks noChangeArrowheads="1"/>
          </p:cNvSpPr>
          <p:nvPr/>
        </p:nvSpPr>
        <p:spPr bwMode="auto">
          <a:xfrm>
            <a:off x="533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30897" name="Rectangle 177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30898" name="Rectangle 178"/>
          <p:cNvSpPr>
            <a:spLocks noChangeArrowheads="1"/>
          </p:cNvSpPr>
          <p:nvPr/>
        </p:nvSpPr>
        <p:spPr bwMode="auto">
          <a:xfrm>
            <a:off x="624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30899" name="Rectangle 179"/>
          <p:cNvSpPr>
            <a:spLocks noChangeArrowheads="1"/>
          </p:cNvSpPr>
          <p:nvPr/>
        </p:nvSpPr>
        <p:spPr bwMode="auto">
          <a:xfrm>
            <a:off x="6781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30900" name="Rectangle 180"/>
          <p:cNvSpPr>
            <a:spLocks noChangeArrowheads="1"/>
          </p:cNvSpPr>
          <p:nvPr/>
        </p:nvSpPr>
        <p:spPr bwMode="auto">
          <a:xfrm>
            <a:off x="7315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30901" name="Line 181"/>
          <p:cNvSpPr>
            <a:spLocks noChangeShapeType="1"/>
          </p:cNvSpPr>
          <p:nvPr/>
        </p:nvSpPr>
        <p:spPr bwMode="auto">
          <a:xfrm flipH="1">
            <a:off x="762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02" name="Line 182"/>
          <p:cNvSpPr>
            <a:spLocks noChangeShapeType="1"/>
          </p:cNvSpPr>
          <p:nvPr/>
        </p:nvSpPr>
        <p:spPr bwMode="auto">
          <a:xfrm>
            <a:off x="5334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03" name="Line 183"/>
          <p:cNvSpPr>
            <a:spLocks noChangeShapeType="1"/>
          </p:cNvSpPr>
          <p:nvPr/>
        </p:nvSpPr>
        <p:spPr bwMode="auto">
          <a:xfrm>
            <a:off x="9144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04" name="Line 184"/>
          <p:cNvSpPr>
            <a:spLocks noChangeShapeType="1"/>
          </p:cNvSpPr>
          <p:nvPr/>
        </p:nvSpPr>
        <p:spPr bwMode="auto">
          <a:xfrm flipH="1">
            <a:off x="19812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05" name="Line 185"/>
          <p:cNvSpPr>
            <a:spLocks noChangeShapeType="1"/>
          </p:cNvSpPr>
          <p:nvPr/>
        </p:nvSpPr>
        <p:spPr bwMode="auto">
          <a:xfrm>
            <a:off x="23622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06" name="Line 186"/>
          <p:cNvSpPr>
            <a:spLocks noChangeShapeType="1"/>
          </p:cNvSpPr>
          <p:nvPr/>
        </p:nvSpPr>
        <p:spPr bwMode="auto">
          <a:xfrm flipH="1">
            <a:off x="2819400" y="5105400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07" name="Line 187"/>
          <p:cNvSpPr>
            <a:spLocks noChangeShapeType="1"/>
          </p:cNvSpPr>
          <p:nvPr/>
        </p:nvSpPr>
        <p:spPr bwMode="auto">
          <a:xfrm flipH="1">
            <a:off x="33528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08" name="Line 188"/>
          <p:cNvSpPr>
            <a:spLocks noChangeShapeType="1"/>
          </p:cNvSpPr>
          <p:nvPr/>
        </p:nvSpPr>
        <p:spPr bwMode="auto">
          <a:xfrm>
            <a:off x="5334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09" name="Line 189"/>
          <p:cNvSpPr>
            <a:spLocks noChangeShapeType="1"/>
          </p:cNvSpPr>
          <p:nvPr/>
        </p:nvSpPr>
        <p:spPr bwMode="auto">
          <a:xfrm>
            <a:off x="55626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10" name="Line 190"/>
          <p:cNvSpPr>
            <a:spLocks noChangeShapeType="1"/>
          </p:cNvSpPr>
          <p:nvPr/>
        </p:nvSpPr>
        <p:spPr bwMode="auto">
          <a:xfrm flipH="1">
            <a:off x="62484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11" name="Line 191"/>
          <p:cNvSpPr>
            <a:spLocks noChangeShapeType="1"/>
          </p:cNvSpPr>
          <p:nvPr/>
        </p:nvSpPr>
        <p:spPr bwMode="auto">
          <a:xfrm flipH="1">
            <a:off x="67818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12" name="Line 192"/>
          <p:cNvSpPr>
            <a:spLocks noChangeShapeType="1"/>
          </p:cNvSpPr>
          <p:nvPr/>
        </p:nvSpPr>
        <p:spPr bwMode="auto">
          <a:xfrm flipH="1">
            <a:off x="73152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13" name="Line 193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14" name="Rectangle 194"/>
          <p:cNvSpPr>
            <a:spLocks noChangeArrowheads="1"/>
          </p:cNvSpPr>
          <p:nvPr/>
        </p:nvSpPr>
        <p:spPr bwMode="auto">
          <a:xfrm>
            <a:off x="14859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30915" name="Line 195"/>
          <p:cNvSpPr>
            <a:spLocks noChangeShapeType="1"/>
          </p:cNvSpPr>
          <p:nvPr/>
        </p:nvSpPr>
        <p:spPr bwMode="auto">
          <a:xfrm>
            <a:off x="12954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16" name="Text Box 196"/>
          <p:cNvSpPr txBox="1">
            <a:spLocks noChangeArrowheads="1"/>
          </p:cNvSpPr>
          <p:nvPr/>
        </p:nvSpPr>
        <p:spPr bwMode="auto">
          <a:xfrm>
            <a:off x="669925" y="1565275"/>
            <a:ext cx="226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Another B+ Tree</a:t>
            </a:r>
          </a:p>
        </p:txBody>
      </p:sp>
      <p:sp>
        <p:nvSpPr>
          <p:cNvPr id="30917" name="Rectangle 197"/>
          <p:cNvSpPr>
            <a:spLocks noChangeArrowheads="1"/>
          </p:cNvSpPr>
          <p:nvPr/>
        </p:nvSpPr>
        <p:spPr bwMode="auto">
          <a:xfrm>
            <a:off x="487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30918" name="Line 198"/>
          <p:cNvSpPr>
            <a:spLocks noChangeShapeType="1"/>
          </p:cNvSpPr>
          <p:nvPr/>
        </p:nvSpPr>
        <p:spPr bwMode="auto">
          <a:xfrm>
            <a:off x="43434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0423" name="Group 199"/>
          <p:cNvGraphicFramePr>
            <a:graphicFrameLocks noGrp="1"/>
          </p:cNvGraphicFramePr>
          <p:nvPr/>
        </p:nvGraphicFramePr>
        <p:xfrm>
          <a:off x="3581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0941" name="Line 221"/>
          <p:cNvSpPr>
            <a:spLocks noChangeShapeType="1"/>
          </p:cNvSpPr>
          <p:nvPr/>
        </p:nvSpPr>
        <p:spPr bwMode="auto">
          <a:xfrm>
            <a:off x="50292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42" name="Line 222"/>
          <p:cNvSpPr>
            <a:spLocks noChangeShapeType="1"/>
          </p:cNvSpPr>
          <p:nvPr/>
        </p:nvSpPr>
        <p:spPr bwMode="auto">
          <a:xfrm>
            <a:off x="25908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43" name="Line 223"/>
          <p:cNvSpPr>
            <a:spLocks noChangeShapeType="1"/>
          </p:cNvSpPr>
          <p:nvPr/>
        </p:nvSpPr>
        <p:spPr bwMode="auto">
          <a:xfrm>
            <a:off x="5105400" y="36576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1767F4-9B8E-4D71-914F-4288196B1393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81251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1273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1295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1317" name="Group 69"/>
          <p:cNvGraphicFramePr>
            <a:graphicFrameLocks noGrp="1"/>
          </p:cNvGraphicFramePr>
          <p:nvPr/>
        </p:nvGraphicFramePr>
        <p:xfrm>
          <a:off x="76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1339" name="Group 91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1361" name="Group 113"/>
          <p:cNvGraphicFramePr>
            <a:graphicFrameLocks noGrp="1"/>
          </p:cNvGraphicFramePr>
          <p:nvPr/>
        </p:nvGraphicFramePr>
        <p:xfrm>
          <a:off x="5181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1383" name="Group 135"/>
          <p:cNvGraphicFramePr>
            <a:graphicFrameLocks noGrp="1"/>
          </p:cNvGraphicFramePr>
          <p:nvPr/>
        </p:nvGraphicFramePr>
        <p:xfrm>
          <a:off x="6934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1901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02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03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04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05" name="Line 161"/>
          <p:cNvSpPr>
            <a:spLocks noChangeShapeType="1"/>
          </p:cNvSpPr>
          <p:nvPr/>
        </p:nvSpPr>
        <p:spPr bwMode="auto">
          <a:xfrm>
            <a:off x="3048000" y="36576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06" name="Line 162"/>
          <p:cNvSpPr>
            <a:spLocks noChangeShapeType="1"/>
          </p:cNvSpPr>
          <p:nvPr/>
        </p:nvSpPr>
        <p:spPr bwMode="auto">
          <a:xfrm>
            <a:off x="3505200" y="3657600"/>
            <a:ext cx="3429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07" name="Line 163"/>
          <p:cNvSpPr>
            <a:spLocks noChangeShapeType="1"/>
          </p:cNvSpPr>
          <p:nvPr/>
        </p:nvSpPr>
        <p:spPr bwMode="auto">
          <a:xfrm>
            <a:off x="5486400" y="3657600"/>
            <a:ext cx="1828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08" name="Line 164"/>
          <p:cNvSpPr>
            <a:spLocks noChangeShapeType="1"/>
          </p:cNvSpPr>
          <p:nvPr/>
        </p:nvSpPr>
        <p:spPr bwMode="auto">
          <a:xfrm>
            <a:off x="6019800" y="3657600"/>
            <a:ext cx="1752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09" name="Line 165"/>
          <p:cNvSpPr>
            <a:spLocks noChangeShapeType="1"/>
          </p:cNvSpPr>
          <p:nvPr/>
        </p:nvSpPr>
        <p:spPr bwMode="auto">
          <a:xfrm>
            <a:off x="6629400" y="3657600"/>
            <a:ext cx="1524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10" name="Line 166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11" name="Line 167"/>
          <p:cNvSpPr>
            <a:spLocks noChangeShapeType="1"/>
          </p:cNvSpPr>
          <p:nvPr/>
        </p:nvSpPr>
        <p:spPr bwMode="auto">
          <a:xfrm>
            <a:off x="33528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12" name="Line 168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13" name="Rectangle 169"/>
          <p:cNvSpPr>
            <a:spLocks noChangeArrowheads="1"/>
          </p:cNvSpPr>
          <p:nvPr/>
        </p:nvSpPr>
        <p:spPr bwMode="auto">
          <a:xfrm>
            <a:off x="7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31914" name="Rectangle 170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31915" name="Rectangle 171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31916" name="Rectangle 172"/>
          <p:cNvSpPr>
            <a:spLocks noChangeArrowheads="1"/>
          </p:cNvSpPr>
          <p:nvPr/>
        </p:nvSpPr>
        <p:spPr bwMode="auto">
          <a:xfrm>
            <a:off x="1905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31917" name="Rectangle 173"/>
          <p:cNvSpPr>
            <a:spLocks noChangeArrowheads="1"/>
          </p:cNvSpPr>
          <p:nvPr/>
        </p:nvSpPr>
        <p:spPr bwMode="auto">
          <a:xfrm>
            <a:off x="2362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25</a:t>
            </a:r>
          </a:p>
        </p:txBody>
      </p:sp>
      <p:sp>
        <p:nvSpPr>
          <p:cNvPr id="31918" name="Rectangle 174"/>
          <p:cNvSpPr>
            <a:spLocks noChangeArrowheads="1"/>
          </p:cNvSpPr>
          <p:nvPr/>
        </p:nvSpPr>
        <p:spPr bwMode="auto">
          <a:xfrm>
            <a:off x="2819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31919" name="Rectangle 175"/>
          <p:cNvSpPr>
            <a:spLocks noChangeArrowheads="1"/>
          </p:cNvSpPr>
          <p:nvPr/>
        </p:nvSpPr>
        <p:spPr bwMode="auto">
          <a:xfrm>
            <a:off x="3276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31920" name="Rectangle 176"/>
          <p:cNvSpPr>
            <a:spLocks noChangeArrowheads="1"/>
          </p:cNvSpPr>
          <p:nvPr/>
        </p:nvSpPr>
        <p:spPr bwMode="auto">
          <a:xfrm>
            <a:off x="533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31921" name="Rectangle 177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31922" name="Rectangle 178"/>
          <p:cNvSpPr>
            <a:spLocks noChangeArrowheads="1"/>
          </p:cNvSpPr>
          <p:nvPr/>
        </p:nvSpPr>
        <p:spPr bwMode="auto">
          <a:xfrm>
            <a:off x="624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31923" name="Rectangle 179"/>
          <p:cNvSpPr>
            <a:spLocks noChangeArrowheads="1"/>
          </p:cNvSpPr>
          <p:nvPr/>
        </p:nvSpPr>
        <p:spPr bwMode="auto">
          <a:xfrm>
            <a:off x="6781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31924" name="Rectangle 180"/>
          <p:cNvSpPr>
            <a:spLocks noChangeArrowheads="1"/>
          </p:cNvSpPr>
          <p:nvPr/>
        </p:nvSpPr>
        <p:spPr bwMode="auto">
          <a:xfrm>
            <a:off x="7315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31925" name="Line 181"/>
          <p:cNvSpPr>
            <a:spLocks noChangeShapeType="1"/>
          </p:cNvSpPr>
          <p:nvPr/>
        </p:nvSpPr>
        <p:spPr bwMode="auto">
          <a:xfrm flipH="1">
            <a:off x="762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26" name="Line 182"/>
          <p:cNvSpPr>
            <a:spLocks noChangeShapeType="1"/>
          </p:cNvSpPr>
          <p:nvPr/>
        </p:nvSpPr>
        <p:spPr bwMode="auto">
          <a:xfrm>
            <a:off x="5334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27" name="Line 183"/>
          <p:cNvSpPr>
            <a:spLocks noChangeShapeType="1"/>
          </p:cNvSpPr>
          <p:nvPr/>
        </p:nvSpPr>
        <p:spPr bwMode="auto">
          <a:xfrm>
            <a:off x="9144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28" name="Line 184"/>
          <p:cNvSpPr>
            <a:spLocks noChangeShapeType="1"/>
          </p:cNvSpPr>
          <p:nvPr/>
        </p:nvSpPr>
        <p:spPr bwMode="auto">
          <a:xfrm flipH="1">
            <a:off x="19812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29" name="Line 185"/>
          <p:cNvSpPr>
            <a:spLocks noChangeShapeType="1"/>
          </p:cNvSpPr>
          <p:nvPr/>
        </p:nvSpPr>
        <p:spPr bwMode="auto">
          <a:xfrm>
            <a:off x="23622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30" name="Line 186"/>
          <p:cNvSpPr>
            <a:spLocks noChangeShapeType="1"/>
          </p:cNvSpPr>
          <p:nvPr/>
        </p:nvSpPr>
        <p:spPr bwMode="auto">
          <a:xfrm flipH="1">
            <a:off x="2819400" y="5105400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31" name="Line 187"/>
          <p:cNvSpPr>
            <a:spLocks noChangeShapeType="1"/>
          </p:cNvSpPr>
          <p:nvPr/>
        </p:nvSpPr>
        <p:spPr bwMode="auto">
          <a:xfrm flipH="1">
            <a:off x="33528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32" name="Line 188"/>
          <p:cNvSpPr>
            <a:spLocks noChangeShapeType="1"/>
          </p:cNvSpPr>
          <p:nvPr/>
        </p:nvSpPr>
        <p:spPr bwMode="auto">
          <a:xfrm>
            <a:off x="5334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33" name="Line 189"/>
          <p:cNvSpPr>
            <a:spLocks noChangeShapeType="1"/>
          </p:cNvSpPr>
          <p:nvPr/>
        </p:nvSpPr>
        <p:spPr bwMode="auto">
          <a:xfrm>
            <a:off x="55626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34" name="Line 190"/>
          <p:cNvSpPr>
            <a:spLocks noChangeShapeType="1"/>
          </p:cNvSpPr>
          <p:nvPr/>
        </p:nvSpPr>
        <p:spPr bwMode="auto">
          <a:xfrm flipH="1">
            <a:off x="62484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35" name="Line 191"/>
          <p:cNvSpPr>
            <a:spLocks noChangeShapeType="1"/>
          </p:cNvSpPr>
          <p:nvPr/>
        </p:nvSpPr>
        <p:spPr bwMode="auto">
          <a:xfrm flipH="1">
            <a:off x="67818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36" name="Line 192"/>
          <p:cNvSpPr>
            <a:spLocks noChangeShapeType="1"/>
          </p:cNvSpPr>
          <p:nvPr/>
        </p:nvSpPr>
        <p:spPr bwMode="auto">
          <a:xfrm flipH="1">
            <a:off x="73152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37" name="Line 193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38" name="Rectangle 194"/>
          <p:cNvSpPr>
            <a:spLocks noChangeArrowheads="1"/>
          </p:cNvSpPr>
          <p:nvPr/>
        </p:nvSpPr>
        <p:spPr bwMode="auto">
          <a:xfrm>
            <a:off x="14859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31939" name="Line 195"/>
          <p:cNvSpPr>
            <a:spLocks noChangeShapeType="1"/>
          </p:cNvSpPr>
          <p:nvPr/>
        </p:nvSpPr>
        <p:spPr bwMode="auto">
          <a:xfrm>
            <a:off x="12954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40" name="Text Box 196"/>
          <p:cNvSpPr txBox="1">
            <a:spLocks noChangeArrowheads="1"/>
          </p:cNvSpPr>
          <p:nvPr/>
        </p:nvSpPr>
        <p:spPr bwMode="auto">
          <a:xfrm>
            <a:off x="669925" y="1565275"/>
            <a:ext cx="192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Now Insert 12</a:t>
            </a:r>
          </a:p>
        </p:txBody>
      </p:sp>
      <p:sp>
        <p:nvSpPr>
          <p:cNvPr id="31941" name="Rectangle 197"/>
          <p:cNvSpPr>
            <a:spLocks noChangeArrowheads="1"/>
          </p:cNvSpPr>
          <p:nvPr/>
        </p:nvSpPr>
        <p:spPr bwMode="auto">
          <a:xfrm>
            <a:off x="487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31942" name="Line 198"/>
          <p:cNvSpPr>
            <a:spLocks noChangeShapeType="1"/>
          </p:cNvSpPr>
          <p:nvPr/>
        </p:nvSpPr>
        <p:spPr bwMode="auto">
          <a:xfrm>
            <a:off x="43434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1447" name="Group 199"/>
          <p:cNvGraphicFramePr>
            <a:graphicFrameLocks noGrp="1"/>
          </p:cNvGraphicFramePr>
          <p:nvPr/>
        </p:nvGraphicFramePr>
        <p:xfrm>
          <a:off x="3581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1965" name="Line 221"/>
          <p:cNvSpPr>
            <a:spLocks noChangeShapeType="1"/>
          </p:cNvSpPr>
          <p:nvPr/>
        </p:nvSpPr>
        <p:spPr bwMode="auto">
          <a:xfrm>
            <a:off x="50292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66" name="Line 222"/>
          <p:cNvSpPr>
            <a:spLocks noChangeShapeType="1"/>
          </p:cNvSpPr>
          <p:nvPr/>
        </p:nvSpPr>
        <p:spPr bwMode="auto">
          <a:xfrm>
            <a:off x="25908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67" name="Line 223"/>
          <p:cNvSpPr>
            <a:spLocks noChangeShapeType="1"/>
          </p:cNvSpPr>
          <p:nvPr/>
        </p:nvSpPr>
        <p:spPr bwMode="auto">
          <a:xfrm>
            <a:off x="5105400" y="36576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1767F4-9B8E-4D71-914F-4288196B1393}" type="slidenum">
              <a:rPr lang="he-IL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Cost Model for Our Analysis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8001000" cy="4648200"/>
          </a:xfrm>
          <a:noFill/>
        </p:spPr>
        <p:txBody>
          <a:bodyPr lIns="92075" tIns="46038" rIns="92075" bIns="46038"/>
          <a:lstStyle/>
          <a:p>
            <a:pPr>
              <a:buFontTx/>
              <a:buNone/>
            </a:pPr>
            <a:r>
              <a:rPr lang="en-US" smtClean="0"/>
              <a:t>As a good approximation, we ignore CPU costs:</a:t>
            </a:r>
          </a:p>
          <a:p>
            <a:pPr lvl="1"/>
            <a:r>
              <a:rPr lang="en-US" b="1" smtClean="0">
                <a:solidFill>
                  <a:schemeClr val="accent2"/>
                </a:solidFill>
              </a:rPr>
              <a:t>B:  </a:t>
            </a:r>
            <a:r>
              <a:rPr lang="en-US" smtClean="0"/>
              <a:t>The number of data pages</a:t>
            </a:r>
          </a:p>
          <a:p>
            <a:pPr lvl="1"/>
            <a:r>
              <a:rPr lang="en-US" b="1" smtClean="0">
                <a:solidFill>
                  <a:schemeClr val="accent2"/>
                </a:solidFill>
              </a:rPr>
              <a:t>R:  </a:t>
            </a:r>
            <a:r>
              <a:rPr lang="en-US" smtClean="0"/>
              <a:t>Number of records per page</a:t>
            </a:r>
          </a:p>
          <a:p>
            <a:pPr lvl="1"/>
            <a:r>
              <a:rPr lang="en-US" b="1" smtClean="0">
                <a:solidFill>
                  <a:schemeClr val="accent2"/>
                </a:solidFill>
              </a:rPr>
              <a:t>D:  </a:t>
            </a:r>
            <a:r>
              <a:rPr lang="en-US" smtClean="0"/>
              <a:t>(Average) time to read or write disk page</a:t>
            </a:r>
          </a:p>
          <a:p>
            <a:pPr lvl="1"/>
            <a:r>
              <a:rPr lang="en-US" smtClean="0"/>
              <a:t>Measuring number of page I/O’s ignores gains of pre-fetching blocks of pages; thus, even I/O cost is only approximated.   </a:t>
            </a:r>
            <a:endParaRPr lang="en-US" i="1" smtClean="0"/>
          </a:p>
          <a:p>
            <a:pPr lvl="1"/>
            <a:r>
              <a:rPr lang="en-US" smtClean="0"/>
              <a:t>Average-case analysis; based on several simplistic assumptions.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82275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2297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2319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2363" name="Group 91"/>
          <p:cNvGraphicFramePr>
            <a:graphicFrameLocks noGrp="1"/>
          </p:cNvGraphicFramePr>
          <p:nvPr/>
        </p:nvGraphicFramePr>
        <p:xfrm>
          <a:off x="25908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859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60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61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62" name="Line 160"/>
          <p:cNvSpPr>
            <a:spLocks noChangeShapeType="1"/>
          </p:cNvSpPr>
          <p:nvPr/>
        </p:nvSpPr>
        <p:spPr bwMode="auto">
          <a:xfrm>
            <a:off x="2057400" y="3657600"/>
            <a:ext cx="838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63" name="Line 161"/>
          <p:cNvSpPr>
            <a:spLocks noChangeShapeType="1"/>
          </p:cNvSpPr>
          <p:nvPr/>
        </p:nvSpPr>
        <p:spPr bwMode="auto">
          <a:xfrm>
            <a:off x="3048000" y="3657600"/>
            <a:ext cx="1905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64" name="Line 162"/>
          <p:cNvSpPr>
            <a:spLocks noChangeShapeType="1"/>
          </p:cNvSpPr>
          <p:nvPr/>
        </p:nvSpPr>
        <p:spPr bwMode="auto">
          <a:xfrm>
            <a:off x="3505200" y="3657600"/>
            <a:ext cx="2743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65" name="Line 163"/>
          <p:cNvSpPr>
            <a:spLocks noChangeShapeType="1"/>
          </p:cNvSpPr>
          <p:nvPr/>
        </p:nvSpPr>
        <p:spPr bwMode="auto">
          <a:xfrm>
            <a:off x="5486400" y="3657600"/>
            <a:ext cx="1828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66" name="Line 164"/>
          <p:cNvSpPr>
            <a:spLocks noChangeShapeType="1"/>
          </p:cNvSpPr>
          <p:nvPr/>
        </p:nvSpPr>
        <p:spPr bwMode="auto">
          <a:xfrm>
            <a:off x="6019800" y="3657600"/>
            <a:ext cx="1752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67" name="Line 165"/>
          <p:cNvSpPr>
            <a:spLocks noChangeShapeType="1"/>
          </p:cNvSpPr>
          <p:nvPr/>
        </p:nvSpPr>
        <p:spPr bwMode="auto">
          <a:xfrm>
            <a:off x="6629400" y="3657600"/>
            <a:ext cx="1524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68" name="Line 166"/>
          <p:cNvSpPr>
            <a:spLocks noChangeShapeType="1"/>
          </p:cNvSpPr>
          <p:nvPr/>
        </p:nvSpPr>
        <p:spPr bwMode="auto">
          <a:xfrm>
            <a:off x="1981200" y="5105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69" name="Line 167"/>
          <p:cNvSpPr>
            <a:spLocks noChangeShapeType="1"/>
          </p:cNvSpPr>
          <p:nvPr/>
        </p:nvSpPr>
        <p:spPr bwMode="auto">
          <a:xfrm>
            <a:off x="403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70" name="Rectangle 172"/>
          <p:cNvSpPr>
            <a:spLocks noChangeArrowheads="1"/>
          </p:cNvSpPr>
          <p:nvPr/>
        </p:nvSpPr>
        <p:spPr bwMode="auto">
          <a:xfrm>
            <a:off x="2590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32871" name="Rectangle 173"/>
          <p:cNvSpPr>
            <a:spLocks noChangeArrowheads="1"/>
          </p:cNvSpPr>
          <p:nvPr/>
        </p:nvSpPr>
        <p:spPr bwMode="auto">
          <a:xfrm>
            <a:off x="3048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25</a:t>
            </a:r>
          </a:p>
        </p:txBody>
      </p:sp>
      <p:sp>
        <p:nvSpPr>
          <p:cNvPr id="32872" name="Rectangle 174"/>
          <p:cNvSpPr>
            <a:spLocks noChangeArrowheads="1"/>
          </p:cNvSpPr>
          <p:nvPr/>
        </p:nvSpPr>
        <p:spPr bwMode="auto">
          <a:xfrm>
            <a:off x="46577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32873" name="Rectangle 175"/>
          <p:cNvSpPr>
            <a:spLocks noChangeArrowheads="1"/>
          </p:cNvSpPr>
          <p:nvPr/>
        </p:nvSpPr>
        <p:spPr bwMode="auto">
          <a:xfrm>
            <a:off x="51149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32874" name="Line 184"/>
          <p:cNvSpPr>
            <a:spLocks noChangeShapeType="1"/>
          </p:cNvSpPr>
          <p:nvPr/>
        </p:nvSpPr>
        <p:spPr bwMode="auto">
          <a:xfrm flipH="1">
            <a:off x="26670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75" name="Line 185"/>
          <p:cNvSpPr>
            <a:spLocks noChangeShapeType="1"/>
          </p:cNvSpPr>
          <p:nvPr/>
        </p:nvSpPr>
        <p:spPr bwMode="auto">
          <a:xfrm>
            <a:off x="3048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76" name="Line 186"/>
          <p:cNvSpPr>
            <a:spLocks noChangeShapeType="1"/>
          </p:cNvSpPr>
          <p:nvPr/>
        </p:nvSpPr>
        <p:spPr bwMode="auto">
          <a:xfrm>
            <a:off x="44196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77" name="Line 187"/>
          <p:cNvSpPr>
            <a:spLocks noChangeShapeType="1"/>
          </p:cNvSpPr>
          <p:nvPr/>
        </p:nvSpPr>
        <p:spPr bwMode="auto">
          <a:xfrm>
            <a:off x="47244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78" name="Text Box 196"/>
          <p:cNvSpPr txBox="1">
            <a:spLocks noChangeArrowheads="1"/>
          </p:cNvSpPr>
          <p:nvPr/>
        </p:nvSpPr>
        <p:spPr bwMode="auto">
          <a:xfrm>
            <a:off x="669925" y="1565275"/>
            <a:ext cx="2271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Need to split leaf</a:t>
            </a:r>
          </a:p>
        </p:txBody>
      </p:sp>
      <p:sp>
        <p:nvSpPr>
          <p:cNvPr id="32879" name="Rectangle 197"/>
          <p:cNvSpPr>
            <a:spLocks noChangeArrowheads="1"/>
          </p:cNvSpPr>
          <p:nvPr/>
        </p:nvSpPr>
        <p:spPr bwMode="auto">
          <a:xfrm>
            <a:off x="5562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32880" name="Line 198"/>
          <p:cNvSpPr>
            <a:spLocks noChangeShapeType="1"/>
          </p:cNvSpPr>
          <p:nvPr/>
        </p:nvSpPr>
        <p:spPr bwMode="auto">
          <a:xfrm>
            <a:off x="50292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2471" name="Group 199"/>
          <p:cNvGraphicFramePr>
            <a:graphicFrameLocks noGrp="1"/>
          </p:cNvGraphicFramePr>
          <p:nvPr/>
        </p:nvGraphicFramePr>
        <p:xfrm>
          <a:off x="42672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903" name="Line 221"/>
          <p:cNvSpPr>
            <a:spLocks noChangeShapeType="1"/>
          </p:cNvSpPr>
          <p:nvPr/>
        </p:nvSpPr>
        <p:spPr bwMode="auto">
          <a:xfrm>
            <a:off x="5715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904" name="Line 222"/>
          <p:cNvSpPr>
            <a:spLocks noChangeShapeType="1"/>
          </p:cNvSpPr>
          <p:nvPr/>
        </p:nvSpPr>
        <p:spPr bwMode="auto">
          <a:xfrm>
            <a:off x="2590800" y="3657600"/>
            <a:ext cx="1981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905" name="Line 223"/>
          <p:cNvSpPr>
            <a:spLocks noChangeShapeType="1"/>
          </p:cNvSpPr>
          <p:nvPr/>
        </p:nvSpPr>
        <p:spPr bwMode="auto">
          <a:xfrm>
            <a:off x="5105400" y="36576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2536" name="Group 264"/>
          <p:cNvGraphicFramePr>
            <a:graphicFrameLocks noGrp="1"/>
          </p:cNvGraphicFramePr>
          <p:nvPr/>
        </p:nvGraphicFramePr>
        <p:xfrm>
          <a:off x="152400" y="4572000"/>
          <a:ext cx="1949768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825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932" name="Rectangle 252"/>
          <p:cNvSpPr>
            <a:spLocks noChangeArrowheads="1"/>
          </p:cNvSpPr>
          <p:nvPr/>
        </p:nvSpPr>
        <p:spPr bwMode="auto">
          <a:xfrm>
            <a:off x="152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32933" name="Rectangle 253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solidFill>
                  <a:srgbClr val="CC0000"/>
                </a:solidFill>
                <a:latin typeface="Times New Roman" pitchFamily="18" charset="0"/>
              </a:rPr>
              <a:t>12</a:t>
            </a:r>
          </a:p>
        </p:txBody>
      </p:sp>
      <p:sp>
        <p:nvSpPr>
          <p:cNvPr id="32934" name="Rectangle 254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32935" name="Rectangle 255"/>
          <p:cNvSpPr>
            <a:spLocks noChangeArrowheads="1"/>
          </p:cNvSpPr>
          <p:nvPr/>
        </p:nvSpPr>
        <p:spPr bwMode="auto">
          <a:xfrm>
            <a:off x="152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32936" name="Line 256"/>
          <p:cNvSpPr>
            <a:spLocks noChangeShapeType="1"/>
          </p:cNvSpPr>
          <p:nvPr/>
        </p:nvSpPr>
        <p:spPr bwMode="auto">
          <a:xfrm flipH="1">
            <a:off x="2286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937" name="Line 257"/>
          <p:cNvSpPr>
            <a:spLocks noChangeShapeType="1"/>
          </p:cNvSpPr>
          <p:nvPr/>
        </p:nvSpPr>
        <p:spPr bwMode="auto">
          <a:xfrm>
            <a:off x="6096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938" name="Line 258"/>
          <p:cNvSpPr>
            <a:spLocks noChangeShapeType="1"/>
          </p:cNvSpPr>
          <p:nvPr/>
        </p:nvSpPr>
        <p:spPr bwMode="auto">
          <a:xfrm>
            <a:off x="9144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939" name="Line 259"/>
          <p:cNvSpPr>
            <a:spLocks noChangeShapeType="1"/>
          </p:cNvSpPr>
          <p:nvPr/>
        </p:nvSpPr>
        <p:spPr bwMode="auto">
          <a:xfrm>
            <a:off x="12954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940" name="Rectangle 261"/>
          <p:cNvSpPr>
            <a:spLocks noChangeArrowheads="1"/>
          </p:cNvSpPr>
          <p:nvPr/>
        </p:nvSpPr>
        <p:spPr bwMode="auto">
          <a:xfrm>
            <a:off x="198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32941" name="Line 262"/>
          <p:cNvSpPr>
            <a:spLocks noChangeShapeType="1"/>
          </p:cNvSpPr>
          <p:nvPr/>
        </p:nvSpPr>
        <p:spPr bwMode="auto">
          <a:xfrm>
            <a:off x="16764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1767F4-9B8E-4D71-914F-4288196B1393}" type="slidenum">
              <a:rPr lang="he-IL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83299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3343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3365" name="Group 69"/>
          <p:cNvGraphicFramePr>
            <a:graphicFrameLocks noGrp="1"/>
          </p:cNvGraphicFramePr>
          <p:nvPr/>
        </p:nvGraphicFramePr>
        <p:xfrm>
          <a:off x="40386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3861" name="Line 91"/>
          <p:cNvSpPr>
            <a:spLocks noChangeShapeType="1"/>
          </p:cNvSpPr>
          <p:nvPr/>
        </p:nvSpPr>
        <p:spPr bwMode="auto">
          <a:xfrm flipH="1">
            <a:off x="2514600" y="27432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62" name="Line 92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63" name="Line 93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64" name="Line 94"/>
          <p:cNvSpPr>
            <a:spLocks noChangeShapeType="1"/>
          </p:cNvSpPr>
          <p:nvPr/>
        </p:nvSpPr>
        <p:spPr bwMode="auto">
          <a:xfrm>
            <a:off x="19050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65" name="Line 96"/>
          <p:cNvSpPr>
            <a:spLocks noChangeShapeType="1"/>
          </p:cNvSpPr>
          <p:nvPr/>
        </p:nvSpPr>
        <p:spPr bwMode="auto">
          <a:xfrm>
            <a:off x="3124200" y="36576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66" name="Line 97"/>
          <p:cNvSpPr>
            <a:spLocks noChangeShapeType="1"/>
          </p:cNvSpPr>
          <p:nvPr/>
        </p:nvSpPr>
        <p:spPr bwMode="auto">
          <a:xfrm>
            <a:off x="5486400" y="3657600"/>
            <a:ext cx="1828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67" name="Line 98"/>
          <p:cNvSpPr>
            <a:spLocks noChangeShapeType="1"/>
          </p:cNvSpPr>
          <p:nvPr/>
        </p:nvSpPr>
        <p:spPr bwMode="auto">
          <a:xfrm>
            <a:off x="6019800" y="3657600"/>
            <a:ext cx="1752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68" name="Line 99"/>
          <p:cNvSpPr>
            <a:spLocks noChangeShapeType="1"/>
          </p:cNvSpPr>
          <p:nvPr/>
        </p:nvSpPr>
        <p:spPr bwMode="auto">
          <a:xfrm>
            <a:off x="6629400" y="3657600"/>
            <a:ext cx="1524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69" name="Line 101"/>
          <p:cNvSpPr>
            <a:spLocks noChangeShapeType="1"/>
          </p:cNvSpPr>
          <p:nvPr/>
        </p:nvSpPr>
        <p:spPr bwMode="auto">
          <a:xfrm>
            <a:off x="54864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70" name="Rectangle 102"/>
          <p:cNvSpPr>
            <a:spLocks noChangeArrowheads="1"/>
          </p:cNvSpPr>
          <p:nvPr/>
        </p:nvSpPr>
        <p:spPr bwMode="auto">
          <a:xfrm>
            <a:off x="4038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33871" name="Rectangle 103"/>
          <p:cNvSpPr>
            <a:spLocks noChangeArrowheads="1"/>
          </p:cNvSpPr>
          <p:nvPr/>
        </p:nvSpPr>
        <p:spPr bwMode="auto">
          <a:xfrm>
            <a:off x="4495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25</a:t>
            </a:r>
          </a:p>
        </p:txBody>
      </p:sp>
      <p:sp>
        <p:nvSpPr>
          <p:cNvPr id="33872" name="Rectangle 104"/>
          <p:cNvSpPr>
            <a:spLocks noChangeArrowheads="1"/>
          </p:cNvSpPr>
          <p:nvPr/>
        </p:nvSpPr>
        <p:spPr bwMode="auto">
          <a:xfrm>
            <a:off x="61055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33873" name="Rectangle 105"/>
          <p:cNvSpPr>
            <a:spLocks noChangeArrowheads="1"/>
          </p:cNvSpPr>
          <p:nvPr/>
        </p:nvSpPr>
        <p:spPr bwMode="auto">
          <a:xfrm>
            <a:off x="65627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33874" name="Line 106"/>
          <p:cNvSpPr>
            <a:spLocks noChangeShapeType="1"/>
          </p:cNvSpPr>
          <p:nvPr/>
        </p:nvSpPr>
        <p:spPr bwMode="auto">
          <a:xfrm flipH="1">
            <a:off x="41148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75" name="Line 107"/>
          <p:cNvSpPr>
            <a:spLocks noChangeShapeType="1"/>
          </p:cNvSpPr>
          <p:nvPr/>
        </p:nvSpPr>
        <p:spPr bwMode="auto">
          <a:xfrm>
            <a:off x="44958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76" name="Line 108"/>
          <p:cNvSpPr>
            <a:spLocks noChangeShapeType="1"/>
          </p:cNvSpPr>
          <p:nvPr/>
        </p:nvSpPr>
        <p:spPr bwMode="auto">
          <a:xfrm>
            <a:off x="58674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77" name="Line 109"/>
          <p:cNvSpPr>
            <a:spLocks noChangeShapeType="1"/>
          </p:cNvSpPr>
          <p:nvPr/>
        </p:nvSpPr>
        <p:spPr bwMode="auto">
          <a:xfrm>
            <a:off x="61722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78" name="Text Box 110"/>
          <p:cNvSpPr txBox="1">
            <a:spLocks noChangeArrowheads="1"/>
          </p:cNvSpPr>
          <p:nvPr/>
        </p:nvSpPr>
        <p:spPr bwMode="auto">
          <a:xfrm>
            <a:off x="669925" y="1565275"/>
            <a:ext cx="2644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Need to split branch</a:t>
            </a:r>
          </a:p>
        </p:txBody>
      </p:sp>
      <p:sp>
        <p:nvSpPr>
          <p:cNvPr id="33879" name="Rectangle 111"/>
          <p:cNvSpPr>
            <a:spLocks noChangeArrowheads="1"/>
          </p:cNvSpPr>
          <p:nvPr/>
        </p:nvSpPr>
        <p:spPr bwMode="auto">
          <a:xfrm>
            <a:off x="7010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33880" name="Line 112"/>
          <p:cNvSpPr>
            <a:spLocks noChangeShapeType="1"/>
          </p:cNvSpPr>
          <p:nvPr/>
        </p:nvSpPr>
        <p:spPr bwMode="auto">
          <a:xfrm>
            <a:off x="64770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3409" name="Group 113"/>
          <p:cNvGraphicFramePr>
            <a:graphicFrameLocks noGrp="1"/>
          </p:cNvGraphicFramePr>
          <p:nvPr/>
        </p:nvGraphicFramePr>
        <p:xfrm>
          <a:off x="571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3903" name="Line 135"/>
          <p:cNvSpPr>
            <a:spLocks noChangeShapeType="1"/>
          </p:cNvSpPr>
          <p:nvPr/>
        </p:nvSpPr>
        <p:spPr bwMode="auto">
          <a:xfrm>
            <a:off x="71628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904" name="Line 136"/>
          <p:cNvSpPr>
            <a:spLocks noChangeShapeType="1"/>
          </p:cNvSpPr>
          <p:nvPr/>
        </p:nvSpPr>
        <p:spPr bwMode="auto">
          <a:xfrm>
            <a:off x="2286000" y="3657600"/>
            <a:ext cx="2286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905" name="Line 137"/>
          <p:cNvSpPr>
            <a:spLocks noChangeShapeType="1"/>
          </p:cNvSpPr>
          <p:nvPr/>
        </p:nvSpPr>
        <p:spPr bwMode="auto">
          <a:xfrm>
            <a:off x="5105400" y="36576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906" name="Rectangle 164"/>
          <p:cNvSpPr>
            <a:spLocks noChangeArrowheads="1"/>
          </p:cNvSpPr>
          <p:nvPr/>
        </p:nvSpPr>
        <p:spPr bwMode="auto">
          <a:xfrm>
            <a:off x="152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33907" name="Rectangle 165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12</a:t>
            </a:r>
          </a:p>
        </p:txBody>
      </p:sp>
      <p:sp>
        <p:nvSpPr>
          <p:cNvPr id="33908" name="Rectangle 166"/>
          <p:cNvSpPr>
            <a:spLocks noChangeArrowheads="1"/>
          </p:cNvSpPr>
          <p:nvPr/>
        </p:nvSpPr>
        <p:spPr bwMode="auto">
          <a:xfrm>
            <a:off x="21431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33909" name="Rectangle 167"/>
          <p:cNvSpPr>
            <a:spLocks noChangeArrowheads="1"/>
          </p:cNvSpPr>
          <p:nvPr/>
        </p:nvSpPr>
        <p:spPr bwMode="auto">
          <a:xfrm>
            <a:off x="26003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33910" name="Line 168"/>
          <p:cNvSpPr>
            <a:spLocks noChangeShapeType="1"/>
          </p:cNvSpPr>
          <p:nvPr/>
        </p:nvSpPr>
        <p:spPr bwMode="auto">
          <a:xfrm flipH="1">
            <a:off x="2286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911" name="Line 169"/>
          <p:cNvSpPr>
            <a:spLocks noChangeShapeType="1"/>
          </p:cNvSpPr>
          <p:nvPr/>
        </p:nvSpPr>
        <p:spPr bwMode="auto">
          <a:xfrm>
            <a:off x="6096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912" name="Line 170"/>
          <p:cNvSpPr>
            <a:spLocks noChangeShapeType="1"/>
          </p:cNvSpPr>
          <p:nvPr/>
        </p:nvSpPr>
        <p:spPr bwMode="auto">
          <a:xfrm>
            <a:off x="1990725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913" name="Line 171"/>
          <p:cNvSpPr>
            <a:spLocks noChangeShapeType="1"/>
          </p:cNvSpPr>
          <p:nvPr/>
        </p:nvSpPr>
        <p:spPr bwMode="auto">
          <a:xfrm>
            <a:off x="2371725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914" name="Rectangle 172"/>
          <p:cNvSpPr>
            <a:spLocks noChangeArrowheads="1"/>
          </p:cNvSpPr>
          <p:nvPr/>
        </p:nvSpPr>
        <p:spPr bwMode="auto">
          <a:xfrm>
            <a:off x="30575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33915" name="Line 173"/>
          <p:cNvSpPr>
            <a:spLocks noChangeShapeType="1"/>
          </p:cNvSpPr>
          <p:nvPr/>
        </p:nvSpPr>
        <p:spPr bwMode="auto">
          <a:xfrm>
            <a:off x="2752725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3548" name="Group 252"/>
          <p:cNvGraphicFramePr>
            <a:graphicFrameLocks noGrp="1"/>
          </p:cNvGraphicFramePr>
          <p:nvPr/>
        </p:nvGraphicFramePr>
        <p:xfrm>
          <a:off x="1524000" y="3124200"/>
          <a:ext cx="1949768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825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3544" name="Group 248"/>
          <p:cNvGraphicFramePr>
            <a:graphicFrameLocks noGrp="1"/>
          </p:cNvGraphicFramePr>
          <p:nvPr/>
        </p:nvGraphicFramePr>
        <p:xfrm>
          <a:off x="152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3964" name="Line 223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3520" name="Group 224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3987" name="Line 246"/>
          <p:cNvSpPr>
            <a:spLocks noChangeShapeType="1"/>
          </p:cNvSpPr>
          <p:nvPr/>
        </p:nvSpPr>
        <p:spPr bwMode="auto">
          <a:xfrm>
            <a:off x="3352800" y="5105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988" name="Line 249"/>
          <p:cNvSpPr>
            <a:spLocks noChangeShapeType="1"/>
          </p:cNvSpPr>
          <p:nvPr/>
        </p:nvSpPr>
        <p:spPr bwMode="auto">
          <a:xfrm>
            <a:off x="3352800" y="3657600"/>
            <a:ext cx="1905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989" name="Line 95"/>
          <p:cNvSpPr>
            <a:spLocks noChangeShapeType="1"/>
          </p:cNvSpPr>
          <p:nvPr/>
        </p:nvSpPr>
        <p:spPr bwMode="auto">
          <a:xfrm>
            <a:off x="2743200" y="36576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1767F4-9B8E-4D71-914F-4288196B1393}" type="slidenum">
              <a:rPr lang="he-IL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84323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4345" name="Group 25"/>
          <p:cNvGraphicFramePr>
            <a:graphicFrameLocks noGrp="1"/>
          </p:cNvGraphicFramePr>
          <p:nvPr/>
        </p:nvGraphicFramePr>
        <p:xfrm>
          <a:off x="5715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4367" name="Group 47"/>
          <p:cNvGraphicFramePr>
            <a:graphicFrameLocks noGrp="1"/>
          </p:cNvGraphicFramePr>
          <p:nvPr/>
        </p:nvGraphicFramePr>
        <p:xfrm>
          <a:off x="40386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4885" name="Line 69"/>
          <p:cNvSpPr>
            <a:spLocks noChangeShapeType="1"/>
          </p:cNvSpPr>
          <p:nvPr/>
        </p:nvSpPr>
        <p:spPr bwMode="auto">
          <a:xfrm flipH="1">
            <a:off x="2514600" y="27432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86" name="Line 70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87" name="Line 71"/>
          <p:cNvSpPr>
            <a:spLocks noChangeShapeType="1"/>
          </p:cNvSpPr>
          <p:nvPr/>
        </p:nvSpPr>
        <p:spPr bwMode="auto">
          <a:xfrm flipH="1">
            <a:off x="609600" y="3657600"/>
            <a:ext cx="304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88" name="Line 72"/>
          <p:cNvSpPr>
            <a:spLocks noChangeShapeType="1"/>
          </p:cNvSpPr>
          <p:nvPr/>
        </p:nvSpPr>
        <p:spPr bwMode="auto">
          <a:xfrm>
            <a:off x="1295400" y="3657600"/>
            <a:ext cx="1600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89" name="Line 73"/>
          <p:cNvSpPr>
            <a:spLocks noChangeShapeType="1"/>
          </p:cNvSpPr>
          <p:nvPr/>
        </p:nvSpPr>
        <p:spPr bwMode="auto">
          <a:xfrm>
            <a:off x="3352800" y="3657600"/>
            <a:ext cx="2895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90" name="Line 74"/>
          <p:cNvSpPr>
            <a:spLocks noChangeShapeType="1"/>
          </p:cNvSpPr>
          <p:nvPr/>
        </p:nvSpPr>
        <p:spPr bwMode="auto">
          <a:xfrm>
            <a:off x="3886200" y="3657600"/>
            <a:ext cx="1600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91" name="Line 75"/>
          <p:cNvSpPr>
            <a:spLocks noChangeShapeType="1"/>
          </p:cNvSpPr>
          <p:nvPr/>
        </p:nvSpPr>
        <p:spPr bwMode="auto">
          <a:xfrm>
            <a:off x="6248400" y="3657600"/>
            <a:ext cx="1828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92" name="Line 76"/>
          <p:cNvSpPr>
            <a:spLocks noChangeShapeType="1"/>
          </p:cNvSpPr>
          <p:nvPr/>
        </p:nvSpPr>
        <p:spPr bwMode="auto">
          <a:xfrm>
            <a:off x="6781800" y="3657600"/>
            <a:ext cx="1752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93" name="Line 77"/>
          <p:cNvSpPr>
            <a:spLocks noChangeShapeType="1"/>
          </p:cNvSpPr>
          <p:nvPr/>
        </p:nvSpPr>
        <p:spPr bwMode="auto">
          <a:xfrm>
            <a:off x="7391400" y="3657600"/>
            <a:ext cx="1524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94" name="Line 78"/>
          <p:cNvSpPr>
            <a:spLocks noChangeShapeType="1"/>
          </p:cNvSpPr>
          <p:nvPr/>
        </p:nvSpPr>
        <p:spPr bwMode="auto">
          <a:xfrm>
            <a:off x="54864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95" name="Rectangle 79"/>
          <p:cNvSpPr>
            <a:spLocks noChangeArrowheads="1"/>
          </p:cNvSpPr>
          <p:nvPr/>
        </p:nvSpPr>
        <p:spPr bwMode="auto">
          <a:xfrm>
            <a:off x="4038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34896" name="Rectangle 80"/>
          <p:cNvSpPr>
            <a:spLocks noChangeArrowheads="1"/>
          </p:cNvSpPr>
          <p:nvPr/>
        </p:nvSpPr>
        <p:spPr bwMode="auto">
          <a:xfrm>
            <a:off x="4495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25</a:t>
            </a:r>
          </a:p>
        </p:txBody>
      </p:sp>
      <p:sp>
        <p:nvSpPr>
          <p:cNvPr id="34897" name="Rectangle 81"/>
          <p:cNvSpPr>
            <a:spLocks noChangeArrowheads="1"/>
          </p:cNvSpPr>
          <p:nvPr/>
        </p:nvSpPr>
        <p:spPr bwMode="auto">
          <a:xfrm>
            <a:off x="61055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34898" name="Rectangle 82"/>
          <p:cNvSpPr>
            <a:spLocks noChangeArrowheads="1"/>
          </p:cNvSpPr>
          <p:nvPr/>
        </p:nvSpPr>
        <p:spPr bwMode="auto">
          <a:xfrm>
            <a:off x="65627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34899" name="Line 83"/>
          <p:cNvSpPr>
            <a:spLocks noChangeShapeType="1"/>
          </p:cNvSpPr>
          <p:nvPr/>
        </p:nvSpPr>
        <p:spPr bwMode="auto">
          <a:xfrm flipH="1">
            <a:off x="41148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00" name="Line 84"/>
          <p:cNvSpPr>
            <a:spLocks noChangeShapeType="1"/>
          </p:cNvSpPr>
          <p:nvPr/>
        </p:nvSpPr>
        <p:spPr bwMode="auto">
          <a:xfrm>
            <a:off x="44958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01" name="Line 85"/>
          <p:cNvSpPr>
            <a:spLocks noChangeShapeType="1"/>
          </p:cNvSpPr>
          <p:nvPr/>
        </p:nvSpPr>
        <p:spPr bwMode="auto">
          <a:xfrm>
            <a:off x="58674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02" name="Line 86"/>
          <p:cNvSpPr>
            <a:spLocks noChangeShapeType="1"/>
          </p:cNvSpPr>
          <p:nvPr/>
        </p:nvSpPr>
        <p:spPr bwMode="auto">
          <a:xfrm>
            <a:off x="61722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03" name="Text Box 87"/>
          <p:cNvSpPr txBox="1">
            <a:spLocks noChangeArrowheads="1"/>
          </p:cNvSpPr>
          <p:nvPr/>
        </p:nvSpPr>
        <p:spPr bwMode="auto">
          <a:xfrm>
            <a:off x="669925" y="1565275"/>
            <a:ext cx="1427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After split</a:t>
            </a:r>
          </a:p>
        </p:txBody>
      </p:sp>
      <p:sp>
        <p:nvSpPr>
          <p:cNvPr id="34904" name="Rectangle 88"/>
          <p:cNvSpPr>
            <a:spLocks noChangeArrowheads="1"/>
          </p:cNvSpPr>
          <p:nvPr/>
        </p:nvSpPr>
        <p:spPr bwMode="auto">
          <a:xfrm>
            <a:off x="7010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34905" name="Line 89"/>
          <p:cNvSpPr>
            <a:spLocks noChangeShapeType="1"/>
          </p:cNvSpPr>
          <p:nvPr/>
        </p:nvSpPr>
        <p:spPr bwMode="auto">
          <a:xfrm>
            <a:off x="64770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4410" name="Group 90"/>
          <p:cNvGraphicFramePr>
            <a:graphicFrameLocks noGrp="1"/>
          </p:cNvGraphicFramePr>
          <p:nvPr/>
        </p:nvGraphicFramePr>
        <p:xfrm>
          <a:off x="571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4928" name="Line 112"/>
          <p:cNvSpPr>
            <a:spLocks noChangeShapeType="1"/>
          </p:cNvSpPr>
          <p:nvPr/>
        </p:nvSpPr>
        <p:spPr bwMode="auto">
          <a:xfrm>
            <a:off x="71628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29" name="Line 113"/>
          <p:cNvSpPr>
            <a:spLocks noChangeShapeType="1"/>
          </p:cNvSpPr>
          <p:nvPr/>
        </p:nvSpPr>
        <p:spPr bwMode="auto">
          <a:xfrm>
            <a:off x="1752600" y="3657600"/>
            <a:ext cx="2819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30" name="Line 114"/>
          <p:cNvSpPr>
            <a:spLocks noChangeShapeType="1"/>
          </p:cNvSpPr>
          <p:nvPr/>
        </p:nvSpPr>
        <p:spPr bwMode="auto">
          <a:xfrm>
            <a:off x="5867400" y="36576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31" name="Rectangle 115"/>
          <p:cNvSpPr>
            <a:spLocks noChangeArrowheads="1"/>
          </p:cNvSpPr>
          <p:nvPr/>
        </p:nvSpPr>
        <p:spPr bwMode="auto">
          <a:xfrm>
            <a:off x="152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34932" name="Rectangle 116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12</a:t>
            </a:r>
          </a:p>
        </p:txBody>
      </p:sp>
      <p:sp>
        <p:nvSpPr>
          <p:cNvPr id="34933" name="Rectangle 117"/>
          <p:cNvSpPr>
            <a:spLocks noChangeArrowheads="1"/>
          </p:cNvSpPr>
          <p:nvPr/>
        </p:nvSpPr>
        <p:spPr bwMode="auto">
          <a:xfrm>
            <a:off x="21431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34934" name="Rectangle 118"/>
          <p:cNvSpPr>
            <a:spLocks noChangeArrowheads="1"/>
          </p:cNvSpPr>
          <p:nvPr/>
        </p:nvSpPr>
        <p:spPr bwMode="auto">
          <a:xfrm>
            <a:off x="26003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34935" name="Line 119"/>
          <p:cNvSpPr>
            <a:spLocks noChangeShapeType="1"/>
          </p:cNvSpPr>
          <p:nvPr/>
        </p:nvSpPr>
        <p:spPr bwMode="auto">
          <a:xfrm flipH="1">
            <a:off x="2286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36" name="Line 120"/>
          <p:cNvSpPr>
            <a:spLocks noChangeShapeType="1"/>
          </p:cNvSpPr>
          <p:nvPr/>
        </p:nvSpPr>
        <p:spPr bwMode="auto">
          <a:xfrm>
            <a:off x="6096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37" name="Line 121"/>
          <p:cNvSpPr>
            <a:spLocks noChangeShapeType="1"/>
          </p:cNvSpPr>
          <p:nvPr/>
        </p:nvSpPr>
        <p:spPr bwMode="auto">
          <a:xfrm>
            <a:off x="1990725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38" name="Line 122"/>
          <p:cNvSpPr>
            <a:spLocks noChangeShapeType="1"/>
          </p:cNvSpPr>
          <p:nvPr/>
        </p:nvSpPr>
        <p:spPr bwMode="auto">
          <a:xfrm>
            <a:off x="2371725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39" name="Rectangle 123"/>
          <p:cNvSpPr>
            <a:spLocks noChangeArrowheads="1"/>
          </p:cNvSpPr>
          <p:nvPr/>
        </p:nvSpPr>
        <p:spPr bwMode="auto">
          <a:xfrm>
            <a:off x="30575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34940" name="Line 124"/>
          <p:cNvSpPr>
            <a:spLocks noChangeShapeType="1"/>
          </p:cNvSpPr>
          <p:nvPr/>
        </p:nvSpPr>
        <p:spPr bwMode="auto">
          <a:xfrm>
            <a:off x="2752725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4471" name="Group 151"/>
          <p:cNvGraphicFramePr>
            <a:graphicFrameLocks noGrp="1"/>
          </p:cNvGraphicFramePr>
          <p:nvPr/>
        </p:nvGraphicFramePr>
        <p:xfrm>
          <a:off x="152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4963" name="Line 173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4494" name="Group 174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4986" name="Line 196"/>
          <p:cNvSpPr>
            <a:spLocks noChangeShapeType="1"/>
          </p:cNvSpPr>
          <p:nvPr/>
        </p:nvSpPr>
        <p:spPr bwMode="auto">
          <a:xfrm>
            <a:off x="3352800" y="5105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87" name="Line 197"/>
          <p:cNvSpPr>
            <a:spLocks noChangeShapeType="1"/>
          </p:cNvSpPr>
          <p:nvPr/>
        </p:nvSpPr>
        <p:spPr bwMode="auto">
          <a:xfrm>
            <a:off x="4419600" y="3657600"/>
            <a:ext cx="1905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4518" name="Group 198"/>
          <p:cNvGraphicFramePr>
            <a:graphicFrameLocks noGrp="1"/>
          </p:cNvGraphicFramePr>
          <p:nvPr/>
        </p:nvGraphicFramePr>
        <p:xfrm>
          <a:off x="762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4540" name="Group 220"/>
          <p:cNvGraphicFramePr>
            <a:graphicFrameLocks noGrp="1"/>
          </p:cNvGraphicFramePr>
          <p:nvPr/>
        </p:nvGraphicFramePr>
        <p:xfrm>
          <a:off x="32004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5032" name="Line 242"/>
          <p:cNvSpPr>
            <a:spLocks noChangeShapeType="1"/>
          </p:cNvSpPr>
          <p:nvPr/>
        </p:nvSpPr>
        <p:spPr bwMode="auto">
          <a:xfrm>
            <a:off x="4495800" y="2743200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1767F4-9B8E-4D71-914F-4288196B1393}" type="slidenum">
              <a:rPr lang="he-IL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839200" cy="11049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Deleting a Data Entry from a B+ Tree</a:t>
            </a:r>
          </a:p>
        </p:txBody>
      </p:sp>
      <p:sp>
        <p:nvSpPr>
          <p:cNvPr id="35845" name="Rectangle 6"/>
          <p:cNvSpPr>
            <a:spLocks noChangeArrowheads="1"/>
          </p:cNvSpPr>
          <p:nvPr/>
        </p:nvSpPr>
        <p:spPr bwMode="auto">
          <a:xfrm>
            <a:off x="685800" y="1371600"/>
            <a:ext cx="7772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</a:rPr>
              <a:t>Start at root, find leaf </a:t>
            </a:r>
            <a:r>
              <a:rPr lang="en-US" sz="2800" i="1">
                <a:latin typeface="Times New Roman" pitchFamily="18" charset="0"/>
              </a:rPr>
              <a:t>L</a:t>
            </a:r>
            <a:r>
              <a:rPr lang="en-US" sz="2800">
                <a:latin typeface="Times New Roman" pitchFamily="18" charset="0"/>
              </a:rPr>
              <a:t> where entry belongs.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</a:rPr>
              <a:t>Remove the entry.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>
                <a:latin typeface="Times New Roman" pitchFamily="18" charset="0"/>
              </a:rPr>
              <a:t>If L is at least half-full, </a:t>
            </a:r>
            <a:r>
              <a:rPr lang="en-US" sz="2400" i="1">
                <a:latin typeface="Times New Roman" pitchFamily="18" charset="0"/>
              </a:rPr>
              <a:t>done!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>
                <a:latin typeface="Times New Roman" pitchFamily="18" charset="0"/>
              </a:rPr>
              <a:t>If L has only </a:t>
            </a:r>
            <a:r>
              <a:rPr lang="en-US" sz="2400" b="1">
                <a:latin typeface="Times New Roman" pitchFamily="18" charset="0"/>
              </a:rPr>
              <a:t>d-1 </a:t>
            </a:r>
            <a:r>
              <a:rPr lang="en-US" sz="2400">
                <a:latin typeface="Times New Roman" pitchFamily="18" charset="0"/>
              </a:rPr>
              <a:t>entries,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Times New Roman" pitchFamily="18" charset="0"/>
              </a:rPr>
              <a:t>Try to 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</a:rPr>
              <a:t>re-distribute</a:t>
            </a:r>
            <a:r>
              <a:rPr lang="en-US" sz="2400">
                <a:latin typeface="Times New Roman" pitchFamily="18" charset="0"/>
              </a:rPr>
              <a:t>, borrowing from </a:t>
            </a:r>
            <a:r>
              <a:rPr lang="en-US" sz="2400" i="1" u="sng">
                <a:latin typeface="Times New Roman" pitchFamily="18" charset="0"/>
              </a:rPr>
              <a:t>sibling</a:t>
            </a:r>
            <a:r>
              <a:rPr lang="en-US" sz="2400" i="1">
                <a:latin typeface="Times New Roman" pitchFamily="18" charset="0"/>
              </a:rPr>
              <a:t> (adjacent node with same parent as L)</a:t>
            </a:r>
            <a:r>
              <a:rPr lang="en-US" sz="2400">
                <a:latin typeface="Times New Roman" pitchFamily="18" charset="0"/>
              </a:rPr>
              <a:t>.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Times New Roman" pitchFamily="18" charset="0"/>
              </a:rPr>
              <a:t>If re-distribution fails, </a:t>
            </a:r>
            <a:r>
              <a:rPr lang="en-US" sz="2400" i="1" u="sng">
                <a:solidFill>
                  <a:schemeClr val="accent2"/>
                </a:solidFill>
                <a:latin typeface="Times New Roman" pitchFamily="18" charset="0"/>
              </a:rPr>
              <a:t>merge</a:t>
            </a:r>
            <a:r>
              <a:rPr lang="en-US" sz="2400">
                <a:latin typeface="Times New Roman" pitchFamily="18" charset="0"/>
              </a:rPr>
              <a:t> </a:t>
            </a:r>
            <a:r>
              <a:rPr lang="en-US" sz="2400" i="1">
                <a:latin typeface="Times New Roman" pitchFamily="18" charset="0"/>
              </a:rPr>
              <a:t>L </a:t>
            </a:r>
            <a:r>
              <a:rPr lang="en-US" sz="2400">
                <a:latin typeface="Times New Roman" pitchFamily="18" charset="0"/>
              </a:rPr>
              <a:t>and sibling.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</a:rPr>
              <a:t>If merge occurred, must delete entry (pointing to </a:t>
            </a:r>
            <a:r>
              <a:rPr lang="en-US" sz="2800" i="1">
                <a:latin typeface="Times New Roman" pitchFamily="18" charset="0"/>
              </a:rPr>
              <a:t>L</a:t>
            </a:r>
            <a:r>
              <a:rPr lang="en-US" sz="2800">
                <a:latin typeface="Times New Roman" pitchFamily="18" charset="0"/>
              </a:rPr>
              <a:t> or sibling) from parent of </a:t>
            </a:r>
            <a:r>
              <a:rPr lang="en-US" sz="2800" i="1">
                <a:latin typeface="Times New Roman" pitchFamily="18" charset="0"/>
              </a:rPr>
              <a:t>L</a:t>
            </a:r>
            <a:r>
              <a:rPr lang="en-US" sz="2800">
                <a:latin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</a:rPr>
              <a:t>Merge could propagate to root, decreasing height.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Deletion from a B+ Tree</a:t>
            </a:r>
          </a:p>
        </p:txBody>
      </p:sp>
      <p:graphicFrame>
        <p:nvGraphicFramePr>
          <p:cNvPr id="160771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0793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0815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0837" name="Group 69"/>
          <p:cNvGraphicFramePr>
            <a:graphicFrameLocks noGrp="1"/>
          </p:cNvGraphicFramePr>
          <p:nvPr/>
        </p:nvGraphicFramePr>
        <p:xfrm>
          <a:off x="76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0859" name="Group 91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0881" name="Group 113"/>
          <p:cNvGraphicFramePr>
            <a:graphicFrameLocks noGrp="1"/>
          </p:cNvGraphicFramePr>
          <p:nvPr/>
        </p:nvGraphicFramePr>
        <p:xfrm>
          <a:off x="5181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0903" name="Group 135"/>
          <p:cNvGraphicFramePr>
            <a:graphicFrameLocks noGrp="1"/>
          </p:cNvGraphicFramePr>
          <p:nvPr/>
        </p:nvGraphicFramePr>
        <p:xfrm>
          <a:off x="6934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7021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22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23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24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25" name="Line 161"/>
          <p:cNvSpPr>
            <a:spLocks noChangeShapeType="1"/>
          </p:cNvSpPr>
          <p:nvPr/>
        </p:nvSpPr>
        <p:spPr bwMode="auto">
          <a:xfrm>
            <a:off x="3048000" y="36576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26" name="Line 162"/>
          <p:cNvSpPr>
            <a:spLocks noChangeShapeType="1"/>
          </p:cNvSpPr>
          <p:nvPr/>
        </p:nvSpPr>
        <p:spPr bwMode="auto">
          <a:xfrm>
            <a:off x="5105400" y="3657600"/>
            <a:ext cx="1828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27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28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29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30" name="Line 166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31" name="Line 167"/>
          <p:cNvSpPr>
            <a:spLocks noChangeShapeType="1"/>
          </p:cNvSpPr>
          <p:nvPr/>
        </p:nvSpPr>
        <p:spPr bwMode="auto">
          <a:xfrm>
            <a:off x="33528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32" name="Line 168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33" name="Rectangle 169"/>
          <p:cNvSpPr>
            <a:spLocks noChangeArrowheads="1"/>
          </p:cNvSpPr>
          <p:nvPr/>
        </p:nvSpPr>
        <p:spPr bwMode="auto">
          <a:xfrm>
            <a:off x="7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37034" name="Rectangle 170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37035" name="Rectangle 171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37036" name="Rectangle 172"/>
          <p:cNvSpPr>
            <a:spLocks noChangeArrowheads="1"/>
          </p:cNvSpPr>
          <p:nvPr/>
        </p:nvSpPr>
        <p:spPr bwMode="auto">
          <a:xfrm>
            <a:off x="1905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37037" name="Rectangle 173"/>
          <p:cNvSpPr>
            <a:spLocks noChangeArrowheads="1"/>
          </p:cNvSpPr>
          <p:nvPr/>
        </p:nvSpPr>
        <p:spPr bwMode="auto">
          <a:xfrm>
            <a:off x="2362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25</a:t>
            </a:r>
          </a:p>
        </p:txBody>
      </p:sp>
      <p:sp>
        <p:nvSpPr>
          <p:cNvPr id="37038" name="Rectangle 174"/>
          <p:cNvSpPr>
            <a:spLocks noChangeArrowheads="1"/>
          </p:cNvSpPr>
          <p:nvPr/>
        </p:nvSpPr>
        <p:spPr bwMode="auto">
          <a:xfrm>
            <a:off x="2819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solidFill>
                  <a:srgbClr val="CC0000"/>
                </a:solidFill>
                <a:latin typeface="Times New Roman" pitchFamily="18" charset="0"/>
              </a:rPr>
              <a:t>30</a:t>
            </a:r>
          </a:p>
        </p:txBody>
      </p:sp>
      <p:sp>
        <p:nvSpPr>
          <p:cNvPr id="37039" name="Rectangle 175"/>
          <p:cNvSpPr>
            <a:spLocks noChangeArrowheads="1"/>
          </p:cNvSpPr>
          <p:nvPr/>
        </p:nvSpPr>
        <p:spPr bwMode="auto">
          <a:xfrm>
            <a:off x="3276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37040" name="Rectangle 176"/>
          <p:cNvSpPr>
            <a:spLocks noChangeArrowheads="1"/>
          </p:cNvSpPr>
          <p:nvPr/>
        </p:nvSpPr>
        <p:spPr bwMode="auto">
          <a:xfrm>
            <a:off x="533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37041" name="Rectangle 177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37042" name="Rectangle 178"/>
          <p:cNvSpPr>
            <a:spLocks noChangeArrowheads="1"/>
          </p:cNvSpPr>
          <p:nvPr/>
        </p:nvSpPr>
        <p:spPr bwMode="auto">
          <a:xfrm>
            <a:off x="624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37043" name="Rectangle 179"/>
          <p:cNvSpPr>
            <a:spLocks noChangeArrowheads="1"/>
          </p:cNvSpPr>
          <p:nvPr/>
        </p:nvSpPr>
        <p:spPr bwMode="auto">
          <a:xfrm>
            <a:off x="6781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37044" name="Rectangle 180"/>
          <p:cNvSpPr>
            <a:spLocks noChangeArrowheads="1"/>
          </p:cNvSpPr>
          <p:nvPr/>
        </p:nvSpPr>
        <p:spPr bwMode="auto">
          <a:xfrm>
            <a:off x="7315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37045" name="Line 181"/>
          <p:cNvSpPr>
            <a:spLocks noChangeShapeType="1"/>
          </p:cNvSpPr>
          <p:nvPr/>
        </p:nvSpPr>
        <p:spPr bwMode="auto">
          <a:xfrm flipH="1">
            <a:off x="762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46" name="Line 182"/>
          <p:cNvSpPr>
            <a:spLocks noChangeShapeType="1"/>
          </p:cNvSpPr>
          <p:nvPr/>
        </p:nvSpPr>
        <p:spPr bwMode="auto">
          <a:xfrm>
            <a:off x="5334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47" name="Line 183"/>
          <p:cNvSpPr>
            <a:spLocks noChangeShapeType="1"/>
          </p:cNvSpPr>
          <p:nvPr/>
        </p:nvSpPr>
        <p:spPr bwMode="auto">
          <a:xfrm>
            <a:off x="9144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48" name="Line 184"/>
          <p:cNvSpPr>
            <a:spLocks noChangeShapeType="1"/>
          </p:cNvSpPr>
          <p:nvPr/>
        </p:nvSpPr>
        <p:spPr bwMode="auto">
          <a:xfrm flipH="1">
            <a:off x="19812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49" name="Line 185"/>
          <p:cNvSpPr>
            <a:spLocks noChangeShapeType="1"/>
          </p:cNvSpPr>
          <p:nvPr/>
        </p:nvSpPr>
        <p:spPr bwMode="auto">
          <a:xfrm>
            <a:off x="23622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50" name="Line 186"/>
          <p:cNvSpPr>
            <a:spLocks noChangeShapeType="1"/>
          </p:cNvSpPr>
          <p:nvPr/>
        </p:nvSpPr>
        <p:spPr bwMode="auto">
          <a:xfrm flipH="1">
            <a:off x="2819400" y="5105400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51" name="Line 187"/>
          <p:cNvSpPr>
            <a:spLocks noChangeShapeType="1"/>
          </p:cNvSpPr>
          <p:nvPr/>
        </p:nvSpPr>
        <p:spPr bwMode="auto">
          <a:xfrm flipH="1">
            <a:off x="33528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52" name="Line 188"/>
          <p:cNvSpPr>
            <a:spLocks noChangeShapeType="1"/>
          </p:cNvSpPr>
          <p:nvPr/>
        </p:nvSpPr>
        <p:spPr bwMode="auto">
          <a:xfrm>
            <a:off x="5334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53" name="Line 189"/>
          <p:cNvSpPr>
            <a:spLocks noChangeShapeType="1"/>
          </p:cNvSpPr>
          <p:nvPr/>
        </p:nvSpPr>
        <p:spPr bwMode="auto">
          <a:xfrm>
            <a:off x="55626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54" name="Line 190"/>
          <p:cNvSpPr>
            <a:spLocks noChangeShapeType="1"/>
          </p:cNvSpPr>
          <p:nvPr/>
        </p:nvSpPr>
        <p:spPr bwMode="auto">
          <a:xfrm flipH="1">
            <a:off x="62484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55" name="Line 191"/>
          <p:cNvSpPr>
            <a:spLocks noChangeShapeType="1"/>
          </p:cNvSpPr>
          <p:nvPr/>
        </p:nvSpPr>
        <p:spPr bwMode="auto">
          <a:xfrm flipH="1">
            <a:off x="67818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56" name="Line 192"/>
          <p:cNvSpPr>
            <a:spLocks noChangeShapeType="1"/>
          </p:cNvSpPr>
          <p:nvPr/>
        </p:nvSpPr>
        <p:spPr bwMode="auto">
          <a:xfrm flipH="1">
            <a:off x="73152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57" name="Line 193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58" name="Rectangle 194"/>
          <p:cNvSpPr>
            <a:spLocks noChangeArrowheads="1"/>
          </p:cNvSpPr>
          <p:nvPr/>
        </p:nvSpPr>
        <p:spPr bwMode="auto">
          <a:xfrm>
            <a:off x="14859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37059" name="Line 195"/>
          <p:cNvSpPr>
            <a:spLocks noChangeShapeType="1"/>
          </p:cNvSpPr>
          <p:nvPr/>
        </p:nvSpPr>
        <p:spPr bwMode="auto">
          <a:xfrm>
            <a:off x="12954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60" name="Text Box 196"/>
          <p:cNvSpPr txBox="1">
            <a:spLocks noChangeArrowheads="1"/>
          </p:cNvSpPr>
          <p:nvPr/>
        </p:nvSpPr>
        <p:spPr bwMode="auto">
          <a:xfrm>
            <a:off x="669925" y="1565275"/>
            <a:ext cx="1358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Delete 30</a:t>
            </a:r>
          </a:p>
        </p:txBody>
      </p:sp>
      <p:sp>
        <p:nvSpPr>
          <p:cNvPr id="37061" name="Rectangle 197"/>
          <p:cNvSpPr>
            <a:spLocks noChangeArrowheads="1"/>
          </p:cNvSpPr>
          <p:nvPr/>
        </p:nvSpPr>
        <p:spPr bwMode="auto">
          <a:xfrm>
            <a:off x="487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37062" name="Line 198"/>
          <p:cNvSpPr>
            <a:spLocks noChangeShapeType="1"/>
          </p:cNvSpPr>
          <p:nvPr/>
        </p:nvSpPr>
        <p:spPr bwMode="auto">
          <a:xfrm>
            <a:off x="43434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60967" name="Group 199"/>
          <p:cNvGraphicFramePr>
            <a:graphicFrameLocks noGrp="1"/>
          </p:cNvGraphicFramePr>
          <p:nvPr/>
        </p:nvGraphicFramePr>
        <p:xfrm>
          <a:off x="3581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7085" name="Line 221"/>
          <p:cNvSpPr>
            <a:spLocks noChangeShapeType="1"/>
          </p:cNvSpPr>
          <p:nvPr/>
        </p:nvSpPr>
        <p:spPr bwMode="auto">
          <a:xfrm>
            <a:off x="50292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86" name="Line 222"/>
          <p:cNvSpPr>
            <a:spLocks noChangeShapeType="1"/>
          </p:cNvSpPr>
          <p:nvPr/>
        </p:nvSpPr>
        <p:spPr bwMode="auto">
          <a:xfrm>
            <a:off x="25908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1767F4-9B8E-4D71-914F-4288196B1393}" type="slidenum">
              <a:rPr lang="he-IL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Deletion from a B+ Tree</a:t>
            </a:r>
          </a:p>
        </p:txBody>
      </p:sp>
      <p:graphicFrame>
        <p:nvGraphicFramePr>
          <p:cNvPr id="161795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1817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1839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1861" name="Group 69"/>
          <p:cNvGraphicFramePr>
            <a:graphicFrameLocks noGrp="1"/>
          </p:cNvGraphicFramePr>
          <p:nvPr/>
        </p:nvGraphicFramePr>
        <p:xfrm>
          <a:off x="76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1883" name="Group 91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1905" name="Group 113"/>
          <p:cNvGraphicFramePr>
            <a:graphicFrameLocks noGrp="1"/>
          </p:cNvGraphicFramePr>
          <p:nvPr/>
        </p:nvGraphicFramePr>
        <p:xfrm>
          <a:off x="5181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1927" name="Group 135"/>
          <p:cNvGraphicFramePr>
            <a:graphicFrameLocks noGrp="1"/>
          </p:cNvGraphicFramePr>
          <p:nvPr/>
        </p:nvGraphicFramePr>
        <p:xfrm>
          <a:off x="6934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8045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46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47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48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49" name="Line 161"/>
          <p:cNvSpPr>
            <a:spLocks noChangeShapeType="1"/>
          </p:cNvSpPr>
          <p:nvPr/>
        </p:nvSpPr>
        <p:spPr bwMode="auto">
          <a:xfrm>
            <a:off x="3048000" y="36576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50" name="Line 162"/>
          <p:cNvSpPr>
            <a:spLocks noChangeShapeType="1"/>
          </p:cNvSpPr>
          <p:nvPr/>
        </p:nvSpPr>
        <p:spPr bwMode="auto">
          <a:xfrm>
            <a:off x="5105400" y="3657600"/>
            <a:ext cx="1828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51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52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53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54" name="Line 166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55" name="Line 167"/>
          <p:cNvSpPr>
            <a:spLocks noChangeShapeType="1"/>
          </p:cNvSpPr>
          <p:nvPr/>
        </p:nvSpPr>
        <p:spPr bwMode="auto">
          <a:xfrm>
            <a:off x="33528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56" name="Line 168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57" name="Rectangle 169"/>
          <p:cNvSpPr>
            <a:spLocks noChangeArrowheads="1"/>
          </p:cNvSpPr>
          <p:nvPr/>
        </p:nvSpPr>
        <p:spPr bwMode="auto">
          <a:xfrm>
            <a:off x="7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38058" name="Rectangle 170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38059" name="Rectangle 171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38060" name="Rectangle 172"/>
          <p:cNvSpPr>
            <a:spLocks noChangeArrowheads="1"/>
          </p:cNvSpPr>
          <p:nvPr/>
        </p:nvSpPr>
        <p:spPr bwMode="auto">
          <a:xfrm>
            <a:off x="1905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38061" name="Rectangle 173"/>
          <p:cNvSpPr>
            <a:spLocks noChangeArrowheads="1"/>
          </p:cNvSpPr>
          <p:nvPr/>
        </p:nvSpPr>
        <p:spPr bwMode="auto">
          <a:xfrm>
            <a:off x="2362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25</a:t>
            </a:r>
          </a:p>
        </p:txBody>
      </p:sp>
      <p:sp>
        <p:nvSpPr>
          <p:cNvPr id="38062" name="Rectangle 174"/>
          <p:cNvSpPr>
            <a:spLocks noChangeArrowheads="1"/>
          </p:cNvSpPr>
          <p:nvPr/>
        </p:nvSpPr>
        <p:spPr bwMode="auto">
          <a:xfrm>
            <a:off x="3276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38063" name="Rectangle 175"/>
          <p:cNvSpPr>
            <a:spLocks noChangeArrowheads="1"/>
          </p:cNvSpPr>
          <p:nvPr/>
        </p:nvSpPr>
        <p:spPr bwMode="auto">
          <a:xfrm>
            <a:off x="533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38064" name="Rectangle 176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38065" name="Rectangle 177"/>
          <p:cNvSpPr>
            <a:spLocks noChangeArrowheads="1"/>
          </p:cNvSpPr>
          <p:nvPr/>
        </p:nvSpPr>
        <p:spPr bwMode="auto">
          <a:xfrm>
            <a:off x="624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38066" name="Rectangle 178"/>
          <p:cNvSpPr>
            <a:spLocks noChangeArrowheads="1"/>
          </p:cNvSpPr>
          <p:nvPr/>
        </p:nvSpPr>
        <p:spPr bwMode="auto">
          <a:xfrm>
            <a:off x="6781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38067" name="Rectangle 179"/>
          <p:cNvSpPr>
            <a:spLocks noChangeArrowheads="1"/>
          </p:cNvSpPr>
          <p:nvPr/>
        </p:nvSpPr>
        <p:spPr bwMode="auto">
          <a:xfrm>
            <a:off x="7315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38068" name="Line 180"/>
          <p:cNvSpPr>
            <a:spLocks noChangeShapeType="1"/>
          </p:cNvSpPr>
          <p:nvPr/>
        </p:nvSpPr>
        <p:spPr bwMode="auto">
          <a:xfrm flipH="1">
            <a:off x="762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69" name="Line 181"/>
          <p:cNvSpPr>
            <a:spLocks noChangeShapeType="1"/>
          </p:cNvSpPr>
          <p:nvPr/>
        </p:nvSpPr>
        <p:spPr bwMode="auto">
          <a:xfrm>
            <a:off x="5334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70" name="Line 182"/>
          <p:cNvSpPr>
            <a:spLocks noChangeShapeType="1"/>
          </p:cNvSpPr>
          <p:nvPr/>
        </p:nvSpPr>
        <p:spPr bwMode="auto">
          <a:xfrm>
            <a:off x="9144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71" name="Line 183"/>
          <p:cNvSpPr>
            <a:spLocks noChangeShapeType="1"/>
          </p:cNvSpPr>
          <p:nvPr/>
        </p:nvSpPr>
        <p:spPr bwMode="auto">
          <a:xfrm flipH="1">
            <a:off x="19812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72" name="Line 184"/>
          <p:cNvSpPr>
            <a:spLocks noChangeShapeType="1"/>
          </p:cNvSpPr>
          <p:nvPr/>
        </p:nvSpPr>
        <p:spPr bwMode="auto">
          <a:xfrm>
            <a:off x="23622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73" name="Line 185"/>
          <p:cNvSpPr>
            <a:spLocks noChangeShapeType="1"/>
          </p:cNvSpPr>
          <p:nvPr/>
        </p:nvSpPr>
        <p:spPr bwMode="auto">
          <a:xfrm flipH="1">
            <a:off x="3352800" y="5105400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74" name="Line 186"/>
          <p:cNvSpPr>
            <a:spLocks noChangeShapeType="1"/>
          </p:cNvSpPr>
          <p:nvPr/>
        </p:nvSpPr>
        <p:spPr bwMode="auto">
          <a:xfrm>
            <a:off x="5334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75" name="Line 187"/>
          <p:cNvSpPr>
            <a:spLocks noChangeShapeType="1"/>
          </p:cNvSpPr>
          <p:nvPr/>
        </p:nvSpPr>
        <p:spPr bwMode="auto">
          <a:xfrm>
            <a:off x="55626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76" name="Line 188"/>
          <p:cNvSpPr>
            <a:spLocks noChangeShapeType="1"/>
          </p:cNvSpPr>
          <p:nvPr/>
        </p:nvSpPr>
        <p:spPr bwMode="auto">
          <a:xfrm flipH="1">
            <a:off x="62484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77" name="Line 189"/>
          <p:cNvSpPr>
            <a:spLocks noChangeShapeType="1"/>
          </p:cNvSpPr>
          <p:nvPr/>
        </p:nvSpPr>
        <p:spPr bwMode="auto">
          <a:xfrm flipH="1">
            <a:off x="67818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78" name="Line 190"/>
          <p:cNvSpPr>
            <a:spLocks noChangeShapeType="1"/>
          </p:cNvSpPr>
          <p:nvPr/>
        </p:nvSpPr>
        <p:spPr bwMode="auto">
          <a:xfrm flipH="1">
            <a:off x="73152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79" name="Line 191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80" name="Rectangle 192"/>
          <p:cNvSpPr>
            <a:spLocks noChangeArrowheads="1"/>
          </p:cNvSpPr>
          <p:nvPr/>
        </p:nvSpPr>
        <p:spPr bwMode="auto">
          <a:xfrm>
            <a:off x="14859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38081" name="Line 193"/>
          <p:cNvSpPr>
            <a:spLocks noChangeShapeType="1"/>
          </p:cNvSpPr>
          <p:nvPr/>
        </p:nvSpPr>
        <p:spPr bwMode="auto">
          <a:xfrm>
            <a:off x="12954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82" name="Text Box 194"/>
          <p:cNvSpPr txBox="1">
            <a:spLocks noChangeArrowheads="1"/>
          </p:cNvSpPr>
          <p:nvPr/>
        </p:nvSpPr>
        <p:spPr bwMode="auto">
          <a:xfrm>
            <a:off x="669925" y="1565275"/>
            <a:ext cx="2263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After deleting 30</a:t>
            </a:r>
          </a:p>
        </p:txBody>
      </p:sp>
      <p:sp>
        <p:nvSpPr>
          <p:cNvPr id="38083" name="Rectangle 195"/>
          <p:cNvSpPr>
            <a:spLocks noChangeArrowheads="1"/>
          </p:cNvSpPr>
          <p:nvPr/>
        </p:nvSpPr>
        <p:spPr bwMode="auto">
          <a:xfrm>
            <a:off x="487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38084" name="Line 196"/>
          <p:cNvSpPr>
            <a:spLocks noChangeShapeType="1"/>
          </p:cNvSpPr>
          <p:nvPr/>
        </p:nvSpPr>
        <p:spPr bwMode="auto">
          <a:xfrm>
            <a:off x="3962400" y="5105400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61989" name="Group 197"/>
          <p:cNvGraphicFramePr>
            <a:graphicFrameLocks noGrp="1"/>
          </p:cNvGraphicFramePr>
          <p:nvPr/>
        </p:nvGraphicFramePr>
        <p:xfrm>
          <a:off x="3581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8107" name="Line 219"/>
          <p:cNvSpPr>
            <a:spLocks noChangeShapeType="1"/>
          </p:cNvSpPr>
          <p:nvPr/>
        </p:nvSpPr>
        <p:spPr bwMode="auto">
          <a:xfrm>
            <a:off x="50292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108" name="Line 220"/>
          <p:cNvSpPr>
            <a:spLocks noChangeShapeType="1"/>
          </p:cNvSpPr>
          <p:nvPr/>
        </p:nvSpPr>
        <p:spPr bwMode="auto">
          <a:xfrm>
            <a:off x="25908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109" name="AutoShape 221"/>
          <p:cNvSpPr>
            <a:spLocks noChangeArrowheads="1"/>
          </p:cNvSpPr>
          <p:nvPr/>
        </p:nvSpPr>
        <p:spPr bwMode="auto">
          <a:xfrm>
            <a:off x="152400" y="2133600"/>
            <a:ext cx="2209800" cy="762000"/>
          </a:xfrm>
          <a:prstGeom prst="wedgeEllipseCallout">
            <a:avLst>
              <a:gd name="adj1" fmla="val 45690"/>
              <a:gd name="adj2" fmla="val 79375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eaLnBrk="1" hangingPunct="1"/>
            <a:r>
              <a:rPr lang="en-US" sz="1600">
                <a:latin typeface="Times New Roman" pitchFamily="18" charset="0"/>
              </a:rPr>
              <a:t>May change to 40, or not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1767F4-9B8E-4D71-914F-4288196B1393}" type="slidenum">
              <a:rPr lang="he-IL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0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Deletion from a B+ Tree</a:t>
            </a:r>
          </a:p>
        </p:txBody>
      </p:sp>
      <p:graphicFrame>
        <p:nvGraphicFramePr>
          <p:cNvPr id="162819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2841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2863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2885" name="Group 69"/>
          <p:cNvGraphicFramePr>
            <a:graphicFrameLocks noGrp="1"/>
          </p:cNvGraphicFramePr>
          <p:nvPr/>
        </p:nvGraphicFramePr>
        <p:xfrm>
          <a:off x="76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2907" name="Group 91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2929" name="Group 113"/>
          <p:cNvGraphicFramePr>
            <a:graphicFrameLocks noGrp="1"/>
          </p:cNvGraphicFramePr>
          <p:nvPr/>
        </p:nvGraphicFramePr>
        <p:xfrm>
          <a:off x="5181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2951" name="Group 135"/>
          <p:cNvGraphicFramePr>
            <a:graphicFrameLocks noGrp="1"/>
          </p:cNvGraphicFramePr>
          <p:nvPr/>
        </p:nvGraphicFramePr>
        <p:xfrm>
          <a:off x="6934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9069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70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71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72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73" name="Line 161"/>
          <p:cNvSpPr>
            <a:spLocks noChangeShapeType="1"/>
          </p:cNvSpPr>
          <p:nvPr/>
        </p:nvSpPr>
        <p:spPr bwMode="auto">
          <a:xfrm>
            <a:off x="3048000" y="36576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74" name="Line 162"/>
          <p:cNvSpPr>
            <a:spLocks noChangeShapeType="1"/>
          </p:cNvSpPr>
          <p:nvPr/>
        </p:nvSpPr>
        <p:spPr bwMode="auto">
          <a:xfrm>
            <a:off x="5105400" y="3657600"/>
            <a:ext cx="1828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75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76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77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78" name="Line 166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79" name="Line 167"/>
          <p:cNvSpPr>
            <a:spLocks noChangeShapeType="1"/>
          </p:cNvSpPr>
          <p:nvPr/>
        </p:nvSpPr>
        <p:spPr bwMode="auto">
          <a:xfrm>
            <a:off x="33528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80" name="Line 168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81" name="Rectangle 169"/>
          <p:cNvSpPr>
            <a:spLocks noChangeArrowheads="1"/>
          </p:cNvSpPr>
          <p:nvPr/>
        </p:nvSpPr>
        <p:spPr bwMode="auto">
          <a:xfrm>
            <a:off x="7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39082" name="Rectangle 170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39083" name="Rectangle 171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39084" name="Rectangle 172"/>
          <p:cNvSpPr>
            <a:spLocks noChangeArrowheads="1"/>
          </p:cNvSpPr>
          <p:nvPr/>
        </p:nvSpPr>
        <p:spPr bwMode="auto">
          <a:xfrm>
            <a:off x="1905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39085" name="Rectangle 173"/>
          <p:cNvSpPr>
            <a:spLocks noChangeArrowheads="1"/>
          </p:cNvSpPr>
          <p:nvPr/>
        </p:nvSpPr>
        <p:spPr bwMode="auto">
          <a:xfrm>
            <a:off x="2362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solidFill>
                  <a:srgbClr val="CC0000"/>
                </a:solidFill>
                <a:latin typeface="Times New Roman" pitchFamily="18" charset="0"/>
              </a:rPr>
              <a:t>25</a:t>
            </a:r>
          </a:p>
        </p:txBody>
      </p:sp>
      <p:sp>
        <p:nvSpPr>
          <p:cNvPr id="39086" name="Rectangle 174"/>
          <p:cNvSpPr>
            <a:spLocks noChangeArrowheads="1"/>
          </p:cNvSpPr>
          <p:nvPr/>
        </p:nvSpPr>
        <p:spPr bwMode="auto">
          <a:xfrm>
            <a:off x="3276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39087" name="Rectangle 175"/>
          <p:cNvSpPr>
            <a:spLocks noChangeArrowheads="1"/>
          </p:cNvSpPr>
          <p:nvPr/>
        </p:nvSpPr>
        <p:spPr bwMode="auto">
          <a:xfrm>
            <a:off x="533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39088" name="Rectangle 176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39089" name="Rectangle 177"/>
          <p:cNvSpPr>
            <a:spLocks noChangeArrowheads="1"/>
          </p:cNvSpPr>
          <p:nvPr/>
        </p:nvSpPr>
        <p:spPr bwMode="auto">
          <a:xfrm>
            <a:off x="624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39090" name="Rectangle 178"/>
          <p:cNvSpPr>
            <a:spLocks noChangeArrowheads="1"/>
          </p:cNvSpPr>
          <p:nvPr/>
        </p:nvSpPr>
        <p:spPr bwMode="auto">
          <a:xfrm>
            <a:off x="6781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39091" name="Rectangle 179"/>
          <p:cNvSpPr>
            <a:spLocks noChangeArrowheads="1"/>
          </p:cNvSpPr>
          <p:nvPr/>
        </p:nvSpPr>
        <p:spPr bwMode="auto">
          <a:xfrm>
            <a:off x="7315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39092" name="Line 180"/>
          <p:cNvSpPr>
            <a:spLocks noChangeShapeType="1"/>
          </p:cNvSpPr>
          <p:nvPr/>
        </p:nvSpPr>
        <p:spPr bwMode="auto">
          <a:xfrm flipH="1">
            <a:off x="762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93" name="Line 181"/>
          <p:cNvSpPr>
            <a:spLocks noChangeShapeType="1"/>
          </p:cNvSpPr>
          <p:nvPr/>
        </p:nvSpPr>
        <p:spPr bwMode="auto">
          <a:xfrm>
            <a:off x="5334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94" name="Line 182"/>
          <p:cNvSpPr>
            <a:spLocks noChangeShapeType="1"/>
          </p:cNvSpPr>
          <p:nvPr/>
        </p:nvSpPr>
        <p:spPr bwMode="auto">
          <a:xfrm>
            <a:off x="9144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95" name="Line 183"/>
          <p:cNvSpPr>
            <a:spLocks noChangeShapeType="1"/>
          </p:cNvSpPr>
          <p:nvPr/>
        </p:nvSpPr>
        <p:spPr bwMode="auto">
          <a:xfrm flipH="1">
            <a:off x="19812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96" name="Line 184"/>
          <p:cNvSpPr>
            <a:spLocks noChangeShapeType="1"/>
          </p:cNvSpPr>
          <p:nvPr/>
        </p:nvSpPr>
        <p:spPr bwMode="auto">
          <a:xfrm>
            <a:off x="23622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97" name="Line 185"/>
          <p:cNvSpPr>
            <a:spLocks noChangeShapeType="1"/>
          </p:cNvSpPr>
          <p:nvPr/>
        </p:nvSpPr>
        <p:spPr bwMode="auto">
          <a:xfrm flipH="1">
            <a:off x="3352800" y="5105400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98" name="Line 186"/>
          <p:cNvSpPr>
            <a:spLocks noChangeShapeType="1"/>
          </p:cNvSpPr>
          <p:nvPr/>
        </p:nvSpPr>
        <p:spPr bwMode="auto">
          <a:xfrm>
            <a:off x="5334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99" name="Line 187"/>
          <p:cNvSpPr>
            <a:spLocks noChangeShapeType="1"/>
          </p:cNvSpPr>
          <p:nvPr/>
        </p:nvSpPr>
        <p:spPr bwMode="auto">
          <a:xfrm>
            <a:off x="55626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100" name="Line 188"/>
          <p:cNvSpPr>
            <a:spLocks noChangeShapeType="1"/>
          </p:cNvSpPr>
          <p:nvPr/>
        </p:nvSpPr>
        <p:spPr bwMode="auto">
          <a:xfrm flipH="1">
            <a:off x="62484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101" name="Line 189"/>
          <p:cNvSpPr>
            <a:spLocks noChangeShapeType="1"/>
          </p:cNvSpPr>
          <p:nvPr/>
        </p:nvSpPr>
        <p:spPr bwMode="auto">
          <a:xfrm flipH="1">
            <a:off x="67818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102" name="Line 190"/>
          <p:cNvSpPr>
            <a:spLocks noChangeShapeType="1"/>
          </p:cNvSpPr>
          <p:nvPr/>
        </p:nvSpPr>
        <p:spPr bwMode="auto">
          <a:xfrm flipH="1">
            <a:off x="73152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103" name="Line 191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104" name="Rectangle 192"/>
          <p:cNvSpPr>
            <a:spLocks noChangeArrowheads="1"/>
          </p:cNvSpPr>
          <p:nvPr/>
        </p:nvSpPr>
        <p:spPr bwMode="auto">
          <a:xfrm>
            <a:off x="14859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39105" name="Line 193"/>
          <p:cNvSpPr>
            <a:spLocks noChangeShapeType="1"/>
          </p:cNvSpPr>
          <p:nvPr/>
        </p:nvSpPr>
        <p:spPr bwMode="auto">
          <a:xfrm>
            <a:off x="12954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106" name="Text Box 194"/>
          <p:cNvSpPr txBox="1">
            <a:spLocks noChangeArrowheads="1"/>
          </p:cNvSpPr>
          <p:nvPr/>
        </p:nvSpPr>
        <p:spPr bwMode="auto">
          <a:xfrm>
            <a:off x="669925" y="1565275"/>
            <a:ext cx="1960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Now delete 25</a:t>
            </a:r>
          </a:p>
        </p:txBody>
      </p:sp>
      <p:sp>
        <p:nvSpPr>
          <p:cNvPr id="39107" name="Rectangle 195"/>
          <p:cNvSpPr>
            <a:spLocks noChangeArrowheads="1"/>
          </p:cNvSpPr>
          <p:nvPr/>
        </p:nvSpPr>
        <p:spPr bwMode="auto">
          <a:xfrm>
            <a:off x="487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39108" name="Line 196"/>
          <p:cNvSpPr>
            <a:spLocks noChangeShapeType="1"/>
          </p:cNvSpPr>
          <p:nvPr/>
        </p:nvSpPr>
        <p:spPr bwMode="auto">
          <a:xfrm>
            <a:off x="3962400" y="5105400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63013" name="Group 197"/>
          <p:cNvGraphicFramePr>
            <a:graphicFrameLocks noGrp="1"/>
          </p:cNvGraphicFramePr>
          <p:nvPr/>
        </p:nvGraphicFramePr>
        <p:xfrm>
          <a:off x="3581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9131" name="Line 219"/>
          <p:cNvSpPr>
            <a:spLocks noChangeShapeType="1"/>
          </p:cNvSpPr>
          <p:nvPr/>
        </p:nvSpPr>
        <p:spPr bwMode="auto">
          <a:xfrm>
            <a:off x="50292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132" name="Line 220"/>
          <p:cNvSpPr>
            <a:spLocks noChangeShapeType="1"/>
          </p:cNvSpPr>
          <p:nvPr/>
        </p:nvSpPr>
        <p:spPr bwMode="auto">
          <a:xfrm>
            <a:off x="25908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1767F4-9B8E-4D71-914F-4288196B1393}" type="slidenum">
              <a:rPr lang="he-IL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Deletion from a B+ Tree</a:t>
            </a:r>
          </a:p>
        </p:txBody>
      </p:sp>
      <p:graphicFrame>
        <p:nvGraphicFramePr>
          <p:cNvPr id="163843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3865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3887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3909" name="Group 69"/>
          <p:cNvGraphicFramePr>
            <a:graphicFrameLocks noGrp="1"/>
          </p:cNvGraphicFramePr>
          <p:nvPr/>
        </p:nvGraphicFramePr>
        <p:xfrm>
          <a:off x="76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3931" name="Group 91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3953" name="Group 113"/>
          <p:cNvGraphicFramePr>
            <a:graphicFrameLocks noGrp="1"/>
          </p:cNvGraphicFramePr>
          <p:nvPr/>
        </p:nvGraphicFramePr>
        <p:xfrm>
          <a:off x="5181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3975" name="Group 135"/>
          <p:cNvGraphicFramePr>
            <a:graphicFrameLocks noGrp="1"/>
          </p:cNvGraphicFramePr>
          <p:nvPr/>
        </p:nvGraphicFramePr>
        <p:xfrm>
          <a:off x="6934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0093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094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095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096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097" name="Line 161"/>
          <p:cNvSpPr>
            <a:spLocks noChangeShapeType="1"/>
          </p:cNvSpPr>
          <p:nvPr/>
        </p:nvSpPr>
        <p:spPr bwMode="auto">
          <a:xfrm>
            <a:off x="3048000" y="36576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098" name="Line 162"/>
          <p:cNvSpPr>
            <a:spLocks noChangeShapeType="1"/>
          </p:cNvSpPr>
          <p:nvPr/>
        </p:nvSpPr>
        <p:spPr bwMode="auto">
          <a:xfrm>
            <a:off x="5105400" y="3657600"/>
            <a:ext cx="1828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099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00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01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02" name="Line 166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03" name="Line 167"/>
          <p:cNvSpPr>
            <a:spLocks noChangeShapeType="1"/>
          </p:cNvSpPr>
          <p:nvPr/>
        </p:nvSpPr>
        <p:spPr bwMode="auto">
          <a:xfrm>
            <a:off x="33528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04" name="Line 168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05" name="Rectangle 169"/>
          <p:cNvSpPr>
            <a:spLocks noChangeArrowheads="1"/>
          </p:cNvSpPr>
          <p:nvPr/>
        </p:nvSpPr>
        <p:spPr bwMode="auto">
          <a:xfrm>
            <a:off x="7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40106" name="Rectangle 170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40107" name="Rectangle 171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40108" name="Rectangle 172"/>
          <p:cNvSpPr>
            <a:spLocks noChangeArrowheads="1"/>
          </p:cNvSpPr>
          <p:nvPr/>
        </p:nvSpPr>
        <p:spPr bwMode="auto">
          <a:xfrm>
            <a:off x="1905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40109" name="Rectangle 173"/>
          <p:cNvSpPr>
            <a:spLocks noChangeArrowheads="1"/>
          </p:cNvSpPr>
          <p:nvPr/>
        </p:nvSpPr>
        <p:spPr bwMode="auto">
          <a:xfrm>
            <a:off x="3276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40110" name="Rectangle 174"/>
          <p:cNvSpPr>
            <a:spLocks noChangeArrowheads="1"/>
          </p:cNvSpPr>
          <p:nvPr/>
        </p:nvSpPr>
        <p:spPr bwMode="auto">
          <a:xfrm>
            <a:off x="533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40111" name="Rectangle 175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40112" name="Rectangle 176"/>
          <p:cNvSpPr>
            <a:spLocks noChangeArrowheads="1"/>
          </p:cNvSpPr>
          <p:nvPr/>
        </p:nvSpPr>
        <p:spPr bwMode="auto">
          <a:xfrm>
            <a:off x="624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40113" name="Rectangle 177"/>
          <p:cNvSpPr>
            <a:spLocks noChangeArrowheads="1"/>
          </p:cNvSpPr>
          <p:nvPr/>
        </p:nvSpPr>
        <p:spPr bwMode="auto">
          <a:xfrm>
            <a:off x="6781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40114" name="Rectangle 178"/>
          <p:cNvSpPr>
            <a:spLocks noChangeArrowheads="1"/>
          </p:cNvSpPr>
          <p:nvPr/>
        </p:nvSpPr>
        <p:spPr bwMode="auto">
          <a:xfrm>
            <a:off x="7315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40115" name="Line 179"/>
          <p:cNvSpPr>
            <a:spLocks noChangeShapeType="1"/>
          </p:cNvSpPr>
          <p:nvPr/>
        </p:nvSpPr>
        <p:spPr bwMode="auto">
          <a:xfrm flipH="1">
            <a:off x="762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16" name="Line 180"/>
          <p:cNvSpPr>
            <a:spLocks noChangeShapeType="1"/>
          </p:cNvSpPr>
          <p:nvPr/>
        </p:nvSpPr>
        <p:spPr bwMode="auto">
          <a:xfrm>
            <a:off x="5334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17" name="Line 181"/>
          <p:cNvSpPr>
            <a:spLocks noChangeShapeType="1"/>
          </p:cNvSpPr>
          <p:nvPr/>
        </p:nvSpPr>
        <p:spPr bwMode="auto">
          <a:xfrm>
            <a:off x="9144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18" name="Line 182"/>
          <p:cNvSpPr>
            <a:spLocks noChangeShapeType="1"/>
          </p:cNvSpPr>
          <p:nvPr/>
        </p:nvSpPr>
        <p:spPr bwMode="auto">
          <a:xfrm flipH="1">
            <a:off x="19812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19" name="Line 183"/>
          <p:cNvSpPr>
            <a:spLocks noChangeShapeType="1"/>
          </p:cNvSpPr>
          <p:nvPr/>
        </p:nvSpPr>
        <p:spPr bwMode="auto">
          <a:xfrm flipH="1">
            <a:off x="3352800" y="5105400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20" name="Line 184"/>
          <p:cNvSpPr>
            <a:spLocks noChangeShapeType="1"/>
          </p:cNvSpPr>
          <p:nvPr/>
        </p:nvSpPr>
        <p:spPr bwMode="auto">
          <a:xfrm>
            <a:off x="5334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21" name="Line 185"/>
          <p:cNvSpPr>
            <a:spLocks noChangeShapeType="1"/>
          </p:cNvSpPr>
          <p:nvPr/>
        </p:nvSpPr>
        <p:spPr bwMode="auto">
          <a:xfrm>
            <a:off x="55626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22" name="Line 186"/>
          <p:cNvSpPr>
            <a:spLocks noChangeShapeType="1"/>
          </p:cNvSpPr>
          <p:nvPr/>
        </p:nvSpPr>
        <p:spPr bwMode="auto">
          <a:xfrm flipH="1">
            <a:off x="62484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23" name="Line 187"/>
          <p:cNvSpPr>
            <a:spLocks noChangeShapeType="1"/>
          </p:cNvSpPr>
          <p:nvPr/>
        </p:nvSpPr>
        <p:spPr bwMode="auto">
          <a:xfrm flipH="1">
            <a:off x="67818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24" name="Line 188"/>
          <p:cNvSpPr>
            <a:spLocks noChangeShapeType="1"/>
          </p:cNvSpPr>
          <p:nvPr/>
        </p:nvSpPr>
        <p:spPr bwMode="auto">
          <a:xfrm flipH="1">
            <a:off x="73152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25" name="Line 189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26" name="Rectangle 190"/>
          <p:cNvSpPr>
            <a:spLocks noChangeArrowheads="1"/>
          </p:cNvSpPr>
          <p:nvPr/>
        </p:nvSpPr>
        <p:spPr bwMode="auto">
          <a:xfrm>
            <a:off x="14859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40127" name="Line 191"/>
          <p:cNvSpPr>
            <a:spLocks noChangeShapeType="1"/>
          </p:cNvSpPr>
          <p:nvPr/>
        </p:nvSpPr>
        <p:spPr bwMode="auto">
          <a:xfrm>
            <a:off x="12954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28" name="Text Box 192"/>
          <p:cNvSpPr txBox="1">
            <a:spLocks noChangeArrowheads="1"/>
          </p:cNvSpPr>
          <p:nvPr/>
        </p:nvSpPr>
        <p:spPr bwMode="auto">
          <a:xfrm>
            <a:off x="669925" y="1565275"/>
            <a:ext cx="23812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After deleting 25</a:t>
            </a:r>
          </a:p>
          <a:p>
            <a:pPr eaLnBrk="1" hangingPunct="1"/>
            <a:r>
              <a:rPr lang="en-US" sz="2400">
                <a:latin typeface="Times New Roman" pitchFamily="18" charset="0"/>
              </a:rPr>
              <a:t>Need to rebalance</a:t>
            </a:r>
          </a:p>
          <a:p>
            <a:pPr eaLnBrk="1" hangingPunct="1"/>
            <a:r>
              <a:rPr lang="en-US" sz="2400" i="1" u="sng">
                <a:latin typeface="Times New Roman" pitchFamily="18" charset="0"/>
              </a:rPr>
              <a:t>Rotate</a:t>
            </a:r>
          </a:p>
        </p:txBody>
      </p:sp>
      <p:sp>
        <p:nvSpPr>
          <p:cNvPr id="40129" name="Rectangle 193"/>
          <p:cNvSpPr>
            <a:spLocks noChangeArrowheads="1"/>
          </p:cNvSpPr>
          <p:nvPr/>
        </p:nvSpPr>
        <p:spPr bwMode="auto">
          <a:xfrm>
            <a:off x="487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40130" name="Line 194"/>
          <p:cNvSpPr>
            <a:spLocks noChangeShapeType="1"/>
          </p:cNvSpPr>
          <p:nvPr/>
        </p:nvSpPr>
        <p:spPr bwMode="auto">
          <a:xfrm>
            <a:off x="3962400" y="5105400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64035" name="Group 195"/>
          <p:cNvGraphicFramePr>
            <a:graphicFrameLocks noGrp="1"/>
          </p:cNvGraphicFramePr>
          <p:nvPr/>
        </p:nvGraphicFramePr>
        <p:xfrm>
          <a:off x="3581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0153" name="Line 217"/>
          <p:cNvSpPr>
            <a:spLocks noChangeShapeType="1"/>
          </p:cNvSpPr>
          <p:nvPr/>
        </p:nvSpPr>
        <p:spPr bwMode="auto">
          <a:xfrm>
            <a:off x="50292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54" name="Line 218"/>
          <p:cNvSpPr>
            <a:spLocks noChangeShapeType="1"/>
          </p:cNvSpPr>
          <p:nvPr/>
        </p:nvSpPr>
        <p:spPr bwMode="auto">
          <a:xfrm>
            <a:off x="25908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55" name="AutoShape 219"/>
          <p:cNvSpPr>
            <a:spLocks noChangeArrowheads="1"/>
          </p:cNvSpPr>
          <p:nvPr/>
        </p:nvSpPr>
        <p:spPr bwMode="auto">
          <a:xfrm>
            <a:off x="1371600" y="3886200"/>
            <a:ext cx="1062038" cy="685800"/>
          </a:xfrm>
          <a:prstGeom prst="curvedDownArrow">
            <a:avLst>
              <a:gd name="adj1" fmla="val 21465"/>
              <a:gd name="adj2" fmla="val 61543"/>
              <a:gd name="adj3" fmla="val 4156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1767F4-9B8E-4D71-914F-4288196B1393}" type="slidenum">
              <a:rPr lang="he-IL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Deletion from a B+ Tree</a:t>
            </a:r>
          </a:p>
        </p:txBody>
      </p:sp>
      <p:graphicFrame>
        <p:nvGraphicFramePr>
          <p:cNvPr id="164867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4889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4911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4933" name="Group 69"/>
          <p:cNvGraphicFramePr>
            <a:graphicFrameLocks noGrp="1"/>
          </p:cNvGraphicFramePr>
          <p:nvPr/>
        </p:nvGraphicFramePr>
        <p:xfrm>
          <a:off x="76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4955" name="Group 91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4977" name="Group 113"/>
          <p:cNvGraphicFramePr>
            <a:graphicFrameLocks noGrp="1"/>
          </p:cNvGraphicFramePr>
          <p:nvPr/>
        </p:nvGraphicFramePr>
        <p:xfrm>
          <a:off x="5181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4999" name="Group 135"/>
          <p:cNvGraphicFramePr>
            <a:graphicFrameLocks noGrp="1"/>
          </p:cNvGraphicFramePr>
          <p:nvPr/>
        </p:nvGraphicFramePr>
        <p:xfrm>
          <a:off x="6934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1117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18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19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20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21" name="Line 161"/>
          <p:cNvSpPr>
            <a:spLocks noChangeShapeType="1"/>
          </p:cNvSpPr>
          <p:nvPr/>
        </p:nvSpPr>
        <p:spPr bwMode="auto">
          <a:xfrm>
            <a:off x="3048000" y="36576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22" name="Line 162"/>
          <p:cNvSpPr>
            <a:spLocks noChangeShapeType="1"/>
          </p:cNvSpPr>
          <p:nvPr/>
        </p:nvSpPr>
        <p:spPr bwMode="auto">
          <a:xfrm>
            <a:off x="5105400" y="3657600"/>
            <a:ext cx="1828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23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24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25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26" name="Line 166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27" name="Line 167"/>
          <p:cNvSpPr>
            <a:spLocks noChangeShapeType="1"/>
          </p:cNvSpPr>
          <p:nvPr/>
        </p:nvSpPr>
        <p:spPr bwMode="auto">
          <a:xfrm>
            <a:off x="33528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28" name="Line 168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29" name="Rectangle 169"/>
          <p:cNvSpPr>
            <a:spLocks noChangeArrowheads="1"/>
          </p:cNvSpPr>
          <p:nvPr/>
        </p:nvSpPr>
        <p:spPr bwMode="auto">
          <a:xfrm>
            <a:off x="7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41130" name="Rectangle 170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41131" name="Rectangle 171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41132" name="Rectangle 172"/>
          <p:cNvSpPr>
            <a:spLocks noChangeArrowheads="1"/>
          </p:cNvSpPr>
          <p:nvPr/>
        </p:nvSpPr>
        <p:spPr bwMode="auto">
          <a:xfrm>
            <a:off x="1905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41133" name="Rectangle 173"/>
          <p:cNvSpPr>
            <a:spLocks noChangeArrowheads="1"/>
          </p:cNvSpPr>
          <p:nvPr/>
        </p:nvSpPr>
        <p:spPr bwMode="auto">
          <a:xfrm>
            <a:off x="3276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solidFill>
                  <a:srgbClr val="CC0000"/>
                </a:solidFill>
                <a:latin typeface="Times New Roman" pitchFamily="18" charset="0"/>
              </a:rPr>
              <a:t>40</a:t>
            </a:r>
          </a:p>
        </p:txBody>
      </p:sp>
      <p:sp>
        <p:nvSpPr>
          <p:cNvPr id="41134" name="Rectangle 174"/>
          <p:cNvSpPr>
            <a:spLocks noChangeArrowheads="1"/>
          </p:cNvSpPr>
          <p:nvPr/>
        </p:nvSpPr>
        <p:spPr bwMode="auto">
          <a:xfrm>
            <a:off x="533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41135" name="Rectangle 175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41136" name="Rectangle 176"/>
          <p:cNvSpPr>
            <a:spLocks noChangeArrowheads="1"/>
          </p:cNvSpPr>
          <p:nvPr/>
        </p:nvSpPr>
        <p:spPr bwMode="auto">
          <a:xfrm>
            <a:off x="624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41137" name="Rectangle 177"/>
          <p:cNvSpPr>
            <a:spLocks noChangeArrowheads="1"/>
          </p:cNvSpPr>
          <p:nvPr/>
        </p:nvSpPr>
        <p:spPr bwMode="auto">
          <a:xfrm>
            <a:off x="6781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41138" name="Rectangle 178"/>
          <p:cNvSpPr>
            <a:spLocks noChangeArrowheads="1"/>
          </p:cNvSpPr>
          <p:nvPr/>
        </p:nvSpPr>
        <p:spPr bwMode="auto">
          <a:xfrm>
            <a:off x="7315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41139" name="Line 179"/>
          <p:cNvSpPr>
            <a:spLocks noChangeShapeType="1"/>
          </p:cNvSpPr>
          <p:nvPr/>
        </p:nvSpPr>
        <p:spPr bwMode="auto">
          <a:xfrm flipH="1">
            <a:off x="762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40" name="Line 180"/>
          <p:cNvSpPr>
            <a:spLocks noChangeShapeType="1"/>
          </p:cNvSpPr>
          <p:nvPr/>
        </p:nvSpPr>
        <p:spPr bwMode="auto">
          <a:xfrm>
            <a:off x="5334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41" name="Line 181"/>
          <p:cNvSpPr>
            <a:spLocks noChangeShapeType="1"/>
          </p:cNvSpPr>
          <p:nvPr/>
        </p:nvSpPr>
        <p:spPr bwMode="auto">
          <a:xfrm>
            <a:off x="9144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42" name="Line 182"/>
          <p:cNvSpPr>
            <a:spLocks noChangeShapeType="1"/>
          </p:cNvSpPr>
          <p:nvPr/>
        </p:nvSpPr>
        <p:spPr bwMode="auto">
          <a:xfrm flipH="1">
            <a:off x="19812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43" name="Line 183"/>
          <p:cNvSpPr>
            <a:spLocks noChangeShapeType="1"/>
          </p:cNvSpPr>
          <p:nvPr/>
        </p:nvSpPr>
        <p:spPr bwMode="auto">
          <a:xfrm flipH="1">
            <a:off x="3352800" y="5105400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44" name="Line 184"/>
          <p:cNvSpPr>
            <a:spLocks noChangeShapeType="1"/>
          </p:cNvSpPr>
          <p:nvPr/>
        </p:nvSpPr>
        <p:spPr bwMode="auto">
          <a:xfrm>
            <a:off x="5334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45" name="Line 185"/>
          <p:cNvSpPr>
            <a:spLocks noChangeShapeType="1"/>
          </p:cNvSpPr>
          <p:nvPr/>
        </p:nvSpPr>
        <p:spPr bwMode="auto">
          <a:xfrm>
            <a:off x="55626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46" name="Line 186"/>
          <p:cNvSpPr>
            <a:spLocks noChangeShapeType="1"/>
          </p:cNvSpPr>
          <p:nvPr/>
        </p:nvSpPr>
        <p:spPr bwMode="auto">
          <a:xfrm flipH="1">
            <a:off x="62484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47" name="Line 187"/>
          <p:cNvSpPr>
            <a:spLocks noChangeShapeType="1"/>
          </p:cNvSpPr>
          <p:nvPr/>
        </p:nvSpPr>
        <p:spPr bwMode="auto">
          <a:xfrm flipH="1">
            <a:off x="67818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48" name="Line 188"/>
          <p:cNvSpPr>
            <a:spLocks noChangeShapeType="1"/>
          </p:cNvSpPr>
          <p:nvPr/>
        </p:nvSpPr>
        <p:spPr bwMode="auto">
          <a:xfrm flipH="1">
            <a:off x="73152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49" name="Line 189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50" name="Rectangle 190"/>
          <p:cNvSpPr>
            <a:spLocks noChangeArrowheads="1"/>
          </p:cNvSpPr>
          <p:nvPr/>
        </p:nvSpPr>
        <p:spPr bwMode="auto">
          <a:xfrm>
            <a:off x="14859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41151" name="Line 191"/>
          <p:cNvSpPr>
            <a:spLocks noChangeShapeType="1"/>
          </p:cNvSpPr>
          <p:nvPr/>
        </p:nvSpPr>
        <p:spPr bwMode="auto">
          <a:xfrm flipH="1">
            <a:off x="1524000" y="51054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52" name="Text Box 192"/>
          <p:cNvSpPr txBox="1">
            <a:spLocks noChangeArrowheads="1"/>
          </p:cNvSpPr>
          <p:nvPr/>
        </p:nvSpPr>
        <p:spPr bwMode="auto">
          <a:xfrm>
            <a:off x="669925" y="1565275"/>
            <a:ext cx="1960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Now delete 40</a:t>
            </a:r>
            <a:endParaRPr lang="en-US" sz="2400" i="1" u="sng">
              <a:latin typeface="Times New Roman" pitchFamily="18" charset="0"/>
            </a:endParaRPr>
          </a:p>
        </p:txBody>
      </p:sp>
      <p:sp>
        <p:nvSpPr>
          <p:cNvPr id="41153" name="Rectangle 193"/>
          <p:cNvSpPr>
            <a:spLocks noChangeArrowheads="1"/>
          </p:cNvSpPr>
          <p:nvPr/>
        </p:nvSpPr>
        <p:spPr bwMode="auto">
          <a:xfrm>
            <a:off x="487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41154" name="Line 194"/>
          <p:cNvSpPr>
            <a:spLocks noChangeShapeType="1"/>
          </p:cNvSpPr>
          <p:nvPr/>
        </p:nvSpPr>
        <p:spPr bwMode="auto">
          <a:xfrm>
            <a:off x="3962400" y="5105400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65059" name="Group 195"/>
          <p:cNvGraphicFramePr>
            <a:graphicFrameLocks noGrp="1"/>
          </p:cNvGraphicFramePr>
          <p:nvPr/>
        </p:nvGraphicFramePr>
        <p:xfrm>
          <a:off x="3581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1177" name="Line 217"/>
          <p:cNvSpPr>
            <a:spLocks noChangeShapeType="1"/>
          </p:cNvSpPr>
          <p:nvPr/>
        </p:nvSpPr>
        <p:spPr bwMode="auto">
          <a:xfrm>
            <a:off x="50292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78" name="Line 218"/>
          <p:cNvSpPr>
            <a:spLocks noChangeShapeType="1"/>
          </p:cNvSpPr>
          <p:nvPr/>
        </p:nvSpPr>
        <p:spPr bwMode="auto">
          <a:xfrm>
            <a:off x="25908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1767F4-9B8E-4D71-914F-4288196B1393}" type="slidenum">
              <a:rPr lang="he-IL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Deletion from a B+ Tree</a:t>
            </a:r>
          </a:p>
        </p:txBody>
      </p:sp>
      <p:graphicFrame>
        <p:nvGraphicFramePr>
          <p:cNvPr id="165891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5913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5935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5957" name="Group 69"/>
          <p:cNvGraphicFramePr>
            <a:graphicFrameLocks noGrp="1"/>
          </p:cNvGraphicFramePr>
          <p:nvPr/>
        </p:nvGraphicFramePr>
        <p:xfrm>
          <a:off x="76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5979" name="Group 91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6001" name="Group 113"/>
          <p:cNvGraphicFramePr>
            <a:graphicFrameLocks noGrp="1"/>
          </p:cNvGraphicFramePr>
          <p:nvPr/>
        </p:nvGraphicFramePr>
        <p:xfrm>
          <a:off x="5181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6023" name="Group 135"/>
          <p:cNvGraphicFramePr>
            <a:graphicFrameLocks noGrp="1"/>
          </p:cNvGraphicFramePr>
          <p:nvPr/>
        </p:nvGraphicFramePr>
        <p:xfrm>
          <a:off x="6934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2141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42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43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44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45" name="Line 161"/>
          <p:cNvSpPr>
            <a:spLocks noChangeShapeType="1"/>
          </p:cNvSpPr>
          <p:nvPr/>
        </p:nvSpPr>
        <p:spPr bwMode="auto">
          <a:xfrm>
            <a:off x="3048000" y="36576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46" name="Line 162"/>
          <p:cNvSpPr>
            <a:spLocks noChangeShapeType="1"/>
          </p:cNvSpPr>
          <p:nvPr/>
        </p:nvSpPr>
        <p:spPr bwMode="auto">
          <a:xfrm>
            <a:off x="5105400" y="3657600"/>
            <a:ext cx="1828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47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48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49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50" name="Line 166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51" name="Line 167"/>
          <p:cNvSpPr>
            <a:spLocks noChangeShapeType="1"/>
          </p:cNvSpPr>
          <p:nvPr/>
        </p:nvSpPr>
        <p:spPr bwMode="auto">
          <a:xfrm>
            <a:off x="33528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52" name="Line 168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53" name="Rectangle 169"/>
          <p:cNvSpPr>
            <a:spLocks noChangeArrowheads="1"/>
          </p:cNvSpPr>
          <p:nvPr/>
        </p:nvSpPr>
        <p:spPr bwMode="auto">
          <a:xfrm>
            <a:off x="7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42154" name="Rectangle 170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42155" name="Rectangle 171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42156" name="Rectangle 172"/>
          <p:cNvSpPr>
            <a:spLocks noChangeArrowheads="1"/>
          </p:cNvSpPr>
          <p:nvPr/>
        </p:nvSpPr>
        <p:spPr bwMode="auto">
          <a:xfrm>
            <a:off x="1905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42157" name="Rectangle 173"/>
          <p:cNvSpPr>
            <a:spLocks noChangeArrowheads="1"/>
          </p:cNvSpPr>
          <p:nvPr/>
        </p:nvSpPr>
        <p:spPr bwMode="auto">
          <a:xfrm>
            <a:off x="533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42158" name="Rectangle 174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42159" name="Rectangle 175"/>
          <p:cNvSpPr>
            <a:spLocks noChangeArrowheads="1"/>
          </p:cNvSpPr>
          <p:nvPr/>
        </p:nvSpPr>
        <p:spPr bwMode="auto">
          <a:xfrm>
            <a:off x="624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42160" name="Rectangle 176"/>
          <p:cNvSpPr>
            <a:spLocks noChangeArrowheads="1"/>
          </p:cNvSpPr>
          <p:nvPr/>
        </p:nvSpPr>
        <p:spPr bwMode="auto">
          <a:xfrm>
            <a:off x="6781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42161" name="Rectangle 177"/>
          <p:cNvSpPr>
            <a:spLocks noChangeArrowheads="1"/>
          </p:cNvSpPr>
          <p:nvPr/>
        </p:nvSpPr>
        <p:spPr bwMode="auto">
          <a:xfrm>
            <a:off x="7315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42162" name="Line 178"/>
          <p:cNvSpPr>
            <a:spLocks noChangeShapeType="1"/>
          </p:cNvSpPr>
          <p:nvPr/>
        </p:nvSpPr>
        <p:spPr bwMode="auto">
          <a:xfrm flipH="1">
            <a:off x="762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63" name="Line 179"/>
          <p:cNvSpPr>
            <a:spLocks noChangeShapeType="1"/>
          </p:cNvSpPr>
          <p:nvPr/>
        </p:nvSpPr>
        <p:spPr bwMode="auto">
          <a:xfrm>
            <a:off x="5334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64" name="Line 180"/>
          <p:cNvSpPr>
            <a:spLocks noChangeShapeType="1"/>
          </p:cNvSpPr>
          <p:nvPr/>
        </p:nvSpPr>
        <p:spPr bwMode="auto">
          <a:xfrm>
            <a:off x="9144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65" name="Line 181"/>
          <p:cNvSpPr>
            <a:spLocks noChangeShapeType="1"/>
          </p:cNvSpPr>
          <p:nvPr/>
        </p:nvSpPr>
        <p:spPr bwMode="auto">
          <a:xfrm flipH="1">
            <a:off x="19812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66" name="Line 182"/>
          <p:cNvSpPr>
            <a:spLocks noChangeShapeType="1"/>
          </p:cNvSpPr>
          <p:nvPr/>
        </p:nvSpPr>
        <p:spPr bwMode="auto">
          <a:xfrm>
            <a:off x="5334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67" name="Line 183"/>
          <p:cNvSpPr>
            <a:spLocks noChangeShapeType="1"/>
          </p:cNvSpPr>
          <p:nvPr/>
        </p:nvSpPr>
        <p:spPr bwMode="auto">
          <a:xfrm>
            <a:off x="55626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68" name="Line 184"/>
          <p:cNvSpPr>
            <a:spLocks noChangeShapeType="1"/>
          </p:cNvSpPr>
          <p:nvPr/>
        </p:nvSpPr>
        <p:spPr bwMode="auto">
          <a:xfrm flipH="1">
            <a:off x="62484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69" name="Line 185"/>
          <p:cNvSpPr>
            <a:spLocks noChangeShapeType="1"/>
          </p:cNvSpPr>
          <p:nvPr/>
        </p:nvSpPr>
        <p:spPr bwMode="auto">
          <a:xfrm flipH="1">
            <a:off x="67818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70" name="Line 186"/>
          <p:cNvSpPr>
            <a:spLocks noChangeShapeType="1"/>
          </p:cNvSpPr>
          <p:nvPr/>
        </p:nvSpPr>
        <p:spPr bwMode="auto">
          <a:xfrm flipH="1">
            <a:off x="73152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71" name="Line 187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72" name="Rectangle 188"/>
          <p:cNvSpPr>
            <a:spLocks noChangeArrowheads="1"/>
          </p:cNvSpPr>
          <p:nvPr/>
        </p:nvSpPr>
        <p:spPr bwMode="auto">
          <a:xfrm>
            <a:off x="14859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42173" name="Line 189"/>
          <p:cNvSpPr>
            <a:spLocks noChangeShapeType="1"/>
          </p:cNvSpPr>
          <p:nvPr/>
        </p:nvSpPr>
        <p:spPr bwMode="auto">
          <a:xfrm flipH="1">
            <a:off x="1524000" y="51054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74" name="Text Box 190"/>
          <p:cNvSpPr txBox="1">
            <a:spLocks noChangeArrowheads="1"/>
          </p:cNvSpPr>
          <p:nvPr/>
        </p:nvSpPr>
        <p:spPr bwMode="auto">
          <a:xfrm>
            <a:off x="228600" y="1565275"/>
            <a:ext cx="27717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>
                <a:latin typeface="Times New Roman" pitchFamily="18" charset="0"/>
              </a:rPr>
              <a:t>After deleting 40</a:t>
            </a:r>
          </a:p>
          <a:p>
            <a:pPr eaLnBrk="1" hangingPunct="1"/>
            <a:r>
              <a:rPr lang="en-US" sz="2400" dirty="0">
                <a:latin typeface="Times New Roman" pitchFamily="18" charset="0"/>
              </a:rPr>
              <a:t>Rotation not possible</a:t>
            </a:r>
          </a:p>
          <a:p>
            <a:pPr eaLnBrk="1" hangingPunct="1"/>
            <a:r>
              <a:rPr lang="en-US" sz="2400" dirty="0">
                <a:latin typeface="Times New Roman" pitchFamily="18" charset="0"/>
              </a:rPr>
              <a:t>Need to </a:t>
            </a:r>
            <a:r>
              <a:rPr lang="en-US" sz="2400" i="1" u="sng" dirty="0">
                <a:latin typeface="Times New Roman" pitchFamily="18" charset="0"/>
              </a:rPr>
              <a:t>merge</a:t>
            </a:r>
            <a:r>
              <a:rPr lang="en-US" sz="2400" dirty="0">
                <a:latin typeface="Times New Roman" pitchFamily="18" charset="0"/>
              </a:rPr>
              <a:t> nodes</a:t>
            </a:r>
            <a:endParaRPr lang="en-US" sz="2400" i="1" u="sng" dirty="0">
              <a:latin typeface="Times New Roman" pitchFamily="18" charset="0"/>
            </a:endParaRPr>
          </a:p>
        </p:txBody>
      </p:sp>
      <p:sp>
        <p:nvSpPr>
          <p:cNvPr id="42175" name="Rectangle 191"/>
          <p:cNvSpPr>
            <a:spLocks noChangeArrowheads="1"/>
          </p:cNvSpPr>
          <p:nvPr/>
        </p:nvSpPr>
        <p:spPr bwMode="auto">
          <a:xfrm>
            <a:off x="487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42176" name="Line 192"/>
          <p:cNvSpPr>
            <a:spLocks noChangeShapeType="1"/>
          </p:cNvSpPr>
          <p:nvPr/>
        </p:nvSpPr>
        <p:spPr bwMode="auto">
          <a:xfrm>
            <a:off x="3733800" y="5105400"/>
            <a:ext cx="1295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66081" name="Group 193"/>
          <p:cNvGraphicFramePr>
            <a:graphicFrameLocks noGrp="1"/>
          </p:cNvGraphicFramePr>
          <p:nvPr/>
        </p:nvGraphicFramePr>
        <p:xfrm>
          <a:off x="3581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2199" name="Line 215"/>
          <p:cNvSpPr>
            <a:spLocks noChangeShapeType="1"/>
          </p:cNvSpPr>
          <p:nvPr/>
        </p:nvSpPr>
        <p:spPr bwMode="auto">
          <a:xfrm>
            <a:off x="50292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200" name="Line 216"/>
          <p:cNvSpPr>
            <a:spLocks noChangeShapeType="1"/>
          </p:cNvSpPr>
          <p:nvPr/>
        </p:nvSpPr>
        <p:spPr bwMode="auto">
          <a:xfrm>
            <a:off x="25908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201" name="Freeform 217"/>
          <p:cNvSpPr>
            <a:spLocks/>
          </p:cNvSpPr>
          <p:nvPr/>
        </p:nvSpPr>
        <p:spPr bwMode="auto">
          <a:xfrm>
            <a:off x="1828800" y="4267200"/>
            <a:ext cx="3352800" cy="1295400"/>
          </a:xfrm>
          <a:custGeom>
            <a:avLst/>
            <a:gdLst>
              <a:gd name="T0" fmla="*/ 17 w 2112"/>
              <a:gd name="T1" fmla="*/ 114 h 816"/>
              <a:gd name="T2" fmla="*/ 50 w 2112"/>
              <a:gd name="T3" fmla="*/ 108 h 816"/>
              <a:gd name="T4" fmla="*/ 720 w 2112"/>
              <a:gd name="T5" fmla="*/ 0 h 816"/>
              <a:gd name="T6" fmla="*/ 1680 w 2112"/>
              <a:gd name="T7" fmla="*/ 0 h 816"/>
              <a:gd name="T8" fmla="*/ 2112 w 2112"/>
              <a:gd name="T9" fmla="*/ 144 h 816"/>
              <a:gd name="T10" fmla="*/ 2112 w 2112"/>
              <a:gd name="T11" fmla="*/ 720 h 816"/>
              <a:gd name="T12" fmla="*/ 1728 w 2112"/>
              <a:gd name="T13" fmla="*/ 816 h 816"/>
              <a:gd name="T14" fmla="*/ 624 w 2112"/>
              <a:gd name="T15" fmla="*/ 768 h 816"/>
              <a:gd name="T16" fmla="*/ 48 w 2112"/>
              <a:gd name="T17" fmla="*/ 720 h 816"/>
              <a:gd name="T18" fmla="*/ 0 w 2112"/>
              <a:gd name="T19" fmla="*/ 384 h 816"/>
              <a:gd name="T20" fmla="*/ 17 w 2112"/>
              <a:gd name="T21" fmla="*/ 114 h 81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12"/>
              <a:gd name="T34" fmla="*/ 0 h 816"/>
              <a:gd name="T35" fmla="*/ 2112 w 2112"/>
              <a:gd name="T36" fmla="*/ 816 h 81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12" h="816">
                <a:moveTo>
                  <a:pt x="17" y="114"/>
                </a:moveTo>
                <a:cubicBezTo>
                  <a:pt x="39" y="106"/>
                  <a:pt x="28" y="108"/>
                  <a:pt x="50" y="108"/>
                </a:cubicBezTo>
                <a:lnTo>
                  <a:pt x="720" y="0"/>
                </a:lnTo>
                <a:lnTo>
                  <a:pt x="1680" y="0"/>
                </a:lnTo>
                <a:lnTo>
                  <a:pt x="2112" y="144"/>
                </a:lnTo>
                <a:lnTo>
                  <a:pt x="2112" y="720"/>
                </a:lnTo>
                <a:lnTo>
                  <a:pt x="1728" y="816"/>
                </a:lnTo>
                <a:lnTo>
                  <a:pt x="624" y="768"/>
                </a:lnTo>
                <a:lnTo>
                  <a:pt x="48" y="720"/>
                </a:lnTo>
                <a:lnTo>
                  <a:pt x="0" y="384"/>
                </a:lnTo>
                <a:lnTo>
                  <a:pt x="17" y="114"/>
                </a:lnTo>
                <a:close/>
              </a:path>
            </a:pathLst>
          </a:custGeom>
          <a:noFill/>
          <a:ln w="9525" cap="flat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1767F4-9B8E-4D71-914F-4288196B1393}" type="slidenum">
              <a:rPr lang="he-IL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File Organizations and Assumptions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Heap Files: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Equality selection on key; exactly one match.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Insert always at end of file.</a:t>
            </a:r>
            <a:endParaRPr lang="en-US" dirty="0" smtClean="0"/>
          </a:p>
          <a:p>
            <a:r>
              <a:rPr lang="en-US" dirty="0" smtClean="0"/>
              <a:t>Sorted Files: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Files compacted after deletions.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Selections on sort field(s).</a:t>
            </a:r>
          </a:p>
          <a:p>
            <a:r>
              <a:rPr lang="en-US" dirty="0" smtClean="0"/>
              <a:t>Hashed Files: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No overflow buckets, 80% page occupancy.</a:t>
            </a:r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Single record insert and delete.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Deletion from a B+ Tree</a:t>
            </a:r>
          </a:p>
        </p:txBody>
      </p:sp>
      <p:graphicFrame>
        <p:nvGraphicFramePr>
          <p:cNvPr id="166915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6937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6959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8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6981" name="Group 69"/>
          <p:cNvGraphicFramePr>
            <a:graphicFrameLocks noGrp="1"/>
          </p:cNvGraphicFramePr>
          <p:nvPr/>
        </p:nvGraphicFramePr>
        <p:xfrm>
          <a:off x="76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7003" name="Group 91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7025" name="Group 113"/>
          <p:cNvGraphicFramePr>
            <a:graphicFrameLocks noGrp="1"/>
          </p:cNvGraphicFramePr>
          <p:nvPr/>
        </p:nvGraphicFramePr>
        <p:xfrm>
          <a:off x="5181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7047" name="Group 135"/>
          <p:cNvGraphicFramePr>
            <a:graphicFrameLocks noGrp="1"/>
          </p:cNvGraphicFramePr>
          <p:nvPr/>
        </p:nvGraphicFramePr>
        <p:xfrm>
          <a:off x="6934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8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3165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66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67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68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69" name="Line 161"/>
          <p:cNvSpPr>
            <a:spLocks noChangeShapeType="1"/>
          </p:cNvSpPr>
          <p:nvPr/>
        </p:nvSpPr>
        <p:spPr bwMode="auto">
          <a:xfrm>
            <a:off x="2590800" y="3657600"/>
            <a:ext cx="2590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70" name="Line 162"/>
          <p:cNvSpPr>
            <a:spLocks noChangeShapeType="1"/>
          </p:cNvSpPr>
          <p:nvPr/>
        </p:nvSpPr>
        <p:spPr bwMode="auto">
          <a:xfrm>
            <a:off x="5105400" y="3657600"/>
            <a:ext cx="1828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71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72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73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74" name="Line 166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75" name="Line 167"/>
          <p:cNvSpPr>
            <a:spLocks noChangeShapeType="1"/>
          </p:cNvSpPr>
          <p:nvPr/>
        </p:nvSpPr>
        <p:spPr bwMode="auto">
          <a:xfrm>
            <a:off x="3352800" y="51054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76" name="Line 168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77" name="Rectangle 169"/>
          <p:cNvSpPr>
            <a:spLocks noChangeArrowheads="1"/>
          </p:cNvSpPr>
          <p:nvPr/>
        </p:nvSpPr>
        <p:spPr bwMode="auto">
          <a:xfrm>
            <a:off x="7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43178" name="Rectangle 170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43179" name="Rectangle 171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43180" name="Rectangle 172"/>
          <p:cNvSpPr>
            <a:spLocks noChangeArrowheads="1"/>
          </p:cNvSpPr>
          <p:nvPr/>
        </p:nvSpPr>
        <p:spPr bwMode="auto">
          <a:xfrm>
            <a:off x="1905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43181" name="Rectangle 173"/>
          <p:cNvSpPr>
            <a:spLocks noChangeArrowheads="1"/>
          </p:cNvSpPr>
          <p:nvPr/>
        </p:nvSpPr>
        <p:spPr bwMode="auto">
          <a:xfrm>
            <a:off x="533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43182" name="Rectangle 174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43183" name="Rectangle 175"/>
          <p:cNvSpPr>
            <a:spLocks noChangeArrowheads="1"/>
          </p:cNvSpPr>
          <p:nvPr/>
        </p:nvSpPr>
        <p:spPr bwMode="auto">
          <a:xfrm>
            <a:off x="624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43184" name="Rectangle 176"/>
          <p:cNvSpPr>
            <a:spLocks noChangeArrowheads="1"/>
          </p:cNvSpPr>
          <p:nvPr/>
        </p:nvSpPr>
        <p:spPr bwMode="auto">
          <a:xfrm>
            <a:off x="6781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43185" name="Rectangle 177"/>
          <p:cNvSpPr>
            <a:spLocks noChangeArrowheads="1"/>
          </p:cNvSpPr>
          <p:nvPr/>
        </p:nvSpPr>
        <p:spPr bwMode="auto">
          <a:xfrm>
            <a:off x="7315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43186" name="Line 178"/>
          <p:cNvSpPr>
            <a:spLocks noChangeShapeType="1"/>
          </p:cNvSpPr>
          <p:nvPr/>
        </p:nvSpPr>
        <p:spPr bwMode="auto">
          <a:xfrm flipH="1">
            <a:off x="762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87" name="Line 179"/>
          <p:cNvSpPr>
            <a:spLocks noChangeShapeType="1"/>
          </p:cNvSpPr>
          <p:nvPr/>
        </p:nvSpPr>
        <p:spPr bwMode="auto">
          <a:xfrm>
            <a:off x="5334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88" name="Line 180"/>
          <p:cNvSpPr>
            <a:spLocks noChangeShapeType="1"/>
          </p:cNvSpPr>
          <p:nvPr/>
        </p:nvSpPr>
        <p:spPr bwMode="auto">
          <a:xfrm>
            <a:off x="9144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89" name="Line 181"/>
          <p:cNvSpPr>
            <a:spLocks noChangeShapeType="1"/>
          </p:cNvSpPr>
          <p:nvPr/>
        </p:nvSpPr>
        <p:spPr bwMode="auto">
          <a:xfrm flipH="1">
            <a:off x="19812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90" name="Line 182"/>
          <p:cNvSpPr>
            <a:spLocks noChangeShapeType="1"/>
          </p:cNvSpPr>
          <p:nvPr/>
        </p:nvSpPr>
        <p:spPr bwMode="auto">
          <a:xfrm>
            <a:off x="5334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91" name="Line 183"/>
          <p:cNvSpPr>
            <a:spLocks noChangeShapeType="1"/>
          </p:cNvSpPr>
          <p:nvPr/>
        </p:nvSpPr>
        <p:spPr bwMode="auto">
          <a:xfrm>
            <a:off x="55626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92" name="Line 184"/>
          <p:cNvSpPr>
            <a:spLocks noChangeShapeType="1"/>
          </p:cNvSpPr>
          <p:nvPr/>
        </p:nvSpPr>
        <p:spPr bwMode="auto">
          <a:xfrm flipH="1">
            <a:off x="62484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93" name="Line 185"/>
          <p:cNvSpPr>
            <a:spLocks noChangeShapeType="1"/>
          </p:cNvSpPr>
          <p:nvPr/>
        </p:nvSpPr>
        <p:spPr bwMode="auto">
          <a:xfrm flipH="1">
            <a:off x="67818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94" name="Line 186"/>
          <p:cNvSpPr>
            <a:spLocks noChangeShapeType="1"/>
          </p:cNvSpPr>
          <p:nvPr/>
        </p:nvSpPr>
        <p:spPr bwMode="auto">
          <a:xfrm flipH="1">
            <a:off x="73152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95" name="Line 187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96" name="Rectangle 188"/>
          <p:cNvSpPr>
            <a:spLocks noChangeArrowheads="1"/>
          </p:cNvSpPr>
          <p:nvPr/>
        </p:nvSpPr>
        <p:spPr bwMode="auto">
          <a:xfrm>
            <a:off x="14859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43197" name="Line 189"/>
          <p:cNvSpPr>
            <a:spLocks noChangeShapeType="1"/>
          </p:cNvSpPr>
          <p:nvPr/>
        </p:nvSpPr>
        <p:spPr bwMode="auto">
          <a:xfrm flipH="1">
            <a:off x="1524000" y="51054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98" name="Text Box 190"/>
          <p:cNvSpPr txBox="1">
            <a:spLocks noChangeArrowheads="1"/>
          </p:cNvSpPr>
          <p:nvPr/>
        </p:nvSpPr>
        <p:spPr bwMode="auto">
          <a:xfrm>
            <a:off x="669925" y="1565275"/>
            <a:ext cx="1341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Final tree</a:t>
            </a:r>
          </a:p>
        </p:txBody>
      </p:sp>
      <p:sp>
        <p:nvSpPr>
          <p:cNvPr id="43199" name="Rectangle 191"/>
          <p:cNvSpPr>
            <a:spLocks noChangeArrowheads="1"/>
          </p:cNvSpPr>
          <p:nvPr/>
        </p:nvSpPr>
        <p:spPr bwMode="auto">
          <a:xfrm>
            <a:off x="487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43200" name="Line 192"/>
          <p:cNvSpPr>
            <a:spLocks noChangeShapeType="1"/>
          </p:cNvSpPr>
          <p:nvPr/>
        </p:nvSpPr>
        <p:spPr bwMode="auto">
          <a:xfrm>
            <a:off x="2667000" y="51054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1767F4-9B8E-4D71-914F-4288196B1393}" type="slidenum">
              <a:rPr lang="he-IL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mtClean="0"/>
              <a:t>Cost of Operations </a:t>
            </a:r>
          </a:p>
        </p:txBody>
      </p:sp>
      <p:graphicFrame>
        <p:nvGraphicFramePr>
          <p:cNvPr id="1026" name="Object 5"/>
          <p:cNvGraphicFramePr>
            <a:graphicFrameLocks noGrp="1"/>
          </p:cNvGraphicFramePr>
          <p:nvPr>
            <p:ph type="tbl" idx="1"/>
          </p:nvPr>
        </p:nvGraphicFramePr>
        <p:xfrm>
          <a:off x="812800" y="2274888"/>
          <a:ext cx="8245475" cy="328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Document" r:id="rId4" imgW="10605960" imgH="4232160" progId="Word.Document.8">
                  <p:embed/>
                </p:oleObj>
              </mc:Choice>
              <mc:Fallback>
                <p:oleObj name="Document" r:id="rId4" imgW="10605960" imgH="4232160" progId="Word.Document.8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800" y="2274888"/>
                        <a:ext cx="8245475" cy="3284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050925" y="5775325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buFont typeface="Monotype Sorts" pitchFamily="2" charset="2"/>
              <a:buNone/>
            </a:pPr>
            <a:r>
              <a:rPr lang="en-US" sz="2400" i="1">
                <a:latin typeface="Book Antiqua" pitchFamily="18" charset="0"/>
              </a:rPr>
              <a:t> </a:t>
            </a: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2895600" y="22860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0EC442-1068-4993-AB4F-4811F2204F5E}" type="slidenum">
              <a:rPr lang="he-IL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3716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Indexes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An </a:t>
            </a:r>
            <a:r>
              <a:rPr lang="en-US" i="1" u="sng" smtClean="0">
                <a:solidFill>
                  <a:schemeClr val="accent2"/>
                </a:solidFill>
              </a:rPr>
              <a:t>index </a:t>
            </a:r>
            <a:r>
              <a:rPr lang="en-US" smtClean="0"/>
              <a:t>on a file speeds up selections on the </a:t>
            </a:r>
            <a:r>
              <a:rPr lang="en-US" i="1" smtClean="0">
                <a:solidFill>
                  <a:schemeClr val="accent2"/>
                </a:solidFill>
              </a:rPr>
              <a:t>search key fields </a:t>
            </a:r>
            <a:r>
              <a:rPr lang="en-US" smtClean="0"/>
              <a:t>for the index.</a:t>
            </a:r>
          </a:p>
          <a:p>
            <a:pPr lvl="1"/>
            <a:r>
              <a:rPr lang="en-US" smtClean="0"/>
              <a:t>Any subset of the fields of a relation can be the search key for an index on the relation.</a:t>
            </a:r>
          </a:p>
          <a:p>
            <a:pPr lvl="1"/>
            <a:r>
              <a:rPr lang="en-US" i="1" smtClean="0">
                <a:solidFill>
                  <a:schemeClr val="accent2"/>
                </a:solidFill>
              </a:rPr>
              <a:t>Search key </a:t>
            </a:r>
            <a:r>
              <a:rPr lang="en-US" smtClean="0"/>
              <a:t>is </a:t>
            </a:r>
            <a:r>
              <a:rPr lang="en-US" smtClean="0">
                <a:solidFill>
                  <a:srgbClr val="FF0000"/>
                </a:solidFill>
              </a:rPr>
              <a:t>not</a:t>
            </a:r>
            <a:r>
              <a:rPr lang="en-US" smtClean="0"/>
              <a:t> the same as </a:t>
            </a:r>
            <a:r>
              <a:rPr lang="en-US" i="1" smtClean="0">
                <a:solidFill>
                  <a:schemeClr val="accent2"/>
                </a:solidFill>
              </a:rPr>
              <a:t>key</a:t>
            </a:r>
            <a:r>
              <a:rPr lang="en-US" smtClean="0">
                <a:solidFill>
                  <a:schemeClr val="accent2"/>
                </a:solidFill>
              </a:rPr>
              <a:t> </a:t>
            </a:r>
            <a:r>
              <a:rPr lang="en-US" smtClean="0"/>
              <a:t>(minimal set of fields that uniquely identify a record in a relation).</a:t>
            </a:r>
          </a:p>
          <a:p>
            <a:r>
              <a:rPr lang="en-US" smtClean="0"/>
              <a:t>An index contains a collection of </a:t>
            </a:r>
            <a:r>
              <a:rPr lang="en-US" i="1" smtClean="0">
                <a:solidFill>
                  <a:schemeClr val="accent2"/>
                </a:solidFill>
              </a:rPr>
              <a:t>data entries</a:t>
            </a:r>
            <a:r>
              <a:rPr lang="en-US" smtClean="0"/>
              <a:t>, and supports efficient retrieval of all data entries </a:t>
            </a:r>
            <a:r>
              <a:rPr lang="en-US" b="1" smtClean="0"/>
              <a:t>k* </a:t>
            </a:r>
            <a:r>
              <a:rPr lang="en-US" smtClean="0"/>
              <a:t>with a given key value </a:t>
            </a:r>
            <a:r>
              <a:rPr lang="en-US" b="1" smtClean="0"/>
              <a:t>k</a:t>
            </a:r>
            <a:r>
              <a:rPr lang="en-US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447800"/>
          </a:xfrm>
          <a:noFill/>
        </p:spPr>
        <p:txBody>
          <a:bodyPr lIns="92075" tIns="46038" rIns="92075" bIns="46038"/>
          <a:lstStyle/>
          <a:p>
            <a:r>
              <a:rPr lang="en-US" sz="4000" smtClean="0"/>
              <a:t>Alternatives for Data Entry </a:t>
            </a:r>
            <a:r>
              <a:rPr lang="en-US" sz="4000" b="1" smtClean="0"/>
              <a:t>k* </a:t>
            </a:r>
            <a:r>
              <a:rPr lang="en-US" sz="4000" smtClean="0"/>
              <a:t>in Index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458200" cy="48768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Three alternatives:</a:t>
            </a:r>
          </a:p>
          <a:p>
            <a:pPr lvl="1">
              <a:buFontTx/>
              <a:buChar char="•"/>
            </a:pPr>
            <a:r>
              <a:rPr lang="en-US" dirty="0" smtClean="0">
                <a:solidFill>
                  <a:schemeClr val="accent2"/>
                </a:solidFill>
              </a:rPr>
              <a:t> Data record with key value</a:t>
            </a:r>
            <a:r>
              <a:rPr lang="en-US" b="1" dirty="0" smtClean="0">
                <a:solidFill>
                  <a:schemeClr val="accent2"/>
                </a:solidFill>
              </a:rPr>
              <a:t> k</a:t>
            </a:r>
          </a:p>
          <a:p>
            <a:pPr lvl="1">
              <a:buFontTx/>
              <a:buChar char="•"/>
            </a:pPr>
            <a:r>
              <a:rPr lang="en-US" dirty="0" smtClean="0">
                <a:solidFill>
                  <a:schemeClr val="accent2"/>
                </a:solidFill>
              </a:rPr>
              <a:t> &lt;</a:t>
            </a:r>
            <a:r>
              <a:rPr lang="en-US" b="1" dirty="0" smtClean="0">
                <a:solidFill>
                  <a:schemeClr val="accent2"/>
                </a:solidFill>
              </a:rPr>
              <a:t>k</a:t>
            </a:r>
            <a:r>
              <a:rPr lang="en-US" dirty="0" smtClean="0">
                <a:solidFill>
                  <a:schemeClr val="accent2"/>
                </a:solidFill>
              </a:rPr>
              <a:t>, rid of data record with search key value</a:t>
            </a:r>
            <a:r>
              <a:rPr lang="en-US" b="1" dirty="0" smtClean="0">
                <a:solidFill>
                  <a:schemeClr val="accent2"/>
                </a:solidFill>
              </a:rPr>
              <a:t> k</a:t>
            </a:r>
            <a:r>
              <a:rPr lang="en-US" dirty="0" smtClean="0">
                <a:solidFill>
                  <a:schemeClr val="accent2"/>
                </a:solidFill>
              </a:rPr>
              <a:t>&gt;</a:t>
            </a:r>
          </a:p>
          <a:p>
            <a:pPr lvl="1">
              <a:buFontTx/>
              <a:buChar char="•"/>
            </a:pPr>
            <a:r>
              <a:rPr lang="en-US" dirty="0" smtClean="0">
                <a:solidFill>
                  <a:schemeClr val="accent2"/>
                </a:solidFill>
              </a:rPr>
              <a:t> &lt;</a:t>
            </a:r>
            <a:r>
              <a:rPr lang="en-US" b="1" dirty="0" smtClean="0">
                <a:solidFill>
                  <a:schemeClr val="accent2"/>
                </a:solidFill>
              </a:rPr>
              <a:t>k</a:t>
            </a:r>
            <a:r>
              <a:rPr lang="en-US" dirty="0" smtClean="0">
                <a:solidFill>
                  <a:schemeClr val="accent2"/>
                </a:solidFill>
              </a:rPr>
              <a:t>, list of rids of data records with search key </a:t>
            </a:r>
            <a:r>
              <a:rPr lang="en-US" b="1" dirty="0" smtClean="0">
                <a:solidFill>
                  <a:schemeClr val="accent2"/>
                </a:solidFill>
              </a:rPr>
              <a:t>k</a:t>
            </a:r>
            <a:r>
              <a:rPr lang="en-US" dirty="0" smtClean="0">
                <a:solidFill>
                  <a:schemeClr val="accent2"/>
                </a:solidFill>
              </a:rPr>
              <a:t>&gt;</a:t>
            </a:r>
          </a:p>
          <a:p>
            <a:r>
              <a:rPr lang="en-US" dirty="0" smtClean="0"/>
              <a:t>Choice of alternative for data entries is orthogonal to the indexing technique used to locate data entries with a given key value </a:t>
            </a:r>
            <a:r>
              <a:rPr lang="en-US" b="1" dirty="0" smtClean="0"/>
              <a:t>k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Examples of indexing techniques: B+ trees, hash-based structures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915400" cy="11049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Alternatives for Data Entries (2)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  <a:noFill/>
        </p:spPr>
        <p:txBody>
          <a:bodyPr lIns="92075" tIns="46038" rIns="92075" bIns="46038"/>
          <a:lstStyle/>
          <a:p>
            <a:r>
              <a:rPr lang="en-US" dirty="0" smtClean="0">
                <a:solidFill>
                  <a:schemeClr val="accent2"/>
                </a:solidFill>
              </a:rPr>
              <a:t>Alternative 1:</a:t>
            </a:r>
          </a:p>
          <a:p>
            <a:pPr lvl="1"/>
            <a:r>
              <a:rPr lang="en-US" dirty="0" smtClean="0"/>
              <a:t>If this is used, index structure is a file organization for data records (like Heap files or sorted files).</a:t>
            </a:r>
          </a:p>
          <a:p>
            <a:pPr lvl="1"/>
            <a:r>
              <a:rPr lang="en-US" dirty="0" smtClean="0"/>
              <a:t>At most one index on a given collection of data records can use Alternative 1.  (Otherwise?)</a:t>
            </a:r>
          </a:p>
          <a:p>
            <a:pPr lvl="1"/>
            <a:r>
              <a:rPr lang="en-US" dirty="0" smtClean="0"/>
              <a:t>Index files are large, often much more auxiliary information in the index.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11049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Alternatives for Data Entries (3)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8001000" cy="4648200"/>
          </a:xfrm>
          <a:noFill/>
        </p:spPr>
        <p:txBody>
          <a:bodyPr lIns="92075" tIns="46038" rIns="92075" bIns="46038"/>
          <a:lstStyle/>
          <a:p>
            <a:r>
              <a:rPr lang="en-US" smtClean="0">
                <a:solidFill>
                  <a:schemeClr val="accent2"/>
                </a:solidFill>
              </a:rPr>
              <a:t>Alternatives 2 and 3:</a:t>
            </a:r>
          </a:p>
          <a:p>
            <a:pPr lvl="1"/>
            <a:r>
              <a:rPr lang="en-US" smtClean="0"/>
              <a:t>Data entries typically much smaller than data records.  So, better than Alternative 1 with large data records, especially if search keys are small. </a:t>
            </a:r>
          </a:p>
          <a:p>
            <a:pPr lvl="1"/>
            <a:r>
              <a:rPr lang="en-US" smtClean="0"/>
              <a:t>If more than one index is required on a given file, at most one index can use Alternative 1; rest must use Alternatives 2 or 3.</a:t>
            </a:r>
          </a:p>
          <a:p>
            <a:pPr lvl="1"/>
            <a:r>
              <a:rPr lang="en-US" smtClean="0"/>
              <a:t>Alternative 3 more compact than Alternative 2, but leads to variable sized data entries even if search keys are of fixed length.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oman" pitchFamily="1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oman" pitchFamily="1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0</TotalTime>
  <Words>2368</Words>
  <Application>Microsoft Office PowerPoint</Application>
  <PresentationFormat>On-screen Show (4:3)</PresentationFormat>
  <Paragraphs>979</Paragraphs>
  <Slides>40</Slides>
  <Notes>40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7" baseType="lpstr">
      <vt:lpstr>Arial</vt:lpstr>
      <vt:lpstr>Book Antiqua</vt:lpstr>
      <vt:lpstr>Monotype Sorts</vt:lpstr>
      <vt:lpstr>Roman</vt:lpstr>
      <vt:lpstr>Times New Roman</vt:lpstr>
      <vt:lpstr>Blank Presentation</vt:lpstr>
      <vt:lpstr>Document</vt:lpstr>
      <vt:lpstr>Lecture 12: Storage and Indexing</vt:lpstr>
      <vt:lpstr>Storage and Indexing</vt:lpstr>
      <vt:lpstr>Cost Model for Our Analysis</vt:lpstr>
      <vt:lpstr>File Organizations and Assumptions</vt:lpstr>
      <vt:lpstr>Cost of Operations </vt:lpstr>
      <vt:lpstr>Indexes</vt:lpstr>
      <vt:lpstr>Alternatives for Data Entry k* in Index</vt:lpstr>
      <vt:lpstr>Alternatives for Data Entries (2)</vt:lpstr>
      <vt:lpstr>Alternatives for Data Entries (3)</vt:lpstr>
      <vt:lpstr>Index Classification</vt:lpstr>
      <vt:lpstr>Clustered vs. Unclustered Index</vt:lpstr>
      <vt:lpstr>Index Classification (Contd.)</vt:lpstr>
      <vt:lpstr>Index Classification (Contd.)</vt:lpstr>
      <vt:lpstr>Tree-Based Indexes</vt:lpstr>
      <vt:lpstr>Tree-Based Indexes (2)</vt:lpstr>
      <vt:lpstr>B+ Tree:  The Most Widely Used Index</vt:lpstr>
      <vt:lpstr>Example B+ Tree</vt:lpstr>
      <vt:lpstr>B+ Trees in Practice</vt:lpstr>
      <vt:lpstr>Important to note</vt:lpstr>
      <vt:lpstr>Inserting a Data Entry into a B+ Tree</vt:lpstr>
      <vt:lpstr>Insertion in a B+ Tree</vt:lpstr>
      <vt:lpstr>Insertion in a B+ Tree</vt:lpstr>
      <vt:lpstr>Insertion in a B+ Tree</vt:lpstr>
      <vt:lpstr>Insertion in a B+ Tree</vt:lpstr>
      <vt:lpstr>Insertion in a B+ Tree</vt:lpstr>
      <vt:lpstr>Insertion in a B+ Tree</vt:lpstr>
      <vt:lpstr>Insertion in a B+ Tree</vt:lpstr>
      <vt:lpstr>Insertion in a B+ Tree</vt:lpstr>
      <vt:lpstr>Insertion in a B+ Tree</vt:lpstr>
      <vt:lpstr>Insertion in a B+ Tree</vt:lpstr>
      <vt:lpstr>Insertion in a B+ Tree</vt:lpstr>
      <vt:lpstr>Insertion in a B+ Tree</vt:lpstr>
      <vt:lpstr>Deleting a Data Entry from a B+ Tree</vt:lpstr>
      <vt:lpstr>Deletion from a B+ Tree</vt:lpstr>
      <vt:lpstr>Deletion from a B+ Tree</vt:lpstr>
      <vt:lpstr>Deletion from a B+ Tree</vt:lpstr>
      <vt:lpstr>Deletion from a B+ Tree</vt:lpstr>
      <vt:lpstr>Deletion from a B+ Tree</vt:lpstr>
      <vt:lpstr>Deletion from a B+ Tree</vt:lpstr>
      <vt:lpstr>Deletion from a B+ Tree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2013-05-06T16:06:21Z</dcterms:created>
  <dcterms:modified xsi:type="dcterms:W3CDTF">2019-12-20T10:46:04Z</dcterms:modified>
</cp:coreProperties>
</file>