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7" r:id="rId7"/>
    <p:sldId id="266" r:id="rId8"/>
    <p:sldId id="262" r:id="rId9"/>
    <p:sldId id="263" r:id="rId10"/>
    <p:sldId id="264" r:id="rId11"/>
    <p:sldId id="261" r:id="rId12"/>
    <p:sldId id="265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ABBD6-D331-4EE4-BC18-31281DF346CA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FD073-0F03-4589-8C0E-0D3F38B709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ourses.cs.tau.ac.il/databases/databases201920/slides/moreinfo/connection-guide.htm" TargetMode="External"/><Relationship Id="rId2" Type="http://schemas.openxmlformats.org/officeDocument/2006/relationships/hyperlink" Target="https://dev.mysql.com/doc/connector-python/e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.mysql.com/doc/refman/8.0/en/sql-statements.html" TargetMode="External"/><Relationship Id="rId2" Type="http://schemas.openxmlformats.org/officeDocument/2006/relationships/hyperlink" Target="https://www.w3schools.com/sq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v.mysql.com/doc/connector-python/en/connector-python-api-mysqlcursor-fetchall.html" TargetMode="External"/><Relationship Id="rId2" Type="http://schemas.openxmlformats.org/officeDocument/2006/relationships/hyperlink" Target="https://dev.mysql.com/doc/connector-python/en/connector-python-api-mysqlcursor-fetchon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.mysql.com/doc/connector-python/en/connector-python-api-mysqlcursor-fetchmany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Database Programming (cont.)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Programming Guidelines(3)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Python's </a:t>
            </a:r>
            <a:r>
              <a:rPr lang="en-US" dirty="0" smtClean="0"/>
              <a:t>triple-quoting is useful for writing SQL statements in python:</a:t>
            </a:r>
          </a:p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 err="1" smtClean="0"/>
              <a:t>MySQL</a:t>
            </a:r>
            <a:r>
              <a:rPr lang="en-US" dirty="0" smtClean="0"/>
              <a:t> best practices can help the application scale without major changes</a:t>
            </a:r>
          </a:p>
          <a:p>
            <a:pPr lvl="1"/>
            <a:r>
              <a:rPr lang="en-US" dirty="0" smtClean="0"/>
              <a:t>See last recitation</a:t>
            </a:r>
          </a:p>
          <a:p>
            <a:r>
              <a:rPr lang="en-US" dirty="0" smtClean="0"/>
              <a:t>All applications which handles RDBMS share core principles. Learn by example!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51584"/>
            <a:ext cx="55245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r>
              <a:rPr lang="en-US" dirty="0" smtClean="0"/>
              <a:t> Connector/Python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Enables Python </a:t>
            </a:r>
            <a:r>
              <a:rPr lang="en-US" dirty="0"/>
              <a:t>programs to access </a:t>
            </a:r>
            <a:r>
              <a:rPr lang="en-US" dirty="0" err="1"/>
              <a:t>MySQL</a:t>
            </a:r>
            <a:r>
              <a:rPr lang="en-US" dirty="0"/>
              <a:t> </a:t>
            </a:r>
            <a:r>
              <a:rPr lang="en-US" dirty="0" smtClean="0"/>
              <a:t>databases</a:t>
            </a:r>
          </a:p>
          <a:p>
            <a:r>
              <a:rPr lang="en-US" dirty="0" smtClean="0"/>
              <a:t>Developed by Oracle (replaces other unofficial libraries)</a:t>
            </a:r>
          </a:p>
          <a:p>
            <a:r>
              <a:rPr lang="en-US" dirty="0" smtClean="0"/>
              <a:t>Written in pure Python, and doesn’t have any dependencies</a:t>
            </a:r>
          </a:p>
          <a:p>
            <a:r>
              <a:rPr lang="en-US" dirty="0" smtClean="0"/>
              <a:t>Implements the Python Database API</a:t>
            </a:r>
          </a:p>
          <a:p>
            <a:r>
              <a:rPr lang="en-US" dirty="0" smtClean="0"/>
              <a:t>Includes conversions between </a:t>
            </a:r>
            <a:r>
              <a:rPr lang="en-US" dirty="0" err="1" smtClean="0"/>
              <a:t>MySQL</a:t>
            </a:r>
            <a:r>
              <a:rPr lang="en-US" dirty="0" smtClean="0"/>
              <a:t> data types and Python data types</a:t>
            </a:r>
          </a:p>
          <a:p>
            <a:r>
              <a:rPr lang="en-US" dirty="0" smtClean="0"/>
              <a:t>Connects the DBMS using </a:t>
            </a:r>
            <a:r>
              <a:rPr lang="en-US" dirty="0" err="1" smtClean="0"/>
              <a:t>tcp</a:t>
            </a:r>
            <a:r>
              <a:rPr lang="en-US" dirty="0" smtClean="0"/>
              <a:t>/</a:t>
            </a:r>
            <a:r>
              <a:rPr lang="en-US" dirty="0" err="1" smtClean="0"/>
              <a:t>ip</a:t>
            </a:r>
            <a:r>
              <a:rPr lang="en-US" dirty="0" smtClean="0"/>
              <a:t> sockets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</a:t>
            </a:r>
            <a:r>
              <a:rPr lang="en-US" dirty="0" smtClean="0"/>
              <a:t>Connector/Python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dirty="0" smtClean="0"/>
              <a:t>Installation: using PIP (PIP Installs Packages). Run the following command:</a:t>
            </a:r>
          </a:p>
          <a:p>
            <a:pPr lvl="1"/>
            <a:r>
              <a:rPr lang="en-US" dirty="0"/>
              <a:t>pip install </a:t>
            </a:r>
            <a:r>
              <a:rPr lang="en-US" dirty="0" err="1" smtClean="0"/>
              <a:t>mysql</a:t>
            </a:r>
            <a:r>
              <a:rPr lang="en-US" dirty="0" smtClean="0"/>
              <a:t>-connector-python</a:t>
            </a:r>
          </a:p>
          <a:p>
            <a:r>
              <a:rPr lang="en-US" dirty="0" smtClean="0"/>
              <a:t>Connection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00" y="3789040"/>
            <a:ext cx="69342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 TAU </a:t>
            </a:r>
            <a:r>
              <a:rPr lang="en-US" dirty="0" err="1" smtClean="0"/>
              <a:t>MySQL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Inside TAU’s VPN, the connector will work as expected.</a:t>
            </a:r>
          </a:p>
          <a:p>
            <a:r>
              <a:rPr lang="en-US" dirty="0" smtClean="0"/>
              <a:t>But what if you’re working from home?</a:t>
            </a:r>
          </a:p>
          <a:p>
            <a:pPr lvl="1"/>
            <a:r>
              <a:rPr lang="en-US" dirty="0" smtClean="0"/>
              <a:t>The connection will fail, because it not configured for SSH communication</a:t>
            </a:r>
          </a:p>
          <a:p>
            <a:r>
              <a:rPr lang="en-US" dirty="0" smtClean="0"/>
              <a:t>What should we do?</a:t>
            </a:r>
          </a:p>
          <a:p>
            <a:pPr lvl="1"/>
            <a:r>
              <a:rPr lang="en-US" dirty="0" smtClean="0"/>
              <a:t>First run Cisco SSL VPN client</a:t>
            </a:r>
          </a:p>
          <a:p>
            <a:pPr lvl="1"/>
            <a:r>
              <a:rPr lang="en-US" dirty="0" smtClean="0"/>
              <a:t>Now, we need to configure an SSH tunnel</a:t>
            </a:r>
          </a:p>
          <a:p>
            <a:pPr lvl="2"/>
            <a:r>
              <a:rPr lang="en-US" dirty="0" smtClean="0"/>
              <a:t>The python code would refer to a local address, which will be mapped to the real server address</a:t>
            </a:r>
          </a:p>
          <a:p>
            <a:pPr lvl="2"/>
            <a:r>
              <a:rPr lang="en-US" dirty="0" smtClean="0"/>
              <a:t>Using Putty, we can create an SSH tunnel which will take care of the encrypted channel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Connecting to TAU </a:t>
            </a:r>
            <a:r>
              <a:rPr lang="en-US" dirty="0" err="1" smtClean="0"/>
              <a:t>MySQL</a:t>
            </a:r>
            <a:r>
              <a:rPr lang="en-US" dirty="0" smtClean="0"/>
              <a:t> Server(2)</a:t>
            </a:r>
            <a:endParaRPr lang="en-US" dirty="0"/>
          </a:p>
        </p:txBody>
      </p:sp>
      <p:pic>
        <p:nvPicPr>
          <p:cNvPr id="4" name="Picture 2" descr="http://courses.cs.tau.ac.il/databases/databases201920/slides/moreinfo/connection-guide_files/image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38410"/>
            <a:ext cx="3672408" cy="3484245"/>
          </a:xfrm>
          <a:prstGeom prst="rect">
            <a:avLst/>
          </a:prstGeom>
          <a:noFill/>
        </p:spPr>
      </p:pic>
      <p:pic>
        <p:nvPicPr>
          <p:cNvPr id="26626" name="Picture 2" descr="http://courses.cs.tau.ac.il/databases/databases201920/slides/moreinfo/connection-guide_files/image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066602"/>
            <a:ext cx="3721423" cy="353075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691680" y="2130498"/>
            <a:ext cx="936104" cy="2160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32240" y="5658890"/>
            <a:ext cx="504056" cy="14401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732240" y="5874914"/>
            <a:ext cx="1080120" cy="2160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55776" y="2346522"/>
            <a:ext cx="4248472" cy="3312368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380312" y="5730898"/>
            <a:ext cx="360040" cy="144016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740352" y="5658890"/>
            <a:ext cx="576064" cy="2160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524328" y="5874914"/>
            <a:ext cx="720080" cy="504056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9552" y="5874914"/>
            <a:ext cx="2784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Optional: save for later use!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2123728" y="3066602"/>
            <a:ext cx="144016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267744" y="3498650"/>
            <a:ext cx="1152128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Connecting to TAU </a:t>
            </a:r>
            <a:r>
              <a:rPr lang="en-US" dirty="0" err="1" smtClean="0"/>
              <a:t>MySQL</a:t>
            </a:r>
            <a:r>
              <a:rPr lang="en-US" dirty="0" smtClean="0"/>
              <a:t> Server(3)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We created a local port forwarding: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Now, we use the local address we defined:</a:t>
            </a:r>
          </a:p>
          <a:p>
            <a:pPr lvl="1"/>
            <a:r>
              <a:rPr lang="en-US" sz="2400" dirty="0" smtClean="0"/>
              <a:t>In the example, 127.0.0.1 in port 3305: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280" y="4725144"/>
            <a:ext cx="4953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132856"/>
            <a:ext cx="3456384" cy="159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43211"/>
            <a:ext cx="693420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372200" y="3789040"/>
            <a:ext cx="28886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Iterating instead of explicitly </a:t>
            </a:r>
          </a:p>
          <a:p>
            <a:r>
              <a:rPr lang="en-US" dirty="0" smtClean="0"/>
              <a:t>calling a fetch function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084168" y="4437112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Connector/Python does not </a:t>
            </a:r>
            <a:r>
              <a:rPr lang="en-US" dirty="0" err="1" smtClean="0"/>
              <a:t>autocommit</a:t>
            </a:r>
            <a:r>
              <a:rPr lang="en-US" dirty="0" smtClean="0"/>
              <a:t> by default!</a:t>
            </a:r>
          </a:p>
          <a:p>
            <a:r>
              <a:rPr lang="en-US" dirty="0" smtClean="0"/>
              <a:t>What if I changed my mind?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5491" y="1916832"/>
            <a:ext cx="7400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8341" y="4504159"/>
            <a:ext cx="74580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/>
          <a:srcRect b="-1093"/>
          <a:stretch>
            <a:fillRect/>
          </a:stretch>
        </p:blipFill>
        <p:spPr bwMode="auto">
          <a:xfrm>
            <a:off x="3419872" y="260648"/>
            <a:ext cx="537803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 documentation: </a:t>
            </a:r>
            <a:r>
              <a:rPr lang="en-US" dirty="0" smtClean="0">
                <a:hlinkClick r:id="rId2"/>
              </a:rPr>
              <a:t>https://dev.mysql.com/doc/connector-python/en/</a:t>
            </a:r>
            <a:endParaRPr lang="en-US" dirty="0" smtClean="0"/>
          </a:p>
          <a:p>
            <a:r>
              <a:rPr lang="en-US" dirty="0" smtClean="0"/>
              <a:t>How to connect to TAU DB servers: </a:t>
            </a:r>
            <a:r>
              <a:rPr lang="en-US" dirty="0" smtClean="0">
                <a:hlinkClick r:id="rId3"/>
              </a:rPr>
              <a:t>http://courses.cs.tau.ac.il/databases/databases201920/slides/moreinfo/connection-guide.htm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Need for DB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serialization, we can read and write objects to disk (for python, see pickle module)</a:t>
            </a:r>
          </a:p>
          <a:p>
            <a:r>
              <a:rPr lang="en-US" dirty="0" smtClean="0"/>
              <a:t>When do we still need a DBMS?</a:t>
            </a:r>
          </a:p>
          <a:p>
            <a:pPr lvl="1"/>
            <a:r>
              <a:rPr lang="en-US" dirty="0" smtClean="0"/>
              <a:t>The data is too large to fit in memory</a:t>
            </a:r>
          </a:p>
          <a:p>
            <a:pPr lvl="1"/>
            <a:r>
              <a:rPr lang="en-US" dirty="0" smtClean="0"/>
              <a:t>The data represents a complex relation</a:t>
            </a:r>
          </a:p>
          <a:p>
            <a:pPr lvl="1"/>
            <a:r>
              <a:rPr lang="en-US" dirty="0" smtClean="0"/>
              <a:t>The data is updated frequently, possibly by multiple users simultaneously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- SQL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Update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76872"/>
            <a:ext cx="48482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637881"/>
            <a:ext cx="4495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- SQL statements(2)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Insert: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8199" y="2259335"/>
            <a:ext cx="40100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077072"/>
            <a:ext cx="48958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- SQL statements(3)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Many others:</a:t>
            </a:r>
          </a:p>
          <a:p>
            <a:pPr lvl="1"/>
            <a:r>
              <a:rPr lang="en-US" sz="2400" dirty="0" smtClean="0"/>
              <a:t>Table creation/deletion</a:t>
            </a:r>
          </a:p>
          <a:p>
            <a:pPr lvl="1"/>
            <a:r>
              <a:rPr lang="en-US" sz="2400" dirty="0" smtClean="0"/>
              <a:t>Adding/removing columns</a:t>
            </a:r>
          </a:p>
          <a:p>
            <a:pPr lvl="1"/>
            <a:r>
              <a:rPr lang="en-US" sz="2400" dirty="0" smtClean="0"/>
              <a:t>Creating indices</a:t>
            </a:r>
          </a:p>
          <a:p>
            <a:pPr lvl="1"/>
            <a:r>
              <a:rPr lang="en-US" sz="2400" dirty="0" smtClean="0"/>
              <a:t>…</a:t>
            </a:r>
          </a:p>
          <a:p>
            <a:r>
              <a:rPr lang="en-US" sz="2800" dirty="0" smtClean="0"/>
              <a:t>Most of the statements used by </a:t>
            </a:r>
            <a:r>
              <a:rPr lang="en-US" sz="2800" dirty="0" err="1" smtClean="0"/>
              <a:t>MySQL</a:t>
            </a:r>
            <a:r>
              <a:rPr lang="en-US" sz="2800" dirty="0" smtClean="0"/>
              <a:t> are according to SQL standard:</a:t>
            </a:r>
          </a:p>
          <a:p>
            <a:pPr lvl="1"/>
            <a:r>
              <a:rPr lang="en-US" sz="2400" dirty="0" smtClean="0"/>
              <a:t>Examples/tutorial: </a:t>
            </a:r>
            <a:r>
              <a:rPr lang="en-US" sz="2400" dirty="0" smtClean="0">
                <a:hlinkClick r:id="rId2"/>
              </a:rPr>
              <a:t>https://www.w3schools.com/sql/</a:t>
            </a:r>
            <a:endParaRPr lang="en-US" sz="2400" dirty="0"/>
          </a:p>
          <a:p>
            <a:r>
              <a:rPr lang="en-US" sz="2800" dirty="0" smtClean="0"/>
              <a:t>But some are </a:t>
            </a:r>
            <a:r>
              <a:rPr lang="en-US" sz="2800" dirty="0" err="1" smtClean="0"/>
              <a:t>MySQL</a:t>
            </a:r>
            <a:r>
              <a:rPr lang="en-US" sz="2800" dirty="0" smtClean="0"/>
              <a:t> specific:</a:t>
            </a:r>
          </a:p>
          <a:p>
            <a:pPr lvl="1"/>
            <a:r>
              <a:rPr lang="en-US" sz="2400" dirty="0" smtClean="0"/>
              <a:t>Full documentation: </a:t>
            </a:r>
            <a:r>
              <a:rPr lang="en-US" sz="2400" dirty="0" smtClean="0">
                <a:hlinkClick r:id="rId3"/>
              </a:rPr>
              <a:t>https://dev.mysql.com/doc/refman/8.0/en/sql-statements.html</a:t>
            </a:r>
            <a:endParaRPr lang="en-US" sz="2400" dirty="0" smtClean="0"/>
          </a:p>
          <a:p>
            <a:pPr lvl="1"/>
            <a:r>
              <a:rPr lang="en-US" sz="2400" dirty="0" smtClean="0"/>
              <a:t>Lots of information/examples online!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r>
              <a:rPr lang="en-US" dirty="0" smtClean="0"/>
              <a:t> Connectors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Drivers which are used for communicating with </a:t>
            </a:r>
            <a:r>
              <a:rPr lang="en-US" dirty="0" err="1" smtClean="0"/>
              <a:t>MySQL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300192" y="5301208"/>
            <a:ext cx="1080120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192" y="4581128"/>
            <a:ext cx="108012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300192" y="4437112"/>
            <a:ext cx="1080120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52120" y="3861048"/>
            <a:ext cx="2232248" cy="1944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652120" y="3861048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MySQL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483768" y="2852936"/>
            <a:ext cx="10801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691680" y="4077072"/>
            <a:ext cx="10801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555776" y="5373216"/>
            <a:ext cx="10801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cxnSp>
        <p:nvCxnSpPr>
          <p:cNvPr id="13" name="Straight Connector 12"/>
          <p:cNvCxnSpPr>
            <a:endCxn id="8" idx="1"/>
          </p:cNvCxnSpPr>
          <p:nvPr/>
        </p:nvCxnSpPr>
        <p:spPr>
          <a:xfrm>
            <a:off x="3563888" y="3284984"/>
            <a:ext cx="2088232" cy="760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71800" y="4365104"/>
            <a:ext cx="288032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3"/>
          </p:cNvCxnSpPr>
          <p:nvPr/>
        </p:nvCxnSpPr>
        <p:spPr>
          <a:xfrm flipV="1">
            <a:off x="3635896" y="5157192"/>
            <a:ext cx="201622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20773402">
            <a:off x="3664255" y="5062738"/>
            <a:ext cx="1609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Connector/C</a:t>
            </a:r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 rot="298441">
            <a:off x="3419872" y="4149080"/>
            <a:ext cx="1322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Connector/J</a:t>
            </a:r>
          </a:p>
        </p:txBody>
      </p:sp>
      <p:sp>
        <p:nvSpPr>
          <p:cNvPr id="20" name="Rectangle 19"/>
          <p:cNvSpPr/>
          <p:nvPr/>
        </p:nvSpPr>
        <p:spPr>
          <a:xfrm rot="1201701">
            <a:off x="3713063" y="3317947"/>
            <a:ext cx="1920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Connector/Python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r>
              <a:rPr lang="en-US" dirty="0" smtClean="0"/>
              <a:t> Connectors(2)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Enables executing statement from another language/environment</a:t>
            </a:r>
          </a:p>
          <a:p>
            <a:r>
              <a:rPr lang="en-US" dirty="0" smtClean="0"/>
              <a:t>Implementing an API which is used for DBMS interaction</a:t>
            </a:r>
          </a:p>
          <a:p>
            <a:r>
              <a:rPr lang="en-US" dirty="0" smtClean="0"/>
              <a:t>Many programming languages have dedicated connectors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Programming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Optimize the DB to reduce storage space and disk I/O</a:t>
            </a:r>
          </a:p>
          <a:p>
            <a:pPr lvl="1"/>
            <a:r>
              <a:rPr lang="en-US" dirty="0" smtClean="0"/>
              <a:t>For example, use numeric Ids – they are more compact, and have a predictable length</a:t>
            </a:r>
          </a:p>
          <a:p>
            <a:pPr lvl="1"/>
            <a:r>
              <a:rPr lang="en-US" dirty="0" smtClean="0"/>
              <a:t>Primary keys are duplicated in secondary indices, and take up storage space</a:t>
            </a:r>
          </a:p>
          <a:p>
            <a:pPr lvl="1"/>
            <a:r>
              <a:rPr lang="en-US" dirty="0" smtClean="0"/>
              <a:t>Retrieve only needed data (e.g. avoid select *)</a:t>
            </a:r>
          </a:p>
          <a:p>
            <a:r>
              <a:rPr lang="en-US" dirty="0" smtClean="0"/>
              <a:t>The retrieved data might be very large - </a:t>
            </a:r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the appropriate method to retrieve items from the result set as you loop through </a:t>
            </a:r>
            <a:r>
              <a:rPr lang="en-US" dirty="0" smtClean="0"/>
              <a:t>them:</a:t>
            </a:r>
          </a:p>
          <a:p>
            <a:pPr lvl="1"/>
            <a:r>
              <a:rPr lang="en-US" dirty="0" err="1" smtClean="0">
                <a:hlinkClick r:id="rId2" tooltip="10.5.8 MySQLCursor.fetchone() Method"/>
              </a:rPr>
              <a:t>fetchone</a:t>
            </a:r>
            <a:r>
              <a:rPr lang="en-US" dirty="0">
                <a:hlinkClick r:id="rId2" tooltip="10.5.8 MySQLCursor.fetchone() Method"/>
              </a:rPr>
              <a:t>()</a:t>
            </a:r>
            <a:r>
              <a:rPr lang="en-US" dirty="0"/>
              <a:t> retrieves a single </a:t>
            </a:r>
            <a:r>
              <a:rPr lang="en-US" dirty="0" smtClean="0"/>
              <a:t>item</a:t>
            </a:r>
          </a:p>
          <a:p>
            <a:pPr lvl="1"/>
            <a:r>
              <a:rPr lang="en-US" dirty="0" err="1" smtClean="0">
                <a:hlinkClick r:id="rId3" tooltip="10.5.6 MySQLCursor.fetchall() Method"/>
              </a:rPr>
              <a:t>fetchall</a:t>
            </a:r>
            <a:r>
              <a:rPr lang="en-US" dirty="0">
                <a:hlinkClick r:id="rId3" tooltip="10.5.6 MySQLCursor.fetchall() Method"/>
              </a:rPr>
              <a:t>()</a:t>
            </a:r>
            <a:r>
              <a:rPr lang="en-US" dirty="0"/>
              <a:t> retrieves all the </a:t>
            </a:r>
            <a:r>
              <a:rPr lang="en-US" dirty="0" smtClean="0"/>
              <a:t>items</a:t>
            </a:r>
          </a:p>
          <a:p>
            <a:pPr lvl="1"/>
            <a:r>
              <a:rPr lang="en-US" dirty="0" err="1" smtClean="0">
                <a:hlinkClick r:id="rId4" tooltip="10.5.7 MySQLCursor.fetchmany() Method"/>
              </a:rPr>
              <a:t>fetchmany</a:t>
            </a:r>
            <a:r>
              <a:rPr lang="en-US" dirty="0">
                <a:hlinkClick r:id="rId4" tooltip="10.5.7 MySQLCursor.fetchmany() Method"/>
              </a:rPr>
              <a:t>()</a:t>
            </a:r>
            <a:r>
              <a:rPr lang="en-US" dirty="0"/>
              <a:t> </a:t>
            </a:r>
            <a:r>
              <a:rPr lang="en-US" dirty="0" smtClean="0"/>
              <a:t>general-purpose method: used for iterating through </a:t>
            </a:r>
            <a:r>
              <a:rPr lang="en-US" dirty="0"/>
              <a:t>the returned items, until there are no more results to process.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Programming Guidelines(2)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Handle bad input data</a:t>
            </a:r>
          </a:p>
          <a:p>
            <a:pPr lvl="1"/>
            <a:r>
              <a:rPr lang="en-US" dirty="0" smtClean="0"/>
              <a:t>Value check:</a:t>
            </a:r>
          </a:p>
          <a:p>
            <a:pPr lvl="2"/>
            <a:r>
              <a:rPr lang="en-US" dirty="0" smtClean="0"/>
              <a:t>Not Null values</a:t>
            </a:r>
          </a:p>
          <a:p>
            <a:pPr lvl="2"/>
            <a:r>
              <a:rPr lang="en-US" dirty="0" smtClean="0"/>
              <a:t>Unique values</a:t>
            </a:r>
          </a:p>
          <a:p>
            <a:pPr lvl="2"/>
            <a:r>
              <a:rPr lang="en-US" dirty="0" smtClean="0"/>
              <a:t>Out-of-range values</a:t>
            </a:r>
            <a:endParaRPr lang="en-US" dirty="0" smtClean="0"/>
          </a:p>
          <a:p>
            <a:pPr lvl="1"/>
            <a:r>
              <a:rPr lang="en-US" dirty="0" smtClean="0"/>
              <a:t>Check the validity of data retrieved from other services</a:t>
            </a:r>
          </a:p>
          <a:p>
            <a:pPr lvl="1"/>
            <a:r>
              <a:rPr lang="en-US" dirty="0" smtClean="0"/>
              <a:t>Deliberate bad data – SQL injection</a:t>
            </a:r>
          </a:p>
          <a:p>
            <a:pPr lvl="1"/>
            <a:r>
              <a:rPr lang="en-US" dirty="0" smtClean="0"/>
              <a:t>Try to spot the difference:</a:t>
            </a:r>
          </a:p>
          <a:p>
            <a:pPr lvl="2"/>
            <a:r>
              <a:rPr lang="en-US" dirty="0" err="1"/>
              <a:t>c.execute</a:t>
            </a:r>
            <a:r>
              <a:rPr lang="en-US" dirty="0"/>
              <a:t>("""SELECT spam, eggs, sausage FROM breakfast WHERE price &lt; %s""", (</a:t>
            </a:r>
            <a:r>
              <a:rPr lang="en-US" dirty="0" err="1"/>
              <a:t>max_price</a:t>
            </a:r>
            <a:r>
              <a:rPr lang="en-US" dirty="0" smtClean="0"/>
              <a:t>,)) </a:t>
            </a:r>
            <a:r>
              <a:rPr lang="en-US" dirty="0" smtClean="0">
                <a:solidFill>
                  <a:srgbClr val="00B050"/>
                </a:solidFill>
              </a:rPr>
              <a:t>SAFE</a:t>
            </a:r>
          </a:p>
          <a:p>
            <a:pPr lvl="2"/>
            <a:r>
              <a:rPr lang="en-US" dirty="0" err="1"/>
              <a:t>c.execute</a:t>
            </a:r>
            <a:r>
              <a:rPr lang="en-US" dirty="0"/>
              <a:t>("""SELECT spam, eggs, sausage FROM breakfast WHERE price &lt; %s""" % (</a:t>
            </a:r>
            <a:r>
              <a:rPr lang="en-US" dirty="0" err="1"/>
              <a:t>max_price</a:t>
            </a:r>
            <a:r>
              <a:rPr lang="en-US" dirty="0" smtClean="0"/>
              <a:t>,)) </a:t>
            </a:r>
            <a:r>
              <a:rPr lang="en-US" dirty="0" smtClean="0">
                <a:solidFill>
                  <a:srgbClr val="FF0000"/>
                </a:solidFill>
              </a:rPr>
              <a:t>NOT SAFE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634</Words>
  <Application>Microsoft Office PowerPoint</Application>
  <PresentationFormat>On-screen Show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Database Programming (cont.)</vt:lpstr>
      <vt:lpstr>The Need for DB Programming</vt:lpstr>
      <vt:lpstr>Reminder - SQL statements</vt:lpstr>
      <vt:lpstr>Reminder - SQL statements(2)</vt:lpstr>
      <vt:lpstr>Reminder - SQL statements(3)</vt:lpstr>
      <vt:lpstr>MySQL Connectors</vt:lpstr>
      <vt:lpstr>MySQL Connectors(2)</vt:lpstr>
      <vt:lpstr>DB Programming Guidelines</vt:lpstr>
      <vt:lpstr>DB Programming Guidelines(2)</vt:lpstr>
      <vt:lpstr>DB Programming Guidelines(3)</vt:lpstr>
      <vt:lpstr>MySQL Connector/Python</vt:lpstr>
      <vt:lpstr>Working with Connector/Python</vt:lpstr>
      <vt:lpstr>Connecting to TAU MySQL Server</vt:lpstr>
      <vt:lpstr>Connecting to TAU MySQL Server(2)</vt:lpstr>
      <vt:lpstr>Connecting to TAU MySQL Server(3)</vt:lpstr>
      <vt:lpstr>Query Example</vt:lpstr>
      <vt:lpstr>Insert Example</vt:lpstr>
      <vt:lpstr>Example:</vt:lpstr>
      <vt:lpstr>Useful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Programming</dc:title>
  <dc:creator>doron</dc:creator>
  <cp:lastModifiedBy>doron</cp:lastModifiedBy>
  <cp:revision>8</cp:revision>
  <dcterms:created xsi:type="dcterms:W3CDTF">2019-11-24T13:08:35Z</dcterms:created>
  <dcterms:modified xsi:type="dcterms:W3CDTF">2019-11-25T15:03:26Z</dcterms:modified>
</cp:coreProperties>
</file>