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5" r:id="rId3"/>
    <p:sldId id="257" r:id="rId4"/>
    <p:sldId id="258" r:id="rId5"/>
    <p:sldId id="271" r:id="rId6"/>
    <p:sldId id="259" r:id="rId7"/>
    <p:sldId id="260" r:id="rId8"/>
    <p:sldId id="261" r:id="rId9"/>
    <p:sldId id="262" r:id="rId10"/>
    <p:sldId id="263" r:id="rId11"/>
    <p:sldId id="268" r:id="rId12"/>
    <p:sldId id="269" r:id="rId13"/>
    <p:sldId id="264" r:id="rId14"/>
    <p:sldId id="273" r:id="rId15"/>
    <p:sldId id="266" r:id="rId16"/>
    <p:sldId id="267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F9C42-9784-497D-BA23-8DB5420EB6CC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1770B-A813-4999-AD89-A19E7A46A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</a:t>
            </a:r>
            <a:r>
              <a:rPr lang="en-US" baseline="0" dirty="0" smtClean="0"/>
              <a:t>s – removed dependency, easier to change studio name</a:t>
            </a:r>
          </a:p>
          <a:p>
            <a:r>
              <a:rPr lang="en-US" baseline="0" dirty="0" smtClean="0"/>
              <a:t>Cons – increased </a:t>
            </a:r>
            <a:r>
              <a:rPr lang="en-US" baseline="0" dirty="0" err="1" smtClean="0"/>
              <a:t>studioname</a:t>
            </a:r>
            <a:r>
              <a:rPr lang="en-US" baseline="0" dirty="0" smtClean="0"/>
              <a:t> queries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1770B-A813-4999-AD89-A19E7A46AFA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Compromise: </a:t>
            </a:r>
            <a:r>
              <a:rPr lang="en-US" dirty="0" err="1" smtClean="0"/>
              <a:t>userID</a:t>
            </a:r>
            <a:r>
              <a:rPr lang="en-US" dirty="0" smtClean="0"/>
              <a:t> :=</a:t>
            </a:r>
            <a:r>
              <a:rPr lang="en-US" baseline="0" dirty="0" smtClean="0"/>
              <a:t> “4 or 1=1”</a:t>
            </a:r>
          </a:p>
          <a:p>
            <a:r>
              <a:rPr lang="en-US" baseline="0" dirty="0" smtClean="0"/>
              <a:t>Damage: </a:t>
            </a:r>
            <a:r>
              <a:rPr lang="en-US" baseline="0" dirty="0" err="1" smtClean="0"/>
              <a:t>userID</a:t>
            </a:r>
            <a:r>
              <a:rPr lang="en-US" baseline="0" dirty="0" smtClean="0"/>
              <a:t> := “4; DROP TABLE User”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1770B-A813-4999-AD89-A19E7A46AFA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9619E-809B-48CB-959F-E04ADA00B408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A8DAB-6B70-4727-8C84-3CCCB773A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Database </a:t>
            </a:r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 Design –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the data type according to the range of values your application will use</a:t>
            </a:r>
          </a:p>
          <a:p>
            <a:pPr lvl="1"/>
            <a:r>
              <a:rPr lang="en-US" dirty="0" smtClean="0"/>
              <a:t>Choosing the right type will reduce disk space and can enhance performance</a:t>
            </a:r>
          </a:p>
          <a:p>
            <a:r>
              <a:rPr lang="en-US" dirty="0" smtClean="0"/>
              <a:t>Specifically define not null columns</a:t>
            </a:r>
          </a:p>
          <a:p>
            <a:pPr lvl="1"/>
            <a:r>
              <a:rPr lang="en-US" dirty="0" smtClean="0"/>
              <a:t>Enable better use of indices</a:t>
            </a:r>
          </a:p>
          <a:p>
            <a:pPr lvl="1"/>
            <a:r>
              <a:rPr lang="en-US" dirty="0" smtClean="0"/>
              <a:t>Eliminates the need for special handling null values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 Design – Value Constraint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constraints:</a:t>
            </a:r>
          </a:p>
          <a:p>
            <a:pPr lvl="1"/>
            <a:r>
              <a:rPr lang="en-US" dirty="0" smtClean="0"/>
              <a:t>UNIQUE: ensures that each row for a column must have a unique value</a:t>
            </a:r>
          </a:p>
          <a:p>
            <a:pPr lvl="1"/>
            <a:r>
              <a:rPr lang="en-US" dirty="0" smtClean="0"/>
              <a:t>CHECK: ensures that the value in a column meets a specific condition</a:t>
            </a:r>
          </a:p>
          <a:p>
            <a:pPr lvl="1"/>
            <a:r>
              <a:rPr lang="en-US" dirty="0" smtClean="0"/>
              <a:t>DEFAULT: Specifies a default value for a column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Table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" descr="Image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619672" y="2132856"/>
            <a:ext cx="5667274" cy="26642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 Design –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dirty="0" smtClean="0"/>
              <a:t>A technique for organizing the DB:</a:t>
            </a:r>
          </a:p>
          <a:p>
            <a:pPr lvl="1"/>
            <a:r>
              <a:rPr lang="en-US" dirty="0" smtClean="0"/>
              <a:t>Each table is responsible for holding data in a single domain</a:t>
            </a:r>
          </a:p>
          <a:p>
            <a:pPr lvl="1"/>
            <a:r>
              <a:rPr lang="en-US" dirty="0" smtClean="0"/>
              <a:t>Getting rid of dependencies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Film(Id, Name, </a:t>
            </a:r>
            <a:r>
              <a:rPr lang="en-US" dirty="0" err="1" smtClean="0"/>
              <a:t>StudioName</a:t>
            </a:r>
            <a:r>
              <a:rPr lang="en-US" dirty="0" smtClean="0"/>
              <a:t>) is not normalized (there is a dependency between film and studio)</a:t>
            </a:r>
          </a:p>
          <a:p>
            <a:pPr lvl="1"/>
            <a:r>
              <a:rPr lang="en-US" dirty="0" smtClean="0"/>
              <a:t>To normalize we use an additional table:</a:t>
            </a:r>
            <a:br>
              <a:rPr lang="en-US" dirty="0" smtClean="0"/>
            </a:br>
            <a:r>
              <a:rPr lang="en-US" dirty="0" smtClean="0"/>
              <a:t>Film(Id, Name, </a:t>
            </a:r>
            <a:r>
              <a:rPr lang="en-US" dirty="0" err="1" smtClean="0"/>
              <a:t>StudioId</a:t>
            </a:r>
            <a:r>
              <a:rPr lang="en-US" dirty="0" smtClean="0"/>
              <a:t>) and Studio(ID, Name)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most applications, the user has no direct access to the DB</a:t>
            </a:r>
          </a:p>
          <a:p>
            <a:r>
              <a:rPr lang="en-US" dirty="0" smtClean="0"/>
              <a:t>Each operation is done on the server, which in turn performs the appropriate DB operation</a:t>
            </a:r>
          </a:p>
          <a:p>
            <a:r>
              <a:rPr lang="en-US" dirty="0" smtClean="0"/>
              <a:t>This indirect access might still be used to perform harmful operations on the DB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Generated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rely on the users to provide an appropriate data!</a:t>
            </a:r>
          </a:p>
          <a:p>
            <a:pPr lvl="1"/>
            <a:r>
              <a:rPr lang="en-US" dirty="0" smtClean="0"/>
              <a:t>The data might not fit the domain</a:t>
            </a:r>
          </a:p>
          <a:p>
            <a:pPr lvl="1"/>
            <a:r>
              <a:rPr lang="en-US" dirty="0" smtClean="0"/>
              <a:t>The data could be harmful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96" y="3861048"/>
            <a:ext cx="7380312" cy="237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596336" y="6093296"/>
            <a:ext cx="602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xkcd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“SELECT * FROM User WHERE </a:t>
            </a:r>
            <a:r>
              <a:rPr lang="en-US" sz="2800" dirty="0" err="1" smtClean="0"/>
              <a:t>UserID</a:t>
            </a:r>
            <a:r>
              <a:rPr lang="en-US" sz="2800" dirty="0" smtClean="0"/>
              <a:t> = “ + </a:t>
            </a:r>
            <a:r>
              <a:rPr lang="en-US" sz="2800" dirty="0" err="1" smtClean="0"/>
              <a:t>userId</a:t>
            </a:r>
            <a:endParaRPr lang="en-US" sz="2800" dirty="0" smtClean="0"/>
          </a:p>
          <a:p>
            <a:r>
              <a:rPr lang="en-US" sz="2800" dirty="0" smtClean="0"/>
              <a:t>Assume </a:t>
            </a:r>
            <a:r>
              <a:rPr lang="en-US" sz="2800" dirty="0" err="1" smtClean="0"/>
              <a:t>userId</a:t>
            </a:r>
            <a:r>
              <a:rPr lang="en-US" sz="2800" dirty="0" smtClean="0"/>
              <a:t> is supplied by the user </a:t>
            </a:r>
          </a:p>
          <a:p>
            <a:pPr lvl="1"/>
            <a:r>
              <a:rPr lang="en-US" dirty="0" smtClean="0"/>
              <a:t>How could this query compromise the privacy of the users?</a:t>
            </a:r>
          </a:p>
          <a:p>
            <a:pPr lvl="1"/>
            <a:r>
              <a:rPr lang="en-US" dirty="0" smtClean="0"/>
              <a:t>What damage could the user cause to the users table?</a:t>
            </a:r>
          </a:p>
          <a:p>
            <a:r>
              <a:rPr lang="en-US" dirty="0" smtClean="0"/>
              <a:t>Solution: use a library with parameterized query support</a:t>
            </a:r>
          </a:p>
          <a:p>
            <a:pPr lvl="1"/>
            <a:r>
              <a:rPr lang="en-US" sz="2400" dirty="0" smtClean="0"/>
              <a:t>The library will take care of escaping, type converting etc.</a:t>
            </a:r>
          </a:p>
          <a:p>
            <a:pPr lvl="1"/>
            <a:r>
              <a:rPr lang="en-US" sz="2400" dirty="0" smtClean="0"/>
              <a:t>Might improve the query performance, by using the DB cache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Prepared </a:t>
            </a:r>
            <a:r>
              <a:rPr lang="en-US" dirty="0" smtClean="0"/>
              <a:t>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reference to a pre-interpreted query </a:t>
            </a:r>
            <a:r>
              <a:rPr lang="en-US" dirty="0" smtClean="0"/>
              <a:t>on </a:t>
            </a:r>
            <a:r>
              <a:rPr lang="en-US" dirty="0"/>
              <a:t>the database, ready to accept </a:t>
            </a:r>
            <a:r>
              <a:rPr lang="en-US" dirty="0" smtClean="0"/>
              <a:t>parameters</a:t>
            </a:r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Protection </a:t>
            </a:r>
            <a:r>
              <a:rPr lang="en-US" dirty="0"/>
              <a:t>against SQL injection attacks. The parameter values can contain </a:t>
            </a:r>
            <a:r>
              <a:rPr lang="en-US" dirty="0" err="1"/>
              <a:t>unescaped</a:t>
            </a:r>
            <a:r>
              <a:rPr lang="en-US" dirty="0"/>
              <a:t> SQL quote and delimiter characters.</a:t>
            </a:r>
            <a:endParaRPr lang="en-US" dirty="0" smtClean="0"/>
          </a:p>
          <a:p>
            <a:pPr lvl="1"/>
            <a:r>
              <a:rPr lang="en-US" dirty="0" smtClean="0"/>
              <a:t>Less </a:t>
            </a:r>
            <a:r>
              <a:rPr lang="en-US" dirty="0"/>
              <a:t>overhead for parsing the statement each time it is </a:t>
            </a:r>
            <a:r>
              <a:rPr lang="en-US" dirty="0" smtClean="0"/>
              <a:t>executed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Your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developing an application, it is important to know what kind of data the application will handle</a:t>
            </a:r>
          </a:p>
          <a:p>
            <a:r>
              <a:rPr lang="en-US" dirty="0" smtClean="0"/>
              <a:t>Having a well design data model can help programming and maintaining the application</a:t>
            </a:r>
          </a:p>
          <a:p>
            <a:r>
              <a:rPr lang="en-US" dirty="0" smtClean="0"/>
              <a:t>Knowing your data will help designing a schema which is optimal for your needs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 Design -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Primary keys:</a:t>
            </a:r>
          </a:p>
          <a:p>
            <a:pPr lvl="1"/>
            <a:r>
              <a:rPr lang="en-US" sz="2400" dirty="0" smtClean="0"/>
              <a:t>Have special indexes for fast lookups</a:t>
            </a:r>
          </a:p>
          <a:p>
            <a:pPr lvl="1"/>
            <a:r>
              <a:rPr lang="en-US" sz="2400" dirty="0" smtClean="0"/>
              <a:t>In case there is no natural primary key, you can create a separate column with auto-increment value</a:t>
            </a:r>
          </a:p>
          <a:p>
            <a:r>
              <a:rPr lang="en-US" sz="2800" dirty="0" smtClean="0"/>
              <a:t>Foreign keys:</a:t>
            </a:r>
          </a:p>
          <a:p>
            <a:pPr lvl="1"/>
            <a:r>
              <a:rPr lang="en-US" sz="2400" dirty="0" smtClean="0"/>
              <a:t>Help maintaining data integrity</a:t>
            </a:r>
          </a:p>
          <a:p>
            <a:pPr lvl="1"/>
            <a:endParaRPr lang="en-US" sz="2400" dirty="0" smtClean="0"/>
          </a:p>
          <a:p>
            <a:endParaRPr lang="en-US" sz="2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350618"/>
            <a:ext cx="6557783" cy="188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619672" y="5214714"/>
            <a:ext cx="6624736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 Design -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Indexes can reduce the search cost</a:t>
            </a:r>
          </a:p>
          <a:p>
            <a:r>
              <a:rPr lang="en-US" dirty="0" smtClean="0"/>
              <a:t>Each index requires an additional structure</a:t>
            </a:r>
          </a:p>
          <a:p>
            <a:pPr lvl="1"/>
            <a:r>
              <a:rPr lang="en-US" dirty="0" smtClean="0"/>
              <a:t>Updating an indexed column has an additional cost</a:t>
            </a:r>
          </a:p>
          <a:p>
            <a:r>
              <a:rPr lang="en-US" dirty="0" smtClean="0"/>
              <a:t>Index structures in </a:t>
            </a:r>
            <a:r>
              <a:rPr lang="en-US" dirty="0" err="1" smtClean="0"/>
              <a:t>MySQL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B-trees</a:t>
            </a:r>
          </a:p>
          <a:p>
            <a:pPr lvl="1"/>
            <a:r>
              <a:rPr lang="en-US" dirty="0" smtClean="0"/>
              <a:t>R-trees</a:t>
            </a:r>
          </a:p>
          <a:p>
            <a:pPr lvl="1"/>
            <a:r>
              <a:rPr lang="en-US" dirty="0" smtClean="0"/>
              <a:t>Hash tables</a:t>
            </a:r>
          </a:p>
          <a:p>
            <a:pPr lvl="1"/>
            <a:r>
              <a:rPr lang="en-US" dirty="0" smtClean="0"/>
              <a:t>Inverted lists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 Design – Indexes(2)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Indexes can be single or multi-column</a:t>
            </a:r>
          </a:p>
          <a:p>
            <a:r>
              <a:rPr lang="en-US" dirty="0" smtClean="0"/>
              <a:t>To save up space, you can create an index which only uses the first N character of a string column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CREATE INDEX last ON Students (</a:t>
            </a:r>
            <a:r>
              <a:rPr lang="en-US" dirty="0" err="1" smtClean="0"/>
              <a:t>LastName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CREATE INDEX </a:t>
            </a:r>
            <a:r>
              <a:rPr lang="en-US" dirty="0" err="1" smtClean="0"/>
              <a:t>full_name</a:t>
            </a:r>
            <a:r>
              <a:rPr lang="en-US" dirty="0" smtClean="0"/>
              <a:t> ON Students (</a:t>
            </a:r>
            <a:r>
              <a:rPr lang="en-US" dirty="0" err="1" smtClean="0"/>
              <a:t>FirstName</a:t>
            </a:r>
            <a:r>
              <a:rPr lang="en-US" dirty="0" smtClean="0"/>
              <a:t>, </a:t>
            </a:r>
            <a:r>
              <a:rPr lang="en-US" dirty="0" err="1" smtClean="0"/>
              <a:t>LastName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CREATE INDEX </a:t>
            </a:r>
            <a:r>
              <a:rPr lang="en-US" dirty="0" err="1" smtClean="0"/>
              <a:t>part_of_name</a:t>
            </a:r>
            <a:r>
              <a:rPr lang="en-US" dirty="0" smtClean="0"/>
              <a:t> ON Students (</a:t>
            </a:r>
            <a:r>
              <a:rPr lang="en-US" dirty="0" err="1" smtClean="0"/>
              <a:t>LastName</a:t>
            </a:r>
            <a:r>
              <a:rPr lang="en-US" dirty="0" smtClean="0"/>
              <a:t>(5));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B-tree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self-balancing </a:t>
            </a:r>
            <a:r>
              <a:rPr lang="en-US" dirty="0"/>
              <a:t>search </a:t>
            </a:r>
            <a:r>
              <a:rPr lang="en-US" dirty="0" smtClean="0"/>
              <a:t>tree</a:t>
            </a:r>
          </a:p>
          <a:p>
            <a:r>
              <a:rPr lang="en-US" dirty="0"/>
              <a:t>The structure is kept sorted at all </a:t>
            </a:r>
            <a:r>
              <a:rPr lang="en-US" dirty="0" smtClean="0"/>
              <a:t>times</a:t>
            </a:r>
          </a:p>
          <a:p>
            <a:pPr lvl="1"/>
            <a:r>
              <a:rPr lang="en-US" dirty="0" smtClean="0"/>
              <a:t>Fast lookup for exact matches</a:t>
            </a:r>
          </a:p>
          <a:p>
            <a:pPr lvl="1"/>
            <a:r>
              <a:rPr lang="en-US" dirty="0" smtClean="0"/>
              <a:t>Fast range queries</a:t>
            </a:r>
          </a:p>
          <a:p>
            <a:r>
              <a:rPr lang="en-US" dirty="0" smtClean="0"/>
              <a:t>Minimizes the number of disk accesses</a:t>
            </a:r>
          </a:p>
          <a:p>
            <a:endParaRPr lang="en-US" dirty="0"/>
          </a:p>
        </p:txBody>
      </p:sp>
      <p:sp>
        <p:nvSpPr>
          <p:cNvPr id="1026" name="AutoShape 2" descr="https://upload.wikimedia.org/wikipedia/commons/thumb/6/65/B-tree.svg/400px-B-tree.sv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719" y="4653136"/>
            <a:ext cx="65246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Inverted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in full-text queries</a:t>
            </a:r>
          </a:p>
          <a:p>
            <a:r>
              <a:rPr lang="en-US" dirty="0" smtClean="0"/>
              <a:t>For each word, stores the list of documents which contains the word</a:t>
            </a:r>
          </a:p>
          <a:p>
            <a:pPr lvl="1"/>
            <a:r>
              <a:rPr lang="en-US" dirty="0" smtClean="0"/>
              <a:t>Additional data could be stored, such as position in document</a:t>
            </a:r>
          </a:p>
          <a:p>
            <a:r>
              <a:rPr lang="en-US" dirty="0" smtClean="0"/>
              <a:t>Full-text searching is performed using MATCH() ... AGAINST syntax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Inverted List(2)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Image result for mysql inverted l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060848"/>
            <a:ext cx="5401652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 Design – Storage Engines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MySQL</a:t>
            </a:r>
            <a:r>
              <a:rPr lang="en-US" dirty="0"/>
              <a:t> components that handle the SQL operations for different table </a:t>
            </a:r>
            <a:r>
              <a:rPr lang="en-US" dirty="0" smtClean="0"/>
              <a:t>types</a:t>
            </a:r>
          </a:p>
          <a:p>
            <a:pPr lvl="1"/>
            <a:r>
              <a:rPr lang="en-US" dirty="0" err="1" smtClean="0"/>
              <a:t>InnoDB</a:t>
            </a:r>
            <a:r>
              <a:rPr lang="en-US" dirty="0" smtClean="0"/>
              <a:t>: default </a:t>
            </a:r>
            <a:r>
              <a:rPr lang="en-US" dirty="0"/>
              <a:t>and most general-purpose storage </a:t>
            </a:r>
            <a:r>
              <a:rPr lang="en-US" dirty="0" smtClean="0"/>
              <a:t>engine.</a:t>
            </a:r>
          </a:p>
          <a:p>
            <a:pPr lvl="1"/>
            <a:r>
              <a:rPr lang="en-US" dirty="0" err="1" smtClean="0"/>
              <a:t>MyISAM</a:t>
            </a:r>
            <a:r>
              <a:rPr lang="en-US" dirty="0" smtClean="0"/>
              <a:t>: optimized for heavy read operations, and fast insert operations. Does not support transactions.</a:t>
            </a:r>
          </a:p>
          <a:p>
            <a:pPr lvl="1"/>
            <a:r>
              <a:rPr lang="en-US" dirty="0" smtClean="0"/>
              <a:t>Memory: stores all data in RAM for fast access</a:t>
            </a:r>
          </a:p>
          <a:p>
            <a:pPr lvl="1"/>
            <a:r>
              <a:rPr lang="en-US" dirty="0" smtClean="0"/>
              <a:t>… Many other engines which could be loaded to the server by demand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2744</TotalTime>
  <Words>710</Words>
  <Application>Microsoft Office PowerPoint</Application>
  <PresentationFormat>On-screen Show (4:3)</PresentationFormat>
  <Paragraphs>93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Database Programming</vt:lpstr>
      <vt:lpstr>Know Your Data</vt:lpstr>
      <vt:lpstr>DB Design - Keys</vt:lpstr>
      <vt:lpstr>DB Design - Indexes</vt:lpstr>
      <vt:lpstr>DB Design – Indexes(2)</vt:lpstr>
      <vt:lpstr>Example: B-tree</vt:lpstr>
      <vt:lpstr>Example: Inverted List</vt:lpstr>
      <vt:lpstr>Example: Inverted List(2)</vt:lpstr>
      <vt:lpstr>DB Design – Storage Engines</vt:lpstr>
      <vt:lpstr>DB Design – Data Types</vt:lpstr>
      <vt:lpstr>DB Design – Value Constraint</vt:lpstr>
      <vt:lpstr>Example: Table Creation</vt:lpstr>
      <vt:lpstr>DB Design – Normalization</vt:lpstr>
      <vt:lpstr>User Interaction</vt:lpstr>
      <vt:lpstr>User Generated Data</vt:lpstr>
      <vt:lpstr>SQL Injection</vt:lpstr>
      <vt:lpstr>Prepared Statements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Programming</dc:title>
  <dc:creator>doron</dc:creator>
  <cp:lastModifiedBy>doron</cp:lastModifiedBy>
  <cp:revision>14</cp:revision>
  <dcterms:created xsi:type="dcterms:W3CDTF">2019-11-17T14:16:55Z</dcterms:created>
  <dcterms:modified xsi:type="dcterms:W3CDTF">2019-11-19T12:07:38Z</dcterms:modified>
</cp:coreProperties>
</file>