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3B8D7-75AE-44B1-B58F-82201340D94D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D185C-2C6A-46BB-BF0F-4B2931DAFC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3B8D7-75AE-44B1-B58F-82201340D94D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D185C-2C6A-46BB-BF0F-4B2931DAFC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3B8D7-75AE-44B1-B58F-82201340D94D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D185C-2C6A-46BB-BF0F-4B2931DAFC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3B8D7-75AE-44B1-B58F-82201340D94D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D185C-2C6A-46BB-BF0F-4B2931DAFC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3B8D7-75AE-44B1-B58F-82201340D94D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D185C-2C6A-46BB-BF0F-4B2931DAFC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3B8D7-75AE-44B1-B58F-82201340D94D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D185C-2C6A-46BB-BF0F-4B2931DAFC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3B8D7-75AE-44B1-B58F-82201340D94D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D185C-2C6A-46BB-BF0F-4B2931DAFC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3B8D7-75AE-44B1-B58F-82201340D94D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D185C-2C6A-46BB-BF0F-4B2931DAFC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3B8D7-75AE-44B1-B58F-82201340D94D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D185C-2C6A-46BB-BF0F-4B2931DAFC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3B8D7-75AE-44B1-B58F-82201340D94D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D185C-2C6A-46BB-BF0F-4B2931DAFC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3B8D7-75AE-44B1-B58F-82201340D94D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D185C-2C6A-46BB-BF0F-4B2931DAFC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3B8D7-75AE-44B1-B58F-82201340D94D}" type="datetimeFigureOut">
              <a:rPr lang="en-US" smtClean="0"/>
              <a:pPr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D185C-2C6A-46BB-BF0F-4B2931DAFC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SQL Queries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Exam questions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Restaurant DB schema:</a:t>
            </a:r>
          </a:p>
          <a:p>
            <a:pPr lvl="1"/>
            <a:r>
              <a:rPr lang="en-US" dirty="0" smtClean="0"/>
              <a:t>Dishes(</a:t>
            </a:r>
            <a:r>
              <a:rPr lang="en-US" u="sng" dirty="0" err="1" smtClean="0"/>
              <a:t>dish_id</a:t>
            </a:r>
            <a:r>
              <a:rPr lang="en-US" dirty="0" err="1" smtClean="0"/>
              <a:t>,price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Payments(</a:t>
            </a:r>
            <a:r>
              <a:rPr lang="en-US" u="sng" dirty="0" err="1" smtClean="0"/>
              <a:t>payment_id</a:t>
            </a:r>
            <a:r>
              <a:rPr lang="en-US" dirty="0" smtClean="0"/>
              <a:t>, </a:t>
            </a:r>
            <a:r>
              <a:rPr lang="en-US" dirty="0" err="1" smtClean="0"/>
              <a:t>payment_date</a:t>
            </a:r>
            <a:r>
              <a:rPr lang="en-US" dirty="0" smtClean="0"/>
              <a:t>, </a:t>
            </a:r>
            <a:r>
              <a:rPr lang="en-US" dirty="0" err="1" smtClean="0"/>
              <a:t>payment_method,credit_card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Orders(</a:t>
            </a:r>
            <a:r>
              <a:rPr lang="en-US" u="sng" dirty="0" err="1" smtClean="0"/>
              <a:t>payment_id</a:t>
            </a:r>
            <a:r>
              <a:rPr lang="en-US" dirty="0" smtClean="0"/>
              <a:t>, </a:t>
            </a:r>
            <a:r>
              <a:rPr lang="en-US" u="sng" dirty="0" err="1" smtClean="0"/>
              <a:t>dish_id</a:t>
            </a:r>
            <a:r>
              <a:rPr lang="en-US" dirty="0" smtClean="0"/>
              <a:t>, quantity)</a:t>
            </a:r>
          </a:p>
          <a:p>
            <a:pPr lvl="1"/>
            <a:r>
              <a:rPr lang="en-US" dirty="0" smtClean="0"/>
              <a:t>Returns(</a:t>
            </a:r>
            <a:r>
              <a:rPr lang="en-US" u="sng" dirty="0" err="1" smtClean="0"/>
              <a:t>return_id</a:t>
            </a:r>
            <a:r>
              <a:rPr lang="en-US" dirty="0" smtClean="0"/>
              <a:t>, </a:t>
            </a:r>
            <a:r>
              <a:rPr lang="en-US" dirty="0" err="1" smtClean="0"/>
              <a:t>payment_id</a:t>
            </a:r>
            <a:r>
              <a:rPr lang="en-US" dirty="0" smtClean="0"/>
              <a:t>, </a:t>
            </a:r>
            <a:r>
              <a:rPr lang="en-US" dirty="0" err="1" smtClean="0"/>
              <a:t>dish_id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7500" lnSpcReduction="20000"/>
          </a:bodyPr>
          <a:lstStyle/>
          <a:p>
            <a:pPr algn="r" rtl="1"/>
            <a:r>
              <a:rPr lang="he-IL" dirty="0" smtClean="0"/>
              <a:t>המנות במסעדה נשמרות בטבלה</a:t>
            </a:r>
            <a:r>
              <a:rPr lang="en-US" dirty="0" smtClean="0"/>
              <a:t>Dishes </a:t>
            </a:r>
            <a:r>
              <a:rPr lang="he-IL" dirty="0" smtClean="0"/>
              <a:t> המכילה מזהה מנה ומחיר בשקלים</a:t>
            </a:r>
            <a:endParaRPr lang="en-US" dirty="0" smtClean="0"/>
          </a:p>
          <a:p>
            <a:pPr algn="r" rtl="1"/>
            <a:r>
              <a:rPr lang="he-IL" dirty="0" smtClean="0"/>
              <a:t>כל תשלום עבור הזמנה במסעדה נשמר בטבלה </a:t>
            </a:r>
            <a:r>
              <a:rPr lang="en-US" dirty="0" smtClean="0"/>
              <a:t>Payments</a:t>
            </a:r>
            <a:r>
              <a:rPr lang="he-IL" dirty="0" smtClean="0"/>
              <a:t> המכילה את מזהה התשלום, תאריך, שיטת התשלום (כרטיס אשראי/מזומן) ומספר כרטיס אשראי.</a:t>
            </a:r>
            <a:endParaRPr lang="en-US" dirty="0" smtClean="0"/>
          </a:p>
          <a:p>
            <a:pPr algn="r" rtl="1"/>
            <a:r>
              <a:rPr lang="he-IL" dirty="0" smtClean="0"/>
              <a:t>כל תשלום מתבצע על הזמנה אחת בלבד. הזמנה יכולה להכיל מספר מנות, הנרשמות בטבלת</a:t>
            </a:r>
            <a:r>
              <a:rPr lang="en-US" dirty="0" smtClean="0"/>
              <a:t>Orders </a:t>
            </a:r>
            <a:r>
              <a:rPr lang="he-IL" dirty="0" smtClean="0"/>
              <a:t> המכילה את השדות אמצעי תשלום, מזהה מנה וכמות. </a:t>
            </a:r>
            <a:endParaRPr lang="en-US" dirty="0" smtClean="0"/>
          </a:p>
          <a:p>
            <a:pPr algn="r" rtl="1"/>
            <a:r>
              <a:rPr lang="he-IL" dirty="0" smtClean="0"/>
              <a:t>כיוון שלעיתים המנות מוחזרות</a:t>
            </a:r>
            <a:r>
              <a:rPr lang="he-IL" dirty="0"/>
              <a:t>,</a:t>
            </a:r>
            <a:r>
              <a:rPr lang="he-IL" dirty="0" smtClean="0"/>
              <a:t> נשמרת בטבלה </a:t>
            </a:r>
            <a:r>
              <a:rPr lang="en-US" dirty="0" smtClean="0"/>
              <a:t>Returns </a:t>
            </a:r>
            <a:r>
              <a:rPr lang="he-IL" dirty="0" smtClean="0"/>
              <a:t>המכילה את מזהה ההחזרה, מזהה תשלום ומזהה המנה, עבור כל מנה שהוחזרה. שימו לב שאין בטבלה זו אינדיקציה לכמות (</a:t>
            </a:r>
            <a:r>
              <a:rPr lang="en-US" dirty="0" smtClean="0"/>
              <a:t>quantity</a:t>
            </a:r>
            <a:r>
              <a:rPr lang="he-IL" dirty="0" smtClean="0"/>
              <a:t>) כך שכל שורה בטבלה מתייחסת להחזרה של מנה אחת בלבד</a:t>
            </a:r>
          </a:p>
          <a:p>
            <a:pPr algn="r" rtl="1"/>
            <a:r>
              <a:rPr lang="he-IL" dirty="0" smtClean="0"/>
              <a:t>השדה</a:t>
            </a:r>
            <a:r>
              <a:rPr lang="en-US" dirty="0" err="1" smtClean="0"/>
              <a:t>card_credit</a:t>
            </a:r>
            <a:r>
              <a:rPr lang="en-US" dirty="0" smtClean="0"/>
              <a:t> </a:t>
            </a:r>
            <a:r>
              <a:rPr lang="he-IL" dirty="0" smtClean="0"/>
              <a:t> בטבלת</a:t>
            </a:r>
            <a:r>
              <a:rPr lang="en-US" dirty="0" smtClean="0"/>
              <a:t>payments </a:t>
            </a:r>
            <a:r>
              <a:rPr lang="he-IL" dirty="0" smtClean="0"/>
              <a:t> יכול להכיל ערכי </a:t>
            </a:r>
            <a:r>
              <a:rPr lang="en-US" dirty="0" smtClean="0"/>
              <a:t>NULL</a:t>
            </a:r>
            <a:r>
              <a:rPr lang="he-IL" dirty="0" smtClean="0"/>
              <a:t> אך שאר השדות לא יכולים.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r" rtl="1"/>
            <a:r>
              <a:rPr lang="he-IL" dirty="0" smtClean="0"/>
              <a:t>כתבו שאילתת</a:t>
            </a:r>
            <a:r>
              <a:rPr lang="en-US" dirty="0" smtClean="0"/>
              <a:t>SQL </a:t>
            </a:r>
            <a:r>
              <a:rPr lang="he-IL" dirty="0" smtClean="0"/>
              <a:t> המוצאת את כל כרטיסי האשראי שבצעו יותר מ-10 רכישות בחודש דצמבר 2017. על השאילתה להחזיר את מספר כרטיס האשראי ואת המחיר הממוצע של מנות שרכש</a:t>
            </a:r>
            <a:endParaRPr lang="he-IL" dirty="0"/>
          </a:p>
          <a:p>
            <a:pPr algn="r" rtl="1"/>
            <a:endParaRPr lang="he-IL" dirty="0" smtClean="0"/>
          </a:p>
          <a:p>
            <a:pPr>
              <a:buNone/>
            </a:pPr>
            <a:r>
              <a:rPr lang="en-US" dirty="0" smtClean="0"/>
              <a:t>select </a:t>
            </a:r>
            <a:r>
              <a:rPr lang="en-US" dirty="0" err="1" smtClean="0"/>
              <a:t>p.credit_card</a:t>
            </a:r>
            <a:r>
              <a:rPr lang="en-US" dirty="0" smtClean="0"/>
              <a:t>, sum(</a:t>
            </a:r>
            <a:r>
              <a:rPr lang="en-US" dirty="0" err="1" smtClean="0"/>
              <a:t>d.price</a:t>
            </a:r>
            <a:r>
              <a:rPr lang="en-US" dirty="0" smtClean="0"/>
              <a:t> * </a:t>
            </a:r>
            <a:r>
              <a:rPr lang="en-US" dirty="0" err="1" smtClean="0"/>
              <a:t>o.quantity</a:t>
            </a:r>
            <a:r>
              <a:rPr lang="en-US" dirty="0" smtClean="0"/>
              <a:t>) / sum(</a:t>
            </a:r>
            <a:r>
              <a:rPr lang="en-US" dirty="0" err="1" smtClean="0"/>
              <a:t>o.quantity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from payment p</a:t>
            </a:r>
          </a:p>
          <a:p>
            <a:pPr>
              <a:buNone/>
            </a:pPr>
            <a:r>
              <a:rPr lang="en-US" dirty="0" smtClean="0"/>
              <a:t>join orders o on </a:t>
            </a:r>
            <a:r>
              <a:rPr lang="en-US" dirty="0" err="1" smtClean="0"/>
              <a:t>p.payment_id</a:t>
            </a:r>
            <a:r>
              <a:rPr lang="en-US" dirty="0" smtClean="0"/>
              <a:t> = </a:t>
            </a:r>
            <a:r>
              <a:rPr lang="en-US" dirty="0" err="1" smtClean="0"/>
              <a:t>o.payment_id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join dishes d on </a:t>
            </a:r>
            <a:r>
              <a:rPr lang="en-US" dirty="0" err="1" smtClean="0"/>
              <a:t>o.dish_id</a:t>
            </a:r>
            <a:r>
              <a:rPr lang="en-US" dirty="0" smtClean="0"/>
              <a:t> = </a:t>
            </a:r>
            <a:r>
              <a:rPr lang="en-US" dirty="0" err="1" smtClean="0"/>
              <a:t>d.dish_id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where </a:t>
            </a:r>
            <a:r>
              <a:rPr lang="en-US" dirty="0" err="1" smtClean="0"/>
              <a:t>p.payment_date</a:t>
            </a:r>
            <a:r>
              <a:rPr lang="en-US" dirty="0" smtClean="0"/>
              <a:t> &gt; '1-12-2017'</a:t>
            </a:r>
          </a:p>
          <a:p>
            <a:pPr>
              <a:buNone/>
            </a:pPr>
            <a:r>
              <a:rPr lang="en-US" dirty="0" smtClean="0"/>
              <a:t>and </a:t>
            </a:r>
            <a:r>
              <a:rPr lang="en-US" dirty="0" err="1" smtClean="0"/>
              <a:t>p.payment_method</a:t>
            </a:r>
            <a:r>
              <a:rPr lang="en-US" dirty="0" smtClean="0"/>
              <a:t> = '</a:t>
            </a:r>
            <a:r>
              <a:rPr lang="en-US" dirty="0" err="1" smtClean="0"/>
              <a:t>credit_card</a:t>
            </a:r>
            <a:r>
              <a:rPr lang="en-US" dirty="0" smtClean="0"/>
              <a:t>'</a:t>
            </a:r>
          </a:p>
          <a:p>
            <a:pPr>
              <a:buNone/>
            </a:pPr>
            <a:r>
              <a:rPr lang="en-US" dirty="0" smtClean="0"/>
              <a:t>group by </a:t>
            </a:r>
            <a:r>
              <a:rPr lang="en-US" dirty="0" err="1" smtClean="0"/>
              <a:t>p.credit_card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having count(distinct </a:t>
            </a:r>
            <a:r>
              <a:rPr lang="en-US" dirty="0" err="1" smtClean="0"/>
              <a:t>p.payment_id</a:t>
            </a:r>
            <a:r>
              <a:rPr lang="en-US" dirty="0" smtClean="0"/>
              <a:t>) &gt; 10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 smtClean="0"/>
              <a:t>האם עבור כל שאילתא שמשתמשת ב-</a:t>
            </a:r>
            <a:r>
              <a:rPr lang="en-US" dirty="0" smtClean="0"/>
              <a:t>having</a:t>
            </a:r>
            <a:r>
              <a:rPr lang="he-IL" dirty="0" smtClean="0"/>
              <a:t> קיימת שליפה שקולה (שמחזירה אותן תוצאות) ללא </a:t>
            </a:r>
            <a:r>
              <a:rPr lang="en-US" dirty="0" smtClean="0"/>
              <a:t>having</a:t>
            </a:r>
            <a:r>
              <a:rPr lang="he-IL" dirty="0" smtClean="0"/>
              <a:t>?</a:t>
            </a:r>
          </a:p>
          <a:p>
            <a:pPr algn="r" rtl="1"/>
            <a:r>
              <a:rPr lang="he-IL" dirty="0" smtClean="0"/>
              <a:t>כן!</a:t>
            </a:r>
            <a:r>
              <a:rPr lang="en-US" dirty="0" smtClean="0"/>
              <a:t> </a:t>
            </a:r>
            <a:r>
              <a:rPr lang="he-IL" dirty="0" smtClean="0"/>
              <a:t> ניתן להשתמש בשליפה מקוננת, כאשר השליפה הפנימית מחשבת את הערכים האגרגטיביים, והשליפה החיצונית משתמשת בהם כדי לבצע התניה</a:t>
            </a:r>
            <a:r>
              <a:rPr lang="he-IL" dirty="0"/>
              <a:t>.</a:t>
            </a:r>
            <a:endParaRPr lang="he-IL" dirty="0" smtClean="0"/>
          </a:p>
          <a:p>
            <a:pPr algn="l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Algebra: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operators:</a:t>
            </a:r>
          </a:p>
          <a:p>
            <a:pPr lvl="1"/>
            <a:r>
              <a:rPr lang="en-US" dirty="0" smtClean="0"/>
              <a:t>Union: R1 </a:t>
            </a:r>
            <a:r>
              <a:rPr lang="en-US" dirty="0" smtClean="0">
                <a:sym typeface="Symbol" pitchFamily="18" charset="2"/>
              </a:rPr>
              <a:t> R2</a:t>
            </a:r>
          </a:p>
          <a:p>
            <a:pPr lvl="1"/>
            <a:r>
              <a:rPr lang="en-US" dirty="0" smtClean="0"/>
              <a:t>Difference : </a:t>
            </a:r>
            <a:r>
              <a:rPr lang="en-US" dirty="0" smtClean="0"/>
              <a:t>R1 – R2</a:t>
            </a:r>
          </a:p>
          <a:p>
            <a:pPr lvl="1"/>
            <a:r>
              <a:rPr lang="en-US" dirty="0" smtClean="0"/>
              <a:t>Selection: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i="1" baseline="-25000" dirty="0" smtClean="0"/>
              <a:t>c</a:t>
            </a:r>
            <a:r>
              <a:rPr lang="en-US" dirty="0" smtClean="0"/>
              <a:t>(R)</a:t>
            </a:r>
          </a:p>
          <a:p>
            <a:pPr lvl="1"/>
            <a:r>
              <a:rPr lang="en-US" dirty="0" smtClean="0"/>
              <a:t>Projection: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/>
              <a:t>A1,…,An</a:t>
            </a:r>
            <a:r>
              <a:rPr lang="en-US" sz="1400" dirty="0" smtClean="0"/>
              <a:t> </a:t>
            </a:r>
            <a:r>
              <a:rPr lang="en-US" dirty="0" smtClean="0"/>
              <a:t>(R)</a:t>
            </a:r>
          </a:p>
          <a:p>
            <a:pPr lvl="1"/>
            <a:r>
              <a:rPr lang="en-US" dirty="0" smtClean="0"/>
              <a:t>Cartesian product: R1 </a:t>
            </a:r>
            <a:r>
              <a:rPr lang="en-US" dirty="0" smtClean="0">
                <a:sym typeface="Symbol" pitchFamily="18" charset="2"/>
              </a:rPr>
              <a:t></a:t>
            </a:r>
            <a:r>
              <a:rPr lang="en-US" dirty="0" smtClean="0"/>
              <a:t> R2</a:t>
            </a:r>
          </a:p>
          <a:p>
            <a:pPr lvl="1"/>
            <a:r>
              <a:rPr lang="en-US" dirty="0" smtClean="0"/>
              <a:t>Renaming: </a:t>
            </a:r>
            <a:r>
              <a:rPr lang="en-US" dirty="0" smtClean="0">
                <a:latin typeface="Symbol" pitchFamily="18" charset="2"/>
              </a:rPr>
              <a:t>r</a:t>
            </a:r>
            <a:r>
              <a:rPr lang="en-US" baseline="-25000" dirty="0" smtClean="0"/>
              <a:t>B1,…,</a:t>
            </a:r>
            <a:r>
              <a:rPr lang="en-US" baseline="-25000" dirty="0" err="1" smtClean="0"/>
              <a:t>Bn</a:t>
            </a:r>
            <a:r>
              <a:rPr lang="en-US" dirty="0" smtClean="0"/>
              <a:t> (R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he-IL" dirty="0" smtClean="0"/>
              <a:t>כתבו שאילתה באלגברה רלציונית המחזירה את המזהים של כל המנות שנקנו החל מ</a:t>
            </a:r>
            <a:r>
              <a:rPr lang="en-US" dirty="0" smtClean="0"/>
              <a:t>-</a:t>
            </a:r>
            <a:r>
              <a:rPr lang="he-IL" dirty="0" smtClean="0"/>
              <a:t>2017 יותר מפעם אחת (דהיינו,</a:t>
            </a:r>
            <a:r>
              <a:rPr lang="en-US" dirty="0" smtClean="0"/>
              <a:t> </a:t>
            </a:r>
            <a:r>
              <a:rPr lang="he-IL" dirty="0" smtClean="0"/>
              <a:t>פעמיים</a:t>
            </a:r>
            <a:r>
              <a:rPr lang="en-US" dirty="0" smtClean="0"/>
              <a:t> </a:t>
            </a:r>
            <a:r>
              <a:rPr lang="he-IL" dirty="0" smtClean="0"/>
              <a:t>או</a:t>
            </a:r>
            <a:r>
              <a:rPr lang="en-US" dirty="0" smtClean="0"/>
              <a:t> </a:t>
            </a:r>
            <a:r>
              <a:rPr lang="he-IL" dirty="0" smtClean="0"/>
              <a:t>יותר)</a:t>
            </a:r>
            <a:endParaRPr lang="en-US" dirty="0"/>
          </a:p>
          <a:p>
            <a:pPr algn="l"/>
            <a:r>
              <a:rPr lang="el-GR" dirty="0" smtClean="0"/>
              <a:t>π </a:t>
            </a:r>
            <a:r>
              <a:rPr lang="en-US" baseline="-25000" dirty="0" smtClean="0"/>
              <a:t>O1.dish_id</a:t>
            </a:r>
            <a:br>
              <a:rPr lang="en-US" baseline="-25000" dirty="0" smtClean="0"/>
            </a:br>
            <a:r>
              <a:rPr lang="el-GR" dirty="0" smtClean="0"/>
              <a:t>σ </a:t>
            </a:r>
            <a:r>
              <a:rPr lang="en-US" baseline="-25000" dirty="0" smtClean="0"/>
              <a:t>P1.payment_id = O1. </a:t>
            </a:r>
            <a:r>
              <a:rPr lang="en-US" baseline="-25000" dirty="0" err="1" smtClean="0"/>
              <a:t>payment_id</a:t>
            </a:r>
            <a:r>
              <a:rPr lang="en-US" baseline="-25000" dirty="0" smtClean="0"/>
              <a:t> and</a:t>
            </a:r>
            <a:br>
              <a:rPr lang="en-US" baseline="-25000" dirty="0" smtClean="0"/>
            </a:br>
            <a:r>
              <a:rPr lang="en-US" baseline="-25000" dirty="0" smtClean="0"/>
              <a:t>P2. </a:t>
            </a:r>
            <a:r>
              <a:rPr lang="en-US" baseline="-25000" dirty="0" err="1" smtClean="0"/>
              <a:t>payment_id</a:t>
            </a:r>
            <a:r>
              <a:rPr lang="en-US" baseline="-25000" dirty="0" smtClean="0"/>
              <a:t> = O2.payment_id and </a:t>
            </a:r>
            <a:br>
              <a:rPr lang="en-US" baseline="-25000" dirty="0" smtClean="0"/>
            </a:br>
            <a:r>
              <a:rPr lang="en-US" baseline="-25000" dirty="0" smtClean="0"/>
              <a:t>P1.payment_date &gt; ‘2017-01-01’ and P2.payment_date &gt; ‘2017-01-01’ and O1.payment_id ≠ P2.payment_id and O1.dish_id = O2.dish_id</a:t>
            </a:r>
            <a:br>
              <a:rPr lang="en-US" baseline="-25000" dirty="0" smtClean="0"/>
            </a:br>
            <a:r>
              <a:rPr lang="el-GR" dirty="0" smtClean="0"/>
              <a:t>ρ</a:t>
            </a:r>
            <a:r>
              <a:rPr lang="en-US" baseline="-25000" dirty="0" smtClean="0"/>
              <a:t>O1</a:t>
            </a:r>
            <a:r>
              <a:rPr lang="en-US" dirty="0" smtClean="0"/>
              <a:t> Orders ⨯</a:t>
            </a:r>
            <a:r>
              <a:rPr lang="el-GR" dirty="0" smtClean="0"/>
              <a:t>ρ</a:t>
            </a:r>
            <a:r>
              <a:rPr lang="en-US" baseline="-25000" dirty="0" smtClean="0"/>
              <a:t>O2</a:t>
            </a:r>
            <a:r>
              <a:rPr lang="en-US" dirty="0" smtClean="0"/>
              <a:t> Orders ⨯</a:t>
            </a:r>
            <a:r>
              <a:rPr lang="el-GR" dirty="0" smtClean="0"/>
              <a:t>ρ</a:t>
            </a:r>
            <a:r>
              <a:rPr lang="en-US" baseline="-25000" dirty="0" smtClean="0"/>
              <a:t>P1</a:t>
            </a:r>
            <a:r>
              <a:rPr lang="en-US" dirty="0" smtClean="0"/>
              <a:t> Payments ⨯</a:t>
            </a:r>
            <a:br>
              <a:rPr lang="en-US" dirty="0" smtClean="0"/>
            </a:br>
            <a:r>
              <a:rPr lang="el-GR" dirty="0" smtClean="0"/>
              <a:t>ρ</a:t>
            </a:r>
            <a:r>
              <a:rPr lang="en-US" baseline="-25000" dirty="0" smtClean="0"/>
              <a:t>P2</a:t>
            </a:r>
            <a:r>
              <a:rPr lang="en-US" dirty="0" smtClean="0"/>
              <a:t> Payments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Question(6)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2800" dirty="0" smtClean="0"/>
              <a:t>לכל זוג שאילתות, בדקו האם הן מחזירות אותן תוצאות, או שהתוצאות של שאילתא אחת מוכלות בשאילתא אחרת</a:t>
            </a:r>
            <a:r>
              <a:rPr lang="en-US" sz="2800" dirty="0" smtClean="0"/>
              <a:t>:</a:t>
            </a:r>
            <a:endParaRPr lang="he-IL" sz="2800" dirty="0" smtClean="0"/>
          </a:p>
          <a:p>
            <a:pPr algn="r" rtl="1"/>
            <a:endParaRPr lang="he-IL" sz="2800" dirty="0"/>
          </a:p>
          <a:p>
            <a:pPr algn="r" rtl="1"/>
            <a:endParaRPr lang="he-IL" sz="2800" dirty="0" smtClean="0"/>
          </a:p>
          <a:p>
            <a:pPr algn="r" rtl="1"/>
            <a:endParaRPr lang="he-IL" sz="2800" dirty="0"/>
          </a:p>
          <a:p>
            <a:pPr algn="r" rtl="1"/>
            <a:endParaRPr lang="he-IL" sz="2800" dirty="0" smtClean="0"/>
          </a:p>
          <a:p>
            <a:pPr algn="r" rtl="1"/>
            <a:r>
              <a:rPr lang="he-IL" sz="2800" dirty="0" smtClean="0"/>
              <a:t>תוצאות </a:t>
            </a:r>
            <a:r>
              <a:rPr lang="en-US" sz="2800" dirty="0" smtClean="0"/>
              <a:t>Q2</a:t>
            </a:r>
            <a:r>
              <a:rPr lang="he-IL" sz="2800" dirty="0" smtClean="0"/>
              <a:t> מכילות את תוצאות </a:t>
            </a:r>
            <a:r>
              <a:rPr lang="en-US" sz="2800" dirty="0" smtClean="0"/>
              <a:t>Q1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313" y="2885678"/>
            <a:ext cx="4752975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Question(7)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he-IL" sz="2800" dirty="0" smtClean="0"/>
              <a:t>לכל זוג שאילתות, בדקו האם הן מחזירות אותן תוצאות, או שהתוצאות של שאילתא אחת מוכלות בשאילתא אחרת</a:t>
            </a:r>
            <a:r>
              <a:rPr lang="en-US" sz="2800" dirty="0" smtClean="0"/>
              <a:t>:</a:t>
            </a:r>
          </a:p>
          <a:p>
            <a:pPr algn="r" rtl="1"/>
            <a:endParaRPr lang="en-US" sz="2800" dirty="0"/>
          </a:p>
          <a:p>
            <a:pPr algn="r" rtl="1"/>
            <a:endParaRPr lang="en-US" sz="2800" dirty="0" smtClean="0"/>
          </a:p>
          <a:p>
            <a:pPr algn="r" rtl="1"/>
            <a:endParaRPr lang="en-US" sz="2800" dirty="0"/>
          </a:p>
          <a:p>
            <a:pPr algn="r" rtl="1"/>
            <a:endParaRPr lang="en-US" sz="2800" dirty="0" smtClean="0"/>
          </a:p>
          <a:p>
            <a:pPr algn="r" rtl="1">
              <a:buNone/>
            </a:pPr>
            <a:endParaRPr lang="en-US" sz="2800" dirty="0"/>
          </a:p>
          <a:p>
            <a:pPr algn="r" rtl="1"/>
            <a:r>
              <a:rPr lang="he-IL" sz="2800" dirty="0" smtClean="0"/>
              <a:t>התוצאות של </a:t>
            </a:r>
            <a:r>
              <a:rPr lang="en-US" sz="2800" dirty="0" smtClean="0"/>
              <a:t>Q1</a:t>
            </a:r>
            <a:r>
              <a:rPr lang="he-IL" sz="2800" dirty="0" smtClean="0"/>
              <a:t> מוכלות בתוצאות </a:t>
            </a:r>
            <a:r>
              <a:rPr lang="en-US" sz="2800" dirty="0" smtClean="0"/>
              <a:t>Q2</a:t>
            </a:r>
            <a:r>
              <a:rPr lang="he-IL" sz="2800" dirty="0" smtClean="0"/>
              <a:t> (למשל במקרה של מנה שהוחזרה יותר מפעם אחת)</a:t>
            </a:r>
            <a:endParaRPr lang="en-US" sz="28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2492896"/>
            <a:ext cx="6480720" cy="2727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11204</TotalTime>
  <Words>408</Words>
  <Application>Microsoft Office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SQL Queries</vt:lpstr>
      <vt:lpstr>Question</vt:lpstr>
      <vt:lpstr>Question(2)</vt:lpstr>
      <vt:lpstr>Question(3)</vt:lpstr>
      <vt:lpstr>Question(4)</vt:lpstr>
      <vt:lpstr>Relational Algebra: Reminder</vt:lpstr>
      <vt:lpstr>Question(5)</vt:lpstr>
      <vt:lpstr>Question(6)</vt:lpstr>
      <vt:lpstr>Question(7)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doron</dc:creator>
  <cp:lastModifiedBy>doron</cp:lastModifiedBy>
  <cp:revision>7</cp:revision>
  <dcterms:created xsi:type="dcterms:W3CDTF">2020-01-05T18:57:14Z</dcterms:created>
  <dcterms:modified xsi:type="dcterms:W3CDTF">2020-01-13T13:44:39Z</dcterms:modified>
</cp:coreProperties>
</file>