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9" r:id="rId5"/>
    <p:sldId id="257" r:id="rId6"/>
    <p:sldId id="260" r:id="rId7"/>
    <p:sldId id="261" r:id="rId8"/>
    <p:sldId id="262" r:id="rId9"/>
    <p:sldId id="265" r:id="rId10"/>
    <p:sldId id="266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7A22-C6CB-449F-B5B6-B71649F51D2A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271E5-D324-422C-B63B-0E8EFF30EC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60" y="1772816"/>
            <a:ext cx="815441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Accessing a Web Service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91680" y="4653136"/>
            <a:ext cx="2376264" cy="2160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44208" y="3645024"/>
            <a:ext cx="11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pagination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1"/>
            <a:endCxn id="7" idx="3"/>
          </p:cNvCxnSpPr>
          <p:nvPr/>
        </p:nvCxnSpPr>
        <p:spPr>
          <a:xfrm flipH="1">
            <a:off x="4067944" y="3829690"/>
            <a:ext cx="2376264" cy="931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 Requests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 services often limit the access (by requests rate/ by quota)</a:t>
            </a:r>
          </a:p>
          <a:p>
            <a:pPr lvl="1"/>
            <a:r>
              <a:rPr lang="en-US" dirty="0" smtClean="0"/>
              <a:t>To reduce the load on the server</a:t>
            </a:r>
          </a:p>
          <a:p>
            <a:pPr lvl="1"/>
            <a:r>
              <a:rPr lang="en-US" dirty="0" smtClean="0"/>
              <a:t>To prevent attacks</a:t>
            </a:r>
          </a:p>
          <a:p>
            <a:pPr lvl="1"/>
            <a:r>
              <a:rPr lang="en-US" dirty="0" smtClean="0"/>
              <a:t>To encourage payment</a:t>
            </a:r>
          </a:p>
          <a:p>
            <a:r>
              <a:rPr lang="en-US" dirty="0" smtClean="0"/>
              <a:t>How to cope:</a:t>
            </a:r>
          </a:p>
          <a:p>
            <a:pPr lvl="1"/>
            <a:r>
              <a:rPr lang="en-US" dirty="0" smtClean="0"/>
              <a:t>Request a bulk of data at once</a:t>
            </a:r>
          </a:p>
          <a:p>
            <a:pPr lvl="1"/>
            <a:r>
              <a:rPr lang="en-US" dirty="0" smtClean="0"/>
              <a:t>If possible, request only the data you need</a:t>
            </a:r>
          </a:p>
          <a:p>
            <a:pPr lvl="1"/>
            <a:r>
              <a:rPr lang="en-US" dirty="0" smtClean="0"/>
              <a:t>Start the retrieval process early!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application should have a reasonable user interface (UI)</a:t>
            </a:r>
          </a:p>
          <a:p>
            <a:r>
              <a:rPr lang="en-US" dirty="0" smtClean="0"/>
              <a:t>Bonus points will be given for applications which provide an exceptional user experience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JavaScript is the only code format most browsers understand</a:t>
            </a:r>
          </a:p>
          <a:p>
            <a:pPr lvl="1"/>
            <a:r>
              <a:rPr lang="en-US" dirty="0" smtClean="0"/>
              <a:t>But not for long – see </a:t>
            </a:r>
            <a:r>
              <a:rPr lang="en-US" dirty="0" err="1" smtClean="0"/>
              <a:t>WebAssembly</a:t>
            </a:r>
            <a:r>
              <a:rPr lang="en-US" dirty="0" smtClean="0"/>
              <a:t>!</a:t>
            </a:r>
          </a:p>
          <a:p>
            <a:r>
              <a:rPr lang="en-US" dirty="0" smtClean="0"/>
              <a:t>In order for the browser to run a code written in other language, it first needs to be compiled to </a:t>
            </a:r>
            <a:r>
              <a:rPr lang="en-US" dirty="0" smtClean="0"/>
              <a:t>JavaScript </a:t>
            </a:r>
            <a:endParaRPr lang="en-US" dirty="0" smtClean="0"/>
          </a:p>
          <a:p>
            <a:r>
              <a:rPr lang="en-US" dirty="0" smtClean="0"/>
              <a:t>The most common scenario – compiling a code written in recent version of ECMA script to a previous version, for older browsers support</a:t>
            </a:r>
          </a:p>
          <a:p>
            <a:pPr lvl="1"/>
            <a:r>
              <a:rPr lang="en-US" dirty="0" smtClean="0"/>
              <a:t>Popular tool: </a:t>
            </a:r>
            <a:r>
              <a:rPr lang="en-US" dirty="0" err="1" smtClean="0"/>
              <a:t>babel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your own web application</a:t>
            </a:r>
          </a:p>
          <a:p>
            <a:r>
              <a:rPr lang="en-US" dirty="0" smtClean="0"/>
              <a:t>Design a database and optimize it for several queries of your choice</a:t>
            </a:r>
          </a:p>
          <a:p>
            <a:r>
              <a:rPr lang="en-US" dirty="0" smtClean="0"/>
              <a:t>Use a public API to retrieve data from the Web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required to use at least 7 complex queries (including one full-text query)</a:t>
            </a:r>
          </a:p>
          <a:p>
            <a:r>
              <a:rPr lang="en-US" dirty="0" smtClean="0"/>
              <a:t>The queries you choose should:</a:t>
            </a:r>
          </a:p>
          <a:p>
            <a:pPr lvl="1"/>
            <a:r>
              <a:rPr lang="en-US" dirty="0" smtClean="0"/>
              <a:t>Serve the purpose of the application</a:t>
            </a:r>
          </a:p>
          <a:p>
            <a:pPr lvl="1"/>
            <a:r>
              <a:rPr lang="en-US" dirty="0" smtClean="0"/>
              <a:t>Be efficient (don’t overcomplicate a simple query)</a:t>
            </a:r>
          </a:p>
          <a:p>
            <a:pPr lvl="1"/>
            <a:r>
              <a:rPr lang="en-US" dirty="0" smtClean="0"/>
              <a:t>Use the indices you defined</a:t>
            </a:r>
          </a:p>
          <a:p>
            <a:r>
              <a:rPr lang="en-US" dirty="0" smtClean="0"/>
              <a:t>Note: your application will probably use other simpler queries as well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Decide on the target audience for your application</a:t>
            </a:r>
          </a:p>
          <a:p>
            <a:r>
              <a:rPr lang="en-US" dirty="0" smtClean="0"/>
              <a:t>Find an API which suits your need</a:t>
            </a:r>
          </a:p>
          <a:p>
            <a:r>
              <a:rPr lang="en-US" dirty="0" smtClean="0"/>
              <a:t>Decide on the functionality your application should provide</a:t>
            </a:r>
          </a:p>
          <a:p>
            <a:pPr lvl="1"/>
            <a:r>
              <a:rPr lang="en-US" dirty="0" smtClean="0"/>
              <a:t>Bonus points will be given for originality!</a:t>
            </a:r>
          </a:p>
          <a:p>
            <a:r>
              <a:rPr lang="en-US" dirty="0" smtClean="0"/>
              <a:t>Design the database</a:t>
            </a:r>
          </a:p>
          <a:p>
            <a:r>
              <a:rPr lang="en-US" dirty="0" smtClean="0"/>
              <a:t>Write a python script to populate your database using the API</a:t>
            </a:r>
          </a:p>
          <a:p>
            <a:r>
              <a:rPr lang="en-US" dirty="0" smtClean="0"/>
              <a:t>Compose the queries</a:t>
            </a:r>
          </a:p>
          <a:p>
            <a:r>
              <a:rPr lang="en-US" dirty="0" smtClean="0"/>
              <a:t>Optimize the DB to support the queries</a:t>
            </a:r>
          </a:p>
          <a:p>
            <a:r>
              <a:rPr lang="en-US" dirty="0" smtClean="0"/>
              <a:t>Build a user interface</a:t>
            </a:r>
            <a:endParaRPr lang="en-US" dirty="0"/>
          </a:p>
          <a:p>
            <a:r>
              <a:rPr lang="en-US" dirty="0" smtClean="0"/>
              <a:t>Test on university servers</a:t>
            </a:r>
          </a:p>
          <a:p>
            <a:r>
              <a:rPr lang="en-US" dirty="0" smtClean="0"/>
              <a:t>Write the documentation</a:t>
            </a:r>
          </a:p>
          <a:p>
            <a:r>
              <a:rPr lang="en-US" dirty="0" smtClean="0"/>
              <a:t>Submit!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single .zip file via </a:t>
            </a:r>
            <a:r>
              <a:rPr lang="en-US" dirty="0" err="1" smtClean="0"/>
              <a:t>Moodle</a:t>
            </a:r>
            <a:r>
              <a:rPr lang="en-US" dirty="0" smtClean="0"/>
              <a:t>, as specified in the project document</a:t>
            </a:r>
          </a:p>
          <a:p>
            <a:r>
              <a:rPr lang="en-US" dirty="0" smtClean="0"/>
              <a:t>Deployment (on university servers):</a:t>
            </a:r>
            <a:endParaRPr lang="en-US" dirty="0"/>
          </a:p>
          <a:p>
            <a:pPr lvl="1"/>
            <a:r>
              <a:rPr lang="en-US" dirty="0" smtClean="0"/>
              <a:t>Backend (Python): delta-tomcat-vm.cs.tau.ac.il</a:t>
            </a:r>
          </a:p>
          <a:p>
            <a:pPr lvl="2"/>
            <a:r>
              <a:rPr lang="en-US" dirty="0" smtClean="0"/>
              <a:t>Using your personal user</a:t>
            </a:r>
          </a:p>
          <a:p>
            <a:pPr lvl="1"/>
            <a:r>
              <a:rPr lang="en-US" dirty="0" smtClean="0"/>
              <a:t>DB Server (</a:t>
            </a:r>
            <a:r>
              <a:rPr lang="en-US" dirty="0" err="1" smtClean="0"/>
              <a:t>MySQL</a:t>
            </a:r>
            <a:r>
              <a:rPr lang="en-US" dirty="0" smtClean="0"/>
              <a:t>): mysqlsrv1.cs.tau.ac.il</a:t>
            </a:r>
          </a:p>
          <a:p>
            <a:pPr lvl="2"/>
            <a:r>
              <a:rPr lang="en-US" dirty="0" smtClean="0"/>
              <a:t>Using the user you will be assigned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in a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 is done in 4-student teams</a:t>
            </a:r>
          </a:p>
          <a:p>
            <a:pPr lvl="1"/>
            <a:r>
              <a:rPr lang="en-US" dirty="0" smtClean="0"/>
              <a:t>One of the students should send me </a:t>
            </a:r>
            <a:r>
              <a:rPr lang="en-US" dirty="0" smtClean="0"/>
              <a:t>his team </a:t>
            </a:r>
            <a:r>
              <a:rPr lang="en-US" dirty="0" smtClean="0"/>
              <a:t>details</a:t>
            </a:r>
          </a:p>
          <a:p>
            <a:pPr lvl="1"/>
            <a:r>
              <a:rPr lang="en-US" dirty="0" smtClean="0"/>
              <a:t>This user will be regarded as “team leader”</a:t>
            </a:r>
            <a:endParaRPr lang="en-US" dirty="0" smtClean="0"/>
          </a:p>
          <a:p>
            <a:r>
              <a:rPr lang="en-US" dirty="0" smtClean="0"/>
              <a:t>The key to efficient team work:</a:t>
            </a:r>
          </a:p>
          <a:p>
            <a:pPr lvl="1"/>
            <a:r>
              <a:rPr lang="en-US" dirty="0" smtClean="0"/>
              <a:t>Plan your application ahead</a:t>
            </a:r>
          </a:p>
          <a:p>
            <a:pPr lvl="1"/>
            <a:r>
              <a:rPr lang="en-US" dirty="0" smtClean="0"/>
              <a:t>Define independent tasks</a:t>
            </a:r>
          </a:p>
          <a:p>
            <a:pPr lvl="1"/>
            <a:r>
              <a:rPr lang="en-US" dirty="0" smtClean="0"/>
              <a:t>Decide on your source code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760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5856" y="2348880"/>
            <a:ext cx="115212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Retriever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76256" y="2348880"/>
            <a:ext cx="136815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2281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2281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6" name="Picture 2" descr="Image result for user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509120"/>
            <a:ext cx="720080" cy="720080"/>
          </a:xfrm>
          <a:prstGeom prst="rect">
            <a:avLst/>
          </a:prstGeom>
          <a:noFill/>
        </p:spPr>
      </p:pic>
      <p:cxnSp>
        <p:nvCxnSpPr>
          <p:cNvPr id="19" name="Straight Arrow Connector 18"/>
          <p:cNvCxnSpPr/>
          <p:nvPr/>
        </p:nvCxnSpPr>
        <p:spPr>
          <a:xfrm>
            <a:off x="7092280" y="3501008"/>
            <a:ext cx="36004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884368" y="3501008"/>
            <a:ext cx="21602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loud 25"/>
          <p:cNvSpPr/>
          <p:nvPr/>
        </p:nvSpPr>
        <p:spPr>
          <a:xfrm>
            <a:off x="971600" y="2348880"/>
            <a:ext cx="1656184" cy="12961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Web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27984" y="314096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44279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555776" y="314096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627784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004048" y="1412776"/>
            <a:ext cx="0" cy="403244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HTTP server which listens for requests at a particular port, and serve data in a machine-readable format (e.g. JSON, XML)</a:t>
            </a:r>
          </a:p>
          <a:p>
            <a:r>
              <a:rPr lang="en-US" dirty="0" smtClean="0"/>
              <a:t>Used for machine to machine communication</a:t>
            </a:r>
          </a:p>
          <a:p>
            <a:r>
              <a:rPr lang="en-US" dirty="0" smtClean="0"/>
              <a:t>Provides an interface (API) which is used to access the data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Stands for “Representational state transfer“</a:t>
            </a:r>
          </a:p>
          <a:p>
            <a:r>
              <a:rPr lang="en-US" dirty="0" smtClean="0"/>
              <a:t>An architecture for designing web services</a:t>
            </a:r>
          </a:p>
          <a:p>
            <a:r>
              <a:rPr lang="en-US" dirty="0" smtClean="0"/>
              <a:t>Instead of exposing operations, the web service exposes resources</a:t>
            </a:r>
          </a:p>
          <a:p>
            <a:r>
              <a:rPr lang="en-US" dirty="0" smtClean="0"/>
              <a:t>The available operation on a resource is according to the HTTP methods (i.e. </a:t>
            </a:r>
            <a:r>
              <a:rPr lang="en-US" dirty="0"/>
              <a:t>GET, HEAD, POST, PUT, PATCH, </a:t>
            </a:r>
            <a:r>
              <a:rPr lang="en-US" dirty="0" smtClean="0"/>
              <a:t>DELETE…)</a:t>
            </a:r>
          </a:p>
          <a:p>
            <a:r>
              <a:rPr lang="en-US" dirty="0" smtClean="0"/>
              <a:t>A web service which follows this architecture is called </a:t>
            </a:r>
            <a:r>
              <a:rPr lang="en-US" dirty="0" err="1" smtClean="0"/>
              <a:t>RESTful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527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Final Project</vt:lpstr>
      <vt:lpstr>Project Goals</vt:lpstr>
      <vt:lpstr>Complex Queries</vt:lpstr>
      <vt:lpstr>Project Steps</vt:lpstr>
      <vt:lpstr>Submission</vt:lpstr>
      <vt:lpstr>Working in a Team</vt:lpstr>
      <vt:lpstr>Major Components</vt:lpstr>
      <vt:lpstr>Web Service</vt:lpstr>
      <vt:lpstr>REST</vt:lpstr>
      <vt:lpstr>Example: Accessing a Web Service</vt:lpstr>
      <vt:lpstr>Web Service Requests Limit</vt:lpstr>
      <vt:lpstr>User Interface</vt:lpstr>
      <vt:lpstr>JavaScript Compilers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</dc:title>
  <dc:creator>doron</dc:creator>
  <cp:lastModifiedBy>doron</cp:lastModifiedBy>
  <cp:revision>13</cp:revision>
  <dcterms:created xsi:type="dcterms:W3CDTF">2019-12-15T12:09:45Z</dcterms:created>
  <dcterms:modified xsi:type="dcterms:W3CDTF">2019-12-16T13:55:59Z</dcterms:modified>
</cp:coreProperties>
</file>