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7" r:id="rId4"/>
    <p:sldId id="264" r:id="rId5"/>
    <p:sldId id="258" r:id="rId6"/>
    <p:sldId id="260" r:id="rId7"/>
    <p:sldId id="262" r:id="rId8"/>
    <p:sldId id="263" r:id="rId9"/>
    <p:sldId id="257" r:id="rId10"/>
    <p:sldId id="259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814-34F9-43F1-A195-964C8114BB02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FA7B-5101-4398-B5D9-D20841EA0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814-34F9-43F1-A195-964C8114BB02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FA7B-5101-4398-B5D9-D20841EA0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814-34F9-43F1-A195-964C8114BB02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FA7B-5101-4398-B5D9-D20841EA0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814-34F9-43F1-A195-964C8114BB02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FA7B-5101-4398-B5D9-D20841EA0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814-34F9-43F1-A195-964C8114BB02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FA7B-5101-4398-B5D9-D20841EA0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814-34F9-43F1-A195-964C8114BB02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FA7B-5101-4398-B5D9-D20841EA0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814-34F9-43F1-A195-964C8114BB02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FA7B-5101-4398-B5D9-D20841EA0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814-34F9-43F1-A195-964C8114BB02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FA7B-5101-4398-B5D9-D20841EA0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814-34F9-43F1-A195-964C8114BB02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FA7B-5101-4398-B5D9-D20841EA0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814-34F9-43F1-A195-964C8114BB02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FA7B-5101-4398-B5D9-D20841EA0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814-34F9-43F1-A195-964C8114BB02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FA7B-5101-4398-B5D9-D20841EA0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57814-34F9-43F1-A195-964C8114BB02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5FA7B-5101-4398-B5D9-D20841EA0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Functional Dependencies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Show a dependency-preserving lossless BCNF decomposition of R</a:t>
            </a:r>
          </a:p>
          <a:p>
            <a:pPr lvl="1"/>
            <a:r>
              <a:rPr lang="en-US" dirty="0" smtClean="0"/>
              <a:t>First include all dependencies:</a:t>
            </a:r>
          </a:p>
          <a:p>
            <a:pPr lvl="2"/>
            <a:r>
              <a:rPr lang="en-US" dirty="0" smtClean="0"/>
              <a:t>R1 = {A,C,D}</a:t>
            </a:r>
          </a:p>
          <a:p>
            <a:pPr lvl="2"/>
            <a:r>
              <a:rPr lang="en-US" dirty="0" smtClean="0"/>
              <a:t>R2 = {H,D,A}</a:t>
            </a:r>
          </a:p>
          <a:p>
            <a:pPr lvl="2"/>
            <a:r>
              <a:rPr lang="en-US" dirty="0" smtClean="0"/>
              <a:t>R3 = {E,C}</a:t>
            </a:r>
          </a:p>
          <a:p>
            <a:pPr lvl="2"/>
            <a:r>
              <a:rPr lang="en-US" dirty="0" smtClean="0"/>
              <a:t>R4 = {B,E,H}</a:t>
            </a:r>
          </a:p>
          <a:p>
            <a:pPr lvl="1"/>
            <a:r>
              <a:rPr lang="en-US" dirty="0" smtClean="0"/>
              <a:t>We now need to make it lossless, by providing a way to join all relations together:</a:t>
            </a:r>
          </a:p>
          <a:p>
            <a:pPr lvl="2"/>
            <a:r>
              <a:rPr lang="en-US" dirty="0" smtClean="0"/>
              <a:t>R5 = {</a:t>
            </a:r>
            <a:r>
              <a:rPr lang="pt-BR" dirty="0" smtClean="0"/>
              <a:t>A,B,E,G</a:t>
            </a:r>
            <a:r>
              <a:rPr lang="en-US" dirty="0" smtClean="0"/>
              <a:t>} (a key)</a:t>
            </a:r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 (Keys)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Let S(A,B,C) be a relation</a:t>
            </a:r>
          </a:p>
          <a:p>
            <a:pPr lvl="1"/>
            <a:r>
              <a:rPr lang="en-US" dirty="0" smtClean="0"/>
              <a:t>Assume {A,B} is the only minimal key of S.</a:t>
            </a:r>
            <a:br>
              <a:rPr lang="en-US" dirty="0" smtClean="0"/>
            </a:br>
            <a:r>
              <a:rPr lang="en-US" dirty="0" smtClean="0"/>
              <a:t>Is S in 3NF?</a:t>
            </a:r>
          </a:p>
          <a:p>
            <a:pPr lvl="2"/>
            <a:r>
              <a:rPr lang="en-US" dirty="0" smtClean="0"/>
              <a:t>No (see A </a:t>
            </a:r>
            <a:r>
              <a:rPr lang="en-US" dirty="0" smtClean="0">
                <a:sym typeface="Wingdings" pitchFamily="2" charset="2"/>
              </a:rPr>
              <a:t> C)</a:t>
            </a:r>
            <a:endParaRPr lang="en-US" dirty="0" smtClean="0"/>
          </a:p>
          <a:p>
            <a:pPr lvl="1"/>
            <a:r>
              <a:rPr lang="en-US" dirty="0" smtClean="0"/>
              <a:t>Assume {A,B} and {C} are the only minimal keys of S.</a:t>
            </a:r>
            <a:br>
              <a:rPr lang="en-US" dirty="0" smtClean="0"/>
            </a:br>
            <a:r>
              <a:rPr lang="en-US" dirty="0" smtClean="0"/>
              <a:t>Is S in BCNF?</a:t>
            </a:r>
          </a:p>
          <a:p>
            <a:pPr lvl="2"/>
            <a:r>
              <a:rPr lang="en-US" dirty="0" smtClean="0"/>
              <a:t>Yes! (otherwise it is a contradiction to {A,B} being a minimal key)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Let R be a relation, and F be a set of functional dependencies of R. We define the following function:</a:t>
            </a:r>
          </a:p>
          <a:p>
            <a:r>
              <a:rPr lang="en-US" sz="2800" dirty="0" err="1" smtClean="0"/>
              <a:t>Func</a:t>
            </a:r>
            <a:r>
              <a:rPr lang="en-US" sz="2800" dirty="0" smtClean="0"/>
              <a:t>(R,F):</a:t>
            </a:r>
          </a:p>
          <a:p>
            <a:pPr>
              <a:buNone/>
            </a:pPr>
            <a:r>
              <a:rPr lang="en-US" sz="2800" dirty="0" smtClean="0"/>
              <a:t>	Find a minimal key Z of R</a:t>
            </a:r>
            <a:br>
              <a:rPr lang="en-US" sz="2800" dirty="0" smtClean="0"/>
            </a:br>
            <a:r>
              <a:rPr lang="en-US" sz="2800" dirty="0" smtClean="0"/>
              <a:t>For each nontrivial FD X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/>
              <a:t>Y in F </a:t>
            </a:r>
            <a:br>
              <a:rPr lang="en-US" sz="2800" dirty="0" smtClean="0"/>
            </a:br>
            <a:r>
              <a:rPr lang="en-US" sz="2800" dirty="0" smtClean="0"/>
              <a:t>	If X is not a key then</a:t>
            </a:r>
            <a:br>
              <a:rPr lang="en-US" sz="2800" dirty="0" smtClean="0"/>
            </a:br>
            <a:r>
              <a:rPr lang="en-US" sz="2800" dirty="0" smtClean="0"/>
              <a:t>		For each A in Y \X:</a:t>
            </a:r>
            <a:br>
              <a:rPr lang="en-US" sz="2800" dirty="0" smtClean="0"/>
            </a:br>
            <a:r>
              <a:rPr lang="en-US" sz="2800" dirty="0" smtClean="0"/>
              <a:t>			If A is not in Z then return False</a:t>
            </a:r>
            <a:br>
              <a:rPr lang="en-US" sz="2800" dirty="0" smtClean="0"/>
            </a:br>
            <a:r>
              <a:rPr lang="en-US" sz="2800" dirty="0" smtClean="0"/>
              <a:t>Return True</a:t>
            </a:r>
          </a:p>
          <a:p>
            <a:r>
              <a:rPr lang="en-US" sz="2800" dirty="0" smtClean="0"/>
              <a:t>What can we say of the form of R if </a:t>
            </a:r>
            <a:r>
              <a:rPr lang="en-US" sz="2800" dirty="0" err="1" smtClean="0"/>
              <a:t>Func</a:t>
            </a:r>
            <a:r>
              <a:rPr lang="en-US" sz="2800" dirty="0" smtClean="0"/>
              <a:t> returns True?</a:t>
            </a:r>
          </a:p>
          <a:p>
            <a:pPr lvl="1"/>
            <a:r>
              <a:rPr lang="en-US" sz="2400" dirty="0" smtClean="0"/>
              <a:t>R is in 3NF</a:t>
            </a:r>
          </a:p>
          <a:p>
            <a:r>
              <a:rPr lang="en-US" sz="2800" dirty="0" smtClean="0"/>
              <a:t>What can we say of the form of R if </a:t>
            </a:r>
            <a:r>
              <a:rPr lang="en-US" sz="2800" dirty="0" err="1" smtClean="0"/>
              <a:t>Func</a:t>
            </a:r>
            <a:r>
              <a:rPr lang="en-US" sz="2800" dirty="0" smtClean="0"/>
              <a:t> returns False?</a:t>
            </a:r>
          </a:p>
          <a:p>
            <a:pPr lvl="1"/>
            <a:r>
              <a:rPr lang="en-US" sz="2400" dirty="0" smtClean="0"/>
              <a:t>Nothing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function dependency is a statement of the form A</a:t>
            </a:r>
            <a:r>
              <a:rPr lang="en-US" baseline="-25000" dirty="0" smtClean="0"/>
              <a:t>1</a:t>
            </a:r>
            <a:r>
              <a:rPr lang="en-US" dirty="0" smtClean="0"/>
              <a:t>, ..., A</a:t>
            </a:r>
            <a:r>
              <a:rPr lang="en-US" baseline="-25000" dirty="0" smtClean="0"/>
              <a:t>m </a:t>
            </a:r>
            <a:r>
              <a:rPr lang="en-US" dirty="0" smtClean="0">
                <a:latin typeface="Times New Roman"/>
                <a:cs typeface="Times New Roman"/>
                <a:sym typeface="Wingdings" pitchFamily="2" charset="2"/>
              </a:rPr>
              <a:t>→</a:t>
            </a:r>
            <a:r>
              <a:rPr lang="en-US" dirty="0" smtClean="0">
                <a:sym typeface="Wingdings" pitchFamily="2" charset="2"/>
              </a:rPr>
              <a:t> B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, ..., </a:t>
            </a:r>
            <a:r>
              <a:rPr lang="en-US" dirty="0" err="1" smtClean="0">
                <a:sym typeface="Wingdings" pitchFamily="2" charset="2"/>
              </a:rPr>
              <a:t>B</a:t>
            </a:r>
            <a:r>
              <a:rPr lang="en-US" baseline="-25000" dirty="0" err="1" smtClean="0">
                <a:sym typeface="Wingdings" pitchFamily="2" charset="2"/>
              </a:rPr>
              <a:t>n</a:t>
            </a:r>
            <a:r>
              <a:rPr lang="en-US" baseline="-25000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dirty="0" smtClean="0"/>
              <a:t>Meaning: if two </a:t>
            </a:r>
            <a:r>
              <a:rPr lang="en-US" dirty="0" err="1" smtClean="0"/>
              <a:t>tuples</a:t>
            </a:r>
            <a:r>
              <a:rPr lang="en-US" dirty="0" smtClean="0"/>
              <a:t> agrees on A</a:t>
            </a:r>
            <a:r>
              <a:rPr lang="en-US" baseline="-25000" dirty="0" smtClean="0"/>
              <a:t>1</a:t>
            </a:r>
            <a:r>
              <a:rPr lang="en-US" dirty="0" smtClean="0"/>
              <a:t>, ..., A</a:t>
            </a:r>
            <a:r>
              <a:rPr lang="en-US" baseline="-25000" dirty="0" smtClean="0"/>
              <a:t>m  </a:t>
            </a:r>
            <a:r>
              <a:rPr lang="en-US" dirty="0" smtClean="0"/>
              <a:t>they must also agree on </a:t>
            </a:r>
            <a:r>
              <a:rPr lang="en-US" dirty="0" smtClean="0">
                <a:sym typeface="Wingdings" pitchFamily="2" charset="2"/>
              </a:rPr>
              <a:t>B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, ..., </a:t>
            </a:r>
            <a:r>
              <a:rPr lang="en-US" dirty="0" err="1" smtClean="0">
                <a:sym typeface="Wingdings" pitchFamily="2" charset="2"/>
              </a:rPr>
              <a:t>B</a:t>
            </a:r>
            <a:r>
              <a:rPr lang="en-US" baseline="-25000" dirty="0" err="1" smtClean="0">
                <a:sym typeface="Wingdings" pitchFamily="2" charset="2"/>
              </a:rPr>
              <a:t>n</a:t>
            </a:r>
            <a:r>
              <a:rPr lang="en-US" baseline="-25000" dirty="0" smtClean="0">
                <a:sym typeface="Wingdings" pitchFamily="2" charset="2"/>
              </a:rPr>
              <a:t> </a:t>
            </a:r>
            <a:endParaRPr lang="en-US" dirty="0" smtClean="0"/>
          </a:p>
          <a:p>
            <a:r>
              <a:rPr lang="en-US" dirty="0" smtClean="0"/>
              <a:t>Example: Professor(SSN, </a:t>
            </a:r>
            <a:r>
              <a:rPr lang="en-US" dirty="0" err="1" smtClean="0"/>
              <a:t>FirstName</a:t>
            </a:r>
            <a:r>
              <a:rPr lang="en-US" dirty="0" smtClean="0"/>
              <a:t>, </a:t>
            </a:r>
            <a:r>
              <a:rPr lang="en-US" dirty="0" err="1" smtClean="0"/>
              <a:t>LastName</a:t>
            </a:r>
            <a:r>
              <a:rPr lang="en-US" dirty="0" smtClean="0"/>
              <a:t>, Building, </a:t>
            </a:r>
            <a:r>
              <a:rPr lang="en-US" dirty="0" err="1" smtClean="0"/>
              <a:t>RoomNumber</a:t>
            </a:r>
            <a:r>
              <a:rPr lang="en-US" dirty="0" smtClean="0"/>
              <a:t>, </a:t>
            </a:r>
            <a:r>
              <a:rPr lang="en-US" dirty="0" err="1" smtClean="0"/>
              <a:t>hasWindow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SSN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/>
              <a:t>FirstName</a:t>
            </a:r>
            <a:r>
              <a:rPr lang="en-US" dirty="0" smtClean="0"/>
              <a:t>,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1"/>
            <a:r>
              <a:rPr lang="en-US" dirty="0" smtClean="0"/>
              <a:t>Building, </a:t>
            </a:r>
            <a:r>
              <a:rPr lang="en-US" dirty="0" err="1" smtClean="0"/>
              <a:t>RoomNumber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SSN, </a:t>
            </a:r>
            <a:r>
              <a:rPr lang="en-US" dirty="0" err="1" smtClean="0"/>
              <a:t>hasWindow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BCNF and 3NF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are the problems with Professor relation?</a:t>
            </a:r>
          </a:p>
          <a:p>
            <a:pPr lvl="1"/>
            <a:r>
              <a:rPr lang="en-US" dirty="0" smtClean="0"/>
              <a:t>Redundant room information</a:t>
            </a:r>
          </a:p>
          <a:p>
            <a:pPr lvl="1"/>
            <a:r>
              <a:rPr lang="en-US" dirty="0" smtClean="0"/>
              <a:t>Updating one row requires updating others for consistency</a:t>
            </a:r>
            <a:endParaRPr lang="en-US" dirty="0"/>
          </a:p>
          <a:p>
            <a:pPr lvl="1"/>
            <a:r>
              <a:rPr lang="en-US" dirty="0" smtClean="0"/>
              <a:t>When removing a professor we lose room information</a:t>
            </a:r>
          </a:p>
          <a:p>
            <a:r>
              <a:rPr lang="en-US" dirty="0" smtClean="0"/>
              <a:t>Solution: Normal Forms</a:t>
            </a:r>
          </a:p>
          <a:p>
            <a:pPr lvl="1"/>
            <a:r>
              <a:rPr lang="en-US" dirty="0" smtClean="0"/>
              <a:t>BCNF: Non trivial A</a:t>
            </a:r>
            <a:r>
              <a:rPr lang="en-US" baseline="-25000" dirty="0" smtClean="0"/>
              <a:t>1</a:t>
            </a:r>
            <a:r>
              <a:rPr lang="en-US" dirty="0" smtClean="0"/>
              <a:t>, ..., A</a:t>
            </a:r>
            <a:r>
              <a:rPr lang="en-US" baseline="-25000" dirty="0" smtClean="0"/>
              <a:t>m </a:t>
            </a:r>
            <a:r>
              <a:rPr lang="en-US" dirty="0" smtClean="0">
                <a:latin typeface="Times New Roman"/>
                <a:cs typeface="Times New Roman"/>
                <a:sym typeface="Wingdings" pitchFamily="2" charset="2"/>
              </a:rPr>
              <a:t>→</a:t>
            </a:r>
            <a:r>
              <a:rPr lang="en-US" dirty="0" smtClean="0">
                <a:sym typeface="Wingdings" pitchFamily="2" charset="2"/>
              </a:rPr>
              <a:t> B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, ..., </a:t>
            </a:r>
            <a:r>
              <a:rPr lang="en-US" dirty="0" err="1" smtClean="0">
                <a:sym typeface="Wingdings" pitchFamily="2" charset="2"/>
              </a:rPr>
              <a:t>B</a:t>
            </a:r>
            <a:r>
              <a:rPr lang="en-US" baseline="-25000" dirty="0" err="1" smtClean="0">
                <a:sym typeface="Wingdings" pitchFamily="2" charset="2"/>
              </a:rPr>
              <a:t>n</a:t>
            </a:r>
            <a:r>
              <a:rPr lang="en-US" baseline="-25000" dirty="0">
                <a:sym typeface="Wingdings" pitchFamily="2" charset="2"/>
              </a:rPr>
              <a:t> </a:t>
            </a:r>
            <a:r>
              <a:rPr lang="en-US" dirty="0" smtClean="0"/>
              <a:t>implies A</a:t>
            </a:r>
            <a:r>
              <a:rPr lang="en-US" baseline="-25000" dirty="0" smtClean="0"/>
              <a:t>1</a:t>
            </a:r>
            <a:r>
              <a:rPr lang="en-US" dirty="0" smtClean="0"/>
              <a:t>, ..., A</a:t>
            </a:r>
            <a:r>
              <a:rPr lang="en-US" baseline="-25000" dirty="0" smtClean="0"/>
              <a:t>m</a:t>
            </a:r>
            <a:r>
              <a:rPr lang="en-US" dirty="0" smtClean="0"/>
              <a:t> is a key</a:t>
            </a:r>
          </a:p>
          <a:p>
            <a:pPr lvl="1"/>
            <a:r>
              <a:rPr lang="en-US" dirty="0" smtClean="0"/>
              <a:t>3NF: Non trivial A</a:t>
            </a:r>
            <a:r>
              <a:rPr lang="en-US" baseline="-25000" dirty="0" smtClean="0"/>
              <a:t>1</a:t>
            </a:r>
            <a:r>
              <a:rPr lang="en-US" dirty="0" smtClean="0"/>
              <a:t>, ..., A</a:t>
            </a:r>
            <a:r>
              <a:rPr lang="en-US" baseline="-25000" dirty="0" smtClean="0"/>
              <a:t>m </a:t>
            </a:r>
            <a:r>
              <a:rPr lang="en-US" dirty="0" smtClean="0">
                <a:latin typeface="Times New Roman"/>
                <a:cs typeface="Times New Roman"/>
                <a:sym typeface="Wingdings" pitchFamily="2" charset="2"/>
              </a:rPr>
              <a:t>→</a:t>
            </a:r>
            <a:r>
              <a:rPr lang="en-US" dirty="0" smtClean="0">
                <a:sym typeface="Wingdings" pitchFamily="2" charset="2"/>
              </a:rPr>
              <a:t> B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, ..., </a:t>
            </a:r>
            <a:r>
              <a:rPr lang="en-US" dirty="0" err="1" smtClean="0">
                <a:sym typeface="Wingdings" pitchFamily="2" charset="2"/>
              </a:rPr>
              <a:t>B</a:t>
            </a:r>
            <a:r>
              <a:rPr lang="en-US" baseline="-25000" dirty="0" err="1" smtClean="0">
                <a:sym typeface="Wingdings" pitchFamily="2" charset="2"/>
              </a:rPr>
              <a:t>n</a:t>
            </a:r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dirty="0" smtClean="0"/>
              <a:t>implies A</a:t>
            </a:r>
            <a:r>
              <a:rPr lang="en-US" baseline="-25000" dirty="0" smtClean="0"/>
              <a:t>1</a:t>
            </a:r>
            <a:r>
              <a:rPr lang="en-US" dirty="0" smtClean="0"/>
              <a:t>, ..., A</a:t>
            </a:r>
            <a:r>
              <a:rPr lang="en-US" baseline="-25000" dirty="0" smtClean="0"/>
              <a:t>m</a:t>
            </a:r>
            <a:r>
              <a:rPr lang="en-US" dirty="0" smtClean="0"/>
              <a:t> is a key or </a:t>
            </a:r>
            <a:r>
              <a:rPr lang="en-US" smtClean="0"/>
              <a:t>each </a:t>
            </a:r>
            <a:r>
              <a:rPr lang="en-US" smtClean="0">
                <a:sym typeface="Wingdings" pitchFamily="2" charset="2"/>
              </a:rPr>
              <a:t>B</a:t>
            </a:r>
            <a:r>
              <a:rPr lang="en-US" baseline="-25000" smtClean="0">
                <a:sym typeface="Wingdings" pitchFamily="2" charset="2"/>
              </a:rPr>
              <a:t>i</a:t>
            </a:r>
            <a:r>
              <a:rPr lang="en-US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is part of a </a:t>
            </a:r>
            <a:r>
              <a:rPr lang="en-US" dirty="0" smtClean="0">
                <a:sym typeface="Wingdings" pitchFamily="2" charset="2"/>
              </a:rPr>
              <a:t>minimal key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the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00808"/>
            <a:ext cx="6619875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R be a relation R(A,B,C,D,E,G,H) with the following functional dependencies:</a:t>
            </a:r>
            <a:endParaRPr lang="pt-BR" dirty="0" smtClean="0"/>
          </a:p>
          <a:p>
            <a:pPr lvl="1"/>
            <a:r>
              <a:rPr lang="pt-BR" dirty="0" smtClean="0"/>
              <a:t>A,C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dirty="0" smtClean="0"/>
              <a:t>D</a:t>
            </a:r>
          </a:p>
          <a:p>
            <a:pPr lvl="1"/>
            <a:r>
              <a:rPr lang="pt-BR" dirty="0" smtClean="0"/>
              <a:t>H,D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dirty="0" smtClean="0"/>
              <a:t>A</a:t>
            </a:r>
          </a:p>
          <a:p>
            <a:pPr lvl="1"/>
            <a:r>
              <a:rPr lang="pt-BR" dirty="0" smtClean="0"/>
              <a:t>E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dirty="0" smtClean="0"/>
              <a:t>C</a:t>
            </a:r>
          </a:p>
          <a:p>
            <a:pPr lvl="1"/>
            <a:r>
              <a:rPr lang="pt-BR" dirty="0" smtClean="0"/>
              <a:t>B,E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dirty="0" smtClean="0"/>
              <a:t>H</a:t>
            </a:r>
          </a:p>
          <a:p>
            <a:r>
              <a:rPr lang="pt-BR" dirty="0" smtClean="0"/>
              <a:t>What are the minimal keys?</a:t>
            </a:r>
          </a:p>
          <a:p>
            <a:pPr lvl="1"/>
            <a:r>
              <a:rPr lang="pt-BR" dirty="0" smtClean="0"/>
              <a:t>{A,B,E,G}, {B,D,E,G} 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FD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make sure a set T of functional dependencies is minimal?</a:t>
            </a:r>
          </a:p>
          <a:p>
            <a:r>
              <a:rPr lang="en-US" dirty="0" smtClean="0"/>
              <a:t>Use to following algorithm to compute the minimal set: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3742" y="3841973"/>
            <a:ext cx="6702634" cy="203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set of FD of R minimal?</a:t>
            </a:r>
          </a:p>
          <a:p>
            <a:pPr lvl="1"/>
            <a:r>
              <a:rPr lang="en-US" dirty="0" smtClean="0"/>
              <a:t>Yes!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BCNF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30263"/>
            <a:ext cx="651510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Decompose </a:t>
            </a:r>
            <a:r>
              <a:rPr lang="en-US" dirty="0" smtClean="0"/>
              <a:t>R into BCNF using lossless decomposition:</a:t>
            </a:r>
          </a:p>
          <a:p>
            <a:pPr lvl="1"/>
            <a:r>
              <a:rPr lang="en-US" dirty="0" smtClean="0"/>
              <a:t>R1 = {A,B,C,D,E,G,H}</a:t>
            </a:r>
          </a:p>
          <a:p>
            <a:pPr lvl="1"/>
            <a:r>
              <a:rPr lang="en-US" b="1" dirty="0" smtClean="0"/>
              <a:t>R2 = {A,C,D}</a:t>
            </a:r>
          </a:p>
          <a:p>
            <a:pPr lvl="1"/>
            <a:r>
              <a:rPr lang="en-US" dirty="0" smtClean="0"/>
              <a:t>R3 = {A,B,C,E,G,H}</a:t>
            </a:r>
          </a:p>
          <a:p>
            <a:pPr lvl="1"/>
            <a:r>
              <a:rPr lang="en-US" b="1" dirty="0" smtClean="0"/>
              <a:t>R4 = {C,E}</a:t>
            </a:r>
          </a:p>
          <a:p>
            <a:pPr lvl="1"/>
            <a:r>
              <a:rPr lang="en-US" dirty="0" smtClean="0"/>
              <a:t>R5 = {A,B,E,G,H}</a:t>
            </a:r>
          </a:p>
          <a:p>
            <a:pPr lvl="1"/>
            <a:r>
              <a:rPr lang="en-US" b="1" dirty="0" smtClean="0"/>
              <a:t>R6 = {B,E,H}</a:t>
            </a:r>
          </a:p>
          <a:p>
            <a:pPr lvl="1"/>
            <a:r>
              <a:rPr lang="en-US" b="1" dirty="0" smtClean="0"/>
              <a:t>R7 = {A,B,E,G}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11378</TotalTime>
  <Words>391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Functional Dependencies</vt:lpstr>
      <vt:lpstr>Reminder</vt:lpstr>
      <vt:lpstr>BCNF and 3NF</vt:lpstr>
      <vt:lpstr>Computing the Closure</vt:lpstr>
      <vt:lpstr>Question</vt:lpstr>
      <vt:lpstr>Minimal FD Set</vt:lpstr>
      <vt:lpstr>Question(2)</vt:lpstr>
      <vt:lpstr>BCNF Decomposition</vt:lpstr>
      <vt:lpstr>Question(3)</vt:lpstr>
      <vt:lpstr>Question(4)</vt:lpstr>
      <vt:lpstr>Question 2 (Keys)</vt:lpstr>
      <vt:lpstr>Question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doron</dc:creator>
  <cp:lastModifiedBy>doron</cp:lastModifiedBy>
  <cp:revision>9</cp:revision>
  <dcterms:created xsi:type="dcterms:W3CDTF">2019-12-22T14:55:52Z</dcterms:created>
  <dcterms:modified xsi:type="dcterms:W3CDTF">2019-12-31T09:08:15Z</dcterms:modified>
</cp:coreProperties>
</file>