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0" r:id="rId5"/>
    <p:sldId id="261" r:id="rId6"/>
    <p:sldId id="263" r:id="rId7"/>
    <p:sldId id="262" r:id="rId8"/>
    <p:sldId id="257" r:id="rId9"/>
    <p:sldId id="264" r:id="rId10"/>
    <p:sldId id="258" r:id="rId11"/>
    <p:sldId id="265" r:id="rId12"/>
    <p:sldId id="268" r:id="rId13"/>
    <p:sldId id="270" r:id="rId14"/>
    <p:sldId id="266" r:id="rId15"/>
    <p:sldId id="267" r:id="rId16"/>
    <p:sldId id="269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7BCA-96A3-4946-8182-0BE1E2D0B75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5280-A549-4DC4-85E0-80E9FF970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7BCA-96A3-4946-8182-0BE1E2D0B75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5280-A549-4DC4-85E0-80E9FF970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7BCA-96A3-4946-8182-0BE1E2D0B75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5280-A549-4DC4-85E0-80E9FF970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7BCA-96A3-4946-8182-0BE1E2D0B75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5280-A549-4DC4-85E0-80E9FF970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7BCA-96A3-4946-8182-0BE1E2D0B75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5280-A549-4DC4-85E0-80E9FF970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7BCA-96A3-4946-8182-0BE1E2D0B75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5280-A549-4DC4-85E0-80E9FF970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7BCA-96A3-4946-8182-0BE1E2D0B75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5280-A549-4DC4-85E0-80E9FF970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7BCA-96A3-4946-8182-0BE1E2D0B75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5280-A549-4DC4-85E0-80E9FF970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7BCA-96A3-4946-8182-0BE1E2D0B75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5280-A549-4DC4-85E0-80E9FF970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7BCA-96A3-4946-8182-0BE1E2D0B75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5280-A549-4DC4-85E0-80E9FF970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7BCA-96A3-4946-8182-0BE1E2D0B75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5280-A549-4DC4-85E0-80E9FF970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7BCA-96A3-4946-8182-0BE1E2D0B75A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5280-A549-4DC4-85E0-80E9FF9703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tau.ac.il/system/server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putt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ysqlsrv.cs.tau.ac.il/" TargetMode="External"/><Relationship Id="rId2" Type="http://schemas.openxmlformats.org/officeDocument/2006/relationships/hyperlink" Target="https://dev.mysql.com/doc/sakila/e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MySQL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ttp://ben90.com/wp-content/uploads/2010/01/mysql_logo1.png" descr="http://ben90.com/wp-content/uploads/2010/01/mysql_logo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771800" y="3573016"/>
            <a:ext cx="3865638" cy="2000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Sakila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" y="1212676"/>
            <a:ext cx="91630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HW#1?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you need to connect to the university </a:t>
            </a:r>
            <a:r>
              <a:rPr lang="en-US" dirty="0" err="1" smtClean="0"/>
              <a:t>MySQL</a:t>
            </a:r>
            <a:r>
              <a:rPr lang="en-US" dirty="0" smtClean="0"/>
              <a:t> database server, where you will run your queries</a:t>
            </a:r>
          </a:p>
          <a:p>
            <a:pPr lvl="1"/>
            <a:r>
              <a:rPr lang="en-US" dirty="0" smtClean="0"/>
              <a:t>Server name: mysqlsrv.cs.tau.ac.il</a:t>
            </a:r>
          </a:p>
          <a:p>
            <a:pPr lvl="1"/>
            <a:r>
              <a:rPr lang="en-US" dirty="0" smtClean="0"/>
              <a:t>DB name: </a:t>
            </a:r>
            <a:r>
              <a:rPr lang="en-US" dirty="0" err="1" smtClean="0"/>
              <a:t>sakila</a:t>
            </a:r>
            <a:endParaRPr lang="en-US" dirty="0" smtClean="0"/>
          </a:p>
          <a:p>
            <a:pPr lvl="1"/>
            <a:r>
              <a:rPr lang="en-US" dirty="0" smtClean="0"/>
              <a:t>user name: </a:t>
            </a:r>
            <a:r>
              <a:rPr lang="en-US" dirty="0" err="1" smtClean="0"/>
              <a:t>sakila</a:t>
            </a:r>
            <a:endParaRPr lang="en-US" dirty="0" smtClean="0"/>
          </a:p>
          <a:p>
            <a:pPr lvl="1"/>
            <a:r>
              <a:rPr lang="en-US" dirty="0" smtClean="0"/>
              <a:t>password: </a:t>
            </a:r>
            <a:r>
              <a:rPr lang="en-US" dirty="0" err="1" smtClean="0"/>
              <a:t>sakila</a:t>
            </a:r>
            <a:endParaRPr lang="en-US" dirty="0" smtClean="0"/>
          </a:p>
          <a:p>
            <a:r>
              <a:rPr lang="en-US" dirty="0" smtClean="0"/>
              <a:t>For security reasons, connection is over SSH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TAU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university firewall denies </a:t>
            </a:r>
            <a:r>
              <a:rPr lang="en-US" dirty="0" smtClean="0"/>
              <a:t>c</a:t>
            </a:r>
            <a:r>
              <a:rPr lang="en-US" dirty="0" smtClean="0"/>
              <a:t>onnections outside the university VPN</a:t>
            </a:r>
            <a:endParaRPr lang="en-US" dirty="0" smtClean="0"/>
          </a:p>
          <a:p>
            <a:r>
              <a:rPr lang="en-US" dirty="0" smtClean="0"/>
              <a:t>The preferred way of enabling remote connection is using </a:t>
            </a:r>
            <a:r>
              <a:rPr lang="en-US" dirty="0" err="1" smtClean="0"/>
              <a:t>sslvpn</a:t>
            </a:r>
            <a:endParaRPr lang="en-US" dirty="0" smtClean="0"/>
          </a:p>
          <a:p>
            <a:pPr lvl="1"/>
            <a:r>
              <a:rPr lang="en-US" dirty="0" smtClean="0"/>
              <a:t>Usage information + details on other university services: </a:t>
            </a:r>
            <a:r>
              <a:rPr lang="en-US" dirty="0" smtClean="0">
                <a:hlinkClick r:id="rId2"/>
              </a:rPr>
              <a:t>https://www.cs.tau.ac.il/system/servers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TAU server(2)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software linked in the manual (Secure </a:t>
            </a:r>
            <a:r>
              <a:rPr lang="en-US" dirty="0"/>
              <a:t>Mobility </a:t>
            </a:r>
            <a:r>
              <a:rPr lang="en-US" dirty="0" smtClean="0"/>
              <a:t>Client), you could connect to university services as if you were a part of the university VPN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861048"/>
            <a:ext cx="4989118" cy="18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 + </a:t>
            </a:r>
            <a:r>
              <a:rPr lang="en-US" dirty="0" err="1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Command-line interface (Unix):</a:t>
            </a:r>
          </a:p>
          <a:p>
            <a:pPr lvl="1"/>
            <a:r>
              <a:rPr lang="en-US" dirty="0" smtClean="0"/>
              <a:t>Establish connection to nova: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Mysql</a:t>
            </a:r>
            <a:r>
              <a:rPr lang="en-US" dirty="0" smtClean="0"/>
              <a:t> CLI tool to connect to mysqlsrv.tau.ac.il:</a:t>
            </a:r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59632" y="2708920"/>
            <a:ext cx="6912764" cy="115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87624" y="4797152"/>
            <a:ext cx="7353706" cy="1152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 + </a:t>
            </a:r>
            <a:r>
              <a:rPr lang="en-US" dirty="0" err="1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Have fun running queries!</a:t>
            </a:r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59632" y="2204864"/>
            <a:ext cx="6156176" cy="1441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 + </a:t>
            </a:r>
            <a:r>
              <a:rPr lang="en-US" dirty="0" err="1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doesn’t come with an SSH client</a:t>
            </a:r>
          </a:p>
          <a:p>
            <a:r>
              <a:rPr lang="en-US" dirty="0" smtClean="0"/>
              <a:t>The recommended one is </a:t>
            </a:r>
            <a:r>
              <a:rPr lang="en-US" dirty="0" err="1" smtClean="0"/>
              <a:t>PuTTY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https://www.putty.org/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11560" y="3356992"/>
            <a:ext cx="3417555" cy="3246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211960" y="3573016"/>
            <a:ext cx="4537081" cy="2855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MySQL</a:t>
            </a:r>
            <a:r>
              <a:rPr lang="en-US" dirty="0" smtClean="0"/>
              <a:t> GUI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bother working in CLI?</a:t>
            </a:r>
          </a:p>
          <a:p>
            <a:r>
              <a:rPr lang="en-US" dirty="0" smtClean="0"/>
              <a:t>Some recommended </a:t>
            </a:r>
            <a:r>
              <a:rPr lang="en-US" dirty="0" err="1" smtClean="0"/>
              <a:t>MySQL</a:t>
            </a:r>
            <a:r>
              <a:rPr lang="en-US" dirty="0" smtClean="0"/>
              <a:t> GUI Clients:</a:t>
            </a:r>
          </a:p>
          <a:p>
            <a:pPr lvl="1"/>
            <a:r>
              <a:rPr lang="en-US" dirty="0" smtClean="0"/>
              <a:t>Windows users: </a:t>
            </a:r>
            <a:r>
              <a:rPr lang="en-US" dirty="0" err="1" smtClean="0"/>
              <a:t>HeidiSQL</a:t>
            </a:r>
            <a:endParaRPr lang="en-US" dirty="0" smtClean="0"/>
          </a:p>
          <a:p>
            <a:pPr lvl="1"/>
            <a:r>
              <a:rPr lang="en-US" dirty="0" smtClean="0"/>
              <a:t>Mac users: </a:t>
            </a:r>
            <a:r>
              <a:rPr lang="en-US" dirty="0" err="1" smtClean="0"/>
              <a:t>SequelPRO</a:t>
            </a:r>
            <a:endParaRPr lang="en-US" dirty="0" smtClean="0"/>
          </a:p>
          <a:p>
            <a:pPr lvl="1"/>
            <a:r>
              <a:rPr lang="en-US" dirty="0" smtClean="0"/>
              <a:t>Linux users: </a:t>
            </a:r>
            <a:r>
              <a:rPr lang="en-US" dirty="0" err="1" smtClean="0"/>
              <a:t>DBeaver</a:t>
            </a: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HeidiSQL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need:</a:t>
            </a:r>
          </a:p>
          <a:p>
            <a:pPr lvl="1"/>
            <a:r>
              <a:rPr lang="en-US" dirty="0" err="1" smtClean="0"/>
              <a:t>HeidiSQL</a:t>
            </a:r>
            <a:r>
              <a:rPr lang="en-US" dirty="0" smtClean="0"/>
              <a:t> installation</a:t>
            </a:r>
          </a:p>
          <a:p>
            <a:pPr lvl="1"/>
            <a:r>
              <a:rPr lang="en-US" dirty="0" smtClean="0"/>
              <a:t>Plink.exe (comes with </a:t>
            </a:r>
            <a:r>
              <a:rPr lang="en-US" dirty="0" err="1" smtClean="0"/>
              <a:t>PuTTY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What to do</a:t>
            </a:r>
          </a:p>
          <a:p>
            <a:pPr lvl="1"/>
            <a:r>
              <a:rPr lang="en-US" dirty="0" smtClean="0"/>
              <a:t>Select SSH tunnel in network type</a:t>
            </a:r>
          </a:p>
          <a:p>
            <a:pPr lvl="1"/>
            <a:r>
              <a:rPr lang="en-US" dirty="0" smtClean="0"/>
              <a:t>Enter server details</a:t>
            </a:r>
          </a:p>
          <a:p>
            <a:pPr lvl="1"/>
            <a:r>
              <a:rPr lang="en-US" dirty="0" smtClean="0"/>
              <a:t>Enter the path to plink.exe in </a:t>
            </a:r>
            <a:r>
              <a:rPr lang="en-US" dirty="0" smtClean="0"/>
              <a:t>SSH tunnel tab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HeidiSQL</a:t>
            </a:r>
            <a:r>
              <a:rPr lang="en-US" dirty="0" smtClean="0"/>
              <a:t> Example(2)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43608" y="1700808"/>
            <a:ext cx="7451505" cy="4568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 (Reminder)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dbms"/>
          <p:cNvPicPr>
            <a:picLocks noChangeAspect="1" noChangeArrowheads="1"/>
          </p:cNvPicPr>
          <p:nvPr/>
        </p:nvPicPr>
        <p:blipFill>
          <a:blip r:embed="rId2" cstate="print"/>
          <a:srcRect t="4458"/>
          <a:stretch>
            <a:fillRect/>
          </a:stretch>
        </p:blipFill>
        <p:spPr bwMode="auto">
          <a:xfrm>
            <a:off x="2123728" y="1628800"/>
            <a:ext cx="489654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HeidiSQL</a:t>
            </a:r>
            <a:r>
              <a:rPr lang="en-US" dirty="0" smtClean="0"/>
              <a:t> Example(3)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the </a:t>
            </a:r>
            <a:r>
              <a:rPr lang="en-US" dirty="0" err="1" smtClean="0"/>
              <a:t>Sakila</a:t>
            </a:r>
            <a:r>
              <a:rPr lang="en-US" dirty="0" smtClean="0"/>
              <a:t> database, and start writing queries!</a:t>
            </a:r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35696" y="2708920"/>
            <a:ext cx="5616624" cy="3595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Readable SQL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does the query returns?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Things to consider:</a:t>
            </a:r>
          </a:p>
          <a:p>
            <a:pPr lvl="1"/>
            <a:r>
              <a:rPr lang="en-US" dirty="0" smtClean="0"/>
              <a:t>Result structure (columns names, duplications,…)</a:t>
            </a:r>
          </a:p>
          <a:p>
            <a:pPr lvl="1"/>
            <a:r>
              <a:rPr lang="en-US" dirty="0" smtClean="0"/>
              <a:t>Indentation</a:t>
            </a:r>
          </a:p>
          <a:p>
            <a:pPr lvl="1"/>
            <a:r>
              <a:rPr lang="en-US" dirty="0" smtClean="0"/>
              <a:t>Naming</a:t>
            </a:r>
          </a:p>
          <a:p>
            <a:pPr lvl="1"/>
            <a:r>
              <a:rPr lang="en-US" dirty="0" smtClean="0"/>
              <a:t>Order of conditions</a:t>
            </a:r>
          </a:p>
          <a:p>
            <a:endParaRPr lang="en-US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59632" y="2188602"/>
            <a:ext cx="586250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SELECT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DISTINCT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title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FROM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customer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rental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inventory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film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WHERE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customer_id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customer_id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AND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inventory_id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inventory_id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AND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film_id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film_id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AND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first_name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"LISA"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database management system</a:t>
            </a:r>
          </a:p>
          <a:p>
            <a:r>
              <a:rPr lang="en-US" dirty="0" smtClean="0"/>
              <a:t>Implements the relational model</a:t>
            </a:r>
          </a:p>
          <a:p>
            <a:pPr lvl="1"/>
            <a:r>
              <a:rPr lang="en-US" dirty="0" smtClean="0"/>
              <a:t>Exposes objects as database, table, row, column…</a:t>
            </a:r>
          </a:p>
          <a:p>
            <a:pPr lvl="1"/>
            <a:r>
              <a:rPr lang="en-US" dirty="0" smtClean="0"/>
              <a:t>Implements the SQL standard </a:t>
            </a:r>
          </a:p>
          <a:p>
            <a:r>
              <a:rPr lang="en-US" dirty="0" smtClean="0"/>
              <a:t>An open source software, written in C and C++</a:t>
            </a:r>
          </a:p>
          <a:p>
            <a:r>
              <a:rPr lang="en-US" dirty="0" smtClean="0"/>
              <a:t>Named after My </a:t>
            </a:r>
            <a:r>
              <a:rPr lang="en-US" dirty="0" err="1" smtClean="0"/>
              <a:t>Widenius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INFORMATION_SCHEMA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special database </a:t>
            </a:r>
            <a:r>
              <a:rPr lang="en-US" dirty="0"/>
              <a:t>within each </a:t>
            </a:r>
            <a:r>
              <a:rPr lang="en-US" dirty="0" err="1"/>
              <a:t>MySQL</a:t>
            </a:r>
            <a:r>
              <a:rPr lang="en-US" dirty="0"/>
              <a:t> </a:t>
            </a:r>
            <a:r>
              <a:rPr lang="en-US" dirty="0" smtClean="0"/>
              <a:t>instance</a:t>
            </a:r>
          </a:p>
          <a:p>
            <a:r>
              <a:rPr lang="en-US" dirty="0" smtClean="0"/>
              <a:t>Stores </a:t>
            </a:r>
            <a:r>
              <a:rPr lang="en-US" dirty="0"/>
              <a:t>information about all the other databases that the </a:t>
            </a:r>
            <a:r>
              <a:rPr lang="en-US" dirty="0" err="1"/>
              <a:t>MySQL</a:t>
            </a:r>
            <a:r>
              <a:rPr lang="en-US" dirty="0"/>
              <a:t> server </a:t>
            </a:r>
            <a:r>
              <a:rPr lang="en-US" dirty="0" smtClean="0"/>
              <a:t>maintains</a:t>
            </a:r>
          </a:p>
          <a:p>
            <a:r>
              <a:rPr lang="en-US" dirty="0" smtClean="0"/>
              <a:t>The data in </a:t>
            </a:r>
            <a:r>
              <a:rPr lang="en-US" dirty="0" smtClean="0"/>
              <a:t>INFORMATION_SCHEMA is </a:t>
            </a:r>
            <a:r>
              <a:rPr lang="en-US" dirty="0" err="1" smtClean="0"/>
              <a:t>readonly</a:t>
            </a:r>
            <a:endParaRPr lang="en-US" dirty="0" smtClean="0"/>
          </a:p>
          <a:p>
            <a:r>
              <a:rPr lang="en-US" dirty="0" smtClean="0"/>
              <a:t>Some of the tables in the DB:</a:t>
            </a:r>
          </a:p>
          <a:p>
            <a:pPr lvl="1"/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Columns</a:t>
            </a:r>
          </a:p>
          <a:p>
            <a:pPr lvl="1"/>
            <a:r>
              <a:rPr lang="en-US" dirty="0" err="1" smtClean="0"/>
              <a:t>User_privileges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MySQL</a:t>
            </a:r>
            <a:r>
              <a:rPr lang="en-US" dirty="0" smtClean="0"/>
              <a:t>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the scope of this course, we will assume each column has a primitive type</a:t>
            </a:r>
          </a:p>
          <a:p>
            <a:r>
              <a:rPr lang="en-US" dirty="0" smtClean="0"/>
              <a:t>Primitive types are divided into 3 categories:</a:t>
            </a:r>
          </a:p>
          <a:p>
            <a:pPr lvl="1"/>
            <a:r>
              <a:rPr lang="en-US" dirty="0" smtClean="0"/>
              <a:t>Numeric Types</a:t>
            </a:r>
          </a:p>
          <a:p>
            <a:pPr lvl="2"/>
            <a:r>
              <a:rPr lang="en-US" dirty="0" smtClean="0"/>
              <a:t>Integer types (</a:t>
            </a:r>
            <a:r>
              <a:rPr lang="en-US" dirty="0" err="1" smtClean="0"/>
              <a:t>Smallint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Fixed-point types (decimal, numeric)</a:t>
            </a:r>
          </a:p>
          <a:p>
            <a:pPr lvl="2"/>
            <a:r>
              <a:rPr lang="en-US" dirty="0" smtClean="0"/>
              <a:t>Bit-value type (Bit)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Date Types (Date, </a:t>
            </a:r>
            <a:r>
              <a:rPr lang="en-US" dirty="0" err="1" smtClean="0"/>
              <a:t>Datetime</a:t>
            </a:r>
            <a:r>
              <a:rPr lang="en-US" dirty="0" smtClean="0"/>
              <a:t>, Timestamp)</a:t>
            </a:r>
          </a:p>
          <a:p>
            <a:pPr lvl="1"/>
            <a:r>
              <a:rPr lang="en-US" dirty="0" smtClean="0"/>
              <a:t>String Types (Char, </a:t>
            </a:r>
            <a:r>
              <a:rPr lang="en-US" dirty="0" err="1" smtClean="0"/>
              <a:t>Varchar</a:t>
            </a:r>
            <a:r>
              <a:rPr lang="en-US" dirty="0" smtClean="0"/>
              <a:t>, Blob etc.)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MySQL</a:t>
            </a:r>
            <a:r>
              <a:rPr lang="en-US" dirty="0" smtClean="0"/>
              <a:t> Account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user account permit </a:t>
            </a:r>
            <a:r>
              <a:rPr lang="en-US" dirty="0"/>
              <a:t>client users to connect to the server and access data managed by the </a:t>
            </a:r>
            <a:r>
              <a:rPr lang="en-US" dirty="0" smtClean="0"/>
              <a:t>server</a:t>
            </a:r>
          </a:p>
          <a:p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/>
              <a:t>privilege system </a:t>
            </a:r>
            <a:r>
              <a:rPr lang="en-US" dirty="0" smtClean="0"/>
              <a:t>authenticates the users and associates them with </a:t>
            </a:r>
            <a:r>
              <a:rPr lang="en-US" dirty="0"/>
              <a:t>privileges on a </a:t>
            </a:r>
            <a:r>
              <a:rPr lang="en-US" dirty="0" smtClean="0"/>
              <a:t>database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MySQL</a:t>
            </a:r>
            <a:r>
              <a:rPr lang="en-US" dirty="0" smtClean="0"/>
              <a:t> User Privileges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Administrative </a:t>
            </a:r>
            <a:r>
              <a:rPr lang="en-US" dirty="0" smtClean="0"/>
              <a:t>privileges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enable users to manage operation of the </a:t>
            </a:r>
            <a:r>
              <a:rPr lang="en-US" dirty="0" err="1"/>
              <a:t>MySQL</a:t>
            </a:r>
            <a:r>
              <a:rPr lang="en-US" dirty="0"/>
              <a:t>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specific to a particular database</a:t>
            </a:r>
            <a:r>
              <a:rPr lang="en-US" dirty="0" smtClean="0"/>
              <a:t>.</a:t>
            </a:r>
          </a:p>
          <a:p>
            <a:r>
              <a:rPr lang="en-US" dirty="0"/>
              <a:t>Database </a:t>
            </a:r>
            <a:r>
              <a:rPr lang="en-US" dirty="0" smtClean="0"/>
              <a:t>privileges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apply to a database and to all objects within </a:t>
            </a:r>
            <a:r>
              <a:rPr lang="en-US" dirty="0" smtClean="0"/>
              <a:t>it</a:t>
            </a:r>
            <a:endParaRPr lang="en-US" dirty="0"/>
          </a:p>
          <a:p>
            <a:r>
              <a:rPr lang="en-US" dirty="0"/>
              <a:t>Privileges for database </a:t>
            </a:r>
            <a:r>
              <a:rPr lang="en-US" dirty="0" smtClean="0"/>
              <a:t>objects</a:t>
            </a:r>
          </a:p>
          <a:p>
            <a:pPr lvl="1"/>
            <a:r>
              <a:rPr lang="en-US" dirty="0"/>
              <a:t>tables, indexes, views, and stored </a:t>
            </a:r>
            <a:r>
              <a:rPr lang="en-US" dirty="0" smtClean="0"/>
              <a:t>routines…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 smtClean="0"/>
              <a:t>Sakila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sample database for </a:t>
            </a:r>
            <a:r>
              <a:rPr lang="en-US" dirty="0" err="1" smtClean="0"/>
              <a:t>MySQL</a:t>
            </a:r>
            <a:r>
              <a:rPr lang="en-US" dirty="0" smtClean="0"/>
              <a:t>, designed </a:t>
            </a:r>
            <a:r>
              <a:rPr lang="en-US" dirty="0"/>
              <a:t>to represent a DVD rental </a:t>
            </a:r>
            <a:r>
              <a:rPr lang="en-US" dirty="0" smtClean="0"/>
              <a:t>store</a:t>
            </a:r>
          </a:p>
          <a:p>
            <a:r>
              <a:rPr lang="en-US" dirty="0" smtClean="0"/>
              <a:t>Documentation: </a:t>
            </a:r>
            <a:r>
              <a:rPr lang="en-US" dirty="0" smtClean="0">
                <a:hlinkClick r:id="rId2"/>
              </a:rPr>
              <a:t>https://dev.mysql.com/doc/sakila/en/</a:t>
            </a:r>
            <a:endParaRPr lang="en-US" dirty="0" smtClean="0"/>
          </a:p>
          <a:p>
            <a:r>
              <a:rPr lang="en-US" dirty="0" smtClean="0"/>
              <a:t>For the homework, we will use the university </a:t>
            </a:r>
            <a:r>
              <a:rPr lang="en-US" dirty="0" err="1" smtClean="0"/>
              <a:t>MySQL</a:t>
            </a:r>
            <a:r>
              <a:rPr lang="en-US" dirty="0" smtClean="0"/>
              <a:t> database server </a:t>
            </a:r>
            <a:r>
              <a:rPr lang="en-US" dirty="0" smtClean="0">
                <a:hlinkClick r:id="rId3"/>
              </a:rPr>
              <a:t>http://mysqlsrv.cs.tau.ac.il/</a:t>
            </a:r>
            <a:r>
              <a:rPr lang="en-US" dirty="0" smtClean="0"/>
              <a:t>, where you will find a version of the </a:t>
            </a:r>
            <a:r>
              <a:rPr lang="en-US" dirty="0" err="1" smtClean="0"/>
              <a:t>sakila</a:t>
            </a:r>
            <a:r>
              <a:rPr lang="en-US" dirty="0" smtClean="0"/>
              <a:t>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Sakila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version released in 2006: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49282" y="2348880"/>
            <a:ext cx="4959022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573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Introduction to MySQL</vt:lpstr>
      <vt:lpstr>DBMS (Reminder)</vt:lpstr>
      <vt:lpstr>MySQL</vt:lpstr>
      <vt:lpstr>INFORMATION_SCHEMA</vt:lpstr>
      <vt:lpstr>MySQL Data Types</vt:lpstr>
      <vt:lpstr>MySQL Account Management</vt:lpstr>
      <vt:lpstr>MySQL User Privileges</vt:lpstr>
      <vt:lpstr> Sakila</vt:lpstr>
      <vt:lpstr>Sakila(2)</vt:lpstr>
      <vt:lpstr>Sakila Structure</vt:lpstr>
      <vt:lpstr>How to do HW#1?</vt:lpstr>
      <vt:lpstr>Connection to TAU server</vt:lpstr>
      <vt:lpstr>Connection to TAU server(2)</vt:lpstr>
      <vt:lpstr>CLI + MySQL</vt:lpstr>
      <vt:lpstr>CLI + MySQL</vt:lpstr>
      <vt:lpstr>CLI + MySQL</vt:lpstr>
      <vt:lpstr>MySQL GUI Clients</vt:lpstr>
      <vt:lpstr>HeidiSQL Example</vt:lpstr>
      <vt:lpstr>HeidiSQL Example(2)</vt:lpstr>
      <vt:lpstr>HeidiSQL Example(3)</vt:lpstr>
      <vt:lpstr>Readable SQL Queries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MySQL</dc:title>
  <dc:creator>doron</dc:creator>
  <cp:lastModifiedBy>doron</cp:lastModifiedBy>
  <cp:revision>10</cp:revision>
  <dcterms:created xsi:type="dcterms:W3CDTF">2019-11-10T10:59:31Z</dcterms:created>
  <dcterms:modified xsi:type="dcterms:W3CDTF">2019-11-11T14:02:55Z</dcterms:modified>
</cp:coreProperties>
</file>