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60" r:id="rId6"/>
    <p:sldId id="261" r:id="rId7"/>
    <p:sldId id="270" r:id="rId8"/>
    <p:sldId id="263" r:id="rId9"/>
    <p:sldId id="264" r:id="rId10"/>
    <p:sldId id="262" r:id="rId11"/>
    <p:sldId id="265" r:id="rId12"/>
    <p:sldId id="266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56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63D-D412-465B-AECF-94E50FEB87A3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4CC7-265C-450B-BE4C-C16CC5F24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63D-D412-465B-AECF-94E50FEB87A3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4CC7-265C-450B-BE4C-C16CC5F24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63D-D412-465B-AECF-94E50FEB87A3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4CC7-265C-450B-BE4C-C16CC5F24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63D-D412-465B-AECF-94E50FEB87A3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4CC7-265C-450B-BE4C-C16CC5F24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63D-D412-465B-AECF-94E50FEB87A3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4CC7-265C-450B-BE4C-C16CC5F24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63D-D412-465B-AECF-94E50FEB87A3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4CC7-265C-450B-BE4C-C16CC5F24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63D-D412-465B-AECF-94E50FEB87A3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4CC7-265C-450B-BE4C-C16CC5F24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63D-D412-465B-AECF-94E50FEB87A3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4CC7-265C-450B-BE4C-C16CC5F24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63D-D412-465B-AECF-94E50FEB87A3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4CC7-265C-450B-BE4C-C16CC5F24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63D-D412-465B-AECF-94E50FEB87A3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4CC7-265C-450B-BE4C-C16CC5F24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63D-D412-465B-AECF-94E50FEB87A3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4CC7-265C-450B-BE4C-C16CC5F24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D863D-D412-465B-AECF-94E50FEB87A3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B4CC7-265C-450B-BE4C-C16CC5F24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orontiferet@mail.tau.ac.i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system@cs.tau.ac.i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Database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Fall 2019/20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Client-Server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Image" descr="Image"/>
          <p:cNvPicPr>
            <a:picLocks noChangeAspect="1"/>
          </p:cNvPicPr>
          <p:nvPr/>
        </p:nvPicPr>
        <p:blipFill>
          <a:blip r:embed="rId2" cstate="print">
            <a:extLst/>
          </a:blip>
          <a:srcRect l="24114" b="16603"/>
          <a:stretch>
            <a:fillRect/>
          </a:stretch>
        </p:blipFill>
        <p:spPr>
          <a:xfrm>
            <a:off x="2724152" y="1866467"/>
            <a:ext cx="5220980" cy="3461835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Image Processing…"/>
          <p:cNvSpPr txBox="1"/>
          <p:nvPr/>
        </p:nvSpPr>
        <p:spPr>
          <a:xfrm>
            <a:off x="971600" y="4847804"/>
            <a:ext cx="2636285" cy="813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07504" indent="-407504">
              <a:buClr>
                <a:srgbClr val="535353"/>
              </a:buClr>
              <a:buSzPct val="82000"/>
              <a:buChar char="★"/>
            </a:pPr>
            <a:r>
              <a:rPr dirty="0"/>
              <a:t>Image Processing</a:t>
            </a:r>
          </a:p>
          <a:p>
            <a:pPr marL="407504" indent="-407504">
              <a:buClr>
                <a:srgbClr val="535353"/>
              </a:buClr>
              <a:buSzPct val="82000"/>
              <a:buChar char="★"/>
            </a:pPr>
            <a:r>
              <a:rPr dirty="0"/>
              <a:t>UI operations</a:t>
            </a:r>
          </a:p>
        </p:txBody>
      </p:sp>
      <p:sp>
        <p:nvSpPr>
          <p:cNvPr id="14" name="Authentication…"/>
          <p:cNvSpPr txBox="1"/>
          <p:nvPr/>
        </p:nvSpPr>
        <p:spPr>
          <a:xfrm>
            <a:off x="3599693" y="4693260"/>
            <a:ext cx="2340459" cy="1184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07504" indent="-407504">
              <a:buClr>
                <a:srgbClr val="535353"/>
              </a:buClr>
              <a:buSzPct val="82000"/>
              <a:buChar char="★"/>
            </a:pPr>
            <a:r>
              <a:rPr dirty="0"/>
              <a:t>Authentication</a:t>
            </a:r>
          </a:p>
          <a:p>
            <a:pPr marL="407504" indent="-407504">
              <a:buClr>
                <a:srgbClr val="535353"/>
              </a:buClr>
              <a:buSzPct val="82000"/>
              <a:buChar char="★"/>
            </a:pPr>
            <a:r>
              <a:rPr dirty="0"/>
              <a:t>Notifications</a:t>
            </a:r>
          </a:p>
          <a:p>
            <a:pPr marL="407504" indent="-407504">
              <a:buClr>
                <a:srgbClr val="535353"/>
              </a:buClr>
              <a:buSzPct val="82000"/>
              <a:buChar char="★"/>
            </a:pPr>
            <a:r>
              <a:rPr dirty="0"/>
              <a:t>API</a:t>
            </a:r>
          </a:p>
        </p:txBody>
      </p:sp>
      <p:sp>
        <p:nvSpPr>
          <p:cNvPr id="15" name="Images table…"/>
          <p:cNvSpPr txBox="1"/>
          <p:nvPr/>
        </p:nvSpPr>
        <p:spPr>
          <a:xfrm>
            <a:off x="5860782" y="4693260"/>
            <a:ext cx="2034465" cy="1184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407504" indent="-407504">
              <a:buClr>
                <a:srgbClr val="535353"/>
              </a:buClr>
              <a:buSzPct val="82000"/>
              <a:buChar char="★"/>
            </a:pPr>
            <a:r>
              <a:rPr dirty="0"/>
              <a:t>Images table</a:t>
            </a:r>
          </a:p>
          <a:p>
            <a:pPr marL="407504" indent="-407504">
              <a:buClr>
                <a:srgbClr val="535353"/>
              </a:buClr>
              <a:buSzPct val="82000"/>
              <a:buChar char="★"/>
            </a:pPr>
            <a:r>
              <a:rPr dirty="0"/>
              <a:t>Users table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2204864"/>
            <a:ext cx="128587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3645024"/>
            <a:ext cx="128587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Database server is a standalone server, which is not is not accessible to web-users</a:t>
            </a:r>
          </a:p>
          <a:p>
            <a:r>
              <a:rPr lang="en-US" dirty="0" smtClean="0"/>
              <a:t>Only the web server communicates with the DB</a:t>
            </a:r>
          </a:p>
          <a:p>
            <a:r>
              <a:rPr lang="en-US" dirty="0" smtClean="0"/>
              <a:t>Administrators have special permissions to access to the database management system directly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the relational model, proposed by E. F. </a:t>
            </a:r>
            <a:r>
              <a:rPr lang="en-US" dirty="0" err="1" smtClean="0"/>
              <a:t>Codd</a:t>
            </a:r>
            <a:r>
              <a:rPr lang="en-US" dirty="0" smtClean="0"/>
              <a:t> in 1970</a:t>
            </a:r>
          </a:p>
          <a:p>
            <a:r>
              <a:rPr lang="en-US" dirty="0" smtClean="0"/>
              <a:t>The main language used is SQL</a:t>
            </a:r>
          </a:p>
          <a:p>
            <a:pPr lvl="1"/>
            <a:r>
              <a:rPr lang="en-US" dirty="0" smtClean="0"/>
              <a:t>Informally divided to DDL and DML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411760" y="3933056"/>
            <a:ext cx="4320480" cy="2506945"/>
            <a:chOff x="755576" y="2204864"/>
            <a:chExt cx="5832648" cy="3384376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55576" y="2276872"/>
              <a:ext cx="2743200" cy="2581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21374" y="2204864"/>
              <a:ext cx="1466850" cy="3076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7" name="Elbow Connector 6"/>
            <p:cNvCxnSpPr/>
            <p:nvPr/>
          </p:nvCxnSpPr>
          <p:spPr>
            <a:xfrm>
              <a:off x="1187624" y="4725144"/>
              <a:ext cx="4320480" cy="864096"/>
            </a:xfrm>
            <a:prstGeom prst="bentConnector3">
              <a:avLst>
                <a:gd name="adj1" fmla="val -115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5508104" y="5229200"/>
              <a:ext cx="0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645973" y="4365104"/>
            <a:ext cx="765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Users: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0" y="4355812"/>
            <a:ext cx="1142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Followers: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relational database management system (RDBMS)</a:t>
            </a:r>
          </a:p>
          <a:p>
            <a:r>
              <a:rPr lang="en-US" dirty="0" smtClean="0"/>
              <a:t>Free and open-source software written in C and C++</a:t>
            </a:r>
          </a:p>
          <a:p>
            <a:r>
              <a:rPr lang="en-US" dirty="0" smtClean="0"/>
              <a:t>One of the most popular databases</a:t>
            </a:r>
          </a:p>
          <a:p>
            <a:r>
              <a:rPr lang="en-US" dirty="0" smtClean="0"/>
              <a:t>Next tutorial:</a:t>
            </a:r>
          </a:p>
          <a:p>
            <a:pPr lvl="1"/>
            <a:r>
              <a:rPr lang="en-US" dirty="0" smtClean="0"/>
              <a:t>Introduction and usage</a:t>
            </a:r>
          </a:p>
          <a:p>
            <a:pPr lvl="1"/>
            <a:r>
              <a:rPr lang="en-US" dirty="0" smtClean="0"/>
              <a:t>What you need to know for HW#1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TA: </a:t>
            </a:r>
            <a:r>
              <a:rPr lang="en-US" dirty="0" err="1" smtClean="0"/>
              <a:t>Doron</a:t>
            </a:r>
            <a:r>
              <a:rPr lang="en-US" dirty="0" smtClean="0"/>
              <a:t> </a:t>
            </a:r>
            <a:r>
              <a:rPr lang="en-US" dirty="0" err="1" smtClean="0"/>
              <a:t>Tiferet</a:t>
            </a:r>
            <a:endParaRPr lang="en-US" dirty="0" smtClean="0"/>
          </a:p>
          <a:p>
            <a:pPr lvl="1"/>
            <a:r>
              <a:rPr lang="en-US" dirty="0" smtClean="0"/>
              <a:t>For personal questions or to schedule an appointment: </a:t>
            </a:r>
            <a:r>
              <a:rPr lang="en-US" dirty="0" smtClean="0">
                <a:hlinkClick r:id="rId2"/>
              </a:rPr>
              <a:t>dorontiferet@mail.tau.ac.il</a:t>
            </a:r>
            <a:endParaRPr lang="en-US" dirty="0"/>
          </a:p>
          <a:p>
            <a:pPr lvl="1"/>
            <a:r>
              <a:rPr lang="en-US" dirty="0" smtClean="0"/>
              <a:t>Otherwise, use the </a:t>
            </a:r>
            <a:r>
              <a:rPr lang="en-US" dirty="0" err="1" smtClean="0"/>
              <a:t>Moodle</a:t>
            </a:r>
            <a:r>
              <a:rPr lang="en-US" dirty="0" smtClean="0"/>
              <a:t> forum!</a:t>
            </a:r>
          </a:p>
          <a:p>
            <a:r>
              <a:rPr lang="en-US" dirty="0" smtClean="0"/>
              <a:t>Grading:</a:t>
            </a:r>
          </a:p>
          <a:p>
            <a:pPr lvl="1"/>
            <a:r>
              <a:rPr lang="en-US" dirty="0" smtClean="0"/>
              <a:t>Exam: 50%</a:t>
            </a:r>
          </a:p>
          <a:p>
            <a:pPr lvl="1"/>
            <a:r>
              <a:rPr lang="en-US" dirty="0" smtClean="0"/>
              <a:t>Homework (2 Exercises): 15%</a:t>
            </a:r>
          </a:p>
          <a:p>
            <a:pPr lvl="1"/>
            <a:r>
              <a:rPr lang="en-US" dirty="0" smtClean="0"/>
              <a:t>Project: 35%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Homework:</a:t>
            </a:r>
          </a:p>
          <a:p>
            <a:pPr lvl="1"/>
            <a:r>
              <a:rPr lang="en-US" dirty="0" smtClean="0"/>
              <a:t>Done in pairs</a:t>
            </a:r>
          </a:p>
          <a:p>
            <a:pPr lvl="1"/>
            <a:r>
              <a:rPr lang="en-US" dirty="0" smtClean="0"/>
              <a:t>Submission is done via </a:t>
            </a:r>
            <a:r>
              <a:rPr lang="en-US" dirty="0" err="1" smtClean="0"/>
              <a:t>Moodle</a:t>
            </a:r>
            <a:r>
              <a:rPr lang="en-US" dirty="0" smtClean="0"/>
              <a:t>, by one of the partners</a:t>
            </a:r>
          </a:p>
          <a:p>
            <a:r>
              <a:rPr lang="en-US" dirty="0" smtClean="0"/>
              <a:t>Project:</a:t>
            </a:r>
          </a:p>
          <a:p>
            <a:pPr lvl="1"/>
            <a:r>
              <a:rPr lang="en-US" dirty="0" smtClean="0"/>
              <a:t>Done in group of four students</a:t>
            </a:r>
          </a:p>
          <a:p>
            <a:pPr lvl="1"/>
            <a:r>
              <a:rPr lang="en-US" dirty="0" smtClean="0"/>
              <a:t>Goal: develop a fully functional website with a database</a:t>
            </a:r>
          </a:p>
          <a:p>
            <a:pPr lvl="1"/>
            <a:r>
              <a:rPr lang="en-US" dirty="0" smtClean="0"/>
              <a:t>Focus on the database design, optimizations, SQL queries, and DB programming best practices</a:t>
            </a:r>
          </a:p>
          <a:p>
            <a:r>
              <a:rPr lang="en-US" dirty="0" smtClean="0"/>
              <a:t>Group size is obligatory!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Support/Questions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Moodle</a:t>
            </a:r>
            <a:r>
              <a:rPr lang="en-US" dirty="0" smtClean="0"/>
              <a:t> forums:</a:t>
            </a:r>
          </a:p>
          <a:p>
            <a:pPr lvl="1"/>
            <a:r>
              <a:rPr lang="en-US" dirty="0" smtClean="0"/>
              <a:t>finding partners</a:t>
            </a:r>
          </a:p>
          <a:p>
            <a:pPr lvl="1"/>
            <a:r>
              <a:rPr lang="en-US" dirty="0" smtClean="0"/>
              <a:t>general questions</a:t>
            </a:r>
          </a:p>
          <a:p>
            <a:r>
              <a:rPr lang="en-US" dirty="0" smtClean="0"/>
              <a:t>My email:</a:t>
            </a:r>
          </a:p>
          <a:p>
            <a:pPr lvl="1"/>
            <a:r>
              <a:rPr lang="en-US" dirty="0" smtClean="0"/>
              <a:t>personal questions</a:t>
            </a:r>
          </a:p>
          <a:p>
            <a:pPr lvl="1"/>
            <a:r>
              <a:rPr lang="en-US" dirty="0" smtClean="0"/>
              <a:t>scheduling an appointment</a:t>
            </a:r>
          </a:p>
          <a:p>
            <a:r>
              <a:rPr lang="en-US" dirty="0" smtClean="0">
                <a:hlinkClick r:id="rId2"/>
              </a:rPr>
              <a:t>system@cs.tau.ac.il</a:t>
            </a:r>
            <a:r>
              <a:rPr lang="en-US" dirty="0" smtClean="0"/>
              <a:t> – for system problems</a:t>
            </a:r>
          </a:p>
          <a:p>
            <a:r>
              <a:rPr lang="en-US" dirty="0" smtClean="0"/>
              <a:t>Lots of resources on the internet!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focus on the practical side of databases</a:t>
            </a:r>
            <a:endParaRPr lang="en-US" dirty="0"/>
          </a:p>
          <a:p>
            <a:pPr lvl="1"/>
            <a:r>
              <a:rPr lang="en-US" dirty="0" smtClean="0"/>
              <a:t>It would be especially relevant to the final project</a:t>
            </a:r>
          </a:p>
          <a:p>
            <a:r>
              <a:rPr lang="en-US" dirty="0" smtClean="0"/>
              <a:t>The main topics we will discuss:</a:t>
            </a:r>
          </a:p>
          <a:p>
            <a:pPr lvl="1"/>
            <a:r>
              <a:rPr lang="en-US" dirty="0" smtClean="0"/>
              <a:t>Relational Database Management System</a:t>
            </a:r>
          </a:p>
          <a:p>
            <a:pPr lvl="1"/>
            <a:r>
              <a:rPr lang="en-US" dirty="0" smtClean="0"/>
              <a:t>Database programming</a:t>
            </a:r>
          </a:p>
          <a:p>
            <a:pPr lvl="1"/>
            <a:r>
              <a:rPr lang="en-US" dirty="0" smtClean="0"/>
              <a:t>Web programming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Twitter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268760"/>
            <a:ext cx="7536490" cy="5109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Twitter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268760"/>
            <a:ext cx="7536490" cy="5109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915816" y="4509120"/>
            <a:ext cx="2232248" cy="12241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228184" y="2924944"/>
            <a:ext cx="2232248" cy="12241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44208" y="5085184"/>
            <a:ext cx="2016224" cy="10081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71800" y="1484784"/>
            <a:ext cx="1584176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71600" y="2132856"/>
            <a:ext cx="1944216" cy="13681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71600" y="1484784"/>
            <a:ext cx="1584176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Twitter Example(2)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task: store and access data</a:t>
            </a:r>
          </a:p>
          <a:p>
            <a:r>
              <a:rPr lang="en-US" dirty="0" smtClean="0"/>
              <a:t>Concerns:</a:t>
            </a:r>
          </a:p>
          <a:p>
            <a:pPr lvl="1"/>
            <a:r>
              <a:rPr lang="en-US" dirty="0" smtClean="0"/>
              <a:t>Efficiency</a:t>
            </a:r>
          </a:p>
          <a:p>
            <a:pPr lvl="1"/>
            <a:r>
              <a:rPr lang="en-US" dirty="0" smtClean="0"/>
              <a:t>Consistency</a:t>
            </a:r>
          </a:p>
          <a:p>
            <a:pPr lvl="1"/>
            <a:r>
              <a:rPr lang="en-US" dirty="0" smtClean="0"/>
              <a:t>Data loss</a:t>
            </a:r>
          </a:p>
          <a:p>
            <a:pPr lvl="1"/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…</a:t>
            </a:r>
          </a:p>
          <a:p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063974"/>
            <a:ext cx="22860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779912" y="3712046"/>
            <a:ext cx="432048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355976" y="4360118"/>
            <a:ext cx="432048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04048" y="4144094"/>
            <a:ext cx="432048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Twitter Example(3)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123728" y="2348880"/>
            <a:ext cx="5112568" cy="38164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95736" y="2420888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DBMS</a:t>
            </a:r>
            <a:endParaRPr lang="en-US" b="1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068960"/>
            <a:ext cx="22860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3779912" y="3717032"/>
            <a:ext cx="432048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355976" y="4365104"/>
            <a:ext cx="432048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004048" y="4149080"/>
            <a:ext cx="432048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13135</TotalTime>
  <Words>311</Words>
  <Application>Microsoft Office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Database Systems</vt:lpstr>
      <vt:lpstr>General Details</vt:lpstr>
      <vt:lpstr>Administration</vt:lpstr>
      <vt:lpstr>Support/Questions</vt:lpstr>
      <vt:lpstr>Scope</vt:lpstr>
      <vt:lpstr>Twitter Example</vt:lpstr>
      <vt:lpstr>Twitter Example</vt:lpstr>
      <vt:lpstr>Twitter Example(2)</vt:lpstr>
      <vt:lpstr>Twitter Example(3)</vt:lpstr>
      <vt:lpstr>Client-Server Architecture</vt:lpstr>
      <vt:lpstr>Database Server</vt:lpstr>
      <vt:lpstr>Relational Database</vt:lpstr>
      <vt:lpstr>MySql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Systems</dc:title>
  <dc:creator>doron</dc:creator>
  <cp:lastModifiedBy>doron</cp:lastModifiedBy>
  <cp:revision>8</cp:revision>
  <dcterms:created xsi:type="dcterms:W3CDTF">2019-10-23T16:17:31Z</dcterms:created>
  <dcterms:modified xsi:type="dcterms:W3CDTF">2019-11-04T13:33:47Z</dcterms:modified>
</cp:coreProperties>
</file>