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1495-E8D8-46A5-B34A-1CBAEBC99C1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46D1-F41D-4104-94C2-26C7B67278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1495-E8D8-46A5-B34A-1CBAEBC99C1D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46D1-F41D-4104-94C2-26C7B67278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1495-E8D8-46A5-B34A-1CBAEBC99C1D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46D1-F41D-4104-94C2-26C7B67278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1495-E8D8-46A5-B34A-1CBAEBC99C1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46D1-F41D-4104-94C2-26C7B67278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1495-E8D8-46A5-B34A-1CBAEBC99C1D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46D1-F41D-4104-94C2-26C7B67278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1495-E8D8-46A5-B34A-1CBAEBC99C1D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46D1-F41D-4104-94C2-26C7B67278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1495-E8D8-46A5-B34A-1CBAEBC99C1D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46D1-F41D-4104-94C2-26C7B67278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1495-E8D8-46A5-B34A-1CBAEBC99C1D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46D1-F41D-4104-94C2-26C7B67278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1495-E8D8-46A5-B34A-1CBAEBC99C1D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46D1-F41D-4104-94C2-26C7B67278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1495-E8D8-46A5-B34A-1CBAEBC99C1D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46D1-F41D-4104-94C2-26C7B67278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1495-E8D8-46A5-B34A-1CBAEBC99C1D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46D1-F41D-4104-94C2-26C7B67278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71495-E8D8-46A5-B34A-1CBAEBC99C1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D46D1-F41D-4104-94C2-26C7B67278D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Optimization in </a:t>
            </a:r>
            <a:r>
              <a:rPr lang="en-US" dirty="0" err="1" smtClean="0"/>
              <a:t>MySQL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NoSQL</a:t>
            </a:r>
            <a:r>
              <a:rPr lang="en-US" dirty="0" smtClean="0"/>
              <a:t> DBMS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Originally referred to non-SQL database</a:t>
            </a:r>
          </a:p>
          <a:p>
            <a:r>
              <a:rPr lang="en-US" dirty="0" smtClean="0"/>
              <a:t>Now interpreted as Not only SQL (indicating that SQL syntax might also be supported)</a:t>
            </a:r>
          </a:p>
          <a:p>
            <a:r>
              <a:rPr lang="en-US" dirty="0" smtClean="0"/>
              <a:t>Some of the main types of </a:t>
            </a:r>
            <a:r>
              <a:rPr lang="en-US" dirty="0" err="1" smtClean="0"/>
              <a:t>NoSQL</a:t>
            </a:r>
            <a:r>
              <a:rPr lang="en-US" dirty="0" smtClean="0"/>
              <a:t> DBMS:</a:t>
            </a:r>
          </a:p>
          <a:p>
            <a:pPr lvl="1"/>
            <a:r>
              <a:rPr lang="en-US" dirty="0"/>
              <a:t>Key-value </a:t>
            </a:r>
            <a:r>
              <a:rPr lang="en-US" dirty="0" smtClean="0"/>
              <a:t>store</a:t>
            </a:r>
          </a:p>
          <a:p>
            <a:pPr lvl="2"/>
            <a:r>
              <a:rPr lang="en-US" dirty="0" smtClean="0"/>
              <a:t>Stores a dictionary, allowing quick lookup</a:t>
            </a:r>
            <a:endParaRPr lang="en-US" dirty="0"/>
          </a:p>
          <a:p>
            <a:pPr lvl="1"/>
            <a:r>
              <a:rPr lang="en-US" dirty="0"/>
              <a:t>Document </a:t>
            </a:r>
            <a:r>
              <a:rPr lang="en-US" dirty="0" smtClean="0"/>
              <a:t>store</a:t>
            </a:r>
          </a:p>
          <a:p>
            <a:pPr lvl="2"/>
            <a:r>
              <a:rPr lang="en-US" dirty="0" smtClean="0"/>
              <a:t>A document is an encoded data</a:t>
            </a:r>
          </a:p>
          <a:p>
            <a:pPr lvl="2"/>
            <a:r>
              <a:rPr lang="en-US" dirty="0" smtClean="0"/>
              <a:t>In addition to key lookup, the DBMS exposes an API for retrieving document by content</a:t>
            </a:r>
            <a:endParaRPr lang="en-US" dirty="0"/>
          </a:p>
          <a:p>
            <a:pPr lvl="1"/>
            <a:r>
              <a:rPr lang="en-US" dirty="0"/>
              <a:t>Graph</a:t>
            </a:r>
          </a:p>
          <a:p>
            <a:pPr lvl="2"/>
            <a:r>
              <a:rPr lang="en-US" dirty="0" smtClean="0"/>
              <a:t>Meant for storing a data which represent a graph structure (node, edges and associated data)</a:t>
            </a:r>
          </a:p>
          <a:p>
            <a:pPr lvl="2"/>
            <a:r>
              <a:rPr lang="en-US" dirty="0" smtClean="0"/>
              <a:t>Exposes a graph query language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Date:</a:t>
            </a:r>
          </a:p>
          <a:p>
            <a:pPr lvl="1"/>
            <a:r>
              <a:rPr lang="en-US" dirty="0" err="1" smtClean="0"/>
              <a:t>Moed</a:t>
            </a:r>
            <a:r>
              <a:rPr lang="en-US" dirty="0" smtClean="0"/>
              <a:t> A: 19/2/2020</a:t>
            </a:r>
          </a:p>
          <a:p>
            <a:pPr lvl="1"/>
            <a:r>
              <a:rPr lang="en-US" dirty="0" err="1" smtClean="0"/>
              <a:t>Moed</a:t>
            </a:r>
            <a:r>
              <a:rPr lang="en-US" dirty="0" smtClean="0"/>
              <a:t> B: 6/4/2020</a:t>
            </a:r>
          </a:p>
          <a:p>
            <a:r>
              <a:rPr lang="en-US" dirty="0" smtClean="0"/>
              <a:t>The exam will consist of 3 parts. The main topics of each part would be as follows: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SQL queries, views, relational algebra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Functional dependency and relational decomposition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Query execution and optimization, indexing</a:t>
            </a:r>
          </a:p>
          <a:p>
            <a:r>
              <a:rPr lang="en-US" dirty="0" smtClean="0"/>
              <a:t>In general, all topics taught in class might appear in the exam, excluding web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 date: 26/1/2020</a:t>
            </a:r>
          </a:p>
          <a:p>
            <a:r>
              <a:rPr lang="en-US" dirty="0" smtClean="0"/>
              <a:t>Don’t wait for the last minute – deploy your application in advance, to make sure it is working</a:t>
            </a:r>
          </a:p>
          <a:p>
            <a:r>
              <a:rPr lang="en-US" dirty="0" smtClean="0"/>
              <a:t>Focus on making your queries interesting and efficient</a:t>
            </a:r>
          </a:p>
          <a:p>
            <a:r>
              <a:rPr lang="en-US" dirty="0" smtClean="0"/>
              <a:t>Remember: A simple user interface is sufficient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key aspect for optimizing your DB is making sure the tables are well structured:</a:t>
            </a:r>
          </a:p>
          <a:p>
            <a:pPr lvl="1"/>
            <a:r>
              <a:rPr lang="en-US" dirty="0" smtClean="0"/>
              <a:t>The columns have the right data type</a:t>
            </a:r>
          </a:p>
          <a:p>
            <a:pPr lvl="1"/>
            <a:r>
              <a:rPr lang="en-US" dirty="0" smtClean="0"/>
              <a:t>The columns corresponds with your application usage (e.g. a table which updates frequently often has fewer columns)</a:t>
            </a:r>
          </a:p>
          <a:p>
            <a:r>
              <a:rPr lang="en-US" dirty="0" smtClean="0"/>
              <a:t>Define the buffer pool size according to your available memory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Use indices wherever appropriate</a:t>
            </a:r>
          </a:p>
          <a:p>
            <a:pPr lvl="1"/>
            <a:r>
              <a:rPr lang="en-US" dirty="0"/>
              <a:t>To avoid wasted disk space, construct a small set of indexes that speed up many related queries used in your </a:t>
            </a:r>
            <a:r>
              <a:rPr lang="en-US" dirty="0" smtClean="0"/>
              <a:t>application</a:t>
            </a:r>
          </a:p>
          <a:p>
            <a:pPr lvl="1"/>
            <a:r>
              <a:rPr lang="en-US" dirty="0" smtClean="0"/>
              <a:t>Especially important for joins</a:t>
            </a:r>
          </a:p>
          <a:p>
            <a:pPr lvl="1"/>
            <a:r>
              <a:rPr lang="en-US" dirty="0" smtClean="0"/>
              <a:t>Minimize the number of full table scans</a:t>
            </a:r>
          </a:p>
          <a:p>
            <a:pPr fontAlgn="base"/>
            <a:r>
              <a:rPr lang="en-US" dirty="0"/>
              <a:t>Avoid transforming the query in ways that make it hard to </a:t>
            </a:r>
            <a:r>
              <a:rPr lang="en-US" dirty="0" smtClean="0"/>
              <a:t>understand</a:t>
            </a:r>
          </a:p>
          <a:p>
            <a:pPr lvl="1" fontAlgn="base"/>
            <a:r>
              <a:rPr lang="en-US" dirty="0" smtClean="0"/>
              <a:t>The </a:t>
            </a:r>
            <a:r>
              <a:rPr lang="en-US" dirty="0"/>
              <a:t>optimizer does some of the </a:t>
            </a:r>
            <a:r>
              <a:rPr lang="en-US" dirty="0" smtClean="0"/>
              <a:t>transformations automatically</a:t>
            </a:r>
            <a:endParaRPr lang="en-US" dirty="0"/>
          </a:p>
          <a:p>
            <a:r>
              <a:rPr lang="en-US" dirty="0" smtClean="0"/>
              <a:t>Use the EXPLAIN statement to retrieve the query execution plan, and adjust your indices/query accordingly</a:t>
            </a:r>
          </a:p>
          <a:p>
            <a:pPr lvl="1"/>
            <a:r>
              <a:rPr lang="en-US" dirty="0" smtClean="0"/>
              <a:t>The execution plan might depend on tables statistics. Run ANALIZE statement to update the statistics of a certain table</a:t>
            </a:r>
          </a:p>
          <a:p>
            <a:r>
              <a:rPr lang="en-US" dirty="0" smtClean="0"/>
              <a:t>Even queries which run fast could benefit from the optimization, by making your application more scalable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Optimizations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MySQL</a:t>
            </a:r>
            <a:r>
              <a:rPr lang="en-US" dirty="0" smtClean="0"/>
              <a:t> automatically optimizes your queries, to achieve faster execution</a:t>
            </a:r>
          </a:p>
          <a:p>
            <a:r>
              <a:rPr lang="en-US" dirty="0" smtClean="0"/>
              <a:t>Example for WHERE statement optimizations:</a:t>
            </a:r>
          </a:p>
          <a:p>
            <a:pPr lvl="1"/>
            <a:r>
              <a:rPr lang="en-US" dirty="0" smtClean="0"/>
              <a:t>Detecting conditions which never apply</a:t>
            </a:r>
          </a:p>
          <a:p>
            <a:pPr lvl="1"/>
            <a:r>
              <a:rPr lang="en-US" dirty="0" smtClean="0"/>
              <a:t>Filter unnecessary values in each table before JOIN</a:t>
            </a:r>
          </a:p>
          <a:p>
            <a:pPr lvl="1"/>
            <a:r>
              <a:rPr lang="en-US" dirty="0" smtClean="0"/>
              <a:t>Constant expressions are evaluated once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SELECT year, Max(length)</a:t>
            </a:r>
            <a:br>
              <a:rPr lang="en-US" dirty="0" smtClean="0"/>
            </a:br>
            <a:r>
              <a:rPr lang="en-US" dirty="0" smtClean="0"/>
              <a:t>FROM Movies</a:t>
            </a:r>
            <a:br>
              <a:rPr lang="en-US" dirty="0" smtClean="0"/>
            </a:br>
            <a:r>
              <a:rPr lang="en-US" dirty="0" smtClean="0"/>
              <a:t>WHERE genre = "comedy“</a:t>
            </a:r>
            <a:br>
              <a:rPr lang="en-US" dirty="0" smtClean="0"/>
            </a:br>
            <a:r>
              <a:rPr lang="en-US" dirty="0" smtClean="0"/>
              <a:t>GROUP BY year </a:t>
            </a:r>
            <a:br>
              <a:rPr lang="en-US" dirty="0" smtClean="0"/>
            </a:br>
            <a:r>
              <a:rPr lang="en-US" dirty="0" smtClean="0"/>
              <a:t>HAVING Max(length) &gt; 100</a:t>
            </a:r>
          </a:p>
          <a:p>
            <a:r>
              <a:rPr lang="en-US" dirty="0" smtClean="0"/>
              <a:t>How can we change this query to improve performance?</a:t>
            </a:r>
          </a:p>
          <a:p>
            <a:pPr lvl="1"/>
            <a:r>
              <a:rPr lang="en-US" dirty="0" smtClean="0"/>
              <a:t>Move the predicate in the HAVING clause to the WHERE clause, resulting fewer </a:t>
            </a:r>
            <a:r>
              <a:rPr lang="en-US" dirty="0" err="1" smtClean="0"/>
              <a:t>tuples</a:t>
            </a:r>
            <a:r>
              <a:rPr lang="en-US" dirty="0" smtClean="0"/>
              <a:t> in each group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SELECT year, Max(length), count(*)</a:t>
            </a:r>
            <a:br>
              <a:rPr lang="en-US" dirty="0" smtClean="0"/>
            </a:br>
            <a:r>
              <a:rPr lang="en-US" dirty="0" smtClean="0"/>
              <a:t>FROM Movies</a:t>
            </a:r>
            <a:br>
              <a:rPr lang="en-US" dirty="0" smtClean="0"/>
            </a:br>
            <a:r>
              <a:rPr lang="en-US" dirty="0" smtClean="0"/>
              <a:t>WHERE genre = "comedy“</a:t>
            </a:r>
            <a:br>
              <a:rPr lang="en-US" dirty="0" smtClean="0"/>
            </a:br>
            <a:r>
              <a:rPr lang="en-US" dirty="0" smtClean="0"/>
              <a:t>GROUP BY year</a:t>
            </a:r>
            <a:br>
              <a:rPr lang="en-US" dirty="0" smtClean="0"/>
            </a:br>
            <a:r>
              <a:rPr lang="en-US" dirty="0" smtClean="0"/>
              <a:t>HAVING Max(length) &gt; 100</a:t>
            </a:r>
          </a:p>
          <a:p>
            <a:r>
              <a:rPr lang="en-US" dirty="0" smtClean="0"/>
              <a:t>Would the optimization we proposed still be valid for the above query?</a:t>
            </a:r>
          </a:p>
          <a:p>
            <a:pPr lvl="1"/>
            <a:r>
              <a:rPr lang="en-US" dirty="0" smtClean="0"/>
              <a:t>No, because we need to count all comedies in each year – including short ones.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Starsln</a:t>
            </a:r>
            <a:r>
              <a:rPr lang="en-US" dirty="0" smtClean="0"/>
              <a:t>(</a:t>
            </a:r>
            <a:r>
              <a:rPr lang="en-US" u="sng" dirty="0" smtClean="0"/>
              <a:t>title</a:t>
            </a:r>
            <a:r>
              <a:rPr lang="en-US" dirty="0" smtClean="0"/>
              <a:t>, </a:t>
            </a:r>
            <a:r>
              <a:rPr lang="en-US" u="sng" dirty="0" smtClean="0"/>
              <a:t>year</a:t>
            </a:r>
            <a:r>
              <a:rPr lang="en-US" dirty="0" smtClean="0"/>
              <a:t>, </a:t>
            </a:r>
            <a:r>
              <a:rPr lang="en-US" dirty="0" err="1" smtClean="0"/>
              <a:t>starName</a:t>
            </a:r>
            <a:r>
              <a:rPr lang="en-US" dirty="0" smtClean="0"/>
              <a:t>)</a:t>
            </a:r>
          </a:p>
          <a:p>
            <a:r>
              <a:rPr lang="en-US" dirty="0" smtClean="0"/>
              <a:t>Movies(</a:t>
            </a:r>
            <a:r>
              <a:rPr lang="en-US" u="sng" dirty="0" smtClean="0"/>
              <a:t>title</a:t>
            </a:r>
            <a:r>
              <a:rPr lang="en-US" dirty="0" smtClean="0"/>
              <a:t>, </a:t>
            </a:r>
            <a:r>
              <a:rPr lang="en-US" u="sng" dirty="0" smtClean="0"/>
              <a:t>year</a:t>
            </a:r>
            <a:r>
              <a:rPr lang="en-US" dirty="0" smtClean="0"/>
              <a:t>, length, genre, </a:t>
            </a:r>
            <a:r>
              <a:rPr lang="en-US" dirty="0" err="1" smtClean="0"/>
              <a:t>studioName</a:t>
            </a:r>
            <a:r>
              <a:rPr lang="en-US" dirty="0" smtClean="0"/>
              <a:t>)</a:t>
            </a:r>
          </a:p>
          <a:p>
            <a:r>
              <a:rPr lang="en-US" dirty="0" smtClean="0"/>
              <a:t>CREATE VIEW Movies0f1996 AS </a:t>
            </a:r>
            <a:br>
              <a:rPr lang="en-US" dirty="0" smtClean="0"/>
            </a:br>
            <a:r>
              <a:rPr lang="en-US" dirty="0" smtClean="0"/>
              <a:t>SELECT * </a:t>
            </a:r>
            <a:br>
              <a:rPr lang="en-US" dirty="0" smtClean="0"/>
            </a:br>
            <a:r>
              <a:rPr lang="en-US" dirty="0" smtClean="0"/>
              <a:t>FROM Movies </a:t>
            </a:r>
            <a:br>
              <a:rPr lang="en-US" dirty="0" smtClean="0"/>
            </a:br>
            <a:r>
              <a:rPr lang="en-US" dirty="0" smtClean="0"/>
              <a:t>WHERE year = 1996;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starName</a:t>
            </a:r>
            <a:r>
              <a:rPr lang="en-US" dirty="0" smtClean="0"/>
              <a:t>, </a:t>
            </a:r>
            <a:r>
              <a:rPr lang="en-US" dirty="0" err="1" smtClean="0"/>
              <a:t>studioName</a:t>
            </a:r>
            <a:r>
              <a:rPr lang="en-US" dirty="0" smtClean="0"/>
              <a:t> FROM MoviesOf1996 JOIN </a:t>
            </a:r>
            <a:r>
              <a:rPr lang="en-US" dirty="0" err="1" smtClean="0"/>
              <a:t>Starsln</a:t>
            </a:r>
            <a:r>
              <a:rPr lang="en-US" dirty="0" smtClean="0"/>
              <a:t> WITH (year, title)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Logical execution plan: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How can we improve it?</a:t>
            </a:r>
          </a:p>
          <a:p>
            <a:pPr lvl="1"/>
            <a:r>
              <a:rPr lang="en-US" dirty="0" smtClean="0"/>
              <a:t>By applying the rule </a:t>
            </a:r>
            <a:r>
              <a:rPr lang="el-GR" dirty="0" smtClean="0"/>
              <a:t>σ</a:t>
            </a:r>
            <a:r>
              <a:rPr lang="en-US" baseline="-25000" dirty="0" smtClean="0"/>
              <a:t>C</a:t>
            </a:r>
            <a:r>
              <a:rPr lang="pt-BR" dirty="0" smtClean="0"/>
              <a:t>(R 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⋈</a:t>
            </a:r>
            <a:r>
              <a:rPr lang="pt-BR" dirty="0" smtClean="0"/>
              <a:t> S) = </a:t>
            </a:r>
            <a:r>
              <a:rPr lang="el-GR" dirty="0" smtClean="0"/>
              <a:t>σ</a:t>
            </a:r>
            <a:r>
              <a:rPr lang="en-US" baseline="-25000" dirty="0" smtClean="0"/>
              <a:t>C</a:t>
            </a:r>
            <a:r>
              <a:rPr lang="pt-BR" dirty="0" smtClean="0"/>
              <a:t>(R)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</a:t>
            </a:r>
            <a:r>
              <a:rPr lang="pt-BR" dirty="0" smtClean="0"/>
              <a:t> 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348880"/>
            <a:ext cx="2880320" cy="231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Improved execution plan: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306397"/>
            <a:ext cx="3672408" cy="2994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1257</TotalTime>
  <Words>474</Words>
  <Application>Microsoft Office PowerPoint</Application>
  <PresentationFormat>On-screen Show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Optimization in MySQL</vt:lpstr>
      <vt:lpstr>Database Optimization</vt:lpstr>
      <vt:lpstr>Query Optimization</vt:lpstr>
      <vt:lpstr>Automatic Optimizations</vt:lpstr>
      <vt:lpstr>Example</vt:lpstr>
      <vt:lpstr>Example(2)</vt:lpstr>
      <vt:lpstr>Example 2</vt:lpstr>
      <vt:lpstr>Example 2(2)</vt:lpstr>
      <vt:lpstr>Example 2(3)</vt:lpstr>
      <vt:lpstr>NoSQL DBMS</vt:lpstr>
      <vt:lpstr>Exam</vt:lpstr>
      <vt:lpstr>Project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doron</dc:creator>
  <cp:lastModifiedBy>doron</cp:lastModifiedBy>
  <cp:revision>4</cp:revision>
  <dcterms:created xsi:type="dcterms:W3CDTF">2020-01-19T16:57:40Z</dcterms:created>
  <dcterms:modified xsi:type="dcterms:W3CDTF">2020-01-20T13:55:24Z</dcterms:modified>
</cp:coreProperties>
</file>