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95" r:id="rId5"/>
    <p:sldId id="296" r:id="rId6"/>
    <p:sldId id="259" r:id="rId7"/>
    <p:sldId id="260" r:id="rId8"/>
    <p:sldId id="263" r:id="rId9"/>
    <p:sldId id="261" r:id="rId10"/>
    <p:sldId id="262" r:id="rId11"/>
    <p:sldId id="264" r:id="rId12"/>
    <p:sldId id="265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13AF-2E48-41A3-AC7C-4C368325A91F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F16F-C8F4-4047-ACA7-C61386D15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13AF-2E48-41A3-AC7C-4C368325A91F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F16F-C8F4-4047-ACA7-C61386D15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13AF-2E48-41A3-AC7C-4C368325A91F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F16F-C8F4-4047-ACA7-C61386D15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13AF-2E48-41A3-AC7C-4C368325A91F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F16F-C8F4-4047-ACA7-C61386D15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13AF-2E48-41A3-AC7C-4C368325A91F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F16F-C8F4-4047-ACA7-C61386D15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13AF-2E48-41A3-AC7C-4C368325A91F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F16F-C8F4-4047-ACA7-C61386D15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13AF-2E48-41A3-AC7C-4C368325A91F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F16F-C8F4-4047-ACA7-C61386D15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13AF-2E48-41A3-AC7C-4C368325A91F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F16F-C8F4-4047-ACA7-C61386D15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13AF-2E48-41A3-AC7C-4C368325A91F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F16F-C8F4-4047-ACA7-C61386D15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13AF-2E48-41A3-AC7C-4C368325A91F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F16F-C8F4-4047-ACA7-C61386D15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13AF-2E48-41A3-AC7C-4C368325A91F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F16F-C8F4-4047-ACA7-C61386D15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A13AF-2E48-41A3-AC7C-4C368325A91F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9F16F-C8F4-4047-ACA7-C61386D15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tau.ac.il/system/django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mozilla.org/en-US/docs/Web/HTTP/Method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ist_of_HTTP_status_cod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user: Enters a URL to the navigation bar</a:t>
            </a:r>
          </a:p>
          <a:p>
            <a:r>
              <a:rPr lang="en-US" dirty="0" smtClean="0"/>
              <a:t>The browser:</a:t>
            </a:r>
          </a:p>
          <a:p>
            <a:pPr lvl="1"/>
            <a:r>
              <a:rPr lang="en-US" dirty="0" smtClean="0"/>
              <a:t>Translates the domain name to IP address using DNS (Domain Name System)</a:t>
            </a:r>
          </a:p>
          <a:p>
            <a:pPr lvl="1"/>
            <a:r>
              <a:rPr lang="en-US" dirty="0" smtClean="0"/>
              <a:t>sends an HTTP get request to the server</a:t>
            </a:r>
          </a:p>
          <a:p>
            <a:pPr lvl="1"/>
            <a:r>
              <a:rPr lang="en-US" dirty="0" smtClean="0"/>
              <a:t>parses the HTTP response (an HTML document is expected)</a:t>
            </a:r>
          </a:p>
          <a:p>
            <a:pPr lvl="1"/>
            <a:r>
              <a:rPr lang="en-US" dirty="0" smtClean="0"/>
              <a:t>builds the DOM tree, and renders a webpage</a:t>
            </a:r>
          </a:p>
          <a:p>
            <a:pPr lvl="1"/>
            <a:r>
              <a:rPr lang="en-US" dirty="0" smtClean="0"/>
              <a:t>sends additional requests for other objects embedded in the document (e.g. JavaScript, CSS, images etc.)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Side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server provides a service or resource to the client</a:t>
            </a:r>
          </a:p>
          <a:p>
            <a:r>
              <a:rPr lang="en-US" dirty="0" smtClean="0"/>
              <a:t>An HTTP server handles the client HTTP requests</a:t>
            </a:r>
          </a:p>
          <a:p>
            <a:r>
              <a:rPr lang="en-US" dirty="0" smtClean="0"/>
              <a:t>In this course we will use python to write the server software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- Flask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Flask is a Python web framework</a:t>
            </a:r>
          </a:p>
          <a:p>
            <a:r>
              <a:rPr lang="en-US" dirty="0" smtClean="0"/>
              <a:t>Install flask: </a:t>
            </a:r>
            <a:r>
              <a:rPr lang="en-US" i="1" dirty="0" smtClean="0"/>
              <a:t>pip install flask</a:t>
            </a:r>
          </a:p>
          <a:p>
            <a:r>
              <a:rPr lang="en-US" dirty="0" smtClean="0"/>
              <a:t>Hello World: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Run: </a:t>
            </a:r>
            <a:endParaRPr lang="en-US" dirty="0"/>
          </a:p>
        </p:txBody>
      </p:sp>
      <p:pic>
        <p:nvPicPr>
          <p:cNvPr id="6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15616" y="3284984"/>
            <a:ext cx="4402337" cy="1955602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4139952" y="4005064"/>
            <a:ext cx="165618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68144" y="3717032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0.0.0.0 makes the application visible across the network</a:t>
            </a:r>
          </a:p>
          <a:p>
            <a:r>
              <a:rPr lang="en-US" dirty="0" smtClean="0"/>
              <a:t>(in this case, you better set debug=False)</a:t>
            </a:r>
          </a:p>
        </p:txBody>
      </p:sp>
      <p:pic>
        <p:nvPicPr>
          <p:cNvPr id="10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55979" y="5877272"/>
            <a:ext cx="4524133" cy="732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Flask allows generating HTML from template:</a:t>
            </a:r>
          </a:p>
          <a:p>
            <a:pPr lvl="1"/>
            <a:r>
              <a:rPr lang="en-US" dirty="0" smtClean="0"/>
              <a:t>Create template folder (the name is important)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Write a template (the special syntax allows flask to plant values in the appropriate locations)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 the template:</a:t>
            </a:r>
          </a:p>
          <a:p>
            <a:endParaRPr lang="en-US" dirty="0"/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903536" y="2636912"/>
            <a:ext cx="1732360" cy="660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835696" y="4149080"/>
            <a:ext cx="3232548" cy="821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4" cstate="print">
            <a:extLst/>
          </a:blip>
          <a:srcRect l="4295" t="51037"/>
          <a:stretch>
            <a:fillRect/>
          </a:stretch>
        </p:blipFill>
        <p:spPr>
          <a:xfrm>
            <a:off x="1763688" y="5805264"/>
            <a:ext cx="6418164" cy="6908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Templates(2)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Template works with more than simple values:</a:t>
            </a:r>
          </a:p>
          <a:p>
            <a:pPr lvl="1"/>
            <a:r>
              <a:rPr lang="en-US" dirty="0" smtClean="0"/>
              <a:t>Template: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Code: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483768" y="2780928"/>
            <a:ext cx="4500563" cy="2107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627784" y="5373216"/>
            <a:ext cx="4375548" cy="857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Templates(3)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Template Inheritance:</a:t>
            </a:r>
          </a:p>
          <a:p>
            <a:pPr lvl="1"/>
            <a:r>
              <a:rPr lang="en-US" sz="2400" dirty="0" smtClean="0"/>
              <a:t>Used when HTML is shared between</a:t>
            </a:r>
            <a:br>
              <a:rPr lang="en-US" sz="2400" dirty="0" smtClean="0"/>
            </a:br>
            <a:r>
              <a:rPr lang="en-US" sz="2400" dirty="0" smtClean="0"/>
              <a:t>pages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150260"/>
            <a:ext cx="5988701" cy="2933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078252"/>
            <a:ext cx="2990850" cy="241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72344" y="2708920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child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852936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71600" y="4014356"/>
            <a:ext cx="2304256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63688" y="4662428"/>
            <a:ext cx="2448272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6" idx="0"/>
          </p:cNvCxnSpPr>
          <p:nvPr/>
        </p:nvCxnSpPr>
        <p:spPr>
          <a:xfrm flipH="1" flipV="1">
            <a:off x="6876256" y="3798332"/>
            <a:ext cx="1005566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300192" y="3654316"/>
            <a:ext cx="1152128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655140" y="6030580"/>
            <a:ext cx="245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Render the parent block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3779912" y="4878452"/>
            <a:ext cx="936104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555776" y="4230380"/>
            <a:ext cx="1800200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47864" y="6102588"/>
            <a:ext cx="2201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 child fill this block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HTML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Default behavior of &lt;form&gt;: pass the input to the given address (no additional JavaScript is needed):</a:t>
            </a:r>
            <a:endParaRPr lang="en-US" dirty="0"/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756320" y="3284984"/>
            <a:ext cx="5840016" cy="1955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HTML Form(2)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the server do?</a:t>
            </a:r>
            <a:endParaRPr lang="en-US" dirty="0"/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534218" y="2276872"/>
            <a:ext cx="6206134" cy="42683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Cookie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small piece of data stored by the browser</a:t>
            </a:r>
          </a:p>
          <a:p>
            <a:r>
              <a:rPr lang="en-US" dirty="0" smtClean="0"/>
              <a:t>Saved per domain, and sent to the corresponding host</a:t>
            </a:r>
          </a:p>
          <a:p>
            <a:r>
              <a:rPr lang="en-US" dirty="0" smtClean="0"/>
              <a:t>Designed to allow the server to remember </a:t>
            </a:r>
            <a:r>
              <a:rPr lang="en-US" dirty="0" err="1" smtClean="0"/>
              <a:t>stateful</a:t>
            </a:r>
            <a:r>
              <a:rPr lang="en-US" dirty="0" smtClean="0"/>
              <a:t> information, and to record user activity</a:t>
            </a:r>
          </a:p>
          <a:p>
            <a:r>
              <a:rPr lang="en-US" dirty="0" smtClean="0"/>
              <a:t>Can be used for authentication (e.g. to keep the user signed in after authentication, using a special token)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HTTP Cookie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686594" y="1772816"/>
            <a:ext cx="6125766" cy="433982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/>
          <p:cNvSpPr/>
          <p:nvPr/>
        </p:nvSpPr>
        <p:spPr>
          <a:xfrm>
            <a:off x="2420386" y="4203836"/>
            <a:ext cx="4095830" cy="2160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02620" y="5157192"/>
            <a:ext cx="3168352" cy="2160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browser gets information from the web (HTML + CSS + JavaScript) and renders a webpage</a:t>
            </a:r>
          </a:p>
          <a:p>
            <a:r>
              <a:rPr lang="en-US" dirty="0" smtClean="0"/>
              <a:t>Using AJAX, the webpage can access additional resources and update the webpage accordingly</a:t>
            </a:r>
          </a:p>
          <a:p>
            <a:pPr lvl="1"/>
            <a:r>
              <a:rPr lang="en-US" dirty="0" smtClean="0"/>
              <a:t>The updates are done on a tree representation of the webpage, according to the Document Object Model (DOM)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time interval between entering the website and leaving it</a:t>
            </a:r>
          </a:p>
          <a:p>
            <a:r>
              <a:rPr lang="en-US" dirty="0" smtClean="0"/>
              <a:t>The server assigns the user with session ID, which is used to identify the user and save user related information which is relevant to the current session</a:t>
            </a:r>
          </a:p>
          <a:p>
            <a:r>
              <a:rPr lang="en-US" dirty="0" smtClean="0"/>
              <a:t>Often implemented using cookies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23528" y="1267452"/>
            <a:ext cx="5756934" cy="5590548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1547664" y="2060848"/>
            <a:ext cx="547260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84168" y="2852936"/>
            <a:ext cx="294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Used to encrypt the session 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419872" y="2996952"/>
            <a:ext cx="410445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13170" y="4149080"/>
            <a:ext cx="3030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Stores the session information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You can deploy your server code on the university server “delta-tomcat-</a:t>
            </a:r>
            <a:r>
              <a:rPr lang="en-US" dirty="0" err="1" smtClean="0"/>
              <a:t>vm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Full Instructions: </a:t>
            </a:r>
            <a:r>
              <a:rPr lang="en-US" u="sng" dirty="0" smtClean="0">
                <a:hlinkClick r:id="rId2"/>
              </a:rPr>
              <a:t>http://www.cs.tau.ac.il/system/django</a:t>
            </a:r>
            <a:endParaRPr lang="en-US" u="sng" dirty="0" smtClean="0"/>
          </a:p>
          <a:p>
            <a:pPr lvl="1"/>
            <a:r>
              <a:rPr lang="en-US" dirty="0" smtClean="0"/>
              <a:t>Don’t be confused by the “</a:t>
            </a:r>
            <a:r>
              <a:rPr lang="en-US" dirty="0" err="1" smtClean="0"/>
              <a:t>django</a:t>
            </a:r>
            <a:r>
              <a:rPr lang="en-US" dirty="0" smtClean="0"/>
              <a:t>” part - all that matters is that it allows us to deploy python server</a:t>
            </a:r>
          </a:p>
          <a:p>
            <a:r>
              <a:rPr lang="en-US" dirty="0" smtClean="0"/>
              <a:t>Wait, what is </a:t>
            </a:r>
            <a:r>
              <a:rPr lang="en-US" dirty="0" err="1" smtClean="0"/>
              <a:t>Django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 python web framework (like Flask)</a:t>
            </a:r>
          </a:p>
          <a:p>
            <a:pPr lvl="1"/>
            <a:r>
              <a:rPr lang="en-US" dirty="0" smtClean="0"/>
              <a:t>Flask is lighter and more flexible</a:t>
            </a:r>
          </a:p>
          <a:p>
            <a:pPr lvl="1"/>
            <a:r>
              <a:rPr lang="en-US" dirty="0" smtClean="0"/>
              <a:t>We recommend using Flask in the project</a:t>
            </a:r>
          </a:p>
          <a:p>
            <a:r>
              <a:rPr lang="en-US" dirty="0" smtClean="0"/>
              <a:t>The server is available only in the university VPN (if you work from home – use CISCO SSL VPN!)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Server(2)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Your code should sit here: /specific/scratch/</a:t>
            </a:r>
            <a:r>
              <a:rPr lang="en-US" dirty="0"/>
              <a:t>&lt;username&gt;/</a:t>
            </a:r>
            <a:r>
              <a:rPr lang="en-US" dirty="0" err="1" smtClean="0"/>
              <a:t>django</a:t>
            </a:r>
            <a:endParaRPr lang="en-US" dirty="0" smtClean="0"/>
          </a:p>
          <a:p>
            <a:r>
              <a:rPr lang="en-US" dirty="0" smtClean="0"/>
              <a:t>Find an available port (you can use “</a:t>
            </a:r>
            <a:r>
              <a:rPr lang="en-US" dirty="0" err="1" smtClean="0"/>
              <a:t>netstat</a:t>
            </a:r>
            <a:r>
              <a:rPr lang="en-US" dirty="0" smtClean="0"/>
              <a:t> –</a:t>
            </a:r>
            <a:r>
              <a:rPr lang="en-US" dirty="0" err="1" smtClean="0"/>
              <a:t>tulpn</a:t>
            </a:r>
            <a:r>
              <a:rPr lang="en-US" dirty="0" smtClean="0"/>
              <a:t>” command)</a:t>
            </a:r>
          </a:p>
          <a:p>
            <a:r>
              <a:rPr lang="en-US" dirty="0" smtClean="0"/>
              <a:t>Run your server code! (python is already installed)</a:t>
            </a:r>
          </a:p>
          <a:p>
            <a:pPr lvl="1"/>
            <a:r>
              <a:rPr lang="en-US" dirty="0" smtClean="0"/>
              <a:t>If you wish your application to keep running after closing the terminal, you can use the “screen” command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Unix program for managing multiple windows</a:t>
            </a:r>
          </a:p>
          <a:p>
            <a:r>
              <a:rPr lang="en-US" dirty="0" smtClean="0"/>
              <a:t>Usage:</a:t>
            </a:r>
          </a:p>
          <a:p>
            <a:pPr lvl="1"/>
            <a:r>
              <a:rPr lang="en-US" dirty="0" smtClean="0"/>
              <a:t>screen: opens a new screen</a:t>
            </a:r>
          </a:p>
          <a:p>
            <a:pPr lvl="2"/>
            <a:r>
              <a:rPr lang="en-US" dirty="0" smtClean="0"/>
              <a:t>You can run the server inside the screen</a:t>
            </a:r>
          </a:p>
          <a:p>
            <a:pPr lvl="1"/>
            <a:r>
              <a:rPr lang="en-US" dirty="0" smtClean="0"/>
              <a:t>(inside a screen) </a:t>
            </a:r>
            <a:r>
              <a:rPr lang="en-US" dirty="0" err="1" smtClean="0"/>
              <a:t>ctrl+a</a:t>
            </a:r>
            <a:r>
              <a:rPr lang="en-US" dirty="0"/>
              <a:t> </a:t>
            </a:r>
            <a:r>
              <a:rPr lang="en-US" dirty="0" smtClean="0"/>
              <a:t>and then d: detach the screen from the current session (it would now terminate when closing the terminal)</a:t>
            </a:r>
          </a:p>
          <a:p>
            <a:pPr lvl="1"/>
            <a:r>
              <a:rPr lang="en-US" dirty="0" smtClean="0"/>
              <a:t>screen -r: resume a screen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Model-View-Controller (MVC)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software design pattern commonly used for developing user interfaces</a:t>
            </a:r>
          </a:p>
          <a:p>
            <a:r>
              <a:rPr lang="en-US" dirty="0" smtClean="0"/>
              <a:t>Divides the related program logic into three interconnected elements</a:t>
            </a:r>
          </a:p>
          <a:p>
            <a:pPr lvl="1"/>
            <a:r>
              <a:rPr lang="en-US" dirty="0" smtClean="0"/>
              <a:t>Model: Manages the application data</a:t>
            </a:r>
          </a:p>
          <a:p>
            <a:pPr lvl="1"/>
            <a:r>
              <a:rPr lang="en-US" dirty="0" smtClean="0"/>
              <a:t>View: Visual representation of the </a:t>
            </a:r>
            <a:br>
              <a:rPr lang="en-US" dirty="0" smtClean="0"/>
            </a:br>
            <a:r>
              <a:rPr lang="en-US" dirty="0" smtClean="0"/>
              <a:t>		information</a:t>
            </a:r>
          </a:p>
          <a:p>
            <a:pPr lvl="1"/>
            <a:r>
              <a:rPr lang="en-US" dirty="0" smtClean="0"/>
              <a:t>Controller: Accepts input, manipulates </a:t>
            </a:r>
            <a:br>
              <a:rPr lang="en-US" dirty="0" smtClean="0"/>
            </a:br>
            <a:r>
              <a:rPr lang="en-US" dirty="0" smtClean="0"/>
              <a:t>	the model, initiate view updates</a:t>
            </a:r>
          </a:p>
          <a:p>
            <a:r>
              <a:rPr lang="en-US" dirty="0" smtClean="0"/>
              <a:t>Benefits: </a:t>
            </a:r>
          </a:p>
          <a:p>
            <a:pPr lvl="1"/>
            <a:r>
              <a:rPr lang="en-US" dirty="0" smtClean="0"/>
              <a:t>Code reuse</a:t>
            </a:r>
          </a:p>
          <a:p>
            <a:pPr lvl="1"/>
            <a:r>
              <a:rPr lang="en-US" dirty="0" smtClean="0"/>
              <a:t>parallel development</a:t>
            </a:r>
            <a:endParaRPr lang="en-US" dirty="0"/>
          </a:p>
        </p:txBody>
      </p:sp>
      <p:pic>
        <p:nvPicPr>
          <p:cNvPr id="3076" name="Picture 4" descr="https://upload.wikimedia.org/wikipedia/commons/thumb/a/a0/MVC-Process.svg/800px-MVC-Proces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852936"/>
            <a:ext cx="2618471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Angular JS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Front end JS framework for MVC architecture</a:t>
            </a:r>
          </a:p>
          <a:p>
            <a:r>
              <a:rPr lang="en-US" sz="2400" dirty="0" smtClean="0"/>
              <a:t>Usage:</a:t>
            </a:r>
          </a:p>
          <a:p>
            <a:endParaRPr lang="en-US" sz="2400" dirty="0"/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0577" y="2564904"/>
            <a:ext cx="8523423" cy="3310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Image"/>
          <p:cNvGrpSpPr/>
          <p:nvPr/>
        </p:nvGrpSpPr>
        <p:grpSpPr>
          <a:xfrm>
            <a:off x="683568" y="3384376"/>
            <a:ext cx="5688632" cy="3068960"/>
            <a:chOff x="0" y="0"/>
            <a:chExt cx="9497073" cy="5933775"/>
          </a:xfrm>
        </p:grpSpPr>
        <p:pic>
          <p:nvPicPr>
            <p:cNvPr id="6" name="Image" descr="Image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50800" y="50800"/>
              <a:ext cx="9395474" cy="58321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" name="Image" descr="Image"/>
            <p:cNvPicPr>
              <a:picLocks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0" y="0"/>
              <a:ext cx="9497074" cy="5933776"/>
            </a:xfrm>
            <a:prstGeom prst="rect">
              <a:avLst/>
            </a:prstGeom>
            <a:effectLst/>
          </p:spPr>
        </p:pic>
      </p:grpSp>
      <p:pic>
        <p:nvPicPr>
          <p:cNvPr id="8" name="Image" descr="Image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465071" y="3111821"/>
            <a:ext cx="3714503" cy="2369931"/>
          </a:xfrm>
          <a:prstGeom prst="rect">
            <a:avLst/>
          </a:prstGeom>
          <a:ln w="25400">
            <a:miter lim="400000"/>
          </a:ln>
          <a:effectLst>
            <a:outerShdw blurRad="127000" dist="76200" dir="5520000" rotWithShape="0">
              <a:srgbClr val="000000">
                <a:alpha val="60000"/>
              </a:srgbClr>
            </a:outerShdw>
          </a:effectLst>
        </p:spPr>
      </p:pic>
      <p:sp>
        <p:nvSpPr>
          <p:cNvPr id="9" name="Arrow"/>
          <p:cNvSpPr/>
          <p:nvPr/>
        </p:nvSpPr>
        <p:spPr>
          <a:xfrm rot="17650214">
            <a:off x="5408992" y="5478610"/>
            <a:ext cx="603160" cy="331007"/>
          </a:xfrm>
          <a:prstGeom prst="rightArrow">
            <a:avLst>
              <a:gd name="adj1" fmla="val 16976"/>
              <a:gd name="adj2" fmla="val 102278"/>
            </a:avLst>
          </a:prstGeom>
          <a:solidFill>
            <a:srgbClr val="808785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Line"/>
          <p:cNvSpPr/>
          <p:nvPr/>
        </p:nvSpPr>
        <p:spPr>
          <a:xfrm>
            <a:off x="1098364" y="5914776"/>
            <a:ext cx="4481748" cy="0"/>
          </a:xfrm>
          <a:prstGeom prst="line">
            <a:avLst/>
          </a:prstGeom>
          <a:ln w="25400">
            <a:solidFill>
              <a:srgbClr val="5A5F5E"/>
            </a:solidFill>
            <a:miter lim="400000"/>
          </a:ln>
        </p:spPr>
        <p:txBody>
          <a:bodyPr lIns="35717" tIns="35717" rIns="35717" bIns="35717" anchor="ctr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Angular JS(2)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Results: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is only an example!</a:t>
            </a:r>
          </a:p>
          <a:p>
            <a:pPr lvl="1"/>
            <a:r>
              <a:rPr lang="en-US" dirty="0" smtClean="0"/>
              <a:t>Many others libraries and approaches</a:t>
            </a:r>
          </a:p>
          <a:p>
            <a:pPr lvl="1"/>
            <a:r>
              <a:rPr lang="en-US" dirty="0" smtClean="0"/>
              <a:t>Some popular libraries: React, </a:t>
            </a:r>
            <a:r>
              <a:rPr lang="en-US" dirty="0" err="1" smtClean="0"/>
              <a:t>jQuery</a:t>
            </a:r>
            <a:r>
              <a:rPr lang="en-US" dirty="0" smtClean="0"/>
              <a:t>, Angular.io…</a:t>
            </a:r>
          </a:p>
          <a:p>
            <a:pPr lvl="1"/>
            <a:endParaRPr lang="en-US" dirty="0"/>
          </a:p>
        </p:txBody>
      </p:sp>
      <p:grpSp>
        <p:nvGrpSpPr>
          <p:cNvPr id="4" name="Image"/>
          <p:cNvGrpSpPr/>
          <p:nvPr/>
        </p:nvGrpSpPr>
        <p:grpSpPr>
          <a:xfrm>
            <a:off x="3131840" y="1628800"/>
            <a:ext cx="2880320" cy="2955223"/>
            <a:chOff x="0" y="0"/>
            <a:chExt cx="5777643" cy="5927892"/>
          </a:xfrm>
        </p:grpSpPr>
        <p:pic>
          <p:nvPicPr>
            <p:cNvPr id="5" name="Image" descr="Image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50800" y="50800"/>
              <a:ext cx="5676044" cy="582629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" name="Image" descr="Image"/>
            <p:cNvPicPr>
              <a:picLocks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5777644" cy="5927893"/>
            </a:xfrm>
            <a:prstGeom prst="rect">
              <a:avLst/>
            </a:prstGeom>
            <a:effectLst/>
          </p:spPr>
        </p:pic>
      </p:grpSp>
      <p:cxnSp>
        <p:nvCxnSpPr>
          <p:cNvPr id="8" name="Straight Arrow Connector 7"/>
          <p:cNvCxnSpPr/>
          <p:nvPr/>
        </p:nvCxnSpPr>
        <p:spPr>
          <a:xfrm>
            <a:off x="5868144" y="5949280"/>
            <a:ext cx="7200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499992" y="5949280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236296" y="5949280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35896" y="6237312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Dynamic Views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92080" y="6237312"/>
            <a:ext cx="19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DOM manipulation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24328" y="6237312"/>
            <a:ext cx="63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MVC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Stands for “Hypertext Transfer Protocol”</a:t>
            </a:r>
          </a:p>
          <a:p>
            <a:r>
              <a:rPr lang="en-US" dirty="0" smtClean="0"/>
              <a:t>The foundation of data communication on the Web</a:t>
            </a:r>
          </a:p>
          <a:p>
            <a:r>
              <a:rPr lang="en-US" dirty="0" smtClean="0"/>
              <a:t>HTTPS is an extension of HTTP to </a:t>
            </a:r>
            <a:r>
              <a:rPr lang="en-US" dirty="0" smtClean="0"/>
              <a:t>enable secure </a:t>
            </a:r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Prevents man-in-the-middle attacks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Consists of the following:</a:t>
            </a:r>
          </a:p>
          <a:p>
            <a:pPr lvl="1"/>
            <a:r>
              <a:rPr lang="en-US" dirty="0" smtClean="0"/>
              <a:t>URL (Universal Resource Locator)</a:t>
            </a:r>
          </a:p>
          <a:p>
            <a:pPr lvl="1"/>
            <a:r>
              <a:rPr lang="en-US" dirty="0" smtClean="0"/>
              <a:t>Request method</a:t>
            </a:r>
          </a:p>
          <a:p>
            <a:pPr lvl="2"/>
            <a:r>
              <a:rPr lang="en-US" dirty="0" smtClean="0"/>
              <a:t>GET: retrieve data without side effects (has no body)</a:t>
            </a:r>
          </a:p>
          <a:p>
            <a:pPr lvl="2"/>
            <a:r>
              <a:rPr lang="en-US" dirty="0" smtClean="0"/>
              <a:t>POST: add the sent data to the resource</a:t>
            </a:r>
          </a:p>
          <a:p>
            <a:pPr lvl="2"/>
            <a:r>
              <a:rPr lang="en-US" dirty="0" smtClean="0"/>
              <a:t>DELETE: delete the specified resource</a:t>
            </a:r>
          </a:p>
          <a:p>
            <a:pPr lvl="2"/>
            <a:r>
              <a:rPr lang="en-US" dirty="0" smtClean="0"/>
              <a:t>…some others (</a:t>
            </a:r>
            <a:r>
              <a:rPr lang="en-US" dirty="0" smtClean="0">
                <a:hlinkClick r:id="rId2"/>
              </a:rPr>
              <a:t>https://developer.mozilla.org/en-US/docs/Web/HTTP/Methods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Header Fields (for metadata – e.g. the requested format)</a:t>
            </a:r>
          </a:p>
          <a:p>
            <a:pPr lvl="1"/>
            <a:r>
              <a:rPr lang="en-US" dirty="0" smtClean="0"/>
              <a:t>Optional message body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URL is a type of URI (Uniform Resource Identifier)</a:t>
            </a:r>
          </a:p>
          <a:p>
            <a:r>
              <a:rPr lang="en-US" dirty="0" smtClean="0"/>
              <a:t>Typical HTTP/HTTPS URL structure:</a:t>
            </a:r>
          </a:p>
          <a:p>
            <a:pPr lvl="1"/>
            <a:r>
              <a:rPr lang="en-US" dirty="0" smtClean="0"/>
              <a:t>http[s]://</a:t>
            </a:r>
            <a:r>
              <a:rPr lang="en-US" sz="2600" dirty="0" smtClean="0">
                <a:solidFill>
                  <a:srgbClr val="00B050"/>
                </a:solidFill>
              </a:rPr>
              <a:t>host</a:t>
            </a:r>
            <a:r>
              <a:rPr lang="en-US" dirty="0" smtClean="0"/>
              <a:t>[:port]</a:t>
            </a:r>
            <a:r>
              <a:rPr lang="en-US" sz="2600" dirty="0" smtClean="0">
                <a:solidFill>
                  <a:srgbClr val="0070C0"/>
                </a:solidFill>
              </a:rPr>
              <a:t>path</a:t>
            </a:r>
            <a:r>
              <a:rPr lang="en-US" dirty="0" smtClean="0"/>
              <a:t>[</a:t>
            </a:r>
            <a:r>
              <a:rPr lang="en-US" sz="2600" dirty="0" smtClean="0">
                <a:solidFill>
                  <a:srgbClr val="FFC000"/>
                </a:solidFill>
              </a:rPr>
              <a:t>?query</a:t>
            </a:r>
            <a:r>
              <a:rPr lang="en-US" dirty="0" smtClean="0"/>
              <a:t>][#fragment]</a:t>
            </a:r>
          </a:p>
          <a:p>
            <a:pPr lvl="2"/>
            <a:r>
              <a:rPr lang="en-US" dirty="0" smtClean="0"/>
              <a:t>Host</a:t>
            </a:r>
            <a:r>
              <a:rPr lang="en-US" dirty="0" smtClean="0"/>
              <a:t>: IP or hostname</a:t>
            </a:r>
          </a:p>
          <a:p>
            <a:pPr lvl="2"/>
            <a:r>
              <a:rPr lang="en-US" dirty="0" smtClean="0"/>
              <a:t>Port: the endpoint (</a:t>
            </a:r>
            <a:r>
              <a:rPr lang="en-US" dirty="0" err="1" smtClean="0"/>
              <a:t>defult</a:t>
            </a:r>
            <a:r>
              <a:rPr lang="en-US" dirty="0" smtClean="0"/>
              <a:t>: 80 for HTTP, 443 for HTTPS)</a:t>
            </a:r>
          </a:p>
          <a:p>
            <a:pPr lvl="2"/>
            <a:r>
              <a:rPr lang="en-US" dirty="0" smtClean="0"/>
              <a:t>path: resembles file system path</a:t>
            </a:r>
          </a:p>
          <a:p>
            <a:pPr lvl="2"/>
            <a:r>
              <a:rPr lang="en-US" dirty="0" smtClean="0"/>
              <a:t>query: additional parameters (e.g. ?price&lt;5&amp;color=blue)</a:t>
            </a:r>
          </a:p>
          <a:p>
            <a:pPr lvl="2"/>
            <a:r>
              <a:rPr lang="en-US" dirty="0" smtClean="0"/>
              <a:t>fragment: position in resource (handled by the client)</a:t>
            </a:r>
          </a:p>
          <a:p>
            <a:pPr lvl="1"/>
            <a:r>
              <a:rPr lang="en-US" dirty="0" smtClean="0"/>
              <a:t>E.g. </a:t>
            </a:r>
            <a:r>
              <a:rPr lang="en-US" sz="2600" dirty="0" smtClean="0"/>
              <a:t>https://</a:t>
            </a:r>
            <a:r>
              <a:rPr lang="en-US" sz="2600" dirty="0" smtClean="0">
                <a:solidFill>
                  <a:srgbClr val="00B050"/>
                </a:solidFill>
              </a:rPr>
              <a:t>moodle.tau.ac.il</a:t>
            </a:r>
            <a:r>
              <a:rPr lang="en-US" sz="2600" dirty="0" smtClean="0">
                <a:solidFill>
                  <a:srgbClr val="0070C0"/>
                </a:solidFill>
              </a:rPr>
              <a:t>/course/view.php</a:t>
            </a:r>
            <a:r>
              <a:rPr lang="en-US" sz="2600" dirty="0" smtClean="0">
                <a:solidFill>
                  <a:srgbClr val="FFC000"/>
                </a:solidFill>
              </a:rPr>
              <a:t>?id=368345801</a:t>
            </a:r>
            <a:endParaRPr lang="en-US" dirty="0" smtClean="0">
              <a:solidFill>
                <a:srgbClr val="FFC000"/>
              </a:solidFill>
            </a:endParaRP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Consists of the following:</a:t>
            </a:r>
          </a:p>
          <a:p>
            <a:pPr lvl="1"/>
            <a:r>
              <a:rPr lang="en-US" dirty="0" smtClean="0"/>
              <a:t>Status code</a:t>
            </a:r>
          </a:p>
          <a:p>
            <a:pPr lvl="2"/>
            <a:r>
              <a:rPr lang="en-US" dirty="0" smtClean="0"/>
              <a:t>200-299: success (e.g. 200 = OK)</a:t>
            </a:r>
          </a:p>
          <a:p>
            <a:pPr lvl="2"/>
            <a:r>
              <a:rPr lang="en-US" dirty="0" smtClean="0"/>
              <a:t>400-499: client errors (e.g. 404 = NOT FOUND)</a:t>
            </a:r>
          </a:p>
          <a:p>
            <a:pPr lvl="2"/>
            <a:r>
              <a:rPr lang="en-US" dirty="0" smtClean="0"/>
              <a:t>500-599: server errors (e.g. 500=INTERNAL SERVER ERROR)</a:t>
            </a:r>
          </a:p>
          <a:p>
            <a:pPr lvl="2"/>
            <a:r>
              <a:rPr lang="en-US" dirty="0" smtClean="0"/>
              <a:t>For the full list, see </a:t>
            </a:r>
            <a:r>
              <a:rPr lang="en-US" dirty="0" smtClean="0">
                <a:hlinkClick r:id="rId2"/>
              </a:rPr>
              <a:t>https://en.wikipedia.org/wiki/List_of_HTTP_status_codes</a:t>
            </a:r>
            <a:endParaRPr lang="en-US" dirty="0" smtClean="0"/>
          </a:p>
          <a:p>
            <a:pPr lvl="1"/>
            <a:r>
              <a:rPr lang="en-US" dirty="0" smtClean="0"/>
              <a:t>Response headers (for metadata – e.g. content length, content type)</a:t>
            </a:r>
          </a:p>
          <a:p>
            <a:pPr lvl="1"/>
            <a:r>
              <a:rPr lang="en-US" dirty="0" smtClean="0"/>
              <a:t>Response body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965</Words>
  <Application>Microsoft Office PowerPoint</Application>
  <PresentationFormat>On-screen Show (4:3)</PresentationFormat>
  <Paragraphs>149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Web Development</vt:lpstr>
      <vt:lpstr>Reminder</vt:lpstr>
      <vt:lpstr>Model-View-Controller (MVC)</vt:lpstr>
      <vt:lpstr>Example: Angular JS</vt:lpstr>
      <vt:lpstr>Example: Angular JS(2)</vt:lpstr>
      <vt:lpstr>HTTP</vt:lpstr>
      <vt:lpstr>HTTP Request</vt:lpstr>
      <vt:lpstr>URL</vt:lpstr>
      <vt:lpstr>HTTP Response</vt:lpstr>
      <vt:lpstr>Browser Navigation</vt:lpstr>
      <vt:lpstr>Server Side Programming</vt:lpstr>
      <vt:lpstr>Python - Flask</vt:lpstr>
      <vt:lpstr>Templates</vt:lpstr>
      <vt:lpstr>Templates(2)</vt:lpstr>
      <vt:lpstr>Templates(3)</vt:lpstr>
      <vt:lpstr>Example: HTML Form</vt:lpstr>
      <vt:lpstr>Example: HTML Form(2)</vt:lpstr>
      <vt:lpstr>HTTP Cookie</vt:lpstr>
      <vt:lpstr>Example: HTTP Cookie</vt:lpstr>
      <vt:lpstr>Session</vt:lpstr>
      <vt:lpstr>Example: Sessions</vt:lpstr>
      <vt:lpstr>University Server</vt:lpstr>
      <vt:lpstr>University Server(2)</vt:lpstr>
      <vt:lpstr>screen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</dc:title>
  <dc:creator>doron</dc:creator>
  <cp:lastModifiedBy>doron</cp:lastModifiedBy>
  <cp:revision>6</cp:revision>
  <dcterms:created xsi:type="dcterms:W3CDTF">2019-12-08T13:16:16Z</dcterms:created>
  <dcterms:modified xsi:type="dcterms:W3CDTF">2019-12-10T11:48:23Z</dcterms:modified>
</cp:coreProperties>
</file>