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80" r:id="rId10"/>
    <p:sldId id="281" r:id="rId11"/>
    <p:sldId id="302" r:id="rId12"/>
    <p:sldId id="303" r:id="rId13"/>
    <p:sldId id="304" r:id="rId14"/>
    <p:sldId id="282" r:id="rId15"/>
    <p:sldId id="283" r:id="rId16"/>
    <p:sldId id="284" r:id="rId17"/>
    <p:sldId id="288" r:id="rId18"/>
    <p:sldId id="298" r:id="rId19"/>
    <p:sldId id="299" r:id="rId20"/>
    <p:sldId id="289" r:id="rId21"/>
    <p:sldId id="296" r:id="rId22"/>
    <p:sldId id="297" r:id="rId23"/>
    <p:sldId id="305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HTML with </a:t>
            </a:r>
            <a:r>
              <a:rPr lang="en-US" dirty="0" smtClean="0"/>
              <a:t>CSS(2)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Inline (least recommended):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case of contradicting rules, the renderer will prefer the inline rules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14612" y="2427793"/>
            <a:ext cx="6633988" cy="620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by ID (for unique elements):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by class:</a:t>
            </a:r>
          </a:p>
          <a:p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2807" y="2297174"/>
            <a:ext cx="5975793" cy="136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00200" y="4724400"/>
            <a:ext cx="5975793" cy="176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</a:t>
            </a:r>
            <a:r>
              <a:rPr lang="en-US" dirty="0" smtClean="0"/>
              <a:t>Selectors(2)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by tag: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descendants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57400" y="2286000"/>
            <a:ext cx="5172789" cy="16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72364" y="4710664"/>
            <a:ext cx="4157036" cy="1537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</a:t>
            </a:r>
            <a:r>
              <a:rPr lang="en-US" dirty="0" smtClean="0"/>
              <a:t>Selectors(3)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by attribute: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Pseudo-classed</a:t>
            </a:r>
          </a:p>
          <a:p>
            <a:pPr lvl="1"/>
            <a:r>
              <a:rPr lang="en-US" dirty="0" smtClean="0"/>
              <a:t>Select by other properties of the element, such as position on the DOM tree and cursor position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01581" y="2209800"/>
            <a:ext cx="3546819" cy="76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t="24386" b="24624"/>
          <a:stretch>
            <a:fillRect/>
          </a:stretch>
        </p:blipFill>
        <p:spPr>
          <a:xfrm>
            <a:off x="3352800" y="4953000"/>
            <a:ext cx="2573754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two main element display types:</a:t>
            </a:r>
          </a:p>
          <a:p>
            <a:pPr lvl="1"/>
            <a:r>
              <a:rPr lang="sv-SE" sz="2400" dirty="0" smtClean="0"/>
              <a:t>Block: Start a new line and occupy the full available width</a:t>
            </a:r>
          </a:p>
          <a:p>
            <a:pPr lvl="1"/>
            <a:r>
              <a:rPr lang="en-US" sz="2400" dirty="0" smtClean="0"/>
              <a:t>Inline: Does not start a new line, takes only needed space</a:t>
            </a:r>
          </a:p>
          <a:p>
            <a:r>
              <a:rPr lang="en-US" sz="2800" dirty="0" smtClean="0"/>
              <a:t>Each HTML element has default display behavior:</a:t>
            </a:r>
          </a:p>
          <a:p>
            <a:pPr lvl="1"/>
            <a:r>
              <a:rPr lang="en-US" sz="2400" dirty="0" smtClean="0"/>
              <a:t>div, h1, p are block level</a:t>
            </a:r>
          </a:p>
          <a:p>
            <a:pPr lvl="1"/>
            <a:r>
              <a:rPr lang="en-US" sz="2400" dirty="0" smtClean="0"/>
              <a:t>span, a, </a:t>
            </a:r>
            <a:r>
              <a:rPr lang="en-US" sz="2400" dirty="0" err="1" smtClean="0"/>
              <a:t>img</a:t>
            </a:r>
            <a:r>
              <a:rPr lang="en-US" sz="2400" dirty="0" smtClean="0"/>
              <a:t> are inline</a:t>
            </a:r>
          </a:p>
          <a:p>
            <a:r>
              <a:rPr lang="en-US" sz="2800" dirty="0" smtClean="0"/>
              <a:t>Behavior could</a:t>
            </a:r>
            <a:br>
              <a:rPr lang="en-US" sz="2800" dirty="0" smtClean="0"/>
            </a:br>
            <a:r>
              <a:rPr lang="en-US" sz="2800" dirty="0" smtClean="0"/>
              <a:t>be modified using</a:t>
            </a:r>
            <a:br>
              <a:rPr lang="en-US" sz="2800" dirty="0" smtClean="0"/>
            </a:br>
            <a:r>
              <a:rPr lang="en-US" sz="2800" dirty="0" smtClean="0"/>
              <a:t>the Display property</a:t>
            </a:r>
          </a:p>
          <a:p>
            <a:pPr lvl="1"/>
            <a:endParaRPr lang="en-US" sz="2400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91000" y="3962400"/>
            <a:ext cx="4839912" cy="240701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3886200" y="4343400"/>
            <a:ext cx="304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Box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Each element has a surrounding box: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Controlled using the following properties:</a:t>
            </a:r>
          </a:p>
          <a:p>
            <a:pPr lvl="1"/>
            <a:r>
              <a:rPr lang="en-US" dirty="0" smtClean="0"/>
              <a:t>Padding: The </a:t>
            </a:r>
            <a:r>
              <a:rPr lang="en-US" dirty="0" smtClean="0"/>
              <a:t>space between the box’s content and its border.</a:t>
            </a:r>
          </a:p>
          <a:p>
            <a:pPr lvl="1"/>
            <a:r>
              <a:rPr lang="en-US" dirty="0" smtClean="0"/>
              <a:t>Border: </a:t>
            </a:r>
            <a:r>
              <a:rPr lang="en-US" dirty="0" smtClean="0"/>
              <a:t>The line between the box’s padding and margin.</a:t>
            </a:r>
          </a:p>
          <a:p>
            <a:pPr lvl="1"/>
            <a:r>
              <a:rPr lang="en-US" dirty="0" smtClean="0"/>
              <a:t>Margin: </a:t>
            </a:r>
            <a:r>
              <a:rPr lang="en-US" dirty="0" smtClean="0"/>
              <a:t>The space between the box and surrounding boxes.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81939"/>
            <a:ext cx="3048000" cy="233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4960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Image result for css pos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7543800" cy="250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HTML and CSS we can create a static </a:t>
            </a:r>
            <a:r>
              <a:rPr lang="en-US" dirty="0" err="1" smtClean="0"/>
              <a:t>webpages</a:t>
            </a:r>
            <a:endParaRPr lang="en-US" dirty="0" smtClean="0"/>
          </a:p>
          <a:p>
            <a:r>
              <a:rPr lang="en-US" dirty="0" smtClean="0"/>
              <a:t>To add interactivity use the browser supported programming language – i.e. JavaScript</a:t>
            </a:r>
          </a:p>
          <a:p>
            <a:r>
              <a:rPr lang="en-US" dirty="0" smtClean="0"/>
              <a:t>JavaScript allows:</a:t>
            </a:r>
          </a:p>
          <a:p>
            <a:pPr lvl="1"/>
            <a:r>
              <a:rPr lang="en-US" dirty="0" smtClean="0"/>
              <a:t>Document tree manipulation</a:t>
            </a:r>
          </a:p>
          <a:p>
            <a:pPr lvl="1"/>
            <a:r>
              <a:rPr lang="en-US" dirty="0" smtClean="0"/>
              <a:t>Handling browser events</a:t>
            </a:r>
          </a:p>
          <a:p>
            <a:pPr lvl="1"/>
            <a:r>
              <a:rPr lang="en-US" dirty="0" smtClean="0"/>
              <a:t>Sending HTTP requests</a:t>
            </a:r>
          </a:p>
          <a:p>
            <a:r>
              <a:rPr lang="en-US" dirty="0" smtClean="0"/>
              <a:t>Implements </a:t>
            </a:r>
            <a:r>
              <a:rPr lang="en-US" dirty="0" err="1" smtClean="0"/>
              <a:t>ECMAScript</a:t>
            </a:r>
            <a:r>
              <a:rPr lang="en-US" dirty="0" smtClean="0"/>
              <a:t>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JS Function Example: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Usage:</a:t>
            </a:r>
          </a:p>
          <a:p>
            <a:endParaRPr lang="en-US" dirty="0" smtClean="0"/>
          </a:p>
          <a:p>
            <a:r>
              <a:rPr lang="en-US" dirty="0" smtClean="0"/>
              <a:t>Anonymous function (nameless function):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33634" b="42342"/>
          <a:stretch>
            <a:fillRect/>
          </a:stretch>
        </p:blipFill>
        <p:spPr bwMode="auto">
          <a:xfrm>
            <a:off x="2362200" y="3733800"/>
            <a:ext cx="33721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207" b="68769"/>
          <a:stretch>
            <a:fillRect/>
          </a:stretch>
        </p:blipFill>
        <p:spPr bwMode="auto">
          <a:xfrm>
            <a:off x="2362200" y="2286000"/>
            <a:ext cx="33721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9670"/>
          <a:stretch>
            <a:fillRect/>
          </a:stretch>
        </p:blipFill>
        <p:spPr bwMode="auto">
          <a:xfrm>
            <a:off x="2362200" y="5181600"/>
            <a:ext cx="3372151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</a:t>
            </a:r>
            <a:r>
              <a:rPr lang="en-US" dirty="0" smtClean="0"/>
              <a:t>Functions(2)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anonymous function could be invoked without being assigned to a variable: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21880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distributed application structure, consists of two components:</a:t>
            </a:r>
          </a:p>
          <a:p>
            <a:pPr lvl="1"/>
            <a:r>
              <a:rPr lang="en-US" sz="2400" dirty="0" smtClean="0"/>
              <a:t>Server:</a:t>
            </a:r>
          </a:p>
          <a:p>
            <a:pPr lvl="2"/>
            <a:r>
              <a:rPr lang="en-US" sz="2000" dirty="0" smtClean="0"/>
              <a:t>Provides a resource or a service to many clients</a:t>
            </a:r>
          </a:p>
          <a:p>
            <a:pPr lvl="1"/>
            <a:r>
              <a:rPr lang="en-US" sz="2400" dirty="0" smtClean="0"/>
              <a:t>Client:</a:t>
            </a:r>
          </a:p>
          <a:p>
            <a:pPr lvl="2"/>
            <a:r>
              <a:rPr lang="en-US" sz="2000" dirty="0" smtClean="0"/>
              <a:t>Initiate a request for a service from a server</a:t>
            </a:r>
            <a:endParaRPr lang="en-US" sz="2000" dirty="0"/>
          </a:p>
        </p:txBody>
      </p:sp>
      <p:pic>
        <p:nvPicPr>
          <p:cNvPr id="1026" name="Picture 2" descr="Image result for web client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556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file:</a:t>
            </a:r>
          </a:p>
          <a:p>
            <a:endParaRPr lang="en-US" dirty="0" smtClean="0"/>
          </a:p>
          <a:p>
            <a:r>
              <a:rPr lang="en-US" dirty="0" smtClean="0"/>
              <a:t>Or inline in HTML:</a:t>
            </a:r>
          </a:p>
          <a:p>
            <a:pPr lvl="1"/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74" y="2286000"/>
            <a:ext cx="563562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3505200"/>
            <a:ext cx="27709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DOM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the document tree object:</a:t>
            </a:r>
            <a:endParaRPr lang="en-US" dirty="0"/>
          </a:p>
        </p:txBody>
      </p:sp>
      <p:grpSp>
        <p:nvGrpSpPr>
          <p:cNvPr id="4" name="Image"/>
          <p:cNvGrpSpPr/>
          <p:nvPr/>
        </p:nvGrpSpPr>
        <p:grpSpPr>
          <a:xfrm>
            <a:off x="738701" y="2241327"/>
            <a:ext cx="6424099" cy="3143055"/>
            <a:chOff x="0" y="0"/>
            <a:chExt cx="9136495" cy="4470121"/>
          </a:xfrm>
        </p:grpSpPr>
        <p:pic>
          <p:nvPicPr>
            <p:cNvPr id="5" name="Image" descr="Image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50800" y="50800"/>
              <a:ext cx="9034896" cy="43685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Image" descr="Image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9136496" cy="4470122"/>
            </a:xfrm>
            <a:prstGeom prst="rect">
              <a:avLst/>
            </a:prstGeom>
            <a:effectLst/>
          </p:spPr>
        </p:pic>
      </p:grpSp>
      <p:pic>
        <p:nvPicPr>
          <p:cNvPr id="7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800600" y="4908327"/>
            <a:ext cx="3614842" cy="1873473"/>
          </a:xfrm>
          <a:prstGeom prst="rect">
            <a:avLst/>
          </a:prstGeom>
          <a:ln w="25400">
            <a:solidFill>
              <a:srgbClr val="00B050"/>
            </a:solidFill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JavaScript: Browser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event is a signal for a change that took place in the browser</a:t>
            </a:r>
          </a:p>
          <a:p>
            <a:r>
              <a:rPr lang="en-US" dirty="0" smtClean="0"/>
              <a:t>Some of the browser events are: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90800" y="3505200"/>
            <a:ext cx="4359498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JavaScript: Browser </a:t>
            </a:r>
            <a:r>
              <a:rPr lang="en-US" dirty="0" smtClean="0"/>
              <a:t>Events(2)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define an event handler to execute whenever an event of certain type occurs</a:t>
            </a:r>
          </a:p>
          <a:p>
            <a:pPr lvl="1"/>
            <a:r>
              <a:rPr lang="en-US" dirty="0" smtClean="0"/>
              <a:t>In HTML: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JS: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JS, without override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5362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00600"/>
            <a:ext cx="8124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 r="64835" b="15789"/>
          <a:stretch>
            <a:fillRect/>
          </a:stretch>
        </p:blipFill>
        <p:spPr bwMode="auto">
          <a:xfrm>
            <a:off x="904875" y="5686425"/>
            <a:ext cx="335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5165"/>
          <a:stretch>
            <a:fillRect/>
          </a:stretch>
        </p:blipFill>
        <p:spPr bwMode="auto">
          <a:xfrm>
            <a:off x="2886075" y="5838825"/>
            <a:ext cx="61817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AJAX = Asynchronous JavaScript and XML</a:t>
            </a:r>
          </a:p>
          <a:p>
            <a:pPr lvl="1"/>
            <a:r>
              <a:rPr lang="en-US" sz="2400" dirty="0" smtClean="0"/>
              <a:t>In practice, JSON (JavaScript Object Notation) has replaced XML</a:t>
            </a:r>
          </a:p>
          <a:p>
            <a:r>
              <a:rPr lang="en-US" sz="2800" dirty="0" smtClean="0"/>
              <a:t>Allows sending and retrieving data from a server in the background</a:t>
            </a:r>
          </a:p>
          <a:p>
            <a:pPr lvl="1"/>
            <a:r>
              <a:rPr lang="en-US" sz="2400" dirty="0" smtClean="0"/>
              <a:t>The data can be used to change the webpage dynamically</a:t>
            </a:r>
            <a:endParaRPr lang="en-US" sz="2400" dirty="0"/>
          </a:p>
        </p:txBody>
      </p:sp>
      <p:pic>
        <p:nvPicPr>
          <p:cNvPr id="40962" name="Picture 2" descr="Image result for ajax javascri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19600"/>
            <a:ext cx="2896107" cy="217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Different browser types/versions might expose different functions for AJAX requests</a:t>
            </a:r>
          </a:p>
          <a:p>
            <a:pPr lvl="1"/>
            <a:r>
              <a:rPr lang="en-US" dirty="0" smtClean="0"/>
              <a:t>The syntax is often cumbersome</a:t>
            </a:r>
          </a:p>
          <a:p>
            <a:pPr lvl="1"/>
            <a:r>
              <a:rPr lang="en-US" dirty="0" smtClean="0"/>
              <a:t>The JS code must be aware to the DOM tree structure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Using a library to handle it for you!</a:t>
            </a:r>
          </a:p>
          <a:p>
            <a:pPr lvl="1"/>
            <a:r>
              <a:rPr lang="en-US" dirty="0" smtClean="0"/>
              <a:t>More about it next week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client software for accessing information on the World Wide Web</a:t>
            </a:r>
          </a:p>
          <a:p>
            <a:r>
              <a:rPr lang="en-US" dirty="0" smtClean="0"/>
              <a:t>Used to fetch information resources from the Web, and display them on the user’s device</a:t>
            </a:r>
          </a:p>
          <a:p>
            <a:pPr lvl="1"/>
            <a:r>
              <a:rPr lang="en-US" dirty="0" smtClean="0"/>
              <a:t>This is done using a rendering engine</a:t>
            </a:r>
          </a:p>
          <a:p>
            <a:r>
              <a:rPr lang="en-US" dirty="0" smtClean="0"/>
              <a:t>The rendered webpage can be interactive</a:t>
            </a:r>
          </a:p>
          <a:p>
            <a:pPr lvl="1"/>
            <a:r>
              <a:rPr lang="en-US" dirty="0" smtClean="0"/>
              <a:t>E.g. allowing links to other resources to be clicked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HTML </a:t>
            </a:r>
            <a:r>
              <a:rPr lang="en-US" dirty="0" smtClean="0"/>
              <a:t>(Hypertext Markup Language) is the standard markup language for documents designed to be displayed on a web browser</a:t>
            </a:r>
          </a:p>
          <a:p>
            <a:r>
              <a:rPr lang="en-US" dirty="0" smtClean="0"/>
              <a:t>Describes the semantic structure of the webpage</a:t>
            </a:r>
          </a:p>
          <a:p>
            <a:r>
              <a:rPr lang="en-US" dirty="0" smtClean="0"/>
              <a:t>The building blocks of an HTML document are HTML elements</a:t>
            </a:r>
          </a:p>
          <a:p>
            <a:pPr lvl="1"/>
            <a:r>
              <a:rPr lang="en-US" dirty="0" smtClean="0"/>
              <a:t>&lt;html&gt;: the root of the document</a:t>
            </a:r>
          </a:p>
          <a:p>
            <a:pPr lvl="1"/>
            <a:r>
              <a:rPr lang="en-US" dirty="0" smtClean="0"/>
              <a:t>&lt;head&gt;: holds metadata and external resources</a:t>
            </a:r>
          </a:p>
          <a:p>
            <a:pPr lvl="1"/>
            <a:r>
              <a:rPr lang="en-US" dirty="0" smtClean="0"/>
              <a:t>&lt;body&gt;: holds the content of the webpage</a:t>
            </a:r>
          </a:p>
          <a:p>
            <a:pPr lvl="1"/>
            <a:r>
              <a:rPr lang="en-US" dirty="0" smtClean="0"/>
              <a:t>&lt;div&gt;: a general purpose content container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25" t="433"/>
          <a:stretch>
            <a:fillRect/>
          </a:stretch>
        </p:blipFill>
        <p:spPr bwMode="auto">
          <a:xfrm>
            <a:off x="862642" y="1621766"/>
            <a:ext cx="7490783" cy="49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0" y="3352800"/>
            <a:ext cx="4572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3581400" y="2819400"/>
            <a:ext cx="1219200" cy="381000"/>
          </a:xfrm>
          <a:prstGeom prst="wedgeRectCallout">
            <a:avLst>
              <a:gd name="adj1" fmla="val -68750"/>
              <a:gd name="adj2" fmla="val 8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9400" y="3352800"/>
            <a:ext cx="914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5943600" y="2514600"/>
            <a:ext cx="1219200" cy="381000"/>
          </a:xfrm>
          <a:prstGeom prst="wedgeRectCallout">
            <a:avLst>
              <a:gd name="adj1" fmla="val 44271"/>
              <a:gd name="adj2" fmla="val 16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990600" y="3429000"/>
            <a:ext cx="990600" cy="381000"/>
          </a:xfrm>
          <a:prstGeom prst="wedgeRectCallout">
            <a:avLst>
              <a:gd name="adj1" fmla="val 132632"/>
              <a:gd name="adj2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33528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browser parse the document to form a tree structure – the DOM representation of the document</a:t>
            </a:r>
          </a:p>
          <a:p>
            <a:r>
              <a:rPr lang="en-US" sz="2800" dirty="0" smtClean="0"/>
              <a:t>The HTML elements are organized in a tree structure</a:t>
            </a:r>
          </a:p>
          <a:p>
            <a:r>
              <a:rPr lang="en-US" sz="2800" dirty="0" smtClean="0"/>
              <a:t>Rendering and user interaction are implemented using the internal DOM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343400"/>
            <a:ext cx="3162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00500"/>
            <a:ext cx="407223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5198852"/>
            <a:ext cx="33528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4876800"/>
            <a:ext cx="8382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4495800" y="5122652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Ideally, we would like to separate presentation and content</a:t>
            </a:r>
          </a:p>
          <a:p>
            <a:pPr lvl="1"/>
            <a:r>
              <a:rPr lang="en-US" dirty="0" smtClean="0"/>
              <a:t>Makes the HTML more readable</a:t>
            </a:r>
          </a:p>
          <a:p>
            <a:pPr lvl="1"/>
            <a:r>
              <a:rPr lang="en-US" dirty="0" smtClean="0"/>
              <a:t>Enables multiple pages to share formatting</a:t>
            </a:r>
          </a:p>
          <a:p>
            <a:pPr lvl="1"/>
            <a:r>
              <a:rPr lang="en-US" dirty="0" smtClean="0"/>
              <a:t>Reduces complexity and repetition</a:t>
            </a:r>
          </a:p>
          <a:p>
            <a:r>
              <a:rPr lang="en-US" dirty="0" smtClean="0"/>
              <a:t>This could be </a:t>
            </a:r>
            <a:r>
              <a:rPr lang="en-US" dirty="0" smtClean="0"/>
              <a:t>done using CSS (Cascading Style </a:t>
            </a:r>
            <a:r>
              <a:rPr lang="en-US" dirty="0" smtClean="0"/>
              <a:t>Sheets) – a language which is used for describing the requested presentation of HTML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 of .</a:t>
            </a:r>
            <a:r>
              <a:rPr lang="en-US" dirty="0" err="1" smtClean="0"/>
              <a:t>css</a:t>
            </a:r>
            <a:r>
              <a:rPr lang="en-US" dirty="0" smtClean="0"/>
              <a:t> File:</a:t>
            </a:r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91232" y="1600200"/>
            <a:ext cx="5700168" cy="1325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t="15460"/>
          <a:stretch>
            <a:fillRect/>
          </a:stretch>
        </p:blipFill>
        <p:spPr>
          <a:xfrm>
            <a:off x="4495800" y="3857625"/>
            <a:ext cx="3657742" cy="2760455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HTML with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external file: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Inside a style element in the HTML file: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2409966"/>
            <a:ext cx="9144001" cy="1171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66800" y="4419600"/>
            <a:ext cx="2312441" cy="2356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699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Web Development</vt:lpstr>
      <vt:lpstr>Client-Server Model</vt:lpstr>
      <vt:lpstr>Web Browser</vt:lpstr>
      <vt:lpstr>HTML</vt:lpstr>
      <vt:lpstr>Example</vt:lpstr>
      <vt:lpstr>Document Object Model (DOM)</vt:lpstr>
      <vt:lpstr>Styling</vt:lpstr>
      <vt:lpstr>CSS Format</vt:lpstr>
      <vt:lpstr>Linking HTML with CSS</vt:lpstr>
      <vt:lpstr>Linking HTML with CSS(2)</vt:lpstr>
      <vt:lpstr>CSS Selectors</vt:lpstr>
      <vt:lpstr>CSS Selectors(2)</vt:lpstr>
      <vt:lpstr>CSS Selectors(3)</vt:lpstr>
      <vt:lpstr>Elements Display</vt:lpstr>
      <vt:lpstr>The Box Model</vt:lpstr>
      <vt:lpstr>Elements Position</vt:lpstr>
      <vt:lpstr>JavaScript</vt:lpstr>
      <vt:lpstr>JavaScript Functions</vt:lpstr>
      <vt:lpstr>JavaScript Functions(2)</vt:lpstr>
      <vt:lpstr>Using JavaScript</vt:lpstr>
      <vt:lpstr>JavaScript DOM Example</vt:lpstr>
      <vt:lpstr>JavaScript: Browser Events</vt:lpstr>
      <vt:lpstr>JavaScript: Browser Events(2)</vt:lpstr>
      <vt:lpstr>AJAX</vt:lpstr>
      <vt:lpstr>AJAX(2)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</dc:title>
  <dc:creator>doron</dc:creator>
  <cp:lastModifiedBy>doron</cp:lastModifiedBy>
  <cp:revision>7</cp:revision>
  <dcterms:created xsi:type="dcterms:W3CDTF">2006-08-16T00:00:00Z</dcterms:created>
  <dcterms:modified xsi:type="dcterms:W3CDTF">2019-12-02T14:58:52Z</dcterms:modified>
</cp:coreProperties>
</file>