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6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notesMaster" Target="notesMasters/notesMaster1.xml"/><Relationship Id="rId121" Type="http://schemas.openxmlformats.org/officeDocument/2006/relationships/printerSettings" Target="printerSettings/printerSettings1.bin"/><Relationship Id="rId122" Type="http://schemas.openxmlformats.org/officeDocument/2006/relationships/presProps" Target="presProps.xml"/><Relationship Id="rId123" Type="http://schemas.openxmlformats.org/officeDocument/2006/relationships/viewProps" Target="viewProps.xml"/><Relationship Id="rId124" Type="http://schemas.openxmlformats.org/officeDocument/2006/relationships/theme" Target="theme/theme1.xml"/><Relationship Id="rId12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9A9B4-A984-0642-97AE-B4973C112EB1}" type="datetimeFigureOut">
              <a:rPr lang="en-US" smtClean="0"/>
              <a:t>2/18/14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18B06-1771-8844-A933-7A41B1F7CDC2}" type="slidenum">
              <a:rPr lang="en-US" smtClean="0"/>
              <a:t>‹#›</a:t>
            </a:fld>
            <a:endParaRPr lang="en-US"/>
          </a:p>
        </p:txBody>
      </p:sp>
    </p:spTree>
    <p:extLst>
      <p:ext uri="{BB962C8B-B14F-4D97-AF65-F5344CB8AC3E}">
        <p14:creationId xmlns:p14="http://schemas.microsoft.com/office/powerpoint/2010/main" val="13695084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DEA44BC1-C249-E04F-A3D9-F1FCD0CB05A4}" type="slidenum">
              <a:rPr lang="en-US" sz="1200"/>
              <a:pPr/>
              <a:t>4</a:t>
            </a:fld>
            <a:endParaRPr lang="en-US" sz="1200"/>
          </a:p>
        </p:txBody>
      </p:sp>
      <p:sp>
        <p:nvSpPr>
          <p:cNvPr id="401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601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63B5A746-091A-6348-9CE9-BD2FD8D19A87}" type="slidenum">
              <a:rPr lang="en-US" sz="1200"/>
              <a:pPr/>
              <a:t>14</a:t>
            </a:fld>
            <a:endParaRPr lang="en-US" sz="1200"/>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B21F6862-F2DC-8B4A-A93B-6C4EC910A2CD}" type="slidenum">
              <a:rPr lang="en-US" sz="1200"/>
              <a:pPr/>
              <a:t>108</a:t>
            </a:fld>
            <a:endParaRPr lang="en-US" sz="1200"/>
          </a:p>
        </p:txBody>
      </p:sp>
      <p:sp>
        <p:nvSpPr>
          <p:cNvPr id="28672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93891"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D10AFECF-0F0B-DE4D-ACE0-18995BD3F91C}" type="slidenum">
              <a:rPr lang="en-US" sz="1200"/>
              <a:pPr/>
              <a:t>109</a:t>
            </a:fld>
            <a:endParaRPr lang="en-US" sz="1200"/>
          </a:p>
        </p:txBody>
      </p:sp>
      <p:sp>
        <p:nvSpPr>
          <p:cNvPr id="28877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95939"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AC70BA34-3970-6748-965E-5B09F134DD63}" type="slidenum">
              <a:rPr lang="en-US" sz="1200"/>
              <a:pPr/>
              <a:t>110</a:t>
            </a:fld>
            <a:endParaRPr lang="en-US" sz="1200"/>
          </a:p>
        </p:txBody>
      </p:sp>
      <p:sp>
        <p:nvSpPr>
          <p:cNvPr id="29491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97987"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p>
          <a:p>
            <a:pPr eaLnBrk="1" hangingPunct="1"/>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B447EDE1-F9F5-9C46-A390-1B06AB789138}" type="slidenum">
              <a:rPr lang="en-US" sz="1200"/>
              <a:pPr/>
              <a:t>111</a:t>
            </a:fld>
            <a:endParaRPr lang="en-US" sz="1200"/>
          </a:p>
        </p:txBody>
      </p:sp>
      <p:sp>
        <p:nvSpPr>
          <p:cNvPr id="29696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300035"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B775D544-887A-7D4A-923C-4968A94DDC09}" type="slidenum">
              <a:rPr lang="en-US" sz="1200"/>
              <a:pPr/>
              <a:t>112</a:t>
            </a:fld>
            <a:endParaRPr lang="en-US" sz="1200"/>
          </a:p>
        </p:txBody>
      </p:sp>
      <p:sp>
        <p:nvSpPr>
          <p:cNvPr id="29901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302083"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EBAF2E5-289A-F749-9E23-CAB18DD9C993}" type="slidenum">
              <a:rPr lang="en-US" sz="1200"/>
              <a:pPr/>
              <a:t>113</a:t>
            </a:fld>
            <a:endParaRPr lang="en-US" sz="1200"/>
          </a:p>
        </p:txBody>
      </p:sp>
      <p:sp>
        <p:nvSpPr>
          <p:cNvPr id="30720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304131"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cs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1A6316D-8CA6-5247-9514-BEFEF7524D43}" type="slidenum">
              <a:rPr lang="en-US" sz="1200"/>
              <a:pPr/>
              <a:t>114</a:t>
            </a:fld>
            <a:endParaRPr lang="en-US" sz="1200"/>
          </a:p>
        </p:txBody>
      </p:sp>
      <p:sp>
        <p:nvSpPr>
          <p:cNvPr id="30925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306179"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algn="just" eaLnBrk="1" hangingPunct="1"/>
            <a:endParaRPr lang="en-US">
              <a:cs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E88CFEC-D15D-E449-8011-CC48A2F6CADB}" type="slidenum">
              <a:rPr lang="en-US" sz="1200"/>
              <a:pPr/>
              <a:t>115</a:t>
            </a:fld>
            <a:endParaRPr lang="en-US" sz="1200"/>
          </a:p>
        </p:txBody>
      </p:sp>
      <p:sp>
        <p:nvSpPr>
          <p:cNvPr id="31539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308227"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5F02DCB-9AE2-4E4C-8BF2-76BBF88E6AD6}" type="slidenum">
              <a:rPr lang="en-US" sz="1200"/>
              <a:pPr/>
              <a:t>117</a:t>
            </a:fld>
            <a:endParaRPr lang="en-US" sz="1200"/>
          </a:p>
        </p:txBody>
      </p:sp>
      <p:sp>
        <p:nvSpPr>
          <p:cNvPr id="382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12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4D38A66-BE6C-A144-A0D8-5B9A5ACCE383}" type="slidenum">
              <a:rPr lang="en-US" sz="1200"/>
              <a:pPr/>
              <a:t>118</a:t>
            </a:fld>
            <a:endParaRPr lang="en-US" sz="1200"/>
          </a:p>
        </p:txBody>
      </p:sp>
      <p:sp>
        <p:nvSpPr>
          <p:cNvPr id="435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33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DCCFA51B-CA77-FD42-A44D-A99F4B825D67}" type="slidenum">
              <a:rPr lang="en-US" sz="1200"/>
              <a:pPr/>
              <a:t>15</a:t>
            </a:fld>
            <a:endParaRPr lang="en-US" sz="1200"/>
          </a:p>
        </p:txBody>
      </p:sp>
      <p:sp>
        <p:nvSpPr>
          <p:cNvPr id="39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49DB8990-376F-E643-87D2-67D704A9C9D4}" type="slidenum">
              <a:rPr lang="en-US" sz="1200"/>
              <a:pPr/>
              <a:t>16</a:t>
            </a:fld>
            <a:endParaRPr lang="en-US" sz="1200"/>
          </a:p>
        </p:txBody>
      </p:sp>
      <p:sp>
        <p:nvSpPr>
          <p:cNvPr id="39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45F735C3-711B-0E45-8AAC-B6269247B2F5}" type="slidenum">
              <a:rPr lang="en-US" sz="1200"/>
              <a:pPr/>
              <a:t>17</a:t>
            </a:fld>
            <a:endParaRPr lang="en-US" sz="1200"/>
          </a:p>
        </p:txBody>
      </p:sp>
      <p:sp>
        <p:nvSpPr>
          <p:cNvPr id="399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79532E5F-D279-6A4D-98BF-1ADFE3776E2D}" type="slidenum">
              <a:rPr lang="en-US" sz="1200"/>
              <a:pPr/>
              <a:t>18</a:t>
            </a:fld>
            <a:endParaRPr lang="en-US" sz="1200"/>
          </a:p>
        </p:txBody>
      </p:sp>
      <p:sp>
        <p:nvSpPr>
          <p:cNvPr id="34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552D976-B3FA-DE4C-9115-A07BBC7FB1FB}" type="slidenum">
              <a:rPr lang="en-US" sz="1200"/>
              <a:pPr/>
              <a:t>19</a:t>
            </a:fld>
            <a:endParaRPr lang="en-US" sz="1200"/>
          </a:p>
        </p:txBody>
      </p:sp>
      <p:sp>
        <p:nvSpPr>
          <p:cNvPr id="448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7F7DC0E-C863-A24F-9875-1E8A48181F39}" type="slidenum">
              <a:rPr lang="en-US" sz="1200"/>
              <a:pPr/>
              <a:t>20</a:t>
            </a:fld>
            <a:endParaRPr lang="en-US" sz="1200"/>
          </a:p>
        </p:txBody>
      </p:sp>
      <p:sp>
        <p:nvSpPr>
          <p:cNvPr id="4290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1776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0ADC1C55-710B-5649-A881-08996BC26CA3}" type="slidenum">
              <a:rPr lang="en-US" sz="1200"/>
              <a:pPr/>
              <a:t>21</a:t>
            </a:fld>
            <a:endParaRPr lang="en-US" sz="1200"/>
          </a:p>
        </p:txBody>
      </p:sp>
      <p:sp>
        <p:nvSpPr>
          <p:cNvPr id="4331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1981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2E6B3A4-C493-D04E-B151-E928F50CEFAF}" type="slidenum">
              <a:rPr lang="en-US" sz="1200"/>
              <a:pPr/>
              <a:t>22</a:t>
            </a:fld>
            <a:endParaRPr lang="en-US" sz="1200"/>
          </a:p>
        </p:txBody>
      </p:sp>
      <p:sp>
        <p:nvSpPr>
          <p:cNvPr id="4311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218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FC6A4C7E-28D9-7443-BEA5-89C215EEFCF0}" type="slidenum">
              <a:rPr lang="en-US" sz="1200"/>
              <a:pPr/>
              <a:t>24</a:t>
            </a:fld>
            <a:endParaRPr lang="en-US" sz="1200"/>
          </a:p>
        </p:txBody>
      </p:sp>
      <p:sp>
        <p:nvSpPr>
          <p:cNvPr id="50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0B7D3A4-9A35-6243-8FCF-07E18FEFC38E}" type="slidenum">
              <a:rPr lang="en-US" sz="1200"/>
              <a:pPr/>
              <a:t>6</a:t>
            </a:fld>
            <a:endParaRPr lang="en-US" sz="1200"/>
          </a:p>
        </p:txBody>
      </p:sp>
      <p:sp>
        <p:nvSpPr>
          <p:cNvPr id="246786" name="Rectangle 2"/>
          <p:cNvSpPr>
            <a:spLocks noGrp="1" noRot="1" noChangeAspect="1" noChangeArrowheads="1" noTextEdit="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val="1"/>
            </a:ext>
          </a:extLst>
        </p:spPr>
      </p:sp>
      <p:sp>
        <p:nvSpPr>
          <p:cNvPr id="24678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fa-IR"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9FBFDEF-92E0-7A44-AA38-484B385A2AF3}" type="slidenum">
              <a:rPr lang="en-US" sz="1200"/>
              <a:pPr/>
              <a:t>25</a:t>
            </a:fld>
            <a:endParaRPr lang="en-US" sz="1200"/>
          </a:p>
        </p:txBody>
      </p:sp>
      <p:sp>
        <p:nvSpPr>
          <p:cNvPr id="502786" name="Rectangle 2"/>
          <p:cNvSpPr>
            <a:spLocks noGrp="1" noRot="1" noChangeAspect="1" noChangeArrowheads="1" noTextEdit="1"/>
          </p:cNvSpPr>
          <p:nvPr>
            <p:ph type="sldImg"/>
          </p:nvPr>
        </p:nvSpPr>
        <p:spPr>
          <a:xfrm>
            <a:off x="1144588" y="687388"/>
            <a:ext cx="4568825" cy="3425825"/>
          </a:xfrm>
          <a:ln w="12700" cap="flat"/>
          <a:extLst>
            <a:ext uri="{FAA26D3D-D897-4be2-8F04-BA451C77F1D7}">
              <ma14:placeholderFlag xmlns:ma14="http://schemas.microsoft.com/office/mac/drawingml/2011/main" val="1"/>
            </a:ext>
          </a:extLst>
        </p:spPr>
      </p:sp>
      <p:sp>
        <p:nvSpPr>
          <p:cNvPr id="502787" name="Rectangle 3"/>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fa-IR"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155D3ED-3E63-E943-97F3-C52D3F51825C}" type="slidenum">
              <a:rPr lang="en-US" sz="1200"/>
              <a:pPr/>
              <a:t>26</a:t>
            </a:fld>
            <a:endParaRPr lang="en-US" sz="1200"/>
          </a:p>
        </p:txBody>
      </p:sp>
      <p:sp>
        <p:nvSpPr>
          <p:cNvPr id="504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447093E0-1747-1B4E-AE54-4B3670C78829}" type="slidenum">
              <a:rPr lang="en-US" sz="1200"/>
              <a:pPr/>
              <a:t>27</a:t>
            </a:fld>
            <a:endParaRPr lang="en-US" sz="1200"/>
          </a:p>
        </p:txBody>
      </p:sp>
      <p:sp>
        <p:nvSpPr>
          <p:cNvPr id="506882" name="Rectangle 2"/>
          <p:cNvSpPr>
            <a:spLocks noGrp="1" noRot="1" noChangeAspect="1" noChangeArrowheads="1" noTextEdit="1"/>
          </p:cNvSpPr>
          <p:nvPr>
            <p:ph type="sldImg"/>
          </p:nvPr>
        </p:nvSpPr>
        <p:spPr>
          <a:xfrm>
            <a:off x="1144588" y="687388"/>
            <a:ext cx="4568825" cy="3425825"/>
          </a:xfrm>
          <a:ln w="12700" cap="flat"/>
          <a:extLst>
            <a:ext uri="{FAA26D3D-D897-4be2-8F04-BA451C77F1D7}">
              <ma14:placeholderFlag xmlns:ma14="http://schemas.microsoft.com/office/mac/drawingml/2011/main" val="1"/>
            </a:ext>
          </a:extLst>
        </p:spPr>
      </p:sp>
      <p:sp>
        <p:nvSpPr>
          <p:cNvPr id="506883" name="Rectangle 3"/>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fa-IR"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66A5F442-8E8F-244B-857E-56E9C3CA542F}" type="slidenum">
              <a:rPr lang="en-US" sz="1200"/>
              <a:pPr/>
              <a:t>28</a:t>
            </a:fld>
            <a:endParaRPr lang="en-US" sz="1200"/>
          </a:p>
        </p:txBody>
      </p:sp>
      <p:sp>
        <p:nvSpPr>
          <p:cNvPr id="508930" name="Rectangle 2"/>
          <p:cNvSpPr>
            <a:spLocks noGrp="1" noRot="1" noChangeAspect="1" noChangeArrowheads="1" noTextEdit="1"/>
          </p:cNvSpPr>
          <p:nvPr>
            <p:ph type="sldImg"/>
          </p:nvPr>
        </p:nvSpPr>
        <p:spPr>
          <a:xfrm>
            <a:off x="1144588" y="687388"/>
            <a:ext cx="4568825" cy="3425825"/>
          </a:xfrm>
          <a:ln w="12700" cap="flat"/>
          <a:extLst>
            <a:ext uri="{FAA26D3D-D897-4be2-8F04-BA451C77F1D7}">
              <ma14:placeholderFlag xmlns:ma14="http://schemas.microsoft.com/office/mac/drawingml/2011/main" val="1"/>
            </a:ext>
          </a:extLst>
        </p:spPr>
      </p:sp>
      <p:sp>
        <p:nvSpPr>
          <p:cNvPr id="508931" name="Rectangle 3"/>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fa-IR"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98F9AF2E-82FF-E549-95B6-71F1BD201000}" type="slidenum">
              <a:rPr lang="en-US" sz="1200"/>
              <a:pPr/>
              <a:t>29</a:t>
            </a:fld>
            <a:endParaRPr lang="en-US" sz="1200"/>
          </a:p>
        </p:txBody>
      </p:sp>
      <p:sp>
        <p:nvSpPr>
          <p:cNvPr id="510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D7CE9F30-DDF8-D84A-8C51-035D24D4E5BC}" type="slidenum">
              <a:rPr lang="en-US" sz="1200"/>
              <a:pPr/>
              <a:t>30</a:t>
            </a:fld>
            <a:endParaRPr lang="en-US" sz="1200"/>
          </a:p>
        </p:txBody>
      </p:sp>
      <p:sp>
        <p:nvSpPr>
          <p:cNvPr id="513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72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0EC97A27-96C7-9E49-A7C3-3D93D4591404}" type="slidenum">
              <a:rPr lang="en-US" sz="1200"/>
              <a:pPr/>
              <a:t>31</a:t>
            </a:fld>
            <a:endParaRPr lang="en-US" sz="1200"/>
          </a:p>
        </p:txBody>
      </p:sp>
      <p:sp>
        <p:nvSpPr>
          <p:cNvPr id="515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DD8FDB5-A5E8-1F44-B9EA-2B8C4D7EDECF}" type="slidenum">
              <a:rPr lang="en-US" sz="1200"/>
              <a:pPr/>
              <a:t>32</a:t>
            </a:fld>
            <a:endParaRPr lang="en-US" sz="1200"/>
          </a:p>
        </p:txBody>
      </p:sp>
      <p:sp>
        <p:nvSpPr>
          <p:cNvPr id="517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3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3A565886-FFC4-7240-BEF2-C00587AF6694}" type="slidenum">
              <a:rPr lang="en-US" sz="1200"/>
              <a:pPr/>
              <a:t>33</a:t>
            </a:fld>
            <a:endParaRPr lang="en-US" sz="1200"/>
          </a:p>
        </p:txBody>
      </p:sp>
      <p:sp>
        <p:nvSpPr>
          <p:cNvPr id="519170" name="Rectangle 2"/>
          <p:cNvSpPr>
            <a:spLocks noGrp="1" noRot="1" noChangeAspect="1" noChangeArrowheads="1" noTextEdit="1"/>
          </p:cNvSpPr>
          <p:nvPr>
            <p:ph type="sldImg"/>
          </p:nvPr>
        </p:nvSpPr>
        <p:spPr>
          <a:xfrm>
            <a:off x="1292225" y="798513"/>
            <a:ext cx="4271963" cy="3203575"/>
          </a:xfrm>
          <a:ln/>
          <a:extLst>
            <a:ext uri="{FAA26D3D-D897-4be2-8F04-BA451C77F1D7}">
              <ma14:placeholderFlag xmlns:ma14="http://schemas.microsoft.com/office/mac/drawingml/2011/main" val="1"/>
            </a:ext>
          </a:extLst>
        </p:spPr>
      </p:sp>
      <p:sp>
        <p:nvSpPr>
          <p:cNvPr id="143363" name="Rectangle 3"/>
          <p:cNvSpPr>
            <a:spLocks noGrp="1" noChangeArrowheads="1"/>
          </p:cNvSpPr>
          <p:nvPr>
            <p:ph type="body" idx="1"/>
          </p:nvPr>
        </p:nvSpPr>
        <p:spPr>
          <a:xfrm>
            <a:off x="914400" y="4346575"/>
            <a:ext cx="5029200" cy="3848100"/>
          </a:xfrm>
          <a:noFill/>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CD3DC3E-9F60-024C-B103-0981A4294631}" type="slidenum">
              <a:rPr lang="en-US" sz="1200"/>
              <a:pPr/>
              <a:t>34</a:t>
            </a:fld>
            <a:endParaRPr lang="en-US" sz="1200"/>
          </a:p>
        </p:txBody>
      </p:sp>
      <p:sp>
        <p:nvSpPr>
          <p:cNvPr id="52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54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51B5A25F-49E2-B444-AD61-351C0B1173B2}" type="slidenum">
              <a:rPr lang="en-US" sz="1200"/>
              <a:pPr/>
              <a:t>7</a:t>
            </a:fld>
            <a:endParaRPr lang="en-US" sz="1200"/>
          </a:p>
        </p:txBody>
      </p:sp>
      <p:sp>
        <p:nvSpPr>
          <p:cNvPr id="40960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91139" name="Rectangle 3"/>
          <p:cNvSpPr>
            <a:spLocks noChangeArrowheads="1"/>
          </p:cNvSpPr>
          <p:nvPr>
            <p:ph type="body" idx="1"/>
          </p:nvPr>
        </p:nvSpPr>
        <p:spPr>
          <a:solidFill>
            <a:srgbClr val="FFFFFF"/>
          </a:solidFill>
          <a:ln>
            <a:solidFill>
              <a:srgbClr val="000000"/>
            </a:solidFill>
            <a:miter lim="800000"/>
            <a:headEnd/>
            <a:tailEnd/>
          </a:ln>
        </p:spPr>
        <p:txBody>
          <a:bodyPr lIns="89730" tIns="44865" rIns="89730" bIns="44865"/>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DC3F5EE-A40D-004B-A81F-74A67F16FF42}" type="slidenum">
              <a:rPr lang="en-US" sz="1200"/>
              <a:pPr/>
              <a:t>35</a:t>
            </a:fld>
            <a:endParaRPr lang="en-US" sz="1200"/>
          </a:p>
        </p:txBody>
      </p:sp>
      <p:sp>
        <p:nvSpPr>
          <p:cNvPr id="523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594B7F4-AE48-7843-882B-0A26516033EE}" type="slidenum">
              <a:rPr lang="en-US" sz="1200"/>
              <a:pPr/>
              <a:t>36</a:t>
            </a:fld>
            <a:endParaRPr lang="en-US" sz="1200"/>
          </a:p>
        </p:txBody>
      </p:sp>
      <p:sp>
        <p:nvSpPr>
          <p:cNvPr id="525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CDC1325-74CB-D141-814B-ED39131B1967}" type="slidenum">
              <a:rPr lang="en-US" sz="1200"/>
              <a:pPr/>
              <a:t>37</a:t>
            </a:fld>
            <a:endParaRPr lang="en-US" sz="1200"/>
          </a:p>
        </p:txBody>
      </p:sp>
      <p:sp>
        <p:nvSpPr>
          <p:cNvPr id="527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3DD3D4E9-0965-0F4D-8AA7-29201EE712F5}" type="slidenum">
              <a:rPr lang="en-US" sz="1200"/>
              <a:pPr/>
              <a:t>38</a:t>
            </a:fld>
            <a:endParaRPr lang="en-US" sz="1200"/>
          </a:p>
        </p:txBody>
      </p:sp>
      <p:sp>
        <p:nvSpPr>
          <p:cNvPr id="529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33F8083-292C-B249-9D6B-4A15B52AC8F6}" type="slidenum">
              <a:rPr lang="en-US" sz="1200"/>
              <a:pPr/>
              <a:t>39</a:t>
            </a:fld>
            <a:endParaRPr lang="en-US" sz="1200"/>
          </a:p>
        </p:txBody>
      </p:sp>
      <p:sp>
        <p:nvSpPr>
          <p:cNvPr id="531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65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296EFC7-1F57-CA46-85C4-BE9488031C27}" type="slidenum">
              <a:rPr lang="en-US" sz="1200"/>
              <a:pPr/>
              <a:t>40</a:t>
            </a:fld>
            <a:endParaRPr lang="en-US" sz="1200"/>
          </a:p>
        </p:txBody>
      </p:sp>
      <p:sp>
        <p:nvSpPr>
          <p:cNvPr id="533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74F7FF0A-40ED-AA49-864E-2D6E9043748F}" type="slidenum">
              <a:rPr lang="en-US" sz="1200"/>
              <a:pPr/>
              <a:t>41</a:t>
            </a:fld>
            <a:endParaRPr lang="en-US" sz="1200"/>
          </a:p>
        </p:txBody>
      </p:sp>
      <p:sp>
        <p:nvSpPr>
          <p:cNvPr id="535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7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4811536-8D38-D74F-9E77-C9E54D02B8C6}" type="slidenum">
              <a:rPr lang="en-US" sz="1200"/>
              <a:pPr/>
              <a:t>43</a:t>
            </a:fld>
            <a:endParaRPr lang="en-US" sz="1200"/>
          </a:p>
        </p:txBody>
      </p:sp>
      <p:sp>
        <p:nvSpPr>
          <p:cNvPr id="48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a:noFill/>
        </p:spPr>
        <p:txBody>
          <a:bodyPr/>
          <a:lstStyle/>
          <a:p>
            <a:pPr eaLnBrk="1" hangingPunct="1"/>
            <a:r>
              <a:rPr lang="en-US"/>
              <a:t>Fresh-water turtle</a:t>
            </a:r>
          </a:p>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38DD117-52FD-B34F-88D4-CBA7CF9E58B2}" type="slidenum">
              <a:rPr lang="en-US" sz="1200"/>
              <a:pPr/>
              <a:t>44</a:t>
            </a:fld>
            <a:endParaRPr lang="en-US" sz="1200"/>
          </a:p>
        </p:txBody>
      </p:sp>
      <p:sp>
        <p:nvSpPr>
          <p:cNvPr id="486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3B53A012-0095-6741-980D-3EE8962D8A10}" type="slidenum">
              <a:rPr lang="en-US" sz="1200"/>
              <a:pPr/>
              <a:t>45</a:t>
            </a:fld>
            <a:endParaRPr lang="en-US" sz="1200"/>
          </a:p>
        </p:txBody>
      </p:sp>
      <p:sp>
        <p:nvSpPr>
          <p:cNvPr id="488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BA7E919E-3B8B-9D4B-BE6E-C7B634DFDFF5}" type="slidenum">
              <a:rPr lang="en-US" sz="1200"/>
              <a:pPr/>
              <a:t>8</a:t>
            </a:fld>
            <a:endParaRPr lang="en-US" sz="1200"/>
          </a:p>
        </p:txBody>
      </p:sp>
      <p:sp>
        <p:nvSpPr>
          <p:cNvPr id="415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D8D04F9-0075-6848-9029-8B099B9FBE2C}" type="slidenum">
              <a:rPr lang="en-US" sz="1200"/>
              <a:pPr/>
              <a:t>46</a:t>
            </a:fld>
            <a:endParaRPr lang="en-US" sz="1200"/>
          </a:p>
        </p:txBody>
      </p:sp>
      <p:sp>
        <p:nvSpPr>
          <p:cNvPr id="490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9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3124D219-24EF-9941-9F4B-00F8ED3DC26A}" type="slidenum">
              <a:rPr lang="en-US" sz="1200"/>
              <a:pPr/>
              <a:t>47</a:t>
            </a:fld>
            <a:endParaRPr lang="en-US" sz="1200"/>
          </a:p>
        </p:txBody>
      </p:sp>
      <p:sp>
        <p:nvSpPr>
          <p:cNvPr id="492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0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90B493A-EDCD-EA42-8C55-7BA8DC8C7AAF}" type="slidenum">
              <a:rPr lang="en-US" sz="1200"/>
              <a:pPr/>
              <a:t>49</a:t>
            </a:fld>
            <a:endParaRPr lang="en-US" sz="1200"/>
          </a:p>
        </p:txBody>
      </p:sp>
      <p:sp>
        <p:nvSpPr>
          <p:cNvPr id="482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FE4EB41-01C9-6A4D-9F50-FB7EAC3C7386}" type="slidenum">
              <a:rPr lang="en-US" sz="1200"/>
              <a:pPr/>
              <a:t>50</a:t>
            </a:fld>
            <a:endParaRPr lang="en-US" sz="1200"/>
          </a:p>
        </p:txBody>
      </p:sp>
      <p:sp>
        <p:nvSpPr>
          <p:cNvPr id="498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5651D12E-A948-F64B-B7D1-184E69C1C692}" type="slidenum">
              <a:rPr lang="en-US" sz="1200"/>
              <a:pPr/>
              <a:t>51</a:t>
            </a:fld>
            <a:endParaRPr lang="en-US" sz="1200"/>
          </a:p>
        </p:txBody>
      </p:sp>
      <p:sp>
        <p:nvSpPr>
          <p:cNvPr id="451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B5AB2EE4-0344-9B48-807B-87DD4882A5C2}" type="slidenum">
              <a:rPr lang="en-US" sz="1200"/>
              <a:pPr/>
              <a:t>52</a:t>
            </a:fld>
            <a:endParaRPr lang="en-US" sz="1200"/>
          </a:p>
        </p:txBody>
      </p:sp>
      <p:sp>
        <p:nvSpPr>
          <p:cNvPr id="254978" name="Rectangle 2"/>
          <p:cNvSpPr>
            <a:spLocks noGrp="1" noRot="1" noChangeAspect="1" noChangeArrowheads="1" noTextEdit="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fa-IR"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4D30DBDE-81F9-0845-A609-45C40B2D1C39}" type="slidenum">
              <a:rPr lang="en-US" sz="1200"/>
              <a:pPr/>
              <a:t>53</a:t>
            </a:fld>
            <a:endParaRPr lang="en-US" sz="1200"/>
          </a:p>
        </p:txBody>
      </p:sp>
      <p:sp>
        <p:nvSpPr>
          <p:cNvPr id="307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227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07D3A171-B2DA-4449-B10E-77FDFB72B692}" type="slidenum">
              <a:rPr lang="en-US" sz="1200"/>
              <a:pPr/>
              <a:t>54</a:t>
            </a:fld>
            <a:endParaRPr lang="en-US" sz="1200"/>
          </a:p>
        </p:txBody>
      </p:sp>
      <p:sp>
        <p:nvSpPr>
          <p:cNvPr id="327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432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CB2DB76-9310-F744-8C09-7C5B01CF4D1B}" type="slidenum">
              <a:rPr lang="en-US" sz="1200"/>
              <a:pPr/>
              <a:t>55</a:t>
            </a:fld>
            <a:endParaRPr lang="en-US" sz="1200"/>
          </a:p>
        </p:txBody>
      </p:sp>
      <p:sp>
        <p:nvSpPr>
          <p:cNvPr id="348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637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571C8FB-CC47-BC4E-A7E8-4749B6267EB1}" type="slidenum">
              <a:rPr lang="en-US" sz="1200"/>
              <a:pPr/>
              <a:t>56</a:t>
            </a:fld>
            <a:endParaRPr lang="en-US" sz="1200"/>
          </a:p>
        </p:txBody>
      </p:sp>
      <p:sp>
        <p:nvSpPr>
          <p:cNvPr id="368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841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DE5CE268-9701-9F4D-B2FF-5C1D8989F016}" type="slidenum">
              <a:rPr lang="en-US" sz="1200"/>
              <a:pPr/>
              <a:t>9</a:t>
            </a:fld>
            <a:endParaRPr lang="en-US" sz="1200"/>
          </a:p>
        </p:txBody>
      </p:sp>
      <p:sp>
        <p:nvSpPr>
          <p:cNvPr id="34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878BCD0-4EB1-7B44-9F00-69A5B2575A64}" type="slidenum">
              <a:rPr lang="en-US" sz="1200"/>
              <a:pPr/>
              <a:t>57</a:t>
            </a:fld>
            <a:endParaRPr lang="en-US" sz="1200"/>
          </a:p>
        </p:txBody>
      </p:sp>
      <p:sp>
        <p:nvSpPr>
          <p:cNvPr id="389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046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FBCAD0D-5AE4-5A4D-8E2C-CA66978DE958}" type="slidenum">
              <a:rPr lang="en-US" sz="1200"/>
              <a:pPr/>
              <a:t>58</a:t>
            </a:fld>
            <a:endParaRPr lang="en-US" sz="1200"/>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2515" name="Rectangle 3"/>
          <p:cNvSpPr>
            <a:spLocks noChangeArrowheads="1"/>
          </p:cNvSpPr>
          <p:nvPr>
            <p:ph type="body" idx="1"/>
          </p:nvPr>
        </p:nvSpPr>
        <p:spPr>
          <a:xfrm>
            <a:off x="915988" y="4343400"/>
            <a:ext cx="5026025" cy="4114800"/>
          </a:xfrm>
          <a:solidFill>
            <a:srgbClr val="FFFFFF"/>
          </a:solidFill>
          <a:ln>
            <a:solidFill>
              <a:srgbClr val="000000"/>
            </a:solidFill>
            <a:miter lim="800000"/>
            <a:headEnd/>
            <a:tailEnd/>
          </a:ln>
        </p:spPr>
        <p:txBody>
          <a:bodyPr/>
          <a:lstStyle/>
          <a:p>
            <a:pPr eaLnBrk="1" hangingPunct="1"/>
            <a:endParaRPr lang="en-A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F1986F0-EB79-3642-8C1B-90F0F0179761}" type="slidenum">
              <a:rPr lang="en-US" sz="1200"/>
              <a:pPr/>
              <a:t>59</a:t>
            </a:fld>
            <a:endParaRPr lang="en-US" sz="1200"/>
          </a:p>
        </p:txBody>
      </p:sp>
      <p:sp>
        <p:nvSpPr>
          <p:cNvPr id="430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4563" name="Rectangle 3"/>
          <p:cNvSpPr>
            <a:spLocks noChangeArrowheads="1"/>
          </p:cNvSpPr>
          <p:nvPr>
            <p:ph type="body" idx="1"/>
          </p:nvPr>
        </p:nvSpPr>
        <p:spPr>
          <a:xfrm>
            <a:off x="915988" y="4343400"/>
            <a:ext cx="5026025" cy="4114800"/>
          </a:xfrm>
          <a:solidFill>
            <a:srgbClr val="FFFFFF"/>
          </a:solidFill>
          <a:ln>
            <a:solidFill>
              <a:srgbClr val="000000"/>
            </a:solidFill>
            <a:miter lim="800000"/>
            <a:headEnd/>
            <a:tailEnd/>
          </a:ln>
        </p:spPr>
        <p:txBody>
          <a:bodyPr/>
          <a:lstStyle/>
          <a:p>
            <a:pPr eaLnBrk="1" hangingPunct="1"/>
            <a:endParaRPr lang="en-A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0F328474-0E14-7246-8155-DE1F9C5C647B}" type="slidenum">
              <a:rPr lang="en-US" sz="1200"/>
              <a:pPr/>
              <a:t>60</a:t>
            </a:fld>
            <a:endParaRPr lang="en-US" sz="1200"/>
          </a:p>
        </p:txBody>
      </p:sp>
      <p:sp>
        <p:nvSpPr>
          <p:cNvPr id="450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661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77C8D09-F377-E944-9CA2-696D2BC289E7}" type="slidenum">
              <a:rPr lang="en-US" sz="1200"/>
              <a:pPr/>
              <a:t>61</a:t>
            </a:fld>
            <a:endParaRPr lang="en-US" sz="1200"/>
          </a:p>
        </p:txBody>
      </p:sp>
      <p:sp>
        <p:nvSpPr>
          <p:cNvPr id="471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8659" name="Rectangle 3"/>
          <p:cNvSpPr>
            <a:spLocks noChangeArrowheads="1"/>
          </p:cNvSpPr>
          <p:nvPr>
            <p:ph type="body" idx="1"/>
          </p:nvPr>
        </p:nvSpPr>
        <p:spPr>
          <a:xfrm>
            <a:off x="915988" y="4343400"/>
            <a:ext cx="5026025" cy="4114800"/>
          </a:xfrm>
          <a:solidFill>
            <a:srgbClr val="FFFFFF"/>
          </a:solidFill>
          <a:ln>
            <a:solidFill>
              <a:srgbClr val="000000"/>
            </a:solidFill>
            <a:miter lim="800000"/>
            <a:headEnd/>
            <a:tailEnd/>
          </a:ln>
        </p:spPr>
        <p:txBody>
          <a:bodyPr/>
          <a:lstStyle/>
          <a:p>
            <a:pPr eaLnBrk="1" hangingPunct="1"/>
            <a:endParaRPr lang="en-A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0B7FD8C7-3E91-BE43-82F7-0B67127553D1}" type="slidenum">
              <a:rPr lang="en-US" sz="1200"/>
              <a:pPr/>
              <a:t>62</a:t>
            </a:fld>
            <a:endParaRPr lang="en-US" sz="1200"/>
          </a:p>
        </p:txBody>
      </p:sp>
      <p:sp>
        <p:nvSpPr>
          <p:cNvPr id="512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070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4828BA7-0CC1-554F-BE86-D7EC0CE20F73}" type="slidenum">
              <a:rPr lang="en-US" sz="1200"/>
              <a:pPr/>
              <a:t>63</a:t>
            </a:fld>
            <a:endParaRPr lang="en-US" sz="1200"/>
          </a:p>
        </p:txBody>
      </p:sp>
      <p:sp>
        <p:nvSpPr>
          <p:cNvPr id="446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27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72A489D0-FBC6-C146-81E9-E3EB797CE2D6}" type="slidenum">
              <a:rPr lang="en-US" sz="1200"/>
              <a:pPr/>
              <a:t>64</a:t>
            </a:fld>
            <a:endParaRPr lang="en-US" sz="1200"/>
          </a:p>
        </p:txBody>
      </p:sp>
      <p:sp>
        <p:nvSpPr>
          <p:cNvPr id="139266" name="Rectangle 2"/>
          <p:cNvSpPr>
            <a:spLocks noGrp="1" noChangeArrowheads="1"/>
          </p:cNvSpPr>
          <p:nvPr>
            <p:ph type="body" idx="1"/>
          </p:nvPr>
        </p:nvSpPr>
        <p:spPr>
          <a:xfrm>
            <a:off x="915988" y="4348163"/>
            <a:ext cx="5026025" cy="38496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25" tIns="44419" rIns="90425" bIns="44419"/>
          <a:lstStyle/>
          <a:p>
            <a:pPr eaLnBrk="1" hangingPunct="1">
              <a:defRPr/>
            </a:pPr>
            <a:endParaRPr lang="en-AU" smtClean="0">
              <a:cs typeface="+mn-cs"/>
            </a:endParaRPr>
          </a:p>
        </p:txBody>
      </p:sp>
      <p:sp>
        <p:nvSpPr>
          <p:cNvPr id="139267" name="Rectangle 3"/>
          <p:cNvSpPr>
            <a:spLocks noGrp="1" noRot="1" noChangeAspect="1" noChangeArrowheads="1" noTextEdit="1"/>
          </p:cNvSpPr>
          <p:nvPr>
            <p:ph type="sldImg"/>
          </p:nvPr>
        </p:nvSpPr>
        <p:spPr>
          <a:xfrm>
            <a:off x="1301750" y="803275"/>
            <a:ext cx="4256088" cy="3192463"/>
          </a:xfrm>
          <a:solidFill>
            <a:srgbClr val="FFFFFF"/>
          </a:solidFill>
          <a:ln w="12700" cap="flat"/>
          <a:extLst>
            <a:ext uri="{FAA26D3D-D897-4be2-8F04-BA451C77F1D7}">
              <ma14:placeholderFlag xmlns:ma14="http://schemas.microsoft.com/office/mac/drawingml/2011/main" val="1"/>
            </a:ext>
          </a:extLs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4CEC615B-D3C4-F740-A5E7-2FDC2730B263}" type="slidenum">
              <a:rPr lang="en-US" sz="1200"/>
              <a:pPr/>
              <a:t>65</a:t>
            </a:fld>
            <a:endParaRPr lang="en-US" sz="1200"/>
          </a:p>
        </p:txBody>
      </p:sp>
      <p:sp>
        <p:nvSpPr>
          <p:cNvPr id="141314" name="Rectangle 2"/>
          <p:cNvSpPr>
            <a:spLocks noGrp="1" noRot="1" noChangeAspect="1" noChangeArrowheads="1"/>
          </p:cNvSpPr>
          <p:nvPr>
            <p:ph type="sldImg"/>
          </p:nvPr>
        </p:nvSpPr>
        <p:spPr>
          <a:xfrm>
            <a:off x="1292225" y="798513"/>
            <a:ext cx="4271963" cy="3203575"/>
          </a:xfrm>
          <a:solidFill>
            <a:srgbClr val="FFFFFF"/>
          </a:solidFill>
          <a:ln/>
          <a:extLst>
            <a:ext uri="{FAA26D3D-D897-4be2-8F04-BA451C77F1D7}">
              <ma14:placeholderFlag xmlns:ma14="http://schemas.microsoft.com/office/mac/drawingml/2011/main" val="1"/>
            </a:ext>
          </a:extLst>
        </p:spPr>
      </p:sp>
      <p:sp>
        <p:nvSpPr>
          <p:cNvPr id="206851" name="Rectangle 3"/>
          <p:cNvSpPr>
            <a:spLocks noChangeArrowheads="1"/>
          </p:cNvSpPr>
          <p:nvPr>
            <p:ph type="body" idx="1"/>
          </p:nvPr>
        </p:nvSpPr>
        <p:spPr>
          <a:xfrm>
            <a:off x="914400" y="4346575"/>
            <a:ext cx="5029200" cy="38481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28C4C95-AC5A-DC44-9F67-1D1DD501C45C}" type="slidenum">
              <a:rPr lang="en-US" sz="1200"/>
              <a:pPr/>
              <a:t>66</a:t>
            </a:fld>
            <a:endParaRPr lang="en-US" sz="1200"/>
          </a:p>
        </p:txBody>
      </p:sp>
      <p:sp>
        <p:nvSpPr>
          <p:cNvPr id="143362" name="Rectangle 2"/>
          <p:cNvSpPr>
            <a:spLocks noGrp="1" noRot="1" noChangeAspect="1" noChangeArrowheads="1"/>
          </p:cNvSpPr>
          <p:nvPr>
            <p:ph type="sldImg"/>
          </p:nvPr>
        </p:nvSpPr>
        <p:spPr>
          <a:xfrm>
            <a:off x="1292225" y="798513"/>
            <a:ext cx="4271963" cy="3203575"/>
          </a:xfrm>
          <a:solidFill>
            <a:srgbClr val="FFFFFF"/>
          </a:solidFill>
          <a:ln/>
          <a:extLst>
            <a:ext uri="{FAA26D3D-D897-4be2-8F04-BA451C77F1D7}">
              <ma14:placeholderFlag xmlns:ma14="http://schemas.microsoft.com/office/mac/drawingml/2011/main" val="1"/>
            </a:ext>
          </a:extLst>
        </p:spPr>
      </p:sp>
      <p:sp>
        <p:nvSpPr>
          <p:cNvPr id="208899" name="Rectangle 3"/>
          <p:cNvSpPr>
            <a:spLocks noChangeArrowheads="1"/>
          </p:cNvSpPr>
          <p:nvPr>
            <p:ph type="body" idx="1"/>
          </p:nvPr>
        </p:nvSpPr>
        <p:spPr>
          <a:xfrm>
            <a:off x="914400" y="4346575"/>
            <a:ext cx="5029200" cy="38481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5F0BC641-897F-9C40-875F-D9EF8E3196A2}" type="slidenum">
              <a:rPr lang="en-US" sz="1200"/>
              <a:pPr/>
              <a:t>10</a:t>
            </a:fld>
            <a:endParaRPr lang="en-US" sz="1200"/>
          </a:p>
        </p:txBody>
      </p:sp>
      <p:sp>
        <p:nvSpPr>
          <p:cNvPr id="403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728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D3B041FC-ABD4-1245-9B5C-6AD0D81003CD}" type="slidenum">
              <a:rPr lang="en-US" sz="1200"/>
              <a:pPr/>
              <a:t>67</a:t>
            </a:fld>
            <a:endParaRPr lang="en-US" sz="1200"/>
          </a:p>
        </p:txBody>
      </p:sp>
      <p:sp>
        <p:nvSpPr>
          <p:cNvPr id="532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094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7DBBD79-94D6-BB47-ACF0-491B675A858D}" type="slidenum">
              <a:rPr lang="en-US" sz="1200"/>
              <a:pPr/>
              <a:t>68</a:t>
            </a:fld>
            <a:endParaRPr lang="en-US" sz="1200"/>
          </a:p>
        </p:txBody>
      </p:sp>
      <p:sp>
        <p:nvSpPr>
          <p:cNvPr id="552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299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642849B7-7569-4B49-97DF-17FD40A712BE}" type="slidenum">
              <a:rPr lang="en-US" sz="1200"/>
              <a:pPr/>
              <a:t>69</a:t>
            </a:fld>
            <a:endParaRPr lang="en-US" sz="1200"/>
          </a:p>
        </p:txBody>
      </p:sp>
      <p:sp>
        <p:nvSpPr>
          <p:cNvPr id="634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04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4ECB7EE-C754-2C41-A613-CA55AE490EC6}" type="slidenum">
              <a:rPr lang="en-US" sz="1200"/>
              <a:pPr/>
              <a:t>70</a:t>
            </a:fld>
            <a:endParaRPr lang="en-US" sz="1200"/>
          </a:p>
        </p:txBody>
      </p:sp>
      <p:sp>
        <p:nvSpPr>
          <p:cNvPr id="614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709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3A1EEF7B-C4B6-4940-849A-212EF9F2A0F2}" type="slidenum">
              <a:rPr lang="en-US" sz="1200"/>
              <a:pPr/>
              <a:t>71</a:t>
            </a:fld>
            <a:endParaRPr lang="en-US" sz="1200"/>
          </a:p>
        </p:txBody>
      </p:sp>
      <p:sp>
        <p:nvSpPr>
          <p:cNvPr id="655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913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5D4DEF29-9B09-8F46-9520-1D8A795ACB82}" type="slidenum">
              <a:rPr lang="en-US" sz="1200"/>
              <a:pPr/>
              <a:t>72</a:t>
            </a:fld>
            <a:endParaRPr lang="en-US" sz="1200"/>
          </a:p>
        </p:txBody>
      </p:sp>
      <p:sp>
        <p:nvSpPr>
          <p:cNvPr id="675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118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E8E255A-908F-9A4A-A162-0BD572CAAF10}" type="slidenum">
              <a:rPr lang="en-US" sz="1200"/>
              <a:pPr/>
              <a:t>73</a:t>
            </a:fld>
            <a:endParaRPr lang="en-US" sz="1200"/>
          </a:p>
        </p:txBody>
      </p:sp>
      <p:sp>
        <p:nvSpPr>
          <p:cNvPr id="69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323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5F3A8E2A-068F-6D4E-AE44-8E3EFAB2F5A2}" type="slidenum">
              <a:rPr lang="en-US" sz="1200"/>
              <a:pPr/>
              <a:t>74</a:t>
            </a:fld>
            <a:endParaRPr lang="en-US" sz="1200"/>
          </a:p>
        </p:txBody>
      </p:sp>
      <p:sp>
        <p:nvSpPr>
          <p:cNvPr id="716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528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B8446197-44C3-B746-B439-59FD52F96729}" type="slidenum">
              <a:rPr lang="en-US" sz="1200"/>
              <a:pPr/>
              <a:t>75</a:t>
            </a:fld>
            <a:endParaRPr lang="en-US" sz="1200"/>
          </a:p>
        </p:txBody>
      </p:sp>
      <p:sp>
        <p:nvSpPr>
          <p:cNvPr id="73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733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F3618FCD-AF71-D34E-9629-F9DCB9EFFE7A}" type="slidenum">
              <a:rPr lang="en-US" sz="1200"/>
              <a:pPr/>
              <a:t>76</a:t>
            </a:fld>
            <a:endParaRPr lang="en-US" sz="1200"/>
          </a:p>
        </p:txBody>
      </p:sp>
      <p:sp>
        <p:nvSpPr>
          <p:cNvPr id="757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937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ED9FD4A-441F-184B-8CAC-2030A8ABCC26}" type="slidenum">
              <a:rPr lang="en-US" sz="1200"/>
              <a:pPr/>
              <a:t>11</a:t>
            </a:fld>
            <a:endParaRPr lang="en-US" sz="1200"/>
          </a:p>
        </p:txBody>
      </p:sp>
      <p:sp>
        <p:nvSpPr>
          <p:cNvPr id="395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45FE6F00-1607-1D42-86A4-E6E03769B10E}" type="slidenum">
              <a:rPr lang="en-US" sz="1200"/>
              <a:pPr/>
              <a:t>77</a:t>
            </a:fld>
            <a:endParaRPr lang="en-US" sz="1200"/>
          </a:p>
        </p:txBody>
      </p:sp>
      <p:sp>
        <p:nvSpPr>
          <p:cNvPr id="778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142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0C1BA045-2E94-C043-8E13-E1D75F067E12}" type="slidenum">
              <a:rPr lang="en-US" sz="1200"/>
              <a:pPr/>
              <a:t>78</a:t>
            </a:fld>
            <a:endParaRPr lang="en-US" sz="1200"/>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347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4C55254-80C8-4446-A992-5E689F769F93}" type="slidenum">
              <a:rPr lang="en-US" sz="1200"/>
              <a:pPr/>
              <a:t>79</a:t>
            </a:fld>
            <a:endParaRPr lang="en-US" sz="1200"/>
          </a:p>
        </p:txBody>
      </p:sp>
      <p:sp>
        <p:nvSpPr>
          <p:cNvPr id="839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552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452983A1-63EA-384F-9D7B-E969C0A030F3}" type="slidenum">
              <a:rPr lang="en-US" sz="1200"/>
              <a:pPr/>
              <a:t>80</a:t>
            </a:fld>
            <a:endParaRPr lang="en-US" sz="1200"/>
          </a:p>
        </p:txBody>
      </p:sp>
      <p:sp>
        <p:nvSpPr>
          <p:cNvPr id="860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757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4F1D8014-1BE7-BC44-8DF6-4D37FBC247DB}" type="slidenum">
              <a:rPr lang="en-US" sz="1200"/>
              <a:pPr/>
              <a:t>81</a:t>
            </a:fld>
            <a:endParaRPr lang="en-US" sz="1200"/>
          </a:p>
        </p:txBody>
      </p:sp>
      <p:sp>
        <p:nvSpPr>
          <p:cNvPr id="880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961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C927A3F-35EC-2542-9DAD-523669C0F740}" type="slidenum">
              <a:rPr lang="en-US" sz="1200"/>
              <a:pPr/>
              <a:t>82</a:t>
            </a:fld>
            <a:endParaRPr lang="en-US" sz="1200"/>
          </a:p>
        </p:txBody>
      </p:sp>
      <p:sp>
        <p:nvSpPr>
          <p:cNvPr id="901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1667" name="Rectangle 3"/>
          <p:cNvSpPr>
            <a:spLocks noChangeArrowheads="1"/>
          </p:cNvSpPr>
          <p:nvPr>
            <p:ph type="body" idx="1"/>
          </p:nvPr>
        </p:nvSpPr>
        <p:spPr>
          <a:xfrm>
            <a:off x="915988" y="4343400"/>
            <a:ext cx="5026025" cy="4114800"/>
          </a:xfrm>
          <a:solidFill>
            <a:srgbClr val="FFFFFF"/>
          </a:solidFill>
          <a:ln>
            <a:solidFill>
              <a:srgbClr val="000000"/>
            </a:solidFill>
            <a:miter lim="800000"/>
            <a:headEnd/>
            <a:tailEnd/>
          </a:ln>
        </p:spPr>
        <p:txBody>
          <a:bodyPr/>
          <a:lstStyle/>
          <a:p>
            <a:pPr eaLnBrk="1" hangingPunct="1"/>
            <a:r>
              <a:rPr lang="en-US"/>
              <a:t>This summarized the topics in a week</a:t>
            </a:r>
            <a:r>
              <a:rPr lang="fr-FR" altLang="ja-JP"/>
              <a:t>'</a:t>
            </a:r>
            <a:r>
              <a:rPr lang="en-US"/>
              <a:t>s newswire articles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91E9FC8F-1664-4F44-8018-440F2B34A2D2}" type="slidenum">
              <a:rPr lang="en-US" sz="1200"/>
              <a:pPr/>
              <a:t>83</a:t>
            </a:fld>
            <a:endParaRPr lang="en-US" sz="1200"/>
          </a:p>
        </p:txBody>
      </p:sp>
      <p:sp>
        <p:nvSpPr>
          <p:cNvPr id="921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371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3590936C-0808-5743-BFFE-304A4CC99602}" type="slidenum">
              <a:rPr lang="en-US" sz="1200"/>
              <a:pPr/>
              <a:t>84</a:t>
            </a:fld>
            <a:endParaRPr lang="en-US" sz="1200"/>
          </a:p>
        </p:txBody>
      </p:sp>
      <p:sp>
        <p:nvSpPr>
          <p:cNvPr id="942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576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75DABD53-4CFC-9344-9FB2-EE81337E0333}" type="slidenum">
              <a:rPr lang="en-US" sz="1200"/>
              <a:pPr/>
              <a:t>85</a:t>
            </a:fld>
            <a:endParaRPr lang="en-US" sz="1200"/>
          </a:p>
        </p:txBody>
      </p:sp>
      <p:sp>
        <p:nvSpPr>
          <p:cNvPr id="962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781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D0C2F5C0-70B0-594E-95D6-1CFF037FDC23}" type="slidenum">
              <a:rPr lang="en-US" sz="1200"/>
              <a:pPr/>
              <a:t>86</a:t>
            </a:fld>
            <a:endParaRPr lang="en-US" sz="1200"/>
          </a:p>
        </p:txBody>
      </p:sp>
      <p:sp>
        <p:nvSpPr>
          <p:cNvPr id="983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98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26AA81B-407B-8E4F-B858-C36ED9A8DA78}" type="slidenum">
              <a:rPr lang="en-US" sz="1200"/>
              <a:pPr/>
              <a:t>12</a:t>
            </a:fld>
            <a:endParaRPr lang="en-US" sz="1200"/>
          </a:p>
        </p:txBody>
      </p:sp>
      <p:sp>
        <p:nvSpPr>
          <p:cNvPr id="34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DA90581A-3DD0-F646-BA9B-EAC63141DF07}" type="slidenum">
              <a:rPr lang="en-US" sz="1200"/>
              <a:pPr/>
              <a:t>87</a:t>
            </a:fld>
            <a:endParaRPr lang="en-US" sz="1200"/>
          </a:p>
        </p:txBody>
      </p:sp>
      <p:sp>
        <p:nvSpPr>
          <p:cNvPr id="1003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190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AC3575D8-FB7E-314C-A94E-CA6CF6327451}" type="slidenum">
              <a:rPr lang="en-US" sz="1200"/>
              <a:pPr/>
              <a:t>88</a:t>
            </a:fld>
            <a:endParaRPr lang="en-US" sz="1200"/>
          </a:p>
        </p:txBody>
      </p:sp>
      <p:sp>
        <p:nvSpPr>
          <p:cNvPr id="1024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395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6485FC36-A36F-DD41-9A34-323F3956D686}" type="slidenum">
              <a:rPr lang="en-US" sz="1200"/>
              <a:pPr/>
              <a:t>89</a:t>
            </a:fld>
            <a:endParaRPr lang="en-US" sz="1200"/>
          </a:p>
        </p:txBody>
      </p:sp>
      <p:sp>
        <p:nvSpPr>
          <p:cNvPr id="1044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600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6DE1ED74-E15B-E84F-BA61-CE07D7E6FD8C}" type="slidenum">
              <a:rPr lang="en-US" sz="1200"/>
              <a:pPr/>
              <a:t>90</a:t>
            </a:fld>
            <a:endParaRPr lang="en-US" sz="1200"/>
          </a:p>
        </p:txBody>
      </p:sp>
      <p:sp>
        <p:nvSpPr>
          <p:cNvPr id="1064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805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B2448A33-6B6C-2A41-B2AA-B9FD1BDFB439}" type="slidenum">
              <a:rPr lang="en-US" sz="1200"/>
              <a:pPr/>
              <a:t>91</a:t>
            </a:fld>
            <a:endParaRPr lang="en-US" sz="1200"/>
          </a:p>
        </p:txBody>
      </p:sp>
      <p:sp>
        <p:nvSpPr>
          <p:cNvPr id="1085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6009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B7C13AC-8DEA-604E-A74A-4B248BE0386D}" type="slidenum">
              <a:rPr lang="en-US" sz="1200"/>
              <a:pPr/>
              <a:t>92</a:t>
            </a:fld>
            <a:endParaRPr lang="en-US" sz="1200"/>
          </a:p>
        </p:txBody>
      </p:sp>
      <p:sp>
        <p:nvSpPr>
          <p:cNvPr id="1105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6214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85A2DFD-283C-1643-9266-437CC47B330C}" type="slidenum">
              <a:rPr lang="en-US" sz="1200"/>
              <a:pPr/>
              <a:t>93</a:t>
            </a:fld>
            <a:endParaRPr lang="en-US" sz="1200"/>
          </a:p>
        </p:txBody>
      </p:sp>
      <p:sp>
        <p:nvSpPr>
          <p:cNvPr id="1126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6419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2A5B2E5-0383-434F-8518-5BE3EF2890B2}" type="slidenum">
              <a:rPr lang="en-US" sz="1200"/>
              <a:pPr/>
              <a:t>94</a:t>
            </a:fld>
            <a:endParaRPr lang="en-US" sz="1200"/>
          </a:p>
        </p:txBody>
      </p:sp>
      <p:sp>
        <p:nvSpPr>
          <p:cNvPr id="1146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6624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E08EE73-7EF8-9E49-9244-11ADA911FDD7}" type="slidenum">
              <a:rPr lang="en-US" sz="1200"/>
              <a:pPr/>
              <a:t>95</a:t>
            </a:fld>
            <a:endParaRPr lang="en-US" sz="1200"/>
          </a:p>
        </p:txBody>
      </p:sp>
      <p:sp>
        <p:nvSpPr>
          <p:cNvPr id="1167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6829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074A62E9-4398-3549-AE86-9ACAFBC07867}" type="slidenum">
              <a:rPr lang="en-US" sz="1200"/>
              <a:pPr/>
              <a:t>96</a:t>
            </a:fld>
            <a:endParaRPr lang="en-US" sz="1200"/>
          </a:p>
        </p:txBody>
      </p:sp>
      <p:sp>
        <p:nvSpPr>
          <p:cNvPr id="118786" name="Rectangle 2"/>
          <p:cNvSpPr>
            <a:spLocks noGrp="1" noRot="1" noChangeAspect="1" noChangeArrowheads="1"/>
          </p:cNvSpPr>
          <p:nvPr>
            <p:ph type="sldImg"/>
          </p:nvPr>
        </p:nvSpPr>
        <p:spPr>
          <a:xfrm>
            <a:off x="1141413" y="685800"/>
            <a:ext cx="4570412" cy="3427413"/>
          </a:xfrm>
          <a:solidFill>
            <a:srgbClr val="FFFFFF"/>
          </a:solidFill>
          <a:ln/>
          <a:extLst>
            <a:ext uri="{FAA26D3D-D897-4be2-8F04-BA451C77F1D7}">
              <ma14:placeholderFlag xmlns:ma14="http://schemas.microsoft.com/office/mac/drawingml/2011/main" val="1"/>
            </a:ext>
          </a:extLst>
        </p:spPr>
      </p:sp>
      <p:sp>
        <p:nvSpPr>
          <p:cNvPr id="270339" name="Rectangle 3"/>
          <p:cNvSpPr>
            <a:spLocks noChangeArrowheads="1"/>
          </p:cNvSpPr>
          <p:nvPr>
            <p:ph type="body" idx="1"/>
          </p:nvPr>
        </p:nvSpPr>
        <p:spPr>
          <a:xfrm>
            <a:off x="915988" y="4340225"/>
            <a:ext cx="5022850" cy="4110038"/>
          </a:xfrm>
          <a:solidFill>
            <a:srgbClr val="FFFFFF"/>
          </a:solidFill>
          <a:ln>
            <a:solidFill>
              <a:srgbClr val="000000"/>
            </a:solidFill>
            <a:miter lim="800000"/>
            <a:headEnd/>
            <a:tailEnd/>
          </a:ln>
        </p:spPr>
        <p:txBody>
          <a:bodyPr lIns="91376" tIns="45688" rIns="91376" bIns="45688"/>
          <a:lstStyle/>
          <a:p>
            <a:pPr eaLnBrk="1" hangingPunct="1"/>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590381C3-A275-A44F-A7BC-F45C10104C6F}" type="slidenum">
              <a:rPr lang="en-US" sz="1200"/>
              <a:pPr/>
              <a:t>13</a:t>
            </a:fld>
            <a:endParaRPr lang="en-US" sz="1200"/>
          </a:p>
        </p:txBody>
      </p:sp>
      <p:sp>
        <p:nvSpPr>
          <p:cNvPr id="41165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03427" name="Rectangle 3"/>
          <p:cNvSpPr>
            <a:spLocks noChangeArrowheads="1"/>
          </p:cNvSpPr>
          <p:nvPr>
            <p:ph type="body" idx="1"/>
          </p:nvPr>
        </p:nvSpPr>
        <p:spPr>
          <a:solidFill>
            <a:srgbClr val="FFFFFF"/>
          </a:solidFill>
          <a:ln>
            <a:solidFill>
              <a:srgbClr val="000000"/>
            </a:solidFill>
            <a:miter lim="800000"/>
            <a:headEnd/>
            <a:tailEnd/>
          </a:ln>
        </p:spPr>
        <p:txBody>
          <a:bodyPr lIns="89730" tIns="44865" rIns="89730" bIns="44865"/>
          <a:lstStyle/>
          <a:p>
            <a:pPr eaLnBrk="1" hangingPunct="1"/>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3732002-0520-A24B-BBCD-F825E79112B2}" type="slidenum">
              <a:rPr lang="en-US" sz="1200"/>
              <a:pPr/>
              <a:t>97</a:t>
            </a:fld>
            <a:endParaRPr lang="en-US" sz="1200"/>
          </a:p>
        </p:txBody>
      </p:sp>
      <p:sp>
        <p:nvSpPr>
          <p:cNvPr id="1208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7238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60D74EC3-005B-4648-A798-E75D2B2F38A0}" type="slidenum">
              <a:rPr lang="en-US" sz="1200"/>
              <a:pPr/>
              <a:t>98</a:t>
            </a:fld>
            <a:endParaRPr lang="en-US" sz="1200"/>
          </a:p>
        </p:txBody>
      </p:sp>
      <p:sp>
        <p:nvSpPr>
          <p:cNvPr id="1228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7443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AA1CFF8-11FF-1B43-8BA0-21DE3D5F5F8A}" type="slidenum">
              <a:rPr lang="en-US" sz="1200"/>
              <a:pPr/>
              <a:t>99</a:t>
            </a:fld>
            <a:endParaRPr lang="en-US" sz="1200"/>
          </a:p>
        </p:txBody>
      </p:sp>
      <p:sp>
        <p:nvSpPr>
          <p:cNvPr id="1249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7648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9EF9794D-FF7C-AB4F-B9EE-1E02D24DD603}" type="slidenum">
              <a:rPr lang="en-US" sz="1200"/>
              <a:pPr/>
              <a:t>100</a:t>
            </a:fld>
            <a:endParaRPr lang="en-US" sz="1200"/>
          </a:p>
        </p:txBody>
      </p:sp>
      <p:sp>
        <p:nvSpPr>
          <p:cNvPr id="1269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7853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BE954C1C-5343-A647-8C2B-905A8A655412}" type="slidenum">
              <a:rPr lang="en-US" sz="1200"/>
              <a:pPr/>
              <a:t>101</a:t>
            </a:fld>
            <a:endParaRPr lang="en-US" sz="1200"/>
          </a:p>
        </p:txBody>
      </p:sp>
      <p:sp>
        <p:nvSpPr>
          <p:cNvPr id="1290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057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3A89C70-F436-764E-AA45-F5557C5BA756}" type="slidenum">
              <a:rPr lang="en-US" sz="1200"/>
              <a:pPr/>
              <a:t>103</a:t>
            </a:fld>
            <a:endParaRPr lang="en-US" sz="1200"/>
          </a:p>
        </p:txBody>
      </p:sp>
      <p:sp>
        <p:nvSpPr>
          <p:cNvPr id="27853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83651"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BA4B09A-C7E4-D74B-BB05-763AF3926004}" type="slidenum">
              <a:rPr lang="en-US" sz="1200"/>
              <a:pPr/>
              <a:t>104</a:t>
            </a:fld>
            <a:endParaRPr lang="en-US" sz="1200"/>
          </a:p>
        </p:txBody>
      </p:sp>
      <p:sp>
        <p:nvSpPr>
          <p:cNvPr id="28057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85699"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DAFA9A6F-E386-CD4D-A838-13E8103A5EF4}" type="slidenum">
              <a:rPr lang="en-US" sz="1200"/>
              <a:pPr/>
              <a:t>105</a:t>
            </a:fld>
            <a:endParaRPr lang="en-US" sz="1200"/>
          </a:p>
        </p:txBody>
      </p:sp>
      <p:sp>
        <p:nvSpPr>
          <p:cNvPr id="494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77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AFF33BBF-12C1-BA4E-B78E-D3595DC8FC07}" type="slidenum">
              <a:rPr lang="en-US" sz="1200"/>
              <a:pPr/>
              <a:t>106</a:t>
            </a:fld>
            <a:endParaRPr lang="en-US" sz="1200"/>
          </a:p>
        </p:txBody>
      </p:sp>
      <p:sp>
        <p:nvSpPr>
          <p:cNvPr id="28262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89795"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F877B166-E567-A94D-888F-898D257A8C7E}" type="slidenum">
              <a:rPr lang="en-US" sz="1200"/>
              <a:pPr/>
              <a:t>107</a:t>
            </a:fld>
            <a:endParaRPr lang="en-US" sz="1200"/>
          </a:p>
        </p:txBody>
      </p:sp>
      <p:sp>
        <p:nvSpPr>
          <p:cNvPr id="28467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91843" name="Rectangle 3"/>
          <p:cNvSpPr>
            <a:spLocks noChangeArrowheads="1"/>
          </p:cNvSpPr>
          <p:nvPr>
            <p:ph type="body" idx="1"/>
          </p:nvPr>
        </p:nvSpPr>
        <p:spPr>
          <a:solidFill>
            <a:srgbClr val="FFFFFF"/>
          </a:solidFill>
          <a:ln>
            <a:solidFill>
              <a:srgbClr val="000000"/>
            </a:solidFill>
            <a:miter lim="800000"/>
            <a:headEnd/>
            <a:tailEnd/>
          </a:ln>
        </p:spPr>
        <p:txBody>
          <a:bodyPr lIns="91435" tIns="45718" rIns="91435" bIns="45718"/>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4E95BB-5FC2-5543-A496-44B3E024DDCD}"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123092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E95BB-5FC2-5543-A496-44B3E024DDCD}"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35303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E95BB-5FC2-5543-A496-44B3E024DDCD}"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152377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C7DCC7-EE33-6E46-AA84-AC96AE9B2F7A}" type="slidenum">
              <a:rPr lang="en-US"/>
              <a:pPr>
                <a:defRPr/>
              </a:pPr>
              <a:t>‹#›</a:t>
            </a:fld>
            <a:endParaRPr lang="en-US"/>
          </a:p>
        </p:txBody>
      </p:sp>
    </p:spTree>
    <p:extLst>
      <p:ext uri="{BB962C8B-B14F-4D97-AF65-F5344CB8AC3E}">
        <p14:creationId xmlns:p14="http://schemas.microsoft.com/office/powerpoint/2010/main" val="157690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EBB6B1-4261-2D42-9B07-D4594393E680}" type="slidenum">
              <a:rPr lang="en-US"/>
              <a:pPr>
                <a:defRPr/>
              </a:pPr>
              <a:t>‹#›</a:t>
            </a:fld>
            <a:endParaRPr lang="en-US"/>
          </a:p>
        </p:txBody>
      </p:sp>
    </p:spTree>
    <p:extLst>
      <p:ext uri="{BB962C8B-B14F-4D97-AF65-F5344CB8AC3E}">
        <p14:creationId xmlns:p14="http://schemas.microsoft.com/office/powerpoint/2010/main" val="10283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E95BB-5FC2-5543-A496-44B3E024DDCD}"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93239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E95BB-5FC2-5543-A496-44B3E024DDCD}"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360566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4E95BB-5FC2-5543-A496-44B3E024DDCD}"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128315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4E95BB-5FC2-5543-A496-44B3E024DDCD}" type="datetimeFigureOut">
              <a:rPr lang="en-US" smtClean="0"/>
              <a:t>2/18/14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406410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4E95BB-5FC2-5543-A496-44B3E024DDCD}" type="datetimeFigureOut">
              <a:rPr lang="en-US" smtClean="0"/>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329956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E95BB-5FC2-5543-A496-44B3E024DDCD}" type="datetimeFigureOut">
              <a:rPr lang="en-US" smtClean="0"/>
              <a:t>2/18/14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80823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E95BB-5FC2-5543-A496-44B3E024DDCD}"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196757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E95BB-5FC2-5543-A496-44B3E024DDCD}"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C150-E363-154C-96CF-771A0BF15ED8}" type="slidenum">
              <a:rPr lang="en-US" smtClean="0"/>
              <a:t>‹#›</a:t>
            </a:fld>
            <a:endParaRPr lang="en-US"/>
          </a:p>
        </p:txBody>
      </p:sp>
    </p:spTree>
    <p:extLst>
      <p:ext uri="{BB962C8B-B14F-4D97-AF65-F5344CB8AC3E}">
        <p14:creationId xmlns:p14="http://schemas.microsoft.com/office/powerpoint/2010/main" val="3265914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E95BB-5FC2-5543-A496-44B3E024DDCD}" type="datetimeFigureOut">
              <a:rPr lang="en-US" smtClean="0"/>
              <a:t>2/18/14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BC150-E363-154C-96CF-771A0BF15ED8}" type="slidenum">
              <a:rPr lang="en-US" smtClean="0"/>
              <a:t>‹#›</a:t>
            </a:fld>
            <a:endParaRPr lang="en-US"/>
          </a:p>
        </p:txBody>
      </p:sp>
    </p:spTree>
    <p:extLst>
      <p:ext uri="{BB962C8B-B14F-4D97-AF65-F5344CB8AC3E}">
        <p14:creationId xmlns:p14="http://schemas.microsoft.com/office/powerpoint/2010/main" val="594166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manifestation.com/neurotoys/eliza.php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3" Type="http://schemas.openxmlformats.org/officeDocument/2006/relationships/hyperlink" Target="http://babelfish.altavista.com/translate.dyn" TargetMode="External"/><Relationship Id="rId4" Type="http://schemas.openxmlformats.org/officeDocument/2006/relationships/hyperlink" Target="http://www.ets.org/research/erater.html" TargetMode="External"/><Relationship Id="rId5" Type="http://schemas.openxmlformats.org/officeDocument/2006/relationships/hyperlink" Target="http://www.eduspeak.com/" TargetMode="External"/><Relationship Id="rId6" Type="http://schemas.openxmlformats.org/officeDocument/2006/relationships/hyperlink" Target="http://www.netowl.com/extractor_summary.html" TargetMode="External"/><Relationship Id="rId7" Type="http://schemas.openxmlformats.org/officeDocument/2006/relationships/hyperlink" Target="http://www.ask.com/" TargetMode="External"/><Relationship Id="rId8" Type="http://schemas.openxmlformats.org/officeDocument/2006/relationships/hyperlink" Target="http://www.summarization.com/mead"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1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1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1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image" Target="../media/image1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ctrTitle"/>
          </p:nvPr>
        </p:nvSpPr>
        <p:spPr/>
        <p:txBody>
          <a:bodyPr/>
          <a:lstStyle/>
          <a:p>
            <a:pPr eaLnBrk="1" hangingPunct="1"/>
            <a:endParaRPr lang="en-US">
              <a:latin typeface="Comic Sans MS" charset="0"/>
              <a:ea typeface="ＭＳ Ｐゴシック" charset="0"/>
            </a:endParaRPr>
          </a:p>
        </p:txBody>
      </p:sp>
      <p:sp>
        <p:nvSpPr>
          <p:cNvPr id="81922" name="Rectangle 3"/>
          <p:cNvSpPr>
            <a:spLocks noGrp="1" noChangeArrowheads="1"/>
          </p:cNvSpPr>
          <p:nvPr>
            <p:ph type="subTitle" idx="1"/>
          </p:nvPr>
        </p:nvSpPr>
        <p:spPr/>
        <p:txBody>
          <a:bodyPr/>
          <a:lstStyle/>
          <a:p>
            <a:pPr eaLnBrk="1" hangingPunct="1"/>
            <a:r>
              <a:rPr lang="en-US">
                <a:latin typeface="Comic Sans MS" charset="0"/>
                <a:ea typeface="ＭＳ Ｐゴシック" charset="0"/>
              </a:rPr>
              <a:t>History</a:t>
            </a:r>
          </a:p>
        </p:txBody>
      </p:sp>
    </p:spTree>
    <p:extLst>
      <p:ext uri="{BB962C8B-B14F-4D97-AF65-F5344CB8AC3E}">
        <p14:creationId xmlns:p14="http://schemas.microsoft.com/office/powerpoint/2010/main" val="34833067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0" y="609600"/>
            <a:ext cx="9144000" cy="1143000"/>
          </a:xfrm>
        </p:spPr>
        <p:txBody>
          <a:bodyPr/>
          <a:lstStyle/>
          <a:p>
            <a:pPr eaLnBrk="1" hangingPunct="1"/>
            <a:r>
              <a:rPr lang="en-US">
                <a:latin typeface="Comic Sans MS" charset="0"/>
                <a:ea typeface="ＭＳ Ｐゴシック" charset="0"/>
              </a:rPr>
              <a:t>Symbolic vs. Stochastic</a:t>
            </a:r>
          </a:p>
        </p:txBody>
      </p:sp>
      <p:sp>
        <p:nvSpPr>
          <p:cNvPr id="96258" name="Rectangle 3"/>
          <p:cNvSpPr>
            <a:spLocks noGrp="1" noChangeArrowheads="1"/>
          </p:cNvSpPr>
          <p:nvPr>
            <p:ph type="body" idx="1"/>
          </p:nvPr>
        </p:nvSpPr>
        <p:spPr>
          <a:xfrm>
            <a:off x="1066800" y="1981200"/>
            <a:ext cx="7772400" cy="4343400"/>
          </a:xfrm>
        </p:spPr>
        <p:txBody>
          <a:bodyPr/>
          <a:lstStyle/>
          <a:p>
            <a:pPr eaLnBrk="1" hangingPunct="1">
              <a:lnSpc>
                <a:spcPct val="90000"/>
              </a:lnSpc>
            </a:pPr>
            <a:r>
              <a:rPr lang="en-US" sz="2800">
                <a:latin typeface="Comic Sans MS" charset="0"/>
                <a:ea typeface="ＭＳ Ｐゴシック" charset="0"/>
              </a:rPr>
              <a:t>Symbolic</a:t>
            </a:r>
          </a:p>
          <a:p>
            <a:pPr lvl="1" eaLnBrk="1" hangingPunct="1">
              <a:lnSpc>
                <a:spcPct val="90000"/>
              </a:lnSpc>
            </a:pPr>
            <a:r>
              <a:rPr lang="en-US" sz="2000">
                <a:latin typeface="Comic Sans MS" charset="0"/>
                <a:ea typeface="ＭＳ Ｐゴシック" charset="0"/>
              </a:rPr>
              <a:t>Formal grammars as basis for NLP and learning systems. (Chomsky, Harris)</a:t>
            </a:r>
          </a:p>
          <a:p>
            <a:pPr lvl="1" eaLnBrk="1" hangingPunct="1">
              <a:lnSpc>
                <a:spcPct val="90000"/>
              </a:lnSpc>
            </a:pPr>
            <a:r>
              <a:rPr lang="en-US" sz="2000">
                <a:latin typeface="Comic Sans MS" charset="0"/>
                <a:ea typeface="ＭＳ Ｐゴシック" charset="0"/>
              </a:rPr>
              <a:t>Logic and logic-based programming for characterizing syntactic/semantic inference (Kaplan, Kay, Pereira)</a:t>
            </a:r>
          </a:p>
          <a:p>
            <a:pPr lvl="1" eaLnBrk="1" hangingPunct="1">
              <a:lnSpc>
                <a:spcPct val="90000"/>
              </a:lnSpc>
            </a:pPr>
            <a:r>
              <a:rPr lang="en-US" sz="2000">
                <a:latin typeface="Comic Sans MS" charset="0"/>
                <a:ea typeface="ＭＳ Ｐゴシック" charset="0"/>
              </a:rPr>
              <a:t>Toy natural-language understanding/generation systems (Woods, Minsky, Schank, Winograd, Colmerauer)</a:t>
            </a:r>
          </a:p>
          <a:p>
            <a:pPr lvl="1" eaLnBrk="1" hangingPunct="1">
              <a:lnSpc>
                <a:spcPct val="90000"/>
              </a:lnSpc>
            </a:pPr>
            <a:r>
              <a:rPr lang="en-US" sz="2000">
                <a:latin typeface="Comic Sans MS" charset="0"/>
                <a:ea typeface="ＭＳ Ｐゴシック" charset="0"/>
              </a:rPr>
              <a:t>Discourse processing: Role of intention, focus (Grosz, Sidner, Hobbs)</a:t>
            </a:r>
          </a:p>
          <a:p>
            <a:pPr lvl="1" eaLnBrk="1" hangingPunct="1">
              <a:lnSpc>
                <a:spcPct val="90000"/>
              </a:lnSpc>
            </a:pPr>
            <a:endParaRPr lang="en-US" sz="2000">
              <a:latin typeface="Comic Sans MS" charset="0"/>
              <a:ea typeface="ＭＳ Ｐゴシック" charset="0"/>
            </a:endParaRPr>
          </a:p>
          <a:p>
            <a:pPr eaLnBrk="1" hangingPunct="1">
              <a:lnSpc>
                <a:spcPct val="90000"/>
              </a:lnSpc>
            </a:pPr>
            <a:r>
              <a:rPr lang="en-US" sz="2800">
                <a:latin typeface="Comic Sans MS" charset="0"/>
                <a:ea typeface="ＭＳ Ｐゴシック" charset="0"/>
              </a:rPr>
              <a:t>Stochastic Modeling</a:t>
            </a:r>
          </a:p>
          <a:p>
            <a:pPr lvl="1" eaLnBrk="1" hangingPunct="1">
              <a:lnSpc>
                <a:spcPct val="90000"/>
              </a:lnSpc>
            </a:pPr>
            <a:r>
              <a:rPr lang="en-US" sz="2000">
                <a:latin typeface="Comic Sans MS" charset="0"/>
                <a:ea typeface="ＭＳ Ｐゴシック" charset="0"/>
              </a:rPr>
              <a:t>Probabilistic methods for early speech recognition, OCR (Bledsoe and Browning, Jelinek, Black, Mercer)</a:t>
            </a:r>
          </a:p>
        </p:txBody>
      </p:sp>
    </p:spTree>
    <p:extLst>
      <p:ext uri="{BB962C8B-B14F-4D97-AF65-F5344CB8AC3E}">
        <p14:creationId xmlns:p14="http://schemas.microsoft.com/office/powerpoint/2010/main" val="111296081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228600" y="381000"/>
            <a:ext cx="8686800" cy="990600"/>
          </a:xfrm>
        </p:spPr>
        <p:txBody>
          <a:bodyPr/>
          <a:lstStyle/>
          <a:p>
            <a:pPr eaLnBrk="1" hangingPunct="1"/>
            <a:r>
              <a:rPr lang="en-US" sz="4000">
                <a:latin typeface="Comic Sans MS" charset="0"/>
                <a:ea typeface="ＭＳ Ｐゴシック" charset="0"/>
              </a:rPr>
              <a:t>Pasca and Harabagiu (2001)</a:t>
            </a:r>
            <a:endParaRPr lang="en-US">
              <a:latin typeface="Comic Sans MS" charset="0"/>
              <a:ea typeface="ＭＳ Ｐゴシック" charset="0"/>
            </a:endParaRPr>
          </a:p>
        </p:txBody>
      </p:sp>
      <p:sp>
        <p:nvSpPr>
          <p:cNvPr id="277506"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Good IR is needed: paragraph retrieval based on SMART</a:t>
            </a:r>
          </a:p>
          <a:p>
            <a:pPr eaLnBrk="1" hangingPunct="1">
              <a:lnSpc>
                <a:spcPct val="90000"/>
              </a:lnSpc>
            </a:pPr>
            <a:r>
              <a:rPr lang="en-US" sz="2400">
                <a:latin typeface="Comic Sans MS" charset="0"/>
                <a:ea typeface="ＭＳ Ｐゴシック" charset="0"/>
              </a:rPr>
              <a:t>Large taxonomy of question types and expected answer types is crucial</a:t>
            </a:r>
          </a:p>
          <a:p>
            <a:pPr eaLnBrk="1" hangingPunct="1">
              <a:lnSpc>
                <a:spcPct val="90000"/>
              </a:lnSpc>
            </a:pPr>
            <a:r>
              <a:rPr lang="en-US" sz="2400">
                <a:latin typeface="Comic Sans MS" charset="0"/>
                <a:ea typeface="ＭＳ Ｐゴシック" charset="0"/>
              </a:rPr>
              <a:t>Statistical parser (modeled on Collins 1997) used to parse questions and relevant text for answers, and to build knowledge base</a:t>
            </a:r>
          </a:p>
          <a:p>
            <a:pPr eaLnBrk="1" hangingPunct="1">
              <a:lnSpc>
                <a:spcPct val="90000"/>
              </a:lnSpc>
            </a:pPr>
            <a:r>
              <a:rPr lang="en-US" sz="2400">
                <a:latin typeface="Comic Sans MS" charset="0"/>
                <a:ea typeface="ＭＳ Ｐゴシック" charset="0"/>
              </a:rPr>
              <a:t>Controlled query expansion loops (morphological, lexical synonyms, and semantic relations) are all important </a:t>
            </a:r>
          </a:p>
          <a:p>
            <a:pPr eaLnBrk="1" hangingPunct="1">
              <a:lnSpc>
                <a:spcPct val="90000"/>
              </a:lnSpc>
            </a:pPr>
            <a:r>
              <a:rPr lang="en-US" sz="2400">
                <a:latin typeface="Comic Sans MS" charset="0"/>
                <a:ea typeface="ＭＳ Ｐゴシック" charset="0"/>
              </a:rPr>
              <a:t>Answer ranking by simple ML method</a:t>
            </a:r>
          </a:p>
        </p:txBody>
      </p:sp>
    </p:spTree>
    <p:extLst>
      <p:ext uri="{BB962C8B-B14F-4D97-AF65-F5344CB8AC3E}">
        <p14:creationId xmlns:p14="http://schemas.microsoft.com/office/powerpoint/2010/main" val="34396074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ChangeArrowheads="1"/>
          </p:cNvSpPr>
          <p:nvPr>
            <p:ph type="title"/>
          </p:nvPr>
        </p:nvSpPr>
        <p:spPr/>
        <p:txBody>
          <a:bodyPr/>
          <a:lstStyle/>
          <a:p>
            <a:pPr eaLnBrk="1" hangingPunct="1"/>
            <a:r>
              <a:rPr lang="en-US">
                <a:latin typeface="Comic Sans MS" charset="0"/>
                <a:ea typeface="ＭＳ Ｐゴシック" charset="0"/>
              </a:rPr>
              <a:t>Question-Answering</a:t>
            </a:r>
          </a:p>
        </p:txBody>
      </p:sp>
      <p:sp>
        <p:nvSpPr>
          <p:cNvPr id="279554" name="Rectangle 3"/>
          <p:cNvSpPr>
            <a:spLocks noGrp="1" noChangeArrowheads="1"/>
          </p:cNvSpPr>
          <p:nvPr>
            <p:ph type="body" idx="1"/>
          </p:nvPr>
        </p:nvSpPr>
        <p:spPr/>
        <p:txBody>
          <a:bodyPr/>
          <a:lstStyle/>
          <a:p>
            <a:pPr eaLnBrk="1" hangingPunct="1">
              <a:lnSpc>
                <a:spcPct val="90000"/>
              </a:lnSpc>
            </a:pPr>
            <a:r>
              <a:rPr lang="en-US" sz="2200">
                <a:latin typeface="Comic Sans MS" charset="0"/>
                <a:ea typeface="ＭＳ Ｐゴシック" charset="0"/>
              </a:rPr>
              <a:t>How hot does the inside of an active volcano get? </a:t>
            </a:r>
          </a:p>
          <a:p>
            <a:pPr eaLnBrk="1" hangingPunct="1">
              <a:lnSpc>
                <a:spcPct val="90000"/>
              </a:lnSpc>
            </a:pPr>
            <a:r>
              <a:rPr lang="en-US" sz="2200">
                <a:latin typeface="Comic Sans MS" charset="0"/>
                <a:ea typeface="ＭＳ Ｐゴシック" charset="0"/>
              </a:rPr>
              <a:t>get(TEMPERATURE, inside(volcano(active))) </a:t>
            </a:r>
          </a:p>
          <a:p>
            <a:pPr eaLnBrk="1" hangingPunct="1">
              <a:lnSpc>
                <a:spcPct val="90000"/>
              </a:lnSpc>
            </a:pPr>
            <a:r>
              <a:rPr lang="ja-JP" altLang="en-US" sz="2200">
                <a:latin typeface="Comic Sans MS" charset="0"/>
                <a:ea typeface="ＭＳ Ｐゴシック" charset="0"/>
              </a:rPr>
              <a:t>“</a:t>
            </a:r>
            <a:r>
              <a:rPr lang="en-US" altLang="ja-JP" sz="2200">
                <a:latin typeface="Comic Sans MS" charset="0"/>
                <a:ea typeface="ＭＳ Ｐゴシック" charset="0"/>
              </a:rPr>
              <a:t>lava fragments belched out of the mountain were as hot as 300 degrees Fahrenheit</a:t>
            </a:r>
            <a:r>
              <a:rPr lang="ja-JP" altLang="en-US" sz="2200">
                <a:latin typeface="Comic Sans MS" charset="0"/>
                <a:ea typeface="ＭＳ Ｐゴシック" charset="0"/>
              </a:rPr>
              <a:t>”</a:t>
            </a:r>
            <a:r>
              <a:rPr lang="en-US" altLang="ja-JP" sz="2200">
                <a:latin typeface="Comic Sans MS" charset="0"/>
                <a:ea typeface="ＭＳ Ｐゴシック" charset="0"/>
              </a:rPr>
              <a:t> </a:t>
            </a:r>
          </a:p>
          <a:p>
            <a:pPr eaLnBrk="1" hangingPunct="1">
              <a:lnSpc>
                <a:spcPct val="90000"/>
              </a:lnSpc>
            </a:pPr>
            <a:r>
              <a:rPr lang="en-US" sz="2200">
                <a:latin typeface="Comic Sans MS" charset="0"/>
                <a:ea typeface="ＭＳ Ｐゴシック" charset="0"/>
              </a:rPr>
              <a:t>fragments(lava, TEMPERATURE(degrees(300)), </a:t>
            </a:r>
          </a:p>
          <a:p>
            <a:pPr lvl="1" eaLnBrk="1" hangingPunct="1">
              <a:lnSpc>
                <a:spcPct val="90000"/>
              </a:lnSpc>
              <a:buFontTx/>
              <a:buNone/>
            </a:pPr>
            <a:r>
              <a:rPr lang="en-US" sz="2000">
                <a:latin typeface="Comic Sans MS" charset="0"/>
                <a:ea typeface="ＭＳ Ｐゴシック" charset="0"/>
              </a:rPr>
              <a:t>	belched(out, mountain)) </a:t>
            </a:r>
          </a:p>
          <a:p>
            <a:pPr lvl="1" eaLnBrk="1" hangingPunct="1">
              <a:lnSpc>
                <a:spcPct val="90000"/>
              </a:lnSpc>
            </a:pPr>
            <a:r>
              <a:rPr lang="en-US" sz="1800">
                <a:latin typeface="Comic Sans MS" charset="0"/>
                <a:ea typeface="ＭＳ Ｐゴシック" charset="0"/>
              </a:rPr>
              <a:t>volcano ISA mountain </a:t>
            </a:r>
          </a:p>
          <a:p>
            <a:pPr lvl="1" eaLnBrk="1" hangingPunct="1">
              <a:lnSpc>
                <a:spcPct val="90000"/>
              </a:lnSpc>
            </a:pPr>
            <a:r>
              <a:rPr lang="en-US" sz="1800">
                <a:latin typeface="Comic Sans MS" charset="0"/>
                <a:ea typeface="ＭＳ Ｐゴシック" charset="0"/>
              </a:rPr>
              <a:t>lava ISPARTOF volcano  </a:t>
            </a:r>
            <a:r>
              <a:rPr lang="en-US" sz="1800">
                <a:latin typeface="Comic Sans MS" charset="0"/>
                <a:ea typeface="ＭＳ Ｐゴシック" charset="0"/>
                <a:sym typeface="Symbol" charset="0"/>
              </a:rPr>
              <a:t>  </a:t>
            </a:r>
            <a:r>
              <a:rPr lang="en-US" sz="1800">
                <a:latin typeface="Comic Sans MS" charset="0"/>
                <a:ea typeface="ＭＳ Ｐゴシック" charset="0"/>
              </a:rPr>
              <a:t>lava inside volcano </a:t>
            </a:r>
          </a:p>
          <a:p>
            <a:pPr lvl="1" eaLnBrk="1" hangingPunct="1">
              <a:lnSpc>
                <a:spcPct val="90000"/>
              </a:lnSpc>
            </a:pPr>
            <a:r>
              <a:rPr lang="en-US" sz="1800">
                <a:latin typeface="Comic Sans MS" charset="0"/>
                <a:ea typeface="ＭＳ Ｐゴシック" charset="0"/>
              </a:rPr>
              <a:t>fragments of lava HAVEPROPERTIESOF lava </a:t>
            </a:r>
          </a:p>
          <a:p>
            <a:pPr eaLnBrk="1" hangingPunct="1">
              <a:lnSpc>
                <a:spcPct val="90000"/>
              </a:lnSpc>
            </a:pPr>
            <a:r>
              <a:rPr lang="en-US" sz="2200">
                <a:latin typeface="Comic Sans MS" charset="0"/>
                <a:ea typeface="ＭＳ Ｐゴシック" charset="0"/>
              </a:rPr>
              <a:t>The needed semantic information is in WordNet definitions, and was successfully translated into a form that can be used for rough </a:t>
            </a:r>
            <a:r>
              <a:rPr lang="fr-FR" altLang="ja-JP" sz="2200">
                <a:latin typeface="Comic Sans MS" charset="0"/>
                <a:ea typeface="ＭＳ Ｐゴシック" charset="0"/>
              </a:rPr>
              <a:t>'</a:t>
            </a:r>
            <a:r>
              <a:rPr lang="en-US" sz="2200">
                <a:latin typeface="Comic Sans MS" charset="0"/>
                <a:ea typeface="ＭＳ Ｐゴシック" charset="0"/>
              </a:rPr>
              <a:t>proofs</a:t>
            </a:r>
            <a:r>
              <a:rPr lang="fr-FR" altLang="ja-JP" sz="2200">
                <a:latin typeface="Comic Sans MS" charset="0"/>
                <a:ea typeface="ＭＳ Ｐゴシック" charset="0"/>
              </a:rPr>
              <a:t>'</a:t>
            </a:r>
            <a:r>
              <a:rPr lang="en-US" sz="2200">
                <a:latin typeface="Comic Sans MS" charset="0"/>
                <a:ea typeface="ＭＳ Ｐゴシック" charset="0"/>
              </a:rPr>
              <a:t> </a:t>
            </a:r>
          </a:p>
        </p:txBody>
      </p:sp>
    </p:spTree>
    <p:extLst>
      <p:ext uri="{BB962C8B-B14F-4D97-AF65-F5344CB8AC3E}">
        <p14:creationId xmlns:p14="http://schemas.microsoft.com/office/powerpoint/2010/main" val="25589369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4"/>
          <p:cNvSpPr>
            <a:spLocks noGrp="1" noChangeArrowheads="1"/>
          </p:cNvSpPr>
          <p:nvPr>
            <p:ph type="ctrTitle"/>
          </p:nvPr>
        </p:nvSpPr>
        <p:spPr/>
        <p:txBody>
          <a:bodyPr/>
          <a:lstStyle/>
          <a:p>
            <a:pPr eaLnBrk="1" hangingPunct="1"/>
            <a:endParaRPr lang="en-US">
              <a:latin typeface="Comic Sans MS" charset="0"/>
              <a:ea typeface="ＭＳ Ｐゴシック" charset="0"/>
            </a:endParaRPr>
          </a:p>
        </p:txBody>
      </p:sp>
      <p:sp>
        <p:nvSpPr>
          <p:cNvPr id="281602" name="Rectangle 5"/>
          <p:cNvSpPr>
            <a:spLocks noGrp="1" noChangeArrowheads="1"/>
          </p:cNvSpPr>
          <p:nvPr>
            <p:ph type="subTitle" idx="1"/>
          </p:nvPr>
        </p:nvSpPr>
        <p:spPr/>
        <p:txBody>
          <a:bodyPr/>
          <a:lstStyle/>
          <a:p>
            <a:pPr eaLnBrk="1" hangingPunct="1"/>
            <a:r>
              <a:rPr lang="en-US">
                <a:latin typeface="Comic Sans MS" charset="0"/>
                <a:ea typeface="ＭＳ Ｐゴシック" charset="0"/>
              </a:rPr>
              <a:t>Machine Translation</a:t>
            </a:r>
          </a:p>
        </p:txBody>
      </p:sp>
    </p:spTree>
    <p:extLst>
      <p:ext uri="{BB962C8B-B14F-4D97-AF65-F5344CB8AC3E}">
        <p14:creationId xmlns:p14="http://schemas.microsoft.com/office/powerpoint/2010/main" val="38858348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ChangeArrowheads="1"/>
          </p:cNvSpPr>
          <p:nvPr>
            <p:ph type="title"/>
          </p:nvPr>
        </p:nvSpPr>
        <p:spPr/>
        <p:txBody>
          <a:bodyPr/>
          <a:lstStyle/>
          <a:p>
            <a:pPr eaLnBrk="1" hangingPunct="1"/>
            <a:r>
              <a:rPr lang="en-US">
                <a:latin typeface="Comic Sans MS" charset="0"/>
                <a:ea typeface="ＭＳ Ｐゴシック" charset="0"/>
              </a:rPr>
              <a:t>Machine Translation</a:t>
            </a:r>
          </a:p>
        </p:txBody>
      </p:sp>
      <p:sp>
        <p:nvSpPr>
          <p:cNvPr id="282626" name="Rectangle 3"/>
          <p:cNvSpPr>
            <a:spLocks noGrp="1" noChangeArrowheads="1"/>
          </p:cNvSpPr>
          <p:nvPr>
            <p:ph type="body" idx="1"/>
          </p:nvPr>
        </p:nvSpPr>
        <p:spPr/>
        <p:txBody>
          <a:bodyPr/>
          <a:lstStyle/>
          <a:p>
            <a:pPr eaLnBrk="1" hangingPunct="1"/>
            <a:r>
              <a:rPr lang="en-US">
                <a:latin typeface="Comic Sans MS" charset="0"/>
                <a:ea typeface="ＭＳ Ｐゴシック" charset="0"/>
                <a:cs typeface="Times New Roman" charset="0"/>
              </a:rPr>
              <a:t>Translation from one natural language to another by means of a computerized system</a:t>
            </a:r>
            <a:r>
              <a:rPr lang="en-US">
                <a:latin typeface="Comic Sans MS" charset="0"/>
                <a:ea typeface="ＭＳ Ｐゴシック" charset="0"/>
              </a:rPr>
              <a:t> </a:t>
            </a:r>
          </a:p>
          <a:p>
            <a:pPr eaLnBrk="1" hangingPunct="1"/>
            <a:r>
              <a:rPr lang="en-US">
                <a:latin typeface="Comic Sans MS" charset="0"/>
                <a:ea typeface="ＭＳ Ｐゴシック" charset="0"/>
              </a:rPr>
              <a:t>Early failures</a:t>
            </a:r>
          </a:p>
          <a:p>
            <a:pPr eaLnBrk="1" hangingPunct="1"/>
            <a:r>
              <a:rPr lang="en-US">
                <a:latin typeface="Comic Sans MS" charset="0"/>
                <a:ea typeface="ＭＳ Ｐゴシック" charset="0"/>
              </a:rPr>
              <a:t>Later: varying degrees of success</a:t>
            </a:r>
          </a:p>
          <a:p>
            <a:pPr eaLnBrk="1" hangingPunct="1"/>
            <a:endParaRPr lang="en-US">
              <a:latin typeface="Comic Sans MS" charset="0"/>
              <a:ea typeface="ＭＳ Ｐゴシック" charset="0"/>
            </a:endParaRPr>
          </a:p>
        </p:txBody>
      </p:sp>
    </p:spTree>
    <p:extLst>
      <p:ext uri="{BB962C8B-B14F-4D97-AF65-F5344CB8AC3E}">
        <p14:creationId xmlns:p14="http://schemas.microsoft.com/office/powerpoint/2010/main" val="2579622004"/>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ChangeArrowheads="1"/>
          </p:cNvSpPr>
          <p:nvPr>
            <p:ph type="title"/>
          </p:nvPr>
        </p:nvSpPr>
        <p:spPr/>
        <p:txBody>
          <a:bodyPr/>
          <a:lstStyle/>
          <a:p>
            <a:pPr eaLnBrk="1" hangingPunct="1"/>
            <a:r>
              <a:rPr lang="en-US">
                <a:latin typeface="Comic Sans MS" charset="0"/>
                <a:ea typeface="ＭＳ Ｐゴシック" charset="0"/>
              </a:rPr>
              <a:t>An Old Example</a:t>
            </a:r>
          </a:p>
        </p:txBody>
      </p:sp>
      <p:sp>
        <p:nvSpPr>
          <p:cNvPr id="279555" name="Rectangle 3"/>
          <p:cNvSpPr>
            <a:spLocks noGrp="1" noChangeArrowheads="1"/>
          </p:cNvSpPr>
          <p:nvPr>
            <p:ph type="body" idx="1"/>
          </p:nvPr>
        </p:nvSpPr>
        <p:spPr>
          <a:xfrm>
            <a:off x="1676400" y="2514600"/>
            <a:ext cx="7848600" cy="762000"/>
          </a:xfrm>
        </p:spPr>
        <p:txBody>
          <a:bodyPr/>
          <a:lstStyle/>
          <a:p>
            <a:pPr eaLnBrk="1" hangingPunct="1">
              <a:lnSpc>
                <a:spcPct val="90000"/>
              </a:lnSpc>
              <a:buFontTx/>
              <a:buNone/>
            </a:pPr>
            <a:r>
              <a:rPr lang="en-US" sz="2400" i="1">
                <a:latin typeface="Comic Sans MS" charset="0"/>
                <a:ea typeface="ＭＳ Ｐゴシック" charset="0"/>
              </a:rPr>
              <a:t>The spirit is willing but the flesh is weak</a:t>
            </a:r>
            <a:br>
              <a:rPr lang="en-US" sz="2400" i="1">
                <a:latin typeface="Comic Sans MS" charset="0"/>
                <a:ea typeface="ＭＳ Ｐゴシック" charset="0"/>
              </a:rPr>
            </a:br>
            <a:endParaRPr lang="en-US" sz="2400" i="1">
              <a:latin typeface="Comic Sans MS" charset="0"/>
              <a:ea typeface="ＭＳ Ｐゴシック" charset="0"/>
            </a:endParaRPr>
          </a:p>
          <a:p>
            <a:pPr eaLnBrk="1" hangingPunct="1">
              <a:lnSpc>
                <a:spcPct val="90000"/>
              </a:lnSpc>
              <a:buFontTx/>
              <a:buNone/>
            </a:pPr>
            <a:r>
              <a:rPr lang="en-US" sz="2400" i="1">
                <a:latin typeface="Comic Sans MS" charset="0"/>
                <a:ea typeface="ＭＳ Ｐゴシック" charset="0"/>
              </a:rPr>
              <a:t>The vodka is good but the meat is rotten</a:t>
            </a:r>
          </a:p>
        </p:txBody>
      </p:sp>
    </p:spTree>
    <p:extLst>
      <p:ext uri="{BB962C8B-B14F-4D97-AF65-F5344CB8AC3E}">
        <p14:creationId xmlns:p14="http://schemas.microsoft.com/office/powerpoint/2010/main" val="4262756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 calcmode="lin" valueType="num">
                                      <p:cBhvr additive="base">
                                        <p:cTn id="7" dur="500" fill="hold"/>
                                        <p:tgtEl>
                                          <p:spTgt spid="279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9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555">
                                            <p:txEl>
                                              <p:pRg st="1" end="1"/>
                                            </p:txEl>
                                          </p:spTgt>
                                        </p:tgtEl>
                                        <p:attrNameLst>
                                          <p:attrName>style.visibility</p:attrName>
                                        </p:attrNameLst>
                                      </p:cBhvr>
                                      <p:to>
                                        <p:strVal val="visible"/>
                                      </p:to>
                                    </p:set>
                                    <p:anim calcmode="lin" valueType="num">
                                      <p:cBhvr additive="base">
                                        <p:cTn id="13" dur="500" fill="hold"/>
                                        <p:tgtEl>
                                          <p:spTgt spid="279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9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ChangeArrowheads="1"/>
          </p:cNvSpPr>
          <p:nvPr>
            <p:ph type="title"/>
          </p:nvPr>
        </p:nvSpPr>
        <p:spPr/>
        <p:txBody>
          <a:bodyPr/>
          <a:lstStyle/>
          <a:p>
            <a:pPr eaLnBrk="1" hangingPunct="1"/>
            <a:r>
              <a:rPr lang="en-US">
                <a:latin typeface="Comic Sans MS" charset="0"/>
                <a:ea typeface="ＭＳ Ｐゴシック" charset="0"/>
              </a:rPr>
              <a:t>Machine Translation</a:t>
            </a:r>
          </a:p>
        </p:txBody>
      </p:sp>
      <p:sp>
        <p:nvSpPr>
          <p:cNvPr id="493571" name="Rectangle 3"/>
          <p:cNvSpPr>
            <a:spLocks noChangeArrowheads="1"/>
          </p:cNvSpPr>
          <p:nvPr/>
        </p:nvSpPr>
        <p:spPr bwMode="auto">
          <a:xfrm>
            <a:off x="1524000" y="3124200"/>
            <a:ext cx="33528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Morphological analysis</a:t>
            </a:r>
          </a:p>
        </p:txBody>
      </p:sp>
      <p:sp>
        <p:nvSpPr>
          <p:cNvPr id="493572" name="Rectangle 4"/>
          <p:cNvSpPr>
            <a:spLocks noChangeArrowheads="1"/>
          </p:cNvSpPr>
          <p:nvPr/>
        </p:nvSpPr>
        <p:spPr bwMode="auto">
          <a:xfrm>
            <a:off x="1524000" y="4038600"/>
            <a:ext cx="33528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Syntactic analysis</a:t>
            </a:r>
          </a:p>
        </p:txBody>
      </p:sp>
      <p:sp>
        <p:nvSpPr>
          <p:cNvPr id="493573" name="Rectangle 5"/>
          <p:cNvSpPr>
            <a:spLocks noChangeArrowheads="1"/>
          </p:cNvSpPr>
          <p:nvPr/>
        </p:nvSpPr>
        <p:spPr bwMode="auto">
          <a:xfrm>
            <a:off x="1143000" y="4953000"/>
            <a:ext cx="37338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Semantic Interpretation</a:t>
            </a:r>
          </a:p>
        </p:txBody>
      </p:sp>
      <p:sp>
        <p:nvSpPr>
          <p:cNvPr id="493574" name="Rectangle 6"/>
          <p:cNvSpPr>
            <a:spLocks noChangeArrowheads="1"/>
          </p:cNvSpPr>
          <p:nvPr/>
        </p:nvSpPr>
        <p:spPr bwMode="auto">
          <a:xfrm>
            <a:off x="3581400" y="6172200"/>
            <a:ext cx="35052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Interlingua</a:t>
            </a:r>
          </a:p>
        </p:txBody>
      </p:sp>
      <p:cxnSp>
        <p:nvCxnSpPr>
          <p:cNvPr id="493575" name="AutoShape 7"/>
          <p:cNvCxnSpPr>
            <a:cxnSpLocks noChangeShapeType="1"/>
            <a:stCxn id="493571" idx="2"/>
            <a:endCxn id="493572" idx="0"/>
          </p:cNvCxnSpPr>
          <p:nvPr/>
        </p:nvCxnSpPr>
        <p:spPr bwMode="auto">
          <a:xfrm>
            <a:off x="3200400" y="3581400"/>
            <a:ext cx="0" cy="457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3576" name="AutoShape 8"/>
          <p:cNvCxnSpPr>
            <a:cxnSpLocks noChangeShapeType="1"/>
            <a:stCxn id="493572" idx="2"/>
            <a:endCxn id="493573" idx="0"/>
          </p:cNvCxnSpPr>
          <p:nvPr/>
        </p:nvCxnSpPr>
        <p:spPr bwMode="auto">
          <a:xfrm flipH="1">
            <a:off x="3009900" y="4495800"/>
            <a:ext cx="190500" cy="457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3577" name="AutoShape 9"/>
          <p:cNvCxnSpPr>
            <a:cxnSpLocks noChangeShapeType="1"/>
            <a:stCxn id="493573" idx="2"/>
            <a:endCxn id="493574" idx="0"/>
          </p:cNvCxnSpPr>
          <p:nvPr/>
        </p:nvCxnSpPr>
        <p:spPr bwMode="auto">
          <a:xfrm>
            <a:off x="3009900" y="5410200"/>
            <a:ext cx="2324100" cy="762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3578" name="Text Box 10"/>
          <p:cNvSpPr txBox="1">
            <a:spLocks noChangeArrowheads="1"/>
          </p:cNvSpPr>
          <p:nvPr/>
        </p:nvSpPr>
        <p:spPr bwMode="auto">
          <a:xfrm>
            <a:off x="2814638" y="1905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a:t>input</a:t>
            </a:r>
          </a:p>
        </p:txBody>
      </p:sp>
      <p:sp>
        <p:nvSpPr>
          <p:cNvPr id="493579" name="Oval 11"/>
          <p:cNvSpPr>
            <a:spLocks noChangeArrowheads="1"/>
          </p:cNvSpPr>
          <p:nvPr/>
        </p:nvSpPr>
        <p:spPr bwMode="auto">
          <a:xfrm>
            <a:off x="2624138" y="1905000"/>
            <a:ext cx="11430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cxnSp>
        <p:nvCxnSpPr>
          <p:cNvPr id="493580" name="AutoShape 12"/>
          <p:cNvCxnSpPr>
            <a:cxnSpLocks noChangeShapeType="1"/>
            <a:stCxn id="493579" idx="4"/>
            <a:endCxn id="493571" idx="0"/>
          </p:cNvCxnSpPr>
          <p:nvPr/>
        </p:nvCxnSpPr>
        <p:spPr bwMode="auto">
          <a:xfrm>
            <a:off x="3195638" y="2438400"/>
            <a:ext cx="4762" cy="685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3581" name="Text Box 13"/>
          <p:cNvSpPr txBox="1">
            <a:spLocks noChangeArrowheads="1"/>
          </p:cNvSpPr>
          <p:nvPr/>
        </p:nvSpPr>
        <p:spPr bwMode="auto">
          <a:xfrm>
            <a:off x="1366838" y="1898650"/>
            <a:ext cx="1279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i="1" u="sng"/>
              <a:t>analysis</a:t>
            </a:r>
          </a:p>
        </p:txBody>
      </p:sp>
      <p:sp>
        <p:nvSpPr>
          <p:cNvPr id="493582" name="Text Box 14"/>
          <p:cNvSpPr txBox="1">
            <a:spLocks noChangeArrowheads="1"/>
          </p:cNvSpPr>
          <p:nvPr/>
        </p:nvSpPr>
        <p:spPr bwMode="auto">
          <a:xfrm>
            <a:off x="5262563" y="1898650"/>
            <a:ext cx="169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i="1" u="sng"/>
              <a:t>generation</a:t>
            </a:r>
          </a:p>
        </p:txBody>
      </p:sp>
      <p:sp>
        <p:nvSpPr>
          <p:cNvPr id="493583" name="Rectangle 15"/>
          <p:cNvSpPr>
            <a:spLocks noChangeArrowheads="1"/>
          </p:cNvSpPr>
          <p:nvPr/>
        </p:nvSpPr>
        <p:spPr bwMode="auto">
          <a:xfrm>
            <a:off x="5410200" y="3124200"/>
            <a:ext cx="36576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Morphological synthesis</a:t>
            </a:r>
          </a:p>
        </p:txBody>
      </p:sp>
      <p:sp>
        <p:nvSpPr>
          <p:cNvPr id="493584" name="Rectangle 16"/>
          <p:cNvSpPr>
            <a:spLocks noChangeArrowheads="1"/>
          </p:cNvSpPr>
          <p:nvPr/>
        </p:nvSpPr>
        <p:spPr bwMode="auto">
          <a:xfrm>
            <a:off x="5715000" y="4038600"/>
            <a:ext cx="33528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Syntactic realization</a:t>
            </a:r>
          </a:p>
        </p:txBody>
      </p:sp>
      <p:sp>
        <p:nvSpPr>
          <p:cNvPr id="493585" name="Rectangle 17"/>
          <p:cNvSpPr>
            <a:spLocks noChangeArrowheads="1"/>
          </p:cNvSpPr>
          <p:nvPr/>
        </p:nvSpPr>
        <p:spPr bwMode="auto">
          <a:xfrm>
            <a:off x="5715000" y="4953000"/>
            <a:ext cx="33528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Lexical selection</a:t>
            </a:r>
          </a:p>
        </p:txBody>
      </p:sp>
      <p:cxnSp>
        <p:nvCxnSpPr>
          <p:cNvPr id="493586" name="AutoShape 18"/>
          <p:cNvCxnSpPr>
            <a:cxnSpLocks noChangeShapeType="1"/>
            <a:stCxn id="493574" idx="0"/>
            <a:endCxn id="493585" idx="2"/>
          </p:cNvCxnSpPr>
          <p:nvPr/>
        </p:nvCxnSpPr>
        <p:spPr bwMode="auto">
          <a:xfrm flipV="1">
            <a:off x="5334000" y="5410200"/>
            <a:ext cx="2057400" cy="762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3587" name="AutoShape 19"/>
          <p:cNvCxnSpPr>
            <a:cxnSpLocks noChangeShapeType="1"/>
            <a:stCxn id="493585" idx="0"/>
            <a:endCxn id="493584" idx="2"/>
          </p:cNvCxnSpPr>
          <p:nvPr/>
        </p:nvCxnSpPr>
        <p:spPr bwMode="auto">
          <a:xfrm flipV="1">
            <a:off x="7391400" y="4495800"/>
            <a:ext cx="0" cy="457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3588" name="AutoShape 20"/>
          <p:cNvCxnSpPr>
            <a:cxnSpLocks noChangeShapeType="1"/>
            <a:stCxn id="493584" idx="0"/>
            <a:endCxn id="493583" idx="2"/>
          </p:cNvCxnSpPr>
          <p:nvPr/>
        </p:nvCxnSpPr>
        <p:spPr bwMode="auto">
          <a:xfrm flipH="1" flipV="1">
            <a:off x="7239000" y="3581400"/>
            <a:ext cx="152400" cy="457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3589" name="Text Box 21"/>
          <p:cNvSpPr txBox="1">
            <a:spLocks noChangeArrowheads="1"/>
          </p:cNvSpPr>
          <p:nvPr/>
        </p:nvSpPr>
        <p:spPr bwMode="auto">
          <a:xfrm>
            <a:off x="6902450" y="1905000"/>
            <a:ext cx="1479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a:t>output</a:t>
            </a:r>
          </a:p>
        </p:txBody>
      </p:sp>
      <p:sp>
        <p:nvSpPr>
          <p:cNvPr id="493590" name="Oval 22"/>
          <p:cNvSpPr>
            <a:spLocks noChangeArrowheads="1"/>
          </p:cNvSpPr>
          <p:nvPr/>
        </p:nvSpPr>
        <p:spPr bwMode="auto">
          <a:xfrm>
            <a:off x="6826250" y="1905000"/>
            <a:ext cx="11430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cxnSp>
        <p:nvCxnSpPr>
          <p:cNvPr id="493591" name="AutoShape 23"/>
          <p:cNvCxnSpPr>
            <a:cxnSpLocks noChangeShapeType="1"/>
            <a:stCxn id="493583" idx="0"/>
            <a:endCxn id="493590" idx="4"/>
          </p:cNvCxnSpPr>
          <p:nvPr/>
        </p:nvCxnSpPr>
        <p:spPr bwMode="auto">
          <a:xfrm flipV="1">
            <a:off x="7239000" y="2438400"/>
            <a:ext cx="158750" cy="685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579312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p:nvPr>
        </p:nvSpPr>
        <p:spPr/>
        <p:txBody>
          <a:bodyPr/>
          <a:lstStyle/>
          <a:p>
            <a:pPr eaLnBrk="1" hangingPunct="1"/>
            <a:r>
              <a:rPr lang="en-US">
                <a:latin typeface="Comic Sans MS" charset="0"/>
                <a:ea typeface="ＭＳ Ｐゴシック" charset="0"/>
              </a:rPr>
              <a:t>Machine Translation History</a:t>
            </a:r>
          </a:p>
        </p:txBody>
      </p:sp>
      <p:sp>
        <p:nvSpPr>
          <p:cNvPr id="288770" name="Rectangle 3"/>
          <p:cNvSpPr>
            <a:spLocks noGrp="1" noChangeArrowheads="1"/>
          </p:cNvSpPr>
          <p:nvPr>
            <p:ph type="body" idx="1"/>
          </p:nvPr>
        </p:nvSpPr>
        <p:spPr>
          <a:xfrm>
            <a:off x="1752600" y="1981200"/>
            <a:ext cx="7848600" cy="4114800"/>
          </a:xfrm>
        </p:spPr>
        <p:txBody>
          <a:bodyPr/>
          <a:lstStyle/>
          <a:p>
            <a:pPr eaLnBrk="1" hangingPunct="1"/>
            <a:r>
              <a:rPr lang="en-US" sz="2400">
                <a:latin typeface="Comic Sans MS" charset="0"/>
                <a:ea typeface="ＭＳ Ｐゴシック" charset="0"/>
              </a:rPr>
              <a:t>1950</a:t>
            </a:r>
            <a:r>
              <a:rPr lang="fr-FR" altLang="ja-JP" sz="2400">
                <a:latin typeface="Comic Sans MS" charset="0"/>
                <a:ea typeface="ＭＳ Ｐゴシック" charset="0"/>
              </a:rPr>
              <a:t>'</a:t>
            </a:r>
            <a:r>
              <a:rPr lang="en-US" sz="2400">
                <a:latin typeface="Comic Sans MS" charset="0"/>
                <a:ea typeface="ＭＳ Ｐゴシック" charset="0"/>
              </a:rPr>
              <a:t>s: Intensive research activity in MT</a:t>
            </a:r>
          </a:p>
          <a:p>
            <a:pPr eaLnBrk="1" hangingPunct="1"/>
            <a:r>
              <a:rPr lang="en-US" sz="2400">
                <a:latin typeface="Comic Sans MS" charset="0"/>
                <a:ea typeface="ＭＳ Ｐゴシック" charset="0"/>
              </a:rPr>
              <a:t>1960</a:t>
            </a:r>
            <a:r>
              <a:rPr lang="fr-FR" altLang="ja-JP" sz="2400">
                <a:latin typeface="Comic Sans MS" charset="0"/>
                <a:ea typeface="ＭＳ Ｐゴシック" charset="0"/>
              </a:rPr>
              <a:t>'</a:t>
            </a:r>
            <a:r>
              <a:rPr lang="en-US" sz="2400">
                <a:latin typeface="Comic Sans MS" charset="0"/>
                <a:ea typeface="ＭＳ Ｐゴシック" charset="0"/>
              </a:rPr>
              <a:t>s: Direct word-for-word replacement</a:t>
            </a:r>
          </a:p>
          <a:p>
            <a:pPr eaLnBrk="1" hangingPunct="1"/>
            <a:r>
              <a:rPr lang="en-US" sz="2400">
                <a:latin typeface="Comic Sans MS" charset="0"/>
                <a:ea typeface="ＭＳ Ｐゴシック" charset="0"/>
              </a:rPr>
              <a:t>1966 (ALPAC): NRC Report on MT</a:t>
            </a:r>
          </a:p>
          <a:p>
            <a:pPr eaLnBrk="1" hangingPunct="1"/>
            <a:r>
              <a:rPr lang="en-US" sz="2400">
                <a:latin typeface="Comic Sans MS" charset="0"/>
                <a:ea typeface="ＭＳ Ｐゴシック" charset="0"/>
              </a:rPr>
              <a:t>Conclusion: MT no longer worthy of serious scientific investigation.</a:t>
            </a:r>
          </a:p>
          <a:p>
            <a:pPr eaLnBrk="1" hangingPunct="1"/>
            <a:r>
              <a:rPr lang="en-US" sz="2400">
                <a:latin typeface="Comic Sans MS" charset="0"/>
                <a:ea typeface="ＭＳ Ｐゴシック" charset="0"/>
              </a:rPr>
              <a:t>1966-1975: Recovery period</a:t>
            </a:r>
          </a:p>
          <a:p>
            <a:pPr eaLnBrk="1" hangingPunct="1"/>
            <a:r>
              <a:rPr lang="en-US" sz="2400">
                <a:latin typeface="Comic Sans MS" charset="0"/>
                <a:ea typeface="ＭＳ Ｐゴシック" charset="0"/>
              </a:rPr>
              <a:t>1975-1985: Resurgence (Europe, Japan)</a:t>
            </a:r>
          </a:p>
          <a:p>
            <a:pPr eaLnBrk="1" hangingPunct="1"/>
            <a:r>
              <a:rPr lang="en-US" sz="2400">
                <a:latin typeface="Comic Sans MS" charset="0"/>
                <a:ea typeface="ＭＳ Ｐゴシック" charset="0"/>
              </a:rPr>
              <a:t>1985-present: Resurgence (US)</a:t>
            </a:r>
          </a:p>
          <a:p>
            <a:pPr eaLnBrk="1" hangingPunct="1"/>
            <a:r>
              <a:rPr lang="en-US" sz="2400">
                <a:latin typeface="Comic Sans MS" charset="0"/>
                <a:ea typeface="ＭＳ Ｐゴシック" charset="0"/>
              </a:rPr>
              <a:t>Internet</a:t>
            </a:r>
          </a:p>
        </p:txBody>
      </p:sp>
    </p:spTree>
    <p:extLst>
      <p:ext uri="{BB962C8B-B14F-4D97-AF65-F5344CB8AC3E}">
        <p14:creationId xmlns:p14="http://schemas.microsoft.com/office/powerpoint/2010/main" val="90561186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p:txBody>
          <a:bodyPr/>
          <a:lstStyle/>
          <a:p>
            <a:pPr eaLnBrk="1" hangingPunct="1"/>
            <a:r>
              <a:rPr lang="en-US">
                <a:latin typeface="Comic Sans MS" charset="0"/>
                <a:ea typeface="ＭＳ Ｐゴシック" charset="0"/>
              </a:rPr>
              <a:t>What happened?</a:t>
            </a:r>
          </a:p>
        </p:txBody>
      </p:sp>
      <p:sp>
        <p:nvSpPr>
          <p:cNvPr id="290818" name="Rectangle 3"/>
          <p:cNvSpPr>
            <a:spLocks noGrp="1" noChangeArrowheads="1"/>
          </p:cNvSpPr>
          <p:nvPr>
            <p:ph type="body" idx="1"/>
          </p:nvPr>
        </p:nvSpPr>
        <p:spPr>
          <a:xfrm>
            <a:off x="762000" y="2362200"/>
            <a:ext cx="7848600" cy="4114800"/>
          </a:xfrm>
        </p:spPr>
        <p:txBody>
          <a:bodyPr/>
          <a:lstStyle/>
          <a:p>
            <a:pPr eaLnBrk="1" hangingPunct="1">
              <a:lnSpc>
                <a:spcPct val="90000"/>
              </a:lnSpc>
            </a:pPr>
            <a:r>
              <a:rPr lang="en-US" sz="2400">
                <a:latin typeface="Comic Sans MS" charset="0"/>
                <a:ea typeface="ＭＳ Ｐゴシック" charset="0"/>
              </a:rPr>
              <a:t>Need for MT and other NLP applications confirmed</a:t>
            </a:r>
          </a:p>
          <a:p>
            <a:pPr eaLnBrk="1" hangingPunct="1">
              <a:lnSpc>
                <a:spcPct val="90000"/>
              </a:lnSpc>
            </a:pPr>
            <a:r>
              <a:rPr lang="en-US" sz="2400">
                <a:latin typeface="Comic Sans MS" charset="0"/>
                <a:ea typeface="ＭＳ Ｐゴシック" charset="0"/>
              </a:rPr>
              <a:t>Change in expectations</a:t>
            </a:r>
          </a:p>
          <a:p>
            <a:pPr eaLnBrk="1" hangingPunct="1">
              <a:lnSpc>
                <a:spcPct val="90000"/>
              </a:lnSpc>
            </a:pPr>
            <a:r>
              <a:rPr lang="en-US" sz="2400">
                <a:latin typeface="Comic Sans MS" charset="0"/>
                <a:ea typeface="ＭＳ Ｐゴシック" charset="0"/>
              </a:rPr>
              <a:t>Computers have become faster, more powerful</a:t>
            </a:r>
          </a:p>
          <a:p>
            <a:pPr eaLnBrk="1" hangingPunct="1">
              <a:lnSpc>
                <a:spcPct val="90000"/>
              </a:lnSpc>
            </a:pPr>
            <a:r>
              <a:rPr lang="en-US" sz="2400">
                <a:latin typeface="Comic Sans MS" charset="0"/>
                <a:ea typeface="ＭＳ Ｐゴシック" charset="0"/>
              </a:rPr>
              <a:t>WWW</a:t>
            </a:r>
          </a:p>
          <a:p>
            <a:pPr eaLnBrk="1" hangingPunct="1">
              <a:lnSpc>
                <a:spcPct val="90000"/>
              </a:lnSpc>
            </a:pPr>
            <a:r>
              <a:rPr lang="en-US" sz="2400">
                <a:latin typeface="Comic Sans MS" charset="0"/>
                <a:ea typeface="ＭＳ Ｐゴシック" charset="0"/>
              </a:rPr>
              <a:t>Political state of the world</a:t>
            </a:r>
          </a:p>
          <a:p>
            <a:pPr eaLnBrk="1" hangingPunct="1">
              <a:lnSpc>
                <a:spcPct val="90000"/>
              </a:lnSpc>
            </a:pPr>
            <a:r>
              <a:rPr lang="en-US" sz="2400">
                <a:latin typeface="Comic Sans MS" charset="0"/>
                <a:ea typeface="ＭＳ Ｐゴシック" charset="0"/>
              </a:rPr>
              <a:t>Maturation of Linguistics</a:t>
            </a:r>
          </a:p>
          <a:p>
            <a:pPr eaLnBrk="1" hangingPunct="1">
              <a:lnSpc>
                <a:spcPct val="90000"/>
              </a:lnSpc>
            </a:pPr>
            <a:r>
              <a:rPr lang="en-US" sz="2400">
                <a:latin typeface="Comic Sans MS" charset="0"/>
                <a:ea typeface="ＭＳ Ｐゴシック" charset="0"/>
              </a:rPr>
              <a:t>Development of hybrid statistical/symbolic approaches</a:t>
            </a:r>
          </a:p>
        </p:txBody>
      </p:sp>
    </p:spTree>
    <p:extLst>
      <p:ext uri="{BB962C8B-B14F-4D97-AF65-F5344CB8AC3E}">
        <p14:creationId xmlns:p14="http://schemas.microsoft.com/office/powerpoint/2010/main" val="3364391122"/>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ChangeArrowheads="1"/>
          </p:cNvSpPr>
          <p:nvPr>
            <p:ph type="title"/>
          </p:nvPr>
        </p:nvSpPr>
        <p:spPr>
          <a:xfrm>
            <a:off x="152400" y="609600"/>
            <a:ext cx="7772400" cy="1143000"/>
          </a:xfrm>
        </p:spPr>
        <p:txBody>
          <a:bodyPr/>
          <a:lstStyle/>
          <a:p>
            <a:pPr eaLnBrk="1" hangingPunct="1"/>
            <a:r>
              <a:rPr lang="en-US">
                <a:latin typeface="Comic Sans MS" charset="0"/>
                <a:ea typeface="ＭＳ Ｐゴシック" charset="0"/>
              </a:rPr>
              <a:t>MT Approaches</a:t>
            </a:r>
          </a:p>
        </p:txBody>
      </p:sp>
      <p:sp>
        <p:nvSpPr>
          <p:cNvPr id="285699" name="Oval 3"/>
          <p:cNvSpPr>
            <a:spLocks noChangeArrowheads="1"/>
          </p:cNvSpPr>
          <p:nvPr/>
        </p:nvSpPr>
        <p:spPr bwMode="auto">
          <a:xfrm>
            <a:off x="3949700" y="1905000"/>
            <a:ext cx="13716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t>Interlingua</a:t>
            </a:r>
          </a:p>
        </p:txBody>
      </p:sp>
      <p:sp>
        <p:nvSpPr>
          <p:cNvPr id="285700" name="Oval 4"/>
          <p:cNvSpPr>
            <a:spLocks noChangeArrowheads="1"/>
          </p:cNvSpPr>
          <p:nvPr/>
        </p:nvSpPr>
        <p:spPr bwMode="auto">
          <a:xfrm>
            <a:off x="4940300" y="2971800"/>
            <a:ext cx="13716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t>Semantic</a:t>
            </a:r>
          </a:p>
          <a:p>
            <a:pPr algn="ctr" eaLnBrk="1" hangingPunct="1">
              <a:defRPr/>
            </a:pPr>
            <a:r>
              <a:rPr lang="en-US" sz="1400"/>
              <a:t>Structure</a:t>
            </a:r>
          </a:p>
        </p:txBody>
      </p:sp>
      <p:sp>
        <p:nvSpPr>
          <p:cNvPr id="285701" name="Oval 5"/>
          <p:cNvSpPr>
            <a:spLocks noChangeArrowheads="1"/>
          </p:cNvSpPr>
          <p:nvPr/>
        </p:nvSpPr>
        <p:spPr bwMode="auto">
          <a:xfrm>
            <a:off x="2959100" y="2971800"/>
            <a:ext cx="13716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t>Semantic</a:t>
            </a:r>
          </a:p>
          <a:p>
            <a:pPr algn="ctr" eaLnBrk="1" hangingPunct="1">
              <a:defRPr/>
            </a:pPr>
            <a:r>
              <a:rPr lang="en-US" sz="1400"/>
              <a:t>Structure</a:t>
            </a:r>
          </a:p>
        </p:txBody>
      </p:sp>
      <p:sp>
        <p:nvSpPr>
          <p:cNvPr id="285702" name="Oval 6"/>
          <p:cNvSpPr>
            <a:spLocks noChangeArrowheads="1"/>
          </p:cNvSpPr>
          <p:nvPr/>
        </p:nvSpPr>
        <p:spPr bwMode="auto">
          <a:xfrm>
            <a:off x="5930900" y="4038600"/>
            <a:ext cx="13716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t>Syntactic</a:t>
            </a:r>
          </a:p>
          <a:p>
            <a:pPr algn="ctr" eaLnBrk="1" hangingPunct="1">
              <a:defRPr/>
            </a:pPr>
            <a:r>
              <a:rPr lang="en-US" sz="1400"/>
              <a:t>Structure</a:t>
            </a:r>
          </a:p>
        </p:txBody>
      </p:sp>
      <p:sp>
        <p:nvSpPr>
          <p:cNvPr id="285703" name="Oval 7"/>
          <p:cNvSpPr>
            <a:spLocks noChangeArrowheads="1"/>
          </p:cNvSpPr>
          <p:nvPr/>
        </p:nvSpPr>
        <p:spPr bwMode="auto">
          <a:xfrm>
            <a:off x="1892300" y="4038600"/>
            <a:ext cx="13716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t>Syntactic</a:t>
            </a:r>
          </a:p>
          <a:p>
            <a:pPr algn="ctr" eaLnBrk="1" hangingPunct="1">
              <a:defRPr/>
            </a:pPr>
            <a:r>
              <a:rPr lang="en-US" sz="1400"/>
              <a:t>Structure</a:t>
            </a:r>
          </a:p>
        </p:txBody>
      </p:sp>
      <p:sp>
        <p:nvSpPr>
          <p:cNvPr id="285704" name="Oval 8"/>
          <p:cNvSpPr>
            <a:spLocks noChangeArrowheads="1"/>
          </p:cNvSpPr>
          <p:nvPr/>
        </p:nvSpPr>
        <p:spPr bwMode="auto">
          <a:xfrm>
            <a:off x="6845300" y="5105400"/>
            <a:ext cx="13716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t>Word</a:t>
            </a:r>
          </a:p>
          <a:p>
            <a:pPr algn="ctr" eaLnBrk="1" hangingPunct="1">
              <a:defRPr/>
            </a:pPr>
            <a:r>
              <a:rPr lang="en-US" sz="1400"/>
              <a:t>Structure</a:t>
            </a:r>
          </a:p>
        </p:txBody>
      </p:sp>
      <p:sp>
        <p:nvSpPr>
          <p:cNvPr id="285705" name="Oval 9"/>
          <p:cNvSpPr>
            <a:spLocks noChangeArrowheads="1"/>
          </p:cNvSpPr>
          <p:nvPr/>
        </p:nvSpPr>
        <p:spPr bwMode="auto">
          <a:xfrm>
            <a:off x="1282700" y="5105400"/>
            <a:ext cx="13716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t>Word</a:t>
            </a:r>
          </a:p>
          <a:p>
            <a:pPr algn="ctr" eaLnBrk="1" hangingPunct="1">
              <a:defRPr/>
            </a:pPr>
            <a:r>
              <a:rPr lang="en-US" sz="1400"/>
              <a:t>Structure</a:t>
            </a:r>
          </a:p>
        </p:txBody>
      </p:sp>
      <p:sp>
        <p:nvSpPr>
          <p:cNvPr id="285706" name="Text Box 10"/>
          <p:cNvSpPr txBox="1">
            <a:spLocks noChangeArrowheads="1"/>
          </p:cNvSpPr>
          <p:nvPr/>
        </p:nvSpPr>
        <p:spPr bwMode="auto">
          <a:xfrm>
            <a:off x="1282700" y="6369050"/>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Source Text</a:t>
            </a:r>
          </a:p>
        </p:txBody>
      </p:sp>
      <p:sp>
        <p:nvSpPr>
          <p:cNvPr id="285707" name="Text Box 11"/>
          <p:cNvSpPr txBox="1">
            <a:spLocks noChangeArrowheads="1"/>
          </p:cNvSpPr>
          <p:nvPr/>
        </p:nvSpPr>
        <p:spPr bwMode="auto">
          <a:xfrm>
            <a:off x="6921500" y="63246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Target Text</a:t>
            </a:r>
          </a:p>
        </p:txBody>
      </p:sp>
      <p:sp>
        <p:nvSpPr>
          <p:cNvPr id="285708" name="Text Box 12"/>
          <p:cNvSpPr txBox="1">
            <a:spLocks noChangeArrowheads="1"/>
          </p:cNvSpPr>
          <p:nvPr/>
        </p:nvSpPr>
        <p:spPr bwMode="auto">
          <a:xfrm>
            <a:off x="2806700" y="22860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Semantic</a:t>
            </a:r>
          </a:p>
          <a:p>
            <a:pPr eaLnBrk="1" hangingPunct="1">
              <a:defRPr/>
            </a:pPr>
            <a:r>
              <a:rPr lang="en-US" sz="1400"/>
              <a:t>Composition</a:t>
            </a:r>
          </a:p>
        </p:txBody>
      </p:sp>
      <p:sp>
        <p:nvSpPr>
          <p:cNvPr id="285709" name="Text Box 13"/>
          <p:cNvSpPr txBox="1">
            <a:spLocks noChangeArrowheads="1"/>
          </p:cNvSpPr>
          <p:nvPr/>
        </p:nvSpPr>
        <p:spPr bwMode="auto">
          <a:xfrm>
            <a:off x="5473700" y="2286000"/>
            <a:ext cx="1600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Semantic</a:t>
            </a:r>
          </a:p>
          <a:p>
            <a:pPr eaLnBrk="1" hangingPunct="1">
              <a:defRPr/>
            </a:pPr>
            <a:r>
              <a:rPr lang="en-US" sz="1400"/>
              <a:t>Decomposition</a:t>
            </a:r>
          </a:p>
        </p:txBody>
      </p:sp>
      <p:sp>
        <p:nvSpPr>
          <p:cNvPr id="285710" name="Text Box 14"/>
          <p:cNvSpPr txBox="1">
            <a:spLocks noChangeArrowheads="1"/>
          </p:cNvSpPr>
          <p:nvPr/>
        </p:nvSpPr>
        <p:spPr bwMode="auto">
          <a:xfrm>
            <a:off x="1892300" y="33528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Semantic</a:t>
            </a:r>
          </a:p>
          <a:p>
            <a:pPr eaLnBrk="1" hangingPunct="1">
              <a:defRPr/>
            </a:pPr>
            <a:r>
              <a:rPr lang="en-US" sz="1400"/>
              <a:t>Analysis</a:t>
            </a:r>
          </a:p>
        </p:txBody>
      </p:sp>
      <p:sp>
        <p:nvSpPr>
          <p:cNvPr id="285711" name="Text Box 15"/>
          <p:cNvSpPr txBox="1">
            <a:spLocks noChangeArrowheads="1"/>
          </p:cNvSpPr>
          <p:nvPr/>
        </p:nvSpPr>
        <p:spPr bwMode="auto">
          <a:xfrm>
            <a:off x="6464300" y="3352800"/>
            <a:ext cx="1600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Semantic</a:t>
            </a:r>
          </a:p>
          <a:p>
            <a:pPr eaLnBrk="1" hangingPunct="1">
              <a:defRPr/>
            </a:pPr>
            <a:r>
              <a:rPr lang="en-US" sz="1400"/>
              <a:t>Generation</a:t>
            </a:r>
          </a:p>
        </p:txBody>
      </p:sp>
      <p:sp>
        <p:nvSpPr>
          <p:cNvPr id="285712" name="Text Box 16"/>
          <p:cNvSpPr txBox="1">
            <a:spLocks noChangeArrowheads="1"/>
          </p:cNvSpPr>
          <p:nvPr/>
        </p:nvSpPr>
        <p:spPr bwMode="auto">
          <a:xfrm>
            <a:off x="1206500" y="4448175"/>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Syntactic</a:t>
            </a:r>
          </a:p>
          <a:p>
            <a:pPr eaLnBrk="1" hangingPunct="1">
              <a:defRPr/>
            </a:pPr>
            <a:r>
              <a:rPr lang="en-US" sz="1400"/>
              <a:t>Analysis</a:t>
            </a:r>
          </a:p>
        </p:txBody>
      </p:sp>
      <p:sp>
        <p:nvSpPr>
          <p:cNvPr id="285713" name="Text Box 17"/>
          <p:cNvSpPr txBox="1">
            <a:spLocks noChangeArrowheads="1"/>
          </p:cNvSpPr>
          <p:nvPr/>
        </p:nvSpPr>
        <p:spPr bwMode="auto">
          <a:xfrm>
            <a:off x="7226300" y="44958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Syntactic</a:t>
            </a:r>
          </a:p>
          <a:p>
            <a:pPr eaLnBrk="1" hangingPunct="1">
              <a:defRPr/>
            </a:pPr>
            <a:r>
              <a:rPr lang="en-US" sz="1400"/>
              <a:t>Generation</a:t>
            </a:r>
          </a:p>
        </p:txBody>
      </p:sp>
      <p:sp>
        <p:nvSpPr>
          <p:cNvPr id="285714" name="Text Box 18"/>
          <p:cNvSpPr txBox="1">
            <a:spLocks noChangeArrowheads="1"/>
          </p:cNvSpPr>
          <p:nvPr/>
        </p:nvSpPr>
        <p:spPr bwMode="auto">
          <a:xfrm>
            <a:off x="749300" y="5807075"/>
            <a:ext cx="1600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Morphological</a:t>
            </a:r>
          </a:p>
          <a:p>
            <a:pPr eaLnBrk="1" hangingPunct="1">
              <a:defRPr/>
            </a:pPr>
            <a:r>
              <a:rPr lang="en-US" sz="1400"/>
              <a:t>Analysis</a:t>
            </a:r>
          </a:p>
        </p:txBody>
      </p:sp>
      <p:sp>
        <p:nvSpPr>
          <p:cNvPr id="285715" name="Text Box 19"/>
          <p:cNvSpPr txBox="1">
            <a:spLocks noChangeArrowheads="1"/>
          </p:cNvSpPr>
          <p:nvPr/>
        </p:nvSpPr>
        <p:spPr bwMode="auto">
          <a:xfrm>
            <a:off x="7467600" y="5756275"/>
            <a:ext cx="1600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Morphological</a:t>
            </a:r>
          </a:p>
          <a:p>
            <a:pPr eaLnBrk="1" hangingPunct="1">
              <a:defRPr/>
            </a:pPr>
            <a:r>
              <a:rPr lang="en-US" sz="1400"/>
              <a:t>Generation</a:t>
            </a:r>
          </a:p>
        </p:txBody>
      </p:sp>
      <p:cxnSp>
        <p:nvCxnSpPr>
          <p:cNvPr id="285716" name="AutoShape 20"/>
          <p:cNvCxnSpPr>
            <a:cxnSpLocks noChangeShapeType="1"/>
            <a:stCxn id="285705" idx="0"/>
            <a:endCxn id="285703" idx="4"/>
          </p:cNvCxnSpPr>
          <p:nvPr/>
        </p:nvCxnSpPr>
        <p:spPr bwMode="auto">
          <a:xfrm flipV="1">
            <a:off x="1968500" y="4724400"/>
            <a:ext cx="609600"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5717" name="AutoShape 21"/>
          <p:cNvCxnSpPr>
            <a:cxnSpLocks noChangeShapeType="1"/>
            <a:stCxn id="285703" idx="7"/>
            <a:endCxn id="285701" idx="4"/>
          </p:cNvCxnSpPr>
          <p:nvPr/>
        </p:nvCxnSpPr>
        <p:spPr bwMode="auto">
          <a:xfrm flipV="1">
            <a:off x="3062288" y="3657600"/>
            <a:ext cx="582612" cy="4810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5718" name="AutoShape 22"/>
          <p:cNvCxnSpPr>
            <a:cxnSpLocks noChangeShapeType="1"/>
            <a:stCxn id="285701" idx="7"/>
            <a:endCxn id="285699" idx="4"/>
          </p:cNvCxnSpPr>
          <p:nvPr/>
        </p:nvCxnSpPr>
        <p:spPr bwMode="auto">
          <a:xfrm flipV="1">
            <a:off x="4129088" y="2590800"/>
            <a:ext cx="506412" cy="4810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5719" name="AutoShape 23"/>
          <p:cNvCxnSpPr>
            <a:cxnSpLocks noChangeShapeType="1"/>
            <a:stCxn id="285699" idx="4"/>
            <a:endCxn id="285700" idx="1"/>
          </p:cNvCxnSpPr>
          <p:nvPr/>
        </p:nvCxnSpPr>
        <p:spPr bwMode="auto">
          <a:xfrm>
            <a:off x="4635500" y="2590800"/>
            <a:ext cx="506413" cy="4810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5720" name="AutoShape 24"/>
          <p:cNvCxnSpPr>
            <a:cxnSpLocks noChangeShapeType="1"/>
            <a:stCxn id="285702" idx="4"/>
            <a:endCxn id="285704" idx="1"/>
          </p:cNvCxnSpPr>
          <p:nvPr/>
        </p:nvCxnSpPr>
        <p:spPr bwMode="auto">
          <a:xfrm>
            <a:off x="6616700" y="4724400"/>
            <a:ext cx="430213" cy="4810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5721" name="AutoShape 25"/>
          <p:cNvCxnSpPr>
            <a:cxnSpLocks noChangeShapeType="1"/>
            <a:stCxn id="285700" idx="4"/>
            <a:endCxn id="285702" idx="1"/>
          </p:cNvCxnSpPr>
          <p:nvPr/>
        </p:nvCxnSpPr>
        <p:spPr bwMode="auto">
          <a:xfrm>
            <a:off x="5626100" y="3657600"/>
            <a:ext cx="506413" cy="4810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5722" name="Line 26"/>
          <p:cNvSpPr>
            <a:spLocks noChangeShapeType="1"/>
          </p:cNvSpPr>
          <p:nvPr/>
        </p:nvSpPr>
        <p:spPr bwMode="auto">
          <a:xfrm flipV="1">
            <a:off x="1892300" y="5791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5723" name="Line 27"/>
          <p:cNvSpPr>
            <a:spLocks noChangeShapeType="1"/>
          </p:cNvSpPr>
          <p:nvPr/>
        </p:nvSpPr>
        <p:spPr bwMode="auto">
          <a:xfrm>
            <a:off x="7531100" y="5791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cxnSp>
        <p:nvCxnSpPr>
          <p:cNvPr id="285724" name="AutoShape 28"/>
          <p:cNvCxnSpPr>
            <a:cxnSpLocks noChangeShapeType="1"/>
            <a:stCxn id="285701" idx="6"/>
            <a:endCxn id="285700" idx="2"/>
          </p:cNvCxnSpPr>
          <p:nvPr/>
        </p:nvCxnSpPr>
        <p:spPr bwMode="auto">
          <a:xfrm>
            <a:off x="4330700" y="3314700"/>
            <a:ext cx="6096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5725" name="AutoShape 29"/>
          <p:cNvCxnSpPr>
            <a:cxnSpLocks noChangeShapeType="1"/>
            <a:stCxn id="285703" idx="6"/>
            <a:endCxn id="285702" idx="2"/>
          </p:cNvCxnSpPr>
          <p:nvPr/>
        </p:nvCxnSpPr>
        <p:spPr bwMode="auto">
          <a:xfrm>
            <a:off x="3263900" y="4381500"/>
            <a:ext cx="2667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5726" name="AutoShape 30"/>
          <p:cNvCxnSpPr>
            <a:cxnSpLocks noChangeShapeType="1"/>
            <a:stCxn id="285705" idx="6"/>
            <a:endCxn id="285704" idx="2"/>
          </p:cNvCxnSpPr>
          <p:nvPr/>
        </p:nvCxnSpPr>
        <p:spPr bwMode="auto">
          <a:xfrm>
            <a:off x="2654300" y="5448300"/>
            <a:ext cx="4191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5727" name="Text Box 31"/>
          <p:cNvSpPr txBox="1">
            <a:spLocks noChangeArrowheads="1"/>
          </p:cNvSpPr>
          <p:nvPr/>
        </p:nvSpPr>
        <p:spPr bwMode="auto">
          <a:xfrm>
            <a:off x="4178300" y="3429000"/>
            <a:ext cx="990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Semantic</a:t>
            </a:r>
          </a:p>
          <a:p>
            <a:pPr eaLnBrk="1" hangingPunct="1">
              <a:defRPr/>
            </a:pPr>
            <a:r>
              <a:rPr lang="en-US" sz="1400"/>
              <a:t>Transfer</a:t>
            </a:r>
          </a:p>
        </p:txBody>
      </p:sp>
      <p:sp>
        <p:nvSpPr>
          <p:cNvPr id="285728" name="Text Box 32"/>
          <p:cNvSpPr txBox="1">
            <a:spLocks noChangeArrowheads="1"/>
          </p:cNvSpPr>
          <p:nvPr/>
        </p:nvSpPr>
        <p:spPr bwMode="auto">
          <a:xfrm>
            <a:off x="4178300" y="4371975"/>
            <a:ext cx="990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Syntactic</a:t>
            </a:r>
          </a:p>
          <a:p>
            <a:pPr eaLnBrk="1" hangingPunct="1">
              <a:defRPr/>
            </a:pPr>
            <a:r>
              <a:rPr lang="en-US" sz="1400"/>
              <a:t>Transfer</a:t>
            </a:r>
          </a:p>
        </p:txBody>
      </p:sp>
      <p:sp>
        <p:nvSpPr>
          <p:cNvPr id="285729" name="Text Box 33"/>
          <p:cNvSpPr txBox="1">
            <a:spLocks noChangeArrowheads="1"/>
          </p:cNvSpPr>
          <p:nvPr/>
        </p:nvSpPr>
        <p:spPr bwMode="auto">
          <a:xfrm>
            <a:off x="4254500" y="5438775"/>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400"/>
              <a:t>Direct</a:t>
            </a:r>
          </a:p>
        </p:txBody>
      </p:sp>
    </p:spTree>
    <p:extLst>
      <p:ext uri="{BB962C8B-B14F-4D97-AF65-F5344CB8AC3E}">
        <p14:creationId xmlns:p14="http://schemas.microsoft.com/office/powerpoint/2010/main" val="41249096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p:txBody>
          <a:bodyPr/>
          <a:lstStyle/>
          <a:p>
            <a:pPr eaLnBrk="1" hangingPunct="1"/>
            <a:r>
              <a:rPr lang="en-US">
                <a:latin typeface="Comic Sans MS" charset="0"/>
                <a:ea typeface="ＭＳ Ｐゴシック" charset="0"/>
              </a:rPr>
              <a:t>Three Approaches</a:t>
            </a:r>
          </a:p>
        </p:txBody>
      </p:sp>
      <p:sp>
        <p:nvSpPr>
          <p:cNvPr id="294914" name="Rectangle 3"/>
          <p:cNvSpPr>
            <a:spLocks noGrp="1" noChangeArrowheads="1"/>
          </p:cNvSpPr>
          <p:nvPr>
            <p:ph type="body" idx="1"/>
          </p:nvPr>
        </p:nvSpPr>
        <p:spPr>
          <a:xfrm>
            <a:off x="1066800" y="1752600"/>
            <a:ext cx="8458200" cy="5181600"/>
          </a:xfrm>
        </p:spPr>
        <p:txBody>
          <a:bodyPr/>
          <a:lstStyle/>
          <a:p>
            <a:pPr eaLnBrk="1" hangingPunct="1"/>
            <a:r>
              <a:rPr lang="en-US" sz="2800">
                <a:latin typeface="Comic Sans MS" charset="0"/>
                <a:ea typeface="ＭＳ Ｐゴシック" charset="0"/>
              </a:rPr>
              <a:t>Direct:</a:t>
            </a:r>
          </a:p>
          <a:p>
            <a:pPr lvl="1" eaLnBrk="1" hangingPunct="1"/>
            <a:r>
              <a:rPr lang="en-US" sz="2000">
                <a:latin typeface="Comic Sans MS" charset="0"/>
                <a:ea typeface="ＭＳ Ｐゴシック" charset="0"/>
              </a:rPr>
              <a:t>I checked his answers against those of the teacher →</a:t>
            </a:r>
          </a:p>
          <a:p>
            <a:pPr lvl="1" eaLnBrk="1" hangingPunct="1">
              <a:buFontTx/>
              <a:buNone/>
            </a:pPr>
            <a:r>
              <a:rPr lang="en-US" sz="2000">
                <a:latin typeface="Comic Sans MS" charset="0"/>
                <a:ea typeface="ＭＳ Ｐゴシック" charset="0"/>
              </a:rPr>
              <a:t>   Yo comparé sus respuestas a las de la profesora</a:t>
            </a:r>
          </a:p>
          <a:p>
            <a:pPr lvl="1" eaLnBrk="1" hangingPunct="1"/>
            <a:r>
              <a:rPr lang="en-US" sz="2000">
                <a:latin typeface="Comic Sans MS" charset="0"/>
                <a:ea typeface="ＭＳ Ｐゴシック" charset="0"/>
              </a:rPr>
              <a:t>Rule: [check X against Y] →</a:t>
            </a:r>
            <a:r>
              <a:rPr lang="en-US" sz="2000">
                <a:latin typeface="MS Shell Dlg" charset="0"/>
                <a:ea typeface="ＭＳ Ｐゴシック" charset="0"/>
              </a:rPr>
              <a:t> [comparar X a Y]</a:t>
            </a:r>
          </a:p>
          <a:p>
            <a:pPr eaLnBrk="1" hangingPunct="1"/>
            <a:r>
              <a:rPr lang="en-US" sz="2800">
                <a:latin typeface="Comic Sans MS" charset="0"/>
                <a:ea typeface="ＭＳ Ｐゴシック" charset="0"/>
              </a:rPr>
              <a:t>Transfer:</a:t>
            </a:r>
          </a:p>
          <a:p>
            <a:pPr lvl="1" eaLnBrk="1" hangingPunct="1"/>
            <a:r>
              <a:rPr lang="en-US" sz="2000">
                <a:latin typeface="Comic Sans MS" charset="0"/>
                <a:ea typeface="ＭＳ Ｐゴシック" charset="0"/>
              </a:rPr>
              <a:t>Ich habe ihn gesehen →  I have seen him</a:t>
            </a:r>
          </a:p>
          <a:p>
            <a:pPr lvl="1" eaLnBrk="1" hangingPunct="1"/>
            <a:r>
              <a:rPr lang="en-US" sz="2000">
                <a:latin typeface="Comic Sans MS" charset="0"/>
                <a:ea typeface="ＭＳ Ｐゴシック" charset="0"/>
              </a:rPr>
              <a:t>Rule: [clause agt aux obj pred] →</a:t>
            </a:r>
            <a:r>
              <a:rPr lang="en-US" sz="2000">
                <a:latin typeface="MS Shell Dlg" charset="0"/>
                <a:ea typeface="ＭＳ Ｐゴシック" charset="0"/>
              </a:rPr>
              <a:t> [clause agt aux pred obj]</a:t>
            </a:r>
          </a:p>
          <a:p>
            <a:pPr eaLnBrk="1" hangingPunct="1"/>
            <a:r>
              <a:rPr lang="en-US" sz="2800">
                <a:latin typeface="MS Shell Dlg" charset="0"/>
                <a:ea typeface="ＭＳ Ｐゴシック" charset="0"/>
              </a:rPr>
              <a:t>Interlingual:</a:t>
            </a:r>
          </a:p>
          <a:p>
            <a:pPr lvl="1" eaLnBrk="1" hangingPunct="1"/>
            <a:r>
              <a:rPr lang="en-US" sz="2000">
                <a:latin typeface="MS Shell Dlg" charset="0"/>
                <a:ea typeface="ＭＳ Ｐゴシック" charset="0"/>
              </a:rPr>
              <a:t>I like Mary</a:t>
            </a:r>
            <a:r>
              <a:rPr lang="en-US" sz="2000">
                <a:latin typeface="Comic Sans MS" charset="0"/>
                <a:ea typeface="ＭＳ Ｐゴシック" charset="0"/>
              </a:rPr>
              <a:t>→ </a:t>
            </a:r>
            <a:r>
              <a:rPr lang="en-US" sz="2000">
                <a:latin typeface="MS Shell Dlg" charset="0"/>
                <a:ea typeface="ＭＳ Ｐゴシック" charset="0"/>
              </a:rPr>
              <a:t>Mary me gusta a m</a:t>
            </a:r>
            <a:r>
              <a:rPr lang="en-US" sz="2000">
                <a:latin typeface="Comic Sans MS" charset="0"/>
                <a:ea typeface="ＭＳ Ｐゴシック" charset="0"/>
              </a:rPr>
              <a:t>í</a:t>
            </a:r>
          </a:p>
          <a:p>
            <a:pPr lvl="1" eaLnBrk="1" hangingPunct="1"/>
            <a:r>
              <a:rPr lang="en-US" sz="2000">
                <a:latin typeface="Comic Sans MS" charset="0"/>
                <a:ea typeface="ＭＳ Ｐゴシック" charset="0"/>
              </a:rPr>
              <a:t>Rep: [Be</a:t>
            </a:r>
            <a:r>
              <a:rPr lang="en-US" sz="2000" baseline="-25000">
                <a:latin typeface="Comic Sans MS" charset="0"/>
                <a:ea typeface="ＭＳ Ｐゴシック" charset="0"/>
              </a:rPr>
              <a:t>Ident</a:t>
            </a:r>
            <a:r>
              <a:rPr lang="en-US" sz="2000">
                <a:latin typeface="Comic Sans MS" charset="0"/>
                <a:ea typeface="ＭＳ Ｐゴシック" charset="0"/>
              </a:rPr>
              <a:t> (I [AT</a:t>
            </a:r>
            <a:r>
              <a:rPr lang="en-US" sz="2000" baseline="-25000">
                <a:latin typeface="Comic Sans MS" charset="0"/>
                <a:ea typeface="ＭＳ Ｐゴシック" charset="0"/>
              </a:rPr>
              <a:t>Ident</a:t>
            </a:r>
            <a:r>
              <a:rPr lang="en-US" sz="2000">
                <a:latin typeface="Comic Sans MS" charset="0"/>
                <a:ea typeface="ＭＳ Ｐゴシック" charset="0"/>
              </a:rPr>
              <a:t> (I, Mary)] Like+ingly)]</a:t>
            </a:r>
          </a:p>
        </p:txBody>
      </p:sp>
    </p:spTree>
    <p:extLst>
      <p:ext uri="{BB962C8B-B14F-4D97-AF65-F5344CB8AC3E}">
        <p14:creationId xmlns:p14="http://schemas.microsoft.com/office/powerpoint/2010/main" val="12512109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228600" y="609600"/>
            <a:ext cx="8610600" cy="1143000"/>
          </a:xfrm>
        </p:spPr>
        <p:txBody>
          <a:bodyPr/>
          <a:lstStyle/>
          <a:p>
            <a:pPr eaLnBrk="1" hangingPunct="1"/>
            <a:r>
              <a:rPr lang="en-US" sz="4000">
                <a:latin typeface="Comic Sans MS" charset="0"/>
                <a:ea typeface="ＭＳ Ｐゴシック" charset="0"/>
              </a:rPr>
              <a:t>Augmented Transition Networks</a:t>
            </a:r>
            <a:endParaRPr lang="en-US">
              <a:latin typeface="Comic Sans MS" charset="0"/>
              <a:ea typeface="ＭＳ Ｐゴシック" charset="0"/>
            </a:endParaRPr>
          </a:p>
        </p:txBody>
      </p:sp>
      <p:pic>
        <p:nvPicPr>
          <p:cNvPr id="98306" name="Picture 6" descr="a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2809875"/>
            <a:ext cx="6335713"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782181"/>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p:txBody>
          <a:bodyPr/>
          <a:lstStyle/>
          <a:p>
            <a:pPr eaLnBrk="1" hangingPunct="1"/>
            <a:r>
              <a:rPr lang="en-US">
                <a:latin typeface="Comic Sans MS" charset="0"/>
                <a:ea typeface="ＭＳ Ｐゴシック" charset="0"/>
              </a:rPr>
              <a:t>Direct</a:t>
            </a:r>
          </a:p>
        </p:txBody>
      </p:sp>
      <p:sp>
        <p:nvSpPr>
          <p:cNvPr id="296962" name="Rectangle 3"/>
          <p:cNvSpPr>
            <a:spLocks noGrp="1" noChangeArrowheads="1"/>
          </p:cNvSpPr>
          <p:nvPr>
            <p:ph type="body" idx="1"/>
          </p:nvPr>
        </p:nvSpPr>
        <p:spPr>
          <a:xfrm>
            <a:off x="1536700" y="2032000"/>
            <a:ext cx="7848600" cy="4114800"/>
          </a:xfrm>
        </p:spPr>
        <p:txBody>
          <a:bodyPr/>
          <a:lstStyle/>
          <a:p>
            <a:pPr eaLnBrk="1" hangingPunct="1">
              <a:lnSpc>
                <a:spcPct val="90000"/>
              </a:lnSpc>
            </a:pPr>
            <a:r>
              <a:rPr lang="en-US" sz="2400">
                <a:latin typeface="Comic Sans MS" charset="0"/>
                <a:ea typeface="ＭＳ Ｐゴシック" charset="0"/>
              </a:rPr>
              <a:t>Pros</a:t>
            </a:r>
          </a:p>
          <a:p>
            <a:pPr lvl="1" eaLnBrk="1" hangingPunct="1">
              <a:lnSpc>
                <a:spcPct val="90000"/>
              </a:lnSpc>
            </a:pPr>
            <a:r>
              <a:rPr lang="en-US" sz="2000">
                <a:latin typeface="Comic Sans MS" charset="0"/>
                <a:ea typeface="ＭＳ Ｐゴシック" charset="0"/>
              </a:rPr>
              <a:t>Fast</a:t>
            </a:r>
          </a:p>
          <a:p>
            <a:pPr lvl="1" eaLnBrk="1" hangingPunct="1">
              <a:lnSpc>
                <a:spcPct val="90000"/>
              </a:lnSpc>
            </a:pPr>
            <a:r>
              <a:rPr lang="en-US" sz="2000">
                <a:latin typeface="Comic Sans MS" charset="0"/>
                <a:ea typeface="ＭＳ Ｐゴシック" charset="0"/>
              </a:rPr>
              <a:t>Simple</a:t>
            </a:r>
          </a:p>
          <a:p>
            <a:pPr lvl="1" eaLnBrk="1" hangingPunct="1">
              <a:lnSpc>
                <a:spcPct val="90000"/>
              </a:lnSpc>
            </a:pPr>
            <a:r>
              <a:rPr lang="en-US" sz="2000">
                <a:latin typeface="Comic Sans MS" charset="0"/>
                <a:ea typeface="ＭＳ Ｐゴシック" charset="0"/>
              </a:rPr>
              <a:t>Inexpensive</a:t>
            </a:r>
          </a:p>
          <a:p>
            <a:pPr eaLnBrk="1" hangingPunct="1">
              <a:lnSpc>
                <a:spcPct val="90000"/>
              </a:lnSpc>
            </a:pPr>
            <a:r>
              <a:rPr lang="en-US" sz="2400">
                <a:latin typeface="Comic Sans MS" charset="0"/>
                <a:ea typeface="ＭＳ Ｐゴシック" charset="0"/>
              </a:rPr>
              <a:t>Cons</a:t>
            </a:r>
          </a:p>
          <a:p>
            <a:pPr lvl="1" eaLnBrk="1" hangingPunct="1">
              <a:lnSpc>
                <a:spcPct val="90000"/>
              </a:lnSpc>
            </a:pPr>
            <a:r>
              <a:rPr lang="en-US" sz="2000">
                <a:latin typeface="Comic Sans MS" charset="0"/>
                <a:ea typeface="ＭＳ Ｐゴシック" charset="0"/>
              </a:rPr>
              <a:t>Unreliable</a:t>
            </a:r>
          </a:p>
          <a:p>
            <a:pPr lvl="1" eaLnBrk="1" hangingPunct="1">
              <a:lnSpc>
                <a:spcPct val="90000"/>
              </a:lnSpc>
            </a:pPr>
            <a:r>
              <a:rPr lang="en-US" sz="2000">
                <a:latin typeface="Comic Sans MS" charset="0"/>
                <a:ea typeface="ＭＳ Ｐゴシック" charset="0"/>
              </a:rPr>
              <a:t>Not powerful</a:t>
            </a:r>
          </a:p>
          <a:p>
            <a:pPr lvl="1" eaLnBrk="1" hangingPunct="1">
              <a:lnSpc>
                <a:spcPct val="90000"/>
              </a:lnSpc>
            </a:pPr>
            <a:r>
              <a:rPr lang="en-US" sz="2000">
                <a:latin typeface="Comic Sans MS" charset="0"/>
                <a:ea typeface="ＭＳ Ｐゴシック" charset="0"/>
              </a:rPr>
              <a:t>Rule proliferation</a:t>
            </a:r>
          </a:p>
          <a:p>
            <a:pPr lvl="1" eaLnBrk="1" hangingPunct="1">
              <a:lnSpc>
                <a:spcPct val="90000"/>
              </a:lnSpc>
            </a:pPr>
            <a:r>
              <a:rPr lang="en-US" sz="2000">
                <a:latin typeface="Comic Sans MS" charset="0"/>
                <a:ea typeface="ＭＳ Ｐゴシック" charset="0"/>
              </a:rPr>
              <a:t>Requires too much context</a:t>
            </a:r>
          </a:p>
          <a:p>
            <a:pPr lvl="1" eaLnBrk="1" hangingPunct="1">
              <a:lnSpc>
                <a:spcPct val="90000"/>
              </a:lnSpc>
            </a:pPr>
            <a:r>
              <a:rPr lang="en-US" sz="2000">
                <a:latin typeface="Comic Sans MS" charset="0"/>
                <a:ea typeface="ＭＳ Ｐゴシック" charset="0"/>
              </a:rPr>
              <a:t>Major restructuring after lexical substitution</a:t>
            </a:r>
          </a:p>
        </p:txBody>
      </p:sp>
    </p:spTree>
    <p:extLst>
      <p:ext uri="{BB962C8B-B14F-4D97-AF65-F5344CB8AC3E}">
        <p14:creationId xmlns:p14="http://schemas.microsoft.com/office/powerpoint/2010/main" val="3890611300"/>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p:txBody>
          <a:bodyPr/>
          <a:lstStyle/>
          <a:p>
            <a:pPr eaLnBrk="1" hangingPunct="1"/>
            <a:r>
              <a:rPr lang="en-US">
                <a:latin typeface="Comic Sans MS" charset="0"/>
                <a:ea typeface="ＭＳ Ｐゴシック" charset="0"/>
              </a:rPr>
              <a:t>Transfer</a:t>
            </a:r>
          </a:p>
        </p:txBody>
      </p:sp>
      <p:sp>
        <p:nvSpPr>
          <p:cNvPr id="299010" name="Rectangle 3"/>
          <p:cNvSpPr>
            <a:spLocks noGrp="1" noChangeArrowheads="1"/>
          </p:cNvSpPr>
          <p:nvPr>
            <p:ph type="body" idx="1"/>
          </p:nvPr>
        </p:nvSpPr>
        <p:spPr>
          <a:xfrm>
            <a:off x="1524000" y="1981200"/>
            <a:ext cx="7848600" cy="4114800"/>
          </a:xfrm>
        </p:spPr>
        <p:txBody>
          <a:bodyPr/>
          <a:lstStyle/>
          <a:p>
            <a:pPr eaLnBrk="1" hangingPunct="1"/>
            <a:r>
              <a:rPr lang="en-US" sz="2400">
                <a:latin typeface="Comic Sans MS" charset="0"/>
                <a:ea typeface="ＭＳ Ｐゴシック" charset="0"/>
              </a:rPr>
              <a:t>Pros</a:t>
            </a:r>
          </a:p>
          <a:p>
            <a:pPr lvl="1" eaLnBrk="1" hangingPunct="1"/>
            <a:r>
              <a:rPr lang="en-US" sz="2000">
                <a:latin typeface="Comic Sans MS" charset="0"/>
                <a:ea typeface="ＭＳ Ｐゴシック" charset="0"/>
              </a:rPr>
              <a:t>Don</a:t>
            </a:r>
            <a:r>
              <a:rPr lang="fr-FR" altLang="ja-JP" sz="2000">
                <a:latin typeface="Comic Sans MS" charset="0"/>
                <a:ea typeface="ＭＳ Ｐゴシック" charset="0"/>
              </a:rPr>
              <a:t>'</a:t>
            </a:r>
            <a:r>
              <a:rPr lang="en-US" sz="2000">
                <a:latin typeface="Comic Sans MS" charset="0"/>
                <a:ea typeface="ＭＳ Ｐゴシック" charset="0"/>
              </a:rPr>
              <a:t>t need to find language-neutral rep</a:t>
            </a:r>
          </a:p>
          <a:p>
            <a:pPr lvl="1" eaLnBrk="1" hangingPunct="1"/>
            <a:r>
              <a:rPr lang="en-US" sz="2000">
                <a:latin typeface="Comic Sans MS" charset="0"/>
                <a:ea typeface="ＭＳ Ｐゴシック" charset="0"/>
              </a:rPr>
              <a:t>No translation rules hidden in lexicon</a:t>
            </a:r>
          </a:p>
          <a:p>
            <a:pPr lvl="1" eaLnBrk="1" hangingPunct="1"/>
            <a:r>
              <a:rPr lang="en-US" sz="2000">
                <a:latin typeface="Comic Sans MS" charset="0"/>
                <a:ea typeface="ＭＳ Ｐゴシック" charset="0"/>
              </a:rPr>
              <a:t>Relatively fast</a:t>
            </a:r>
          </a:p>
          <a:p>
            <a:pPr eaLnBrk="1" hangingPunct="1"/>
            <a:r>
              <a:rPr lang="en-US" sz="2400">
                <a:latin typeface="Comic Sans MS" charset="0"/>
                <a:ea typeface="ＭＳ Ｐゴシック" charset="0"/>
              </a:rPr>
              <a:t>Cons</a:t>
            </a:r>
          </a:p>
          <a:p>
            <a:pPr lvl="1" eaLnBrk="1" hangingPunct="1"/>
            <a:r>
              <a:rPr lang="en-US" sz="2000">
                <a:latin typeface="Comic Sans MS" charset="0"/>
                <a:ea typeface="ＭＳ Ｐゴシック" charset="0"/>
              </a:rPr>
              <a:t>N</a:t>
            </a:r>
            <a:r>
              <a:rPr lang="en-US" sz="2000" baseline="30000">
                <a:latin typeface="Comic Sans MS" charset="0"/>
                <a:ea typeface="ＭＳ Ｐゴシック" charset="0"/>
              </a:rPr>
              <a:t>2 </a:t>
            </a:r>
            <a:r>
              <a:rPr lang="en-US" sz="2000">
                <a:latin typeface="Comic Sans MS" charset="0"/>
                <a:ea typeface="ＭＳ Ｐゴシック" charset="0"/>
              </a:rPr>
              <a:t>sets of transfer rules: Difficult to extend</a:t>
            </a:r>
          </a:p>
          <a:p>
            <a:pPr lvl="1" eaLnBrk="1" hangingPunct="1"/>
            <a:r>
              <a:rPr lang="en-US" sz="2000">
                <a:latin typeface="Comic Sans MS" charset="0"/>
                <a:ea typeface="ＭＳ Ｐゴシック" charset="0"/>
              </a:rPr>
              <a:t>Proliferation of language-specific rules in lexicon and syntax</a:t>
            </a:r>
          </a:p>
          <a:p>
            <a:pPr lvl="1" eaLnBrk="1" hangingPunct="1"/>
            <a:r>
              <a:rPr lang="en-US" sz="2000">
                <a:latin typeface="Comic Sans MS" charset="0"/>
                <a:ea typeface="ＭＳ Ｐゴシック" charset="0"/>
              </a:rPr>
              <a:t>Cross-language generalizations lost</a:t>
            </a:r>
          </a:p>
        </p:txBody>
      </p:sp>
    </p:spTree>
    <p:extLst>
      <p:ext uri="{BB962C8B-B14F-4D97-AF65-F5344CB8AC3E}">
        <p14:creationId xmlns:p14="http://schemas.microsoft.com/office/powerpoint/2010/main" val="24881221"/>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p:txBody>
          <a:bodyPr/>
          <a:lstStyle/>
          <a:p>
            <a:pPr eaLnBrk="1" hangingPunct="1"/>
            <a:r>
              <a:rPr lang="en-US">
                <a:latin typeface="Comic Sans MS" charset="0"/>
                <a:ea typeface="ＭＳ Ｐゴシック" charset="0"/>
              </a:rPr>
              <a:t>Interlingual</a:t>
            </a:r>
          </a:p>
        </p:txBody>
      </p:sp>
      <p:sp>
        <p:nvSpPr>
          <p:cNvPr id="301058" name="Rectangle 3"/>
          <p:cNvSpPr>
            <a:spLocks noGrp="1" noChangeArrowheads="1"/>
          </p:cNvSpPr>
          <p:nvPr>
            <p:ph type="body" idx="1"/>
          </p:nvPr>
        </p:nvSpPr>
        <p:spPr>
          <a:xfrm>
            <a:off x="914400" y="2006600"/>
            <a:ext cx="7848600" cy="4114800"/>
          </a:xfrm>
        </p:spPr>
        <p:txBody>
          <a:bodyPr/>
          <a:lstStyle/>
          <a:p>
            <a:pPr eaLnBrk="1" hangingPunct="1">
              <a:lnSpc>
                <a:spcPct val="90000"/>
              </a:lnSpc>
            </a:pPr>
            <a:r>
              <a:rPr lang="en-US" sz="2400">
                <a:latin typeface="Comic Sans MS" charset="0"/>
                <a:ea typeface="ＭＳ Ｐゴシック" charset="0"/>
              </a:rPr>
              <a:t>Pros</a:t>
            </a:r>
          </a:p>
          <a:p>
            <a:pPr lvl="1" eaLnBrk="1" hangingPunct="1">
              <a:lnSpc>
                <a:spcPct val="90000"/>
              </a:lnSpc>
            </a:pPr>
            <a:r>
              <a:rPr lang="en-US" sz="2000">
                <a:latin typeface="Comic Sans MS" charset="0"/>
                <a:ea typeface="ＭＳ Ｐゴシック" charset="0"/>
              </a:rPr>
              <a:t>Portable (avoids N</a:t>
            </a:r>
            <a:r>
              <a:rPr lang="en-US" sz="2000" baseline="30000">
                <a:latin typeface="Comic Sans MS" charset="0"/>
                <a:ea typeface="ＭＳ Ｐゴシック" charset="0"/>
              </a:rPr>
              <a:t>2</a:t>
            </a:r>
            <a:r>
              <a:rPr lang="en-US" sz="2000">
                <a:latin typeface="Comic Sans MS" charset="0"/>
                <a:ea typeface="ＭＳ Ｐゴシック" charset="0"/>
              </a:rPr>
              <a:t> problem)</a:t>
            </a:r>
          </a:p>
          <a:p>
            <a:pPr lvl="1" eaLnBrk="1" hangingPunct="1">
              <a:lnSpc>
                <a:spcPct val="90000"/>
              </a:lnSpc>
            </a:pPr>
            <a:r>
              <a:rPr lang="en-US" sz="2000">
                <a:latin typeface="Comic Sans MS" charset="0"/>
                <a:ea typeface="ＭＳ Ｐゴシック" charset="0"/>
              </a:rPr>
              <a:t>Lexical rules and structural transformations stated more simply on normalized representation</a:t>
            </a:r>
          </a:p>
          <a:p>
            <a:pPr lvl="1" eaLnBrk="1" hangingPunct="1">
              <a:lnSpc>
                <a:spcPct val="90000"/>
              </a:lnSpc>
            </a:pPr>
            <a:r>
              <a:rPr lang="en-US" sz="2000">
                <a:latin typeface="Comic Sans MS" charset="0"/>
                <a:ea typeface="ＭＳ Ｐゴシック" charset="0"/>
              </a:rPr>
              <a:t>Explanatory Adequacy</a:t>
            </a:r>
          </a:p>
          <a:p>
            <a:pPr eaLnBrk="1" hangingPunct="1">
              <a:lnSpc>
                <a:spcPct val="90000"/>
              </a:lnSpc>
            </a:pPr>
            <a:r>
              <a:rPr lang="en-US" sz="2400">
                <a:latin typeface="Comic Sans MS" charset="0"/>
                <a:ea typeface="ＭＳ Ｐゴシック" charset="0"/>
              </a:rPr>
              <a:t>Cons</a:t>
            </a:r>
          </a:p>
          <a:p>
            <a:pPr lvl="1" eaLnBrk="1" hangingPunct="1">
              <a:lnSpc>
                <a:spcPct val="90000"/>
              </a:lnSpc>
            </a:pPr>
            <a:r>
              <a:rPr lang="en-US" sz="2000">
                <a:latin typeface="Comic Sans MS" charset="0"/>
                <a:ea typeface="ＭＳ Ｐゴシック" charset="0"/>
              </a:rPr>
              <a:t>Difficult to deal with terms on primitive level: universals?</a:t>
            </a:r>
          </a:p>
          <a:p>
            <a:pPr lvl="1" eaLnBrk="1" hangingPunct="1">
              <a:lnSpc>
                <a:spcPct val="90000"/>
              </a:lnSpc>
            </a:pPr>
            <a:r>
              <a:rPr lang="en-US" sz="2000">
                <a:latin typeface="Comic Sans MS" charset="0"/>
                <a:ea typeface="ＭＳ Ｐゴシック" charset="0"/>
              </a:rPr>
              <a:t>Must decompose and reassemble concepts</a:t>
            </a:r>
          </a:p>
          <a:p>
            <a:pPr lvl="1" eaLnBrk="1" hangingPunct="1">
              <a:lnSpc>
                <a:spcPct val="90000"/>
              </a:lnSpc>
            </a:pPr>
            <a:r>
              <a:rPr lang="en-US" sz="2000">
                <a:latin typeface="Comic Sans MS" charset="0"/>
                <a:ea typeface="ＭＳ Ｐゴシック" charset="0"/>
              </a:rPr>
              <a:t>Useful information lost (paraphrase)</a:t>
            </a:r>
          </a:p>
        </p:txBody>
      </p:sp>
    </p:spTree>
    <p:extLst>
      <p:ext uri="{BB962C8B-B14F-4D97-AF65-F5344CB8AC3E}">
        <p14:creationId xmlns:p14="http://schemas.microsoft.com/office/powerpoint/2010/main" val="3747184481"/>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838200" y="669925"/>
            <a:ext cx="7696200" cy="1143000"/>
          </a:xfrm>
        </p:spPr>
        <p:txBody>
          <a:bodyPr/>
          <a:lstStyle/>
          <a:p>
            <a:pPr eaLnBrk="1" hangingPunct="1"/>
            <a:r>
              <a:rPr lang="en-US" sz="4000">
                <a:latin typeface="Comic Sans MS" charset="0"/>
                <a:ea typeface="ＭＳ Ｐゴシック" charset="0"/>
              </a:rPr>
              <a:t>Mapping from Input Dependency to English Dependency Tree</a:t>
            </a:r>
          </a:p>
        </p:txBody>
      </p:sp>
      <p:sp>
        <p:nvSpPr>
          <p:cNvPr id="306179" name="Rectangle 3"/>
          <p:cNvSpPr>
            <a:spLocks noChangeArrowheads="1"/>
          </p:cNvSpPr>
          <p:nvPr/>
        </p:nvSpPr>
        <p:spPr bwMode="auto">
          <a:xfrm>
            <a:off x="914400" y="6003925"/>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a:cs typeface="Times New Roman" charset="0"/>
              </a:rPr>
              <a:t>Knowledge Resources in English only: (LVD; Dorr, 2001).</a:t>
            </a:r>
          </a:p>
        </p:txBody>
      </p:sp>
      <p:grpSp>
        <p:nvGrpSpPr>
          <p:cNvPr id="306180" name="Group 4"/>
          <p:cNvGrpSpPr>
            <a:grpSpLocks/>
          </p:cNvGrpSpPr>
          <p:nvPr/>
        </p:nvGrpSpPr>
        <p:grpSpPr bwMode="auto">
          <a:xfrm>
            <a:off x="685800" y="3108325"/>
            <a:ext cx="4179888" cy="2209800"/>
            <a:chOff x="816" y="1728"/>
            <a:chExt cx="2633" cy="1392"/>
          </a:xfrm>
        </p:grpSpPr>
        <p:sp>
          <p:nvSpPr>
            <p:cNvPr id="306181" name="Text Box 5"/>
            <p:cNvSpPr txBox="1">
              <a:spLocks noChangeArrowheads="1"/>
            </p:cNvSpPr>
            <p:nvPr/>
          </p:nvSpPr>
          <p:spPr bwMode="auto">
            <a:xfrm>
              <a:off x="2624" y="2413"/>
              <a:ext cx="5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t>    </a:t>
              </a:r>
              <a:r>
                <a:rPr lang="en-US" sz="1600" b="1">
                  <a:solidFill>
                    <a:srgbClr val="FF0000"/>
                  </a:solidFill>
                </a:rPr>
                <a:t>Goal</a:t>
              </a:r>
              <a:endParaRPr lang="en-US" sz="1600">
                <a:solidFill>
                  <a:srgbClr val="FF0000"/>
                </a:solidFill>
              </a:endParaRPr>
            </a:p>
          </p:txBody>
        </p:sp>
        <p:grpSp>
          <p:nvGrpSpPr>
            <p:cNvPr id="303127" name="Group 6"/>
            <p:cNvGrpSpPr>
              <a:grpSpLocks/>
            </p:cNvGrpSpPr>
            <p:nvPr/>
          </p:nvGrpSpPr>
          <p:grpSpPr bwMode="auto">
            <a:xfrm>
              <a:off x="1628" y="1728"/>
              <a:ext cx="911" cy="495"/>
              <a:chOff x="3398" y="2256"/>
              <a:chExt cx="1834" cy="500"/>
            </a:xfrm>
          </p:grpSpPr>
          <p:sp>
            <p:nvSpPr>
              <p:cNvPr id="306183" name="AutoShape 7"/>
              <p:cNvSpPr>
                <a:spLocks noChangeArrowheads="1"/>
              </p:cNvSpPr>
              <p:nvPr/>
            </p:nvSpPr>
            <p:spPr bwMode="auto">
              <a:xfrm>
                <a:off x="3398" y="2256"/>
                <a:ext cx="1834" cy="5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6184" name="Text Box 8"/>
              <p:cNvSpPr txBox="1">
                <a:spLocks noChangeArrowheads="1"/>
              </p:cNvSpPr>
              <p:nvPr/>
            </p:nvSpPr>
            <p:spPr bwMode="auto">
              <a:xfrm>
                <a:off x="3404" y="2314"/>
                <a:ext cx="1826"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600" b="1"/>
                  <a:t>GIVE</a:t>
                </a:r>
                <a:r>
                  <a:rPr lang="en-US" sz="1600" b="1" baseline="-25000"/>
                  <a:t>V</a:t>
                </a:r>
              </a:p>
              <a:p>
                <a:pPr algn="ctr" eaLnBrk="1" hangingPunct="1">
                  <a:spcBef>
                    <a:spcPct val="50000"/>
                  </a:spcBef>
                  <a:defRPr/>
                </a:pPr>
                <a:endParaRPr lang="en-US" sz="1600" b="1" baseline="-25000"/>
              </a:p>
            </p:txBody>
          </p:sp>
        </p:grpSp>
        <p:grpSp>
          <p:nvGrpSpPr>
            <p:cNvPr id="303128" name="Group 9"/>
            <p:cNvGrpSpPr>
              <a:grpSpLocks/>
            </p:cNvGrpSpPr>
            <p:nvPr/>
          </p:nvGrpSpPr>
          <p:grpSpPr bwMode="auto">
            <a:xfrm>
              <a:off x="816" y="2662"/>
              <a:ext cx="693" cy="458"/>
              <a:chOff x="720" y="2592"/>
              <a:chExt cx="576" cy="432"/>
            </a:xfrm>
          </p:grpSpPr>
          <p:sp>
            <p:nvSpPr>
              <p:cNvPr id="306186" name="AutoShape 10"/>
              <p:cNvSpPr>
                <a:spLocks noChangeArrowheads="1"/>
              </p:cNvSpPr>
              <p:nvPr/>
            </p:nvSpPr>
            <p:spPr bwMode="auto">
              <a:xfrm>
                <a:off x="720" y="2592"/>
                <a:ext cx="576"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6187" name="Text Box 11"/>
              <p:cNvSpPr txBox="1">
                <a:spLocks noChangeArrowheads="1"/>
              </p:cNvSpPr>
              <p:nvPr/>
            </p:nvSpPr>
            <p:spPr bwMode="auto">
              <a:xfrm>
                <a:off x="770" y="2638"/>
                <a:ext cx="479"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600" b="1"/>
                  <a:t>MARY</a:t>
                </a:r>
              </a:p>
            </p:txBody>
          </p:sp>
        </p:grpSp>
        <p:grpSp>
          <p:nvGrpSpPr>
            <p:cNvPr id="303129" name="Group 12"/>
            <p:cNvGrpSpPr>
              <a:grpSpLocks/>
            </p:cNvGrpSpPr>
            <p:nvPr/>
          </p:nvGrpSpPr>
          <p:grpSpPr bwMode="auto">
            <a:xfrm>
              <a:off x="1545" y="2666"/>
              <a:ext cx="744" cy="427"/>
              <a:chOff x="1007" y="3552"/>
              <a:chExt cx="1105" cy="372"/>
            </a:xfrm>
          </p:grpSpPr>
          <p:sp>
            <p:nvSpPr>
              <p:cNvPr id="306189" name="AutoShape 13"/>
              <p:cNvSpPr>
                <a:spLocks noChangeArrowheads="1"/>
              </p:cNvSpPr>
              <p:nvPr/>
            </p:nvSpPr>
            <p:spPr bwMode="auto">
              <a:xfrm>
                <a:off x="1017" y="3552"/>
                <a:ext cx="1095" cy="37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6190" name="Text Box 14"/>
              <p:cNvSpPr txBox="1">
                <a:spLocks noChangeArrowheads="1"/>
              </p:cNvSpPr>
              <p:nvPr/>
            </p:nvSpPr>
            <p:spPr bwMode="auto">
              <a:xfrm>
                <a:off x="1007" y="3602"/>
                <a:ext cx="1105"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600" b="1"/>
                  <a:t>KICK</a:t>
                </a:r>
                <a:r>
                  <a:rPr lang="en-US" sz="1600" b="1" baseline="-25000"/>
                  <a:t>N</a:t>
                </a:r>
              </a:p>
            </p:txBody>
          </p:sp>
        </p:grpSp>
        <p:cxnSp>
          <p:nvCxnSpPr>
            <p:cNvPr id="306191" name="AutoShape 15"/>
            <p:cNvCxnSpPr>
              <a:cxnSpLocks noChangeShapeType="1"/>
              <a:stCxn id="306183" idx="2"/>
              <a:endCxn id="306186" idx="0"/>
            </p:cNvCxnSpPr>
            <p:nvPr/>
          </p:nvCxnSpPr>
          <p:spPr bwMode="auto">
            <a:xfrm flipH="1">
              <a:off x="1163" y="2223"/>
              <a:ext cx="921" cy="43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6192" name="AutoShape 16"/>
            <p:cNvCxnSpPr>
              <a:cxnSpLocks noChangeShapeType="1"/>
              <a:stCxn id="306183" idx="2"/>
              <a:endCxn id="306189" idx="0"/>
            </p:cNvCxnSpPr>
            <p:nvPr/>
          </p:nvCxnSpPr>
          <p:spPr bwMode="auto">
            <a:xfrm flipH="1">
              <a:off x="1921" y="2223"/>
              <a:ext cx="163" cy="44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6193" name="AutoShape 17"/>
            <p:cNvCxnSpPr>
              <a:cxnSpLocks noChangeShapeType="1"/>
              <a:stCxn id="306183" idx="2"/>
              <a:endCxn id="306195" idx="0"/>
            </p:cNvCxnSpPr>
            <p:nvPr/>
          </p:nvCxnSpPr>
          <p:spPr bwMode="auto">
            <a:xfrm>
              <a:off x="2084" y="2223"/>
              <a:ext cx="768" cy="44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03133" name="Group 18"/>
            <p:cNvGrpSpPr>
              <a:grpSpLocks/>
            </p:cNvGrpSpPr>
            <p:nvPr/>
          </p:nvGrpSpPr>
          <p:grpSpPr bwMode="auto">
            <a:xfrm>
              <a:off x="2332" y="2666"/>
              <a:ext cx="1040" cy="441"/>
              <a:chOff x="4651" y="2885"/>
              <a:chExt cx="631" cy="331"/>
            </a:xfrm>
          </p:grpSpPr>
          <p:sp>
            <p:nvSpPr>
              <p:cNvPr id="306195" name="AutoShape 19"/>
              <p:cNvSpPr>
                <a:spLocks noChangeArrowheads="1"/>
              </p:cNvSpPr>
              <p:nvPr/>
            </p:nvSpPr>
            <p:spPr bwMode="auto">
              <a:xfrm>
                <a:off x="4651" y="2885"/>
                <a:ext cx="631" cy="331"/>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6196" name="Text Box 20"/>
              <p:cNvSpPr txBox="1">
                <a:spLocks noChangeArrowheads="1"/>
              </p:cNvSpPr>
              <p:nvPr/>
            </p:nvSpPr>
            <p:spPr bwMode="auto">
              <a:xfrm>
                <a:off x="4706" y="2928"/>
                <a:ext cx="523"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600" b="1"/>
                  <a:t>JOHN</a:t>
                </a:r>
              </a:p>
            </p:txBody>
          </p:sp>
        </p:grpSp>
        <p:sp>
          <p:nvSpPr>
            <p:cNvPr id="306197" name="Text Box 21"/>
            <p:cNvSpPr txBox="1">
              <a:spLocks noChangeArrowheads="1"/>
            </p:cNvSpPr>
            <p:nvPr/>
          </p:nvSpPr>
          <p:spPr bwMode="auto">
            <a:xfrm>
              <a:off x="2035" y="2391"/>
              <a:ext cx="5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1600" b="1">
                  <a:solidFill>
                    <a:schemeClr val="tx2"/>
                  </a:solidFill>
                </a:rPr>
                <a:t>Theme</a:t>
              </a:r>
            </a:p>
          </p:txBody>
        </p:sp>
        <p:sp>
          <p:nvSpPr>
            <p:cNvPr id="306198" name="Text Box 22"/>
            <p:cNvSpPr txBox="1">
              <a:spLocks noChangeArrowheads="1"/>
            </p:cNvSpPr>
            <p:nvPr/>
          </p:nvSpPr>
          <p:spPr bwMode="auto">
            <a:xfrm>
              <a:off x="829" y="2391"/>
              <a:ext cx="4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1600" b="1">
                  <a:solidFill>
                    <a:srgbClr val="FF0000"/>
                  </a:solidFill>
                </a:rPr>
                <a:t>Agent</a:t>
              </a:r>
            </a:p>
          </p:txBody>
        </p:sp>
        <p:sp>
          <p:nvSpPr>
            <p:cNvPr id="306199" name="Text Box 23"/>
            <p:cNvSpPr txBox="1">
              <a:spLocks noChangeArrowheads="1"/>
            </p:cNvSpPr>
            <p:nvPr/>
          </p:nvSpPr>
          <p:spPr bwMode="auto">
            <a:xfrm>
              <a:off x="2556" y="1909"/>
              <a:ext cx="8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1600" b="1">
                  <a:solidFill>
                    <a:srgbClr val="FF0000"/>
                  </a:solidFill>
                </a:rPr>
                <a:t>[CAUSE GO]</a:t>
              </a:r>
            </a:p>
          </p:txBody>
        </p:sp>
      </p:grpSp>
      <p:grpSp>
        <p:nvGrpSpPr>
          <p:cNvPr id="306200" name="Group 24"/>
          <p:cNvGrpSpPr>
            <a:grpSpLocks/>
          </p:cNvGrpSpPr>
          <p:nvPr/>
        </p:nvGrpSpPr>
        <p:grpSpPr bwMode="auto">
          <a:xfrm>
            <a:off x="2439988" y="3108325"/>
            <a:ext cx="6110287" cy="2166938"/>
            <a:chOff x="1921" y="1728"/>
            <a:chExt cx="3849" cy="1365"/>
          </a:xfrm>
        </p:grpSpPr>
        <p:grpSp>
          <p:nvGrpSpPr>
            <p:cNvPr id="303110" name="Group 25"/>
            <p:cNvGrpSpPr>
              <a:grpSpLocks/>
            </p:cNvGrpSpPr>
            <p:nvPr/>
          </p:nvGrpSpPr>
          <p:grpSpPr bwMode="auto">
            <a:xfrm>
              <a:off x="3675" y="1728"/>
              <a:ext cx="2095" cy="1340"/>
              <a:chOff x="3675" y="1728"/>
              <a:chExt cx="2095" cy="1340"/>
            </a:xfrm>
          </p:grpSpPr>
          <p:sp>
            <p:nvSpPr>
              <p:cNvPr id="306202" name="Text Box 26"/>
              <p:cNvSpPr txBox="1">
                <a:spLocks noChangeArrowheads="1"/>
              </p:cNvSpPr>
              <p:nvPr/>
            </p:nvSpPr>
            <p:spPr bwMode="auto">
              <a:xfrm>
                <a:off x="4869" y="2422"/>
                <a:ext cx="5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t>    </a:t>
                </a:r>
                <a:r>
                  <a:rPr lang="en-US" sz="1600" b="1">
                    <a:solidFill>
                      <a:srgbClr val="FF0000"/>
                    </a:solidFill>
                  </a:rPr>
                  <a:t>Goal</a:t>
                </a:r>
                <a:endParaRPr lang="en-US" sz="1600">
                  <a:solidFill>
                    <a:srgbClr val="FF0000"/>
                  </a:solidFill>
                </a:endParaRPr>
              </a:p>
            </p:txBody>
          </p:sp>
          <p:grpSp>
            <p:nvGrpSpPr>
              <p:cNvPr id="303113" name="Group 27"/>
              <p:cNvGrpSpPr>
                <a:grpSpLocks/>
              </p:cNvGrpSpPr>
              <p:nvPr/>
            </p:nvGrpSpPr>
            <p:grpSpPr bwMode="auto">
              <a:xfrm>
                <a:off x="3962" y="1728"/>
                <a:ext cx="910" cy="497"/>
                <a:chOff x="3398" y="2256"/>
                <a:chExt cx="1834" cy="500"/>
              </a:xfrm>
            </p:grpSpPr>
            <p:sp>
              <p:nvSpPr>
                <p:cNvPr id="306204" name="AutoShape 28"/>
                <p:cNvSpPr>
                  <a:spLocks noChangeArrowheads="1"/>
                </p:cNvSpPr>
                <p:nvPr/>
              </p:nvSpPr>
              <p:spPr bwMode="auto">
                <a:xfrm>
                  <a:off x="3398" y="2256"/>
                  <a:ext cx="1834" cy="5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6205" name="Text Box 29"/>
                <p:cNvSpPr txBox="1">
                  <a:spLocks noChangeArrowheads="1"/>
                </p:cNvSpPr>
                <p:nvPr/>
              </p:nvSpPr>
              <p:spPr bwMode="auto">
                <a:xfrm>
                  <a:off x="3404" y="2315"/>
                  <a:ext cx="182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600" b="1"/>
                    <a:t>KICK</a:t>
                  </a:r>
                  <a:r>
                    <a:rPr lang="en-US" sz="1600" b="1" baseline="-25000"/>
                    <a:t>V</a:t>
                  </a:r>
                </a:p>
                <a:p>
                  <a:pPr algn="ctr" eaLnBrk="1" hangingPunct="1">
                    <a:spcBef>
                      <a:spcPct val="50000"/>
                    </a:spcBef>
                    <a:defRPr/>
                  </a:pPr>
                  <a:endParaRPr lang="en-US" sz="1600" b="1" baseline="-25000"/>
                </a:p>
              </p:txBody>
            </p:sp>
          </p:grpSp>
          <p:grpSp>
            <p:nvGrpSpPr>
              <p:cNvPr id="303114" name="Group 30"/>
              <p:cNvGrpSpPr>
                <a:grpSpLocks/>
              </p:cNvGrpSpPr>
              <p:nvPr/>
            </p:nvGrpSpPr>
            <p:grpSpPr bwMode="auto">
              <a:xfrm>
                <a:off x="3725" y="2610"/>
                <a:ext cx="737" cy="458"/>
                <a:chOff x="720" y="2592"/>
                <a:chExt cx="576" cy="432"/>
              </a:xfrm>
            </p:grpSpPr>
            <p:sp>
              <p:nvSpPr>
                <p:cNvPr id="306207" name="AutoShape 31"/>
                <p:cNvSpPr>
                  <a:spLocks noChangeArrowheads="1"/>
                </p:cNvSpPr>
                <p:nvPr/>
              </p:nvSpPr>
              <p:spPr bwMode="auto">
                <a:xfrm>
                  <a:off x="720" y="2592"/>
                  <a:ext cx="576"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6208" name="Text Box 32"/>
                <p:cNvSpPr txBox="1">
                  <a:spLocks noChangeArrowheads="1"/>
                </p:cNvSpPr>
                <p:nvPr/>
              </p:nvSpPr>
              <p:spPr bwMode="auto">
                <a:xfrm>
                  <a:off x="771" y="2638"/>
                  <a:ext cx="478"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600" b="1"/>
                    <a:t>MARY</a:t>
                  </a:r>
                </a:p>
              </p:txBody>
            </p:sp>
          </p:grpSp>
          <p:cxnSp>
            <p:nvCxnSpPr>
              <p:cNvPr id="306209" name="AutoShape 33"/>
              <p:cNvCxnSpPr>
                <a:cxnSpLocks noChangeShapeType="1"/>
                <a:stCxn id="306204" idx="2"/>
                <a:endCxn id="306207" idx="0"/>
              </p:cNvCxnSpPr>
              <p:nvPr/>
            </p:nvCxnSpPr>
            <p:spPr bwMode="auto">
              <a:xfrm flipH="1">
                <a:off x="4094" y="2225"/>
                <a:ext cx="323" cy="38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6210" name="AutoShape 34"/>
              <p:cNvCxnSpPr>
                <a:cxnSpLocks noChangeShapeType="1"/>
                <a:stCxn id="306204" idx="2"/>
                <a:endCxn id="306212" idx="0"/>
              </p:cNvCxnSpPr>
              <p:nvPr/>
            </p:nvCxnSpPr>
            <p:spPr bwMode="auto">
              <a:xfrm>
                <a:off x="4417" y="2225"/>
                <a:ext cx="674" cy="39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03117" name="Group 35"/>
              <p:cNvGrpSpPr>
                <a:grpSpLocks/>
              </p:cNvGrpSpPr>
              <p:nvPr/>
            </p:nvGrpSpPr>
            <p:grpSpPr bwMode="auto">
              <a:xfrm>
                <a:off x="4550" y="2615"/>
                <a:ext cx="1081" cy="441"/>
                <a:chOff x="4651" y="2885"/>
                <a:chExt cx="631" cy="331"/>
              </a:xfrm>
            </p:grpSpPr>
            <p:sp>
              <p:nvSpPr>
                <p:cNvPr id="306212" name="AutoShape 36"/>
                <p:cNvSpPr>
                  <a:spLocks noChangeArrowheads="1"/>
                </p:cNvSpPr>
                <p:nvPr/>
              </p:nvSpPr>
              <p:spPr bwMode="auto">
                <a:xfrm>
                  <a:off x="4651" y="2885"/>
                  <a:ext cx="631" cy="331"/>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6213" name="Text Box 37"/>
                <p:cNvSpPr txBox="1">
                  <a:spLocks noChangeArrowheads="1"/>
                </p:cNvSpPr>
                <p:nvPr/>
              </p:nvSpPr>
              <p:spPr bwMode="auto">
                <a:xfrm>
                  <a:off x="4704" y="2928"/>
                  <a:ext cx="52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600" b="1"/>
                    <a:t>JOHN</a:t>
                  </a:r>
                </a:p>
              </p:txBody>
            </p:sp>
          </p:grpSp>
          <p:sp>
            <p:nvSpPr>
              <p:cNvPr id="306214" name="Text Box 38"/>
              <p:cNvSpPr txBox="1">
                <a:spLocks noChangeArrowheads="1"/>
              </p:cNvSpPr>
              <p:nvPr/>
            </p:nvSpPr>
            <p:spPr bwMode="auto">
              <a:xfrm>
                <a:off x="3675" y="2385"/>
                <a:ext cx="5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sz="1600" b="1">
                    <a:solidFill>
                      <a:srgbClr val="FF0000"/>
                    </a:solidFill>
                  </a:rPr>
                  <a:t>Agent</a:t>
                </a:r>
              </a:p>
            </p:txBody>
          </p:sp>
          <p:sp>
            <p:nvSpPr>
              <p:cNvPr id="306215" name="Text Box 39"/>
              <p:cNvSpPr txBox="1">
                <a:spLocks noChangeArrowheads="1"/>
              </p:cNvSpPr>
              <p:nvPr/>
            </p:nvSpPr>
            <p:spPr bwMode="auto">
              <a:xfrm>
                <a:off x="4877" y="1909"/>
                <a:ext cx="8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1600" b="1">
                    <a:solidFill>
                      <a:srgbClr val="FF0000"/>
                    </a:solidFill>
                  </a:rPr>
                  <a:t>[CAUSE GO]</a:t>
                </a:r>
              </a:p>
            </p:txBody>
          </p:sp>
        </p:grpSp>
        <p:cxnSp>
          <p:nvCxnSpPr>
            <p:cNvPr id="306216" name="AutoShape 40"/>
            <p:cNvCxnSpPr>
              <a:cxnSpLocks noChangeShapeType="1"/>
              <a:stCxn id="306189" idx="2"/>
              <a:endCxn id="306205" idx="1"/>
            </p:cNvCxnSpPr>
            <p:nvPr/>
          </p:nvCxnSpPr>
          <p:spPr bwMode="auto">
            <a:xfrm rot="5400000" flipH="1" flipV="1">
              <a:off x="2391" y="1519"/>
              <a:ext cx="1104" cy="2044"/>
            </a:xfrm>
            <a:prstGeom prst="curvedConnector4">
              <a:avLst>
                <a:gd name="adj1" fmla="val -37593"/>
                <a:gd name="adj2" fmla="val 84389"/>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06217" name="Text Box 41"/>
          <p:cNvSpPr txBox="1">
            <a:spLocks noChangeArrowheads="1"/>
          </p:cNvSpPr>
          <p:nvPr/>
        </p:nvSpPr>
        <p:spPr bwMode="auto">
          <a:xfrm>
            <a:off x="1295400" y="2316163"/>
            <a:ext cx="6275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i="1"/>
              <a:t>Mary le dio patadas a John → Mary kicked John</a:t>
            </a:r>
          </a:p>
        </p:txBody>
      </p:sp>
    </p:spTree>
    <p:extLst>
      <p:ext uri="{BB962C8B-B14F-4D97-AF65-F5344CB8AC3E}">
        <p14:creationId xmlns:p14="http://schemas.microsoft.com/office/powerpoint/2010/main" val="963175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217"/>
                                        </p:tgtEl>
                                        <p:attrNameLst>
                                          <p:attrName>style.visibility</p:attrName>
                                        </p:attrNameLst>
                                      </p:cBhvr>
                                      <p:to>
                                        <p:strVal val="visible"/>
                                      </p:to>
                                    </p:set>
                                    <p:anim calcmode="lin" valueType="num">
                                      <p:cBhvr additive="base">
                                        <p:cTn id="7" dur="500" fill="hold"/>
                                        <p:tgtEl>
                                          <p:spTgt spid="306217"/>
                                        </p:tgtEl>
                                        <p:attrNameLst>
                                          <p:attrName>ppt_x</p:attrName>
                                        </p:attrNameLst>
                                      </p:cBhvr>
                                      <p:tavLst>
                                        <p:tav tm="0">
                                          <p:val>
                                            <p:strVal val="0-#ppt_w/2"/>
                                          </p:val>
                                        </p:tav>
                                        <p:tav tm="100000">
                                          <p:val>
                                            <p:strVal val="#ppt_x"/>
                                          </p:val>
                                        </p:tav>
                                      </p:tavLst>
                                    </p:anim>
                                    <p:anim calcmode="lin" valueType="num">
                                      <p:cBhvr additive="base">
                                        <p:cTn id="8" dur="500" fill="hold"/>
                                        <p:tgtEl>
                                          <p:spTgt spid="3062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6180"/>
                                        </p:tgtEl>
                                        <p:attrNameLst>
                                          <p:attrName>style.visibility</p:attrName>
                                        </p:attrNameLst>
                                      </p:cBhvr>
                                      <p:to>
                                        <p:strVal val="visible"/>
                                      </p:to>
                                    </p:set>
                                    <p:anim calcmode="lin" valueType="num">
                                      <p:cBhvr additive="base">
                                        <p:cTn id="13" dur="500" fill="hold"/>
                                        <p:tgtEl>
                                          <p:spTgt spid="306180"/>
                                        </p:tgtEl>
                                        <p:attrNameLst>
                                          <p:attrName>ppt_x</p:attrName>
                                        </p:attrNameLst>
                                      </p:cBhvr>
                                      <p:tavLst>
                                        <p:tav tm="0">
                                          <p:val>
                                            <p:strVal val="0-#ppt_w/2"/>
                                          </p:val>
                                        </p:tav>
                                        <p:tav tm="100000">
                                          <p:val>
                                            <p:strVal val="#ppt_x"/>
                                          </p:val>
                                        </p:tav>
                                      </p:tavLst>
                                    </p:anim>
                                    <p:anim calcmode="lin" valueType="num">
                                      <p:cBhvr additive="base">
                                        <p:cTn id="14" dur="500" fill="hold"/>
                                        <p:tgtEl>
                                          <p:spTgt spid="3061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6200"/>
                                        </p:tgtEl>
                                        <p:attrNameLst>
                                          <p:attrName>style.visibility</p:attrName>
                                        </p:attrNameLst>
                                      </p:cBhvr>
                                      <p:to>
                                        <p:strVal val="visible"/>
                                      </p:to>
                                    </p:set>
                                    <p:anim calcmode="lin" valueType="num">
                                      <p:cBhvr additive="base">
                                        <p:cTn id="19" dur="500" fill="hold"/>
                                        <p:tgtEl>
                                          <p:spTgt spid="306200"/>
                                        </p:tgtEl>
                                        <p:attrNameLst>
                                          <p:attrName>ppt_x</p:attrName>
                                        </p:attrNameLst>
                                      </p:cBhvr>
                                      <p:tavLst>
                                        <p:tav tm="0">
                                          <p:val>
                                            <p:strVal val="0-#ppt_w/2"/>
                                          </p:val>
                                        </p:tav>
                                        <p:tav tm="100000">
                                          <p:val>
                                            <p:strVal val="#ppt_x"/>
                                          </p:val>
                                        </p:tav>
                                      </p:tavLst>
                                    </p:anim>
                                    <p:anim calcmode="lin" valueType="num">
                                      <p:cBhvr additive="base">
                                        <p:cTn id="20" dur="500" fill="hold"/>
                                        <p:tgtEl>
                                          <p:spTgt spid="30620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6179"/>
                                        </p:tgtEl>
                                        <p:attrNameLst>
                                          <p:attrName>style.visibility</p:attrName>
                                        </p:attrNameLst>
                                      </p:cBhvr>
                                      <p:to>
                                        <p:strVal val="visible"/>
                                      </p:to>
                                    </p:set>
                                    <p:anim calcmode="lin" valueType="num">
                                      <p:cBhvr additive="base">
                                        <p:cTn id="25" dur="500" fill="hold"/>
                                        <p:tgtEl>
                                          <p:spTgt spid="306179"/>
                                        </p:tgtEl>
                                        <p:attrNameLst>
                                          <p:attrName>ppt_x</p:attrName>
                                        </p:attrNameLst>
                                      </p:cBhvr>
                                      <p:tavLst>
                                        <p:tav tm="0">
                                          <p:val>
                                            <p:strVal val="0-#ppt_w/2"/>
                                          </p:val>
                                        </p:tav>
                                        <p:tav tm="100000">
                                          <p:val>
                                            <p:strVal val="#ppt_x"/>
                                          </p:val>
                                        </p:tav>
                                      </p:tavLst>
                                    </p:anim>
                                    <p:anim calcmode="lin" valueType="num">
                                      <p:cBhvr additive="base">
                                        <p:cTn id="26" dur="500" fill="hold"/>
                                        <p:tgtEl>
                                          <p:spTgt spid="306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autoUpdateAnimBg="0"/>
      <p:bldP spid="306217"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p:txBody>
          <a:bodyPr/>
          <a:lstStyle/>
          <a:p>
            <a:pPr eaLnBrk="1" hangingPunct="1"/>
            <a:r>
              <a:rPr lang="en-US">
                <a:latin typeface="Comic Sans MS" charset="0"/>
                <a:ea typeface="ＭＳ Ｐゴシック" charset="0"/>
              </a:rPr>
              <a:t>Statistical Extraction</a:t>
            </a:r>
          </a:p>
        </p:txBody>
      </p:sp>
      <p:sp>
        <p:nvSpPr>
          <p:cNvPr id="308227" name="Rectangle 3"/>
          <p:cNvSpPr>
            <a:spLocks noChangeArrowheads="1"/>
          </p:cNvSpPr>
          <p:nvPr/>
        </p:nvSpPr>
        <p:spPr bwMode="auto">
          <a:xfrm>
            <a:off x="1600200" y="1971675"/>
            <a:ext cx="83058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70000"/>
              </a:lnSpc>
              <a:spcBef>
                <a:spcPct val="50000"/>
              </a:spcBef>
              <a:defRPr/>
            </a:pPr>
            <a:r>
              <a:rPr lang="en-US" sz="2000">
                <a:cs typeface="Courier New" charset="0"/>
              </a:rPr>
              <a:t>Mary kicked John .   [0.670270 ]</a:t>
            </a:r>
            <a:endParaRPr lang="en-US" sz="2000">
              <a:cs typeface="Times New Roman" charset="0"/>
            </a:endParaRPr>
          </a:p>
          <a:p>
            <a:pPr eaLnBrk="1" hangingPunct="1">
              <a:lnSpc>
                <a:spcPct val="70000"/>
              </a:lnSpc>
              <a:spcBef>
                <a:spcPct val="50000"/>
              </a:spcBef>
              <a:defRPr/>
            </a:pPr>
            <a:r>
              <a:rPr lang="en-US" sz="2000">
                <a:cs typeface="Courier New" charset="0"/>
              </a:rPr>
              <a:t>Mary gave a kick at John .   [-2.175831]</a:t>
            </a:r>
            <a:endParaRPr lang="en-US" sz="2000">
              <a:cs typeface="Times New Roman" charset="0"/>
            </a:endParaRPr>
          </a:p>
          <a:p>
            <a:pPr eaLnBrk="1" hangingPunct="1">
              <a:lnSpc>
                <a:spcPct val="70000"/>
              </a:lnSpc>
              <a:spcBef>
                <a:spcPct val="50000"/>
              </a:spcBef>
              <a:defRPr/>
            </a:pPr>
            <a:r>
              <a:rPr lang="en-US" sz="2000">
                <a:cs typeface="Courier New" charset="0"/>
              </a:rPr>
              <a:t>Mary gave the kick at John .   [-3.969686]</a:t>
            </a:r>
            <a:endParaRPr lang="en-US" sz="2000">
              <a:cs typeface="Times New Roman" charset="0"/>
            </a:endParaRPr>
          </a:p>
          <a:p>
            <a:pPr eaLnBrk="1" hangingPunct="1">
              <a:lnSpc>
                <a:spcPct val="70000"/>
              </a:lnSpc>
              <a:spcBef>
                <a:spcPct val="50000"/>
              </a:spcBef>
              <a:defRPr/>
            </a:pPr>
            <a:r>
              <a:rPr lang="en-US" sz="2000">
                <a:cs typeface="Courier New" charset="0"/>
              </a:rPr>
              <a:t>Mary gave an kick at John .   [-4.489933]</a:t>
            </a:r>
            <a:endParaRPr lang="en-US" sz="2000">
              <a:cs typeface="Times New Roman" charset="0"/>
            </a:endParaRPr>
          </a:p>
          <a:p>
            <a:pPr eaLnBrk="1" hangingPunct="1">
              <a:lnSpc>
                <a:spcPct val="70000"/>
              </a:lnSpc>
              <a:spcBef>
                <a:spcPct val="50000"/>
              </a:spcBef>
              <a:defRPr/>
            </a:pPr>
            <a:r>
              <a:rPr lang="en-US" sz="2000">
                <a:cs typeface="Courier New" charset="0"/>
              </a:rPr>
              <a:t>Mary gave a kick by John .   [-4.803054]</a:t>
            </a:r>
            <a:endParaRPr lang="en-US" sz="2000">
              <a:cs typeface="Times New Roman" charset="0"/>
            </a:endParaRPr>
          </a:p>
          <a:p>
            <a:pPr eaLnBrk="1" hangingPunct="1">
              <a:lnSpc>
                <a:spcPct val="70000"/>
              </a:lnSpc>
              <a:spcBef>
                <a:spcPct val="50000"/>
              </a:spcBef>
              <a:defRPr/>
            </a:pPr>
            <a:r>
              <a:rPr lang="en-US" sz="2000">
                <a:cs typeface="Courier New" charset="0"/>
              </a:rPr>
              <a:t>Mary gave a kick to John .   [-5.045810]</a:t>
            </a:r>
            <a:endParaRPr lang="en-US" sz="2000">
              <a:cs typeface="Times New Roman" charset="0"/>
            </a:endParaRPr>
          </a:p>
          <a:p>
            <a:pPr eaLnBrk="1" hangingPunct="1">
              <a:lnSpc>
                <a:spcPct val="70000"/>
              </a:lnSpc>
              <a:spcBef>
                <a:spcPct val="50000"/>
              </a:spcBef>
              <a:defRPr/>
            </a:pPr>
            <a:r>
              <a:rPr lang="en-US" sz="2000">
                <a:cs typeface="Courier New" charset="0"/>
              </a:rPr>
              <a:t>Mary gave a kick into John .   [-5.810673]</a:t>
            </a:r>
            <a:endParaRPr lang="en-US" sz="2000">
              <a:cs typeface="Times New Roman" charset="0"/>
            </a:endParaRPr>
          </a:p>
          <a:p>
            <a:pPr eaLnBrk="1" hangingPunct="1">
              <a:lnSpc>
                <a:spcPct val="70000"/>
              </a:lnSpc>
              <a:spcBef>
                <a:spcPct val="50000"/>
              </a:spcBef>
              <a:defRPr/>
            </a:pPr>
            <a:r>
              <a:rPr lang="en-US" sz="2000">
                <a:cs typeface="Courier New" charset="0"/>
              </a:rPr>
              <a:t>Mary gave a kick through John .  [-5.836419]</a:t>
            </a:r>
            <a:endParaRPr lang="en-US" sz="2000">
              <a:cs typeface="Times New Roman" charset="0"/>
            </a:endParaRPr>
          </a:p>
          <a:p>
            <a:pPr eaLnBrk="1" hangingPunct="1">
              <a:lnSpc>
                <a:spcPct val="70000"/>
              </a:lnSpc>
              <a:spcBef>
                <a:spcPct val="50000"/>
              </a:spcBef>
              <a:defRPr/>
            </a:pPr>
            <a:r>
              <a:rPr lang="en-US" sz="2000">
                <a:cs typeface="Courier New" charset="0"/>
              </a:rPr>
              <a:t>Mary gave a foot wound by John . [-6.041891]</a:t>
            </a:r>
            <a:endParaRPr lang="en-US" sz="2000">
              <a:cs typeface="Times New Roman" charset="0"/>
            </a:endParaRPr>
          </a:p>
          <a:p>
            <a:pPr eaLnBrk="1" hangingPunct="1">
              <a:lnSpc>
                <a:spcPct val="70000"/>
              </a:lnSpc>
              <a:spcBef>
                <a:spcPct val="50000"/>
              </a:spcBef>
              <a:defRPr/>
            </a:pPr>
            <a:r>
              <a:rPr lang="en-US" sz="2000">
                <a:cs typeface="Courier New" charset="0"/>
              </a:rPr>
              <a:t>Mary gave John a foot wound .   [-6.212851]</a:t>
            </a:r>
          </a:p>
        </p:txBody>
      </p:sp>
    </p:spTree>
    <p:extLst>
      <p:ext uri="{BB962C8B-B14F-4D97-AF65-F5344CB8AC3E}">
        <p14:creationId xmlns:p14="http://schemas.microsoft.com/office/powerpoint/2010/main" val="814316777"/>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noChangeArrowheads="1"/>
          </p:cNvSpPr>
          <p:nvPr>
            <p:ph type="title"/>
          </p:nvPr>
        </p:nvSpPr>
        <p:spPr/>
        <p:txBody>
          <a:bodyPr/>
          <a:lstStyle/>
          <a:p>
            <a:pPr eaLnBrk="1" hangingPunct="1"/>
            <a:r>
              <a:rPr lang="en-US">
                <a:latin typeface="Comic Sans MS" charset="0"/>
                <a:ea typeface="ＭＳ Ｐゴシック" charset="0"/>
              </a:rPr>
              <a:t>MT Challenges: Ambiguity</a:t>
            </a:r>
          </a:p>
        </p:txBody>
      </p:sp>
      <p:sp>
        <p:nvSpPr>
          <p:cNvPr id="307202" name="Rectangle 3"/>
          <p:cNvSpPr>
            <a:spLocks noGrp="1" noChangeArrowheads="1"/>
          </p:cNvSpPr>
          <p:nvPr>
            <p:ph type="body" idx="1"/>
          </p:nvPr>
        </p:nvSpPr>
        <p:spPr>
          <a:xfrm>
            <a:off x="1600200" y="1828800"/>
            <a:ext cx="7848600" cy="4876800"/>
          </a:xfrm>
        </p:spPr>
        <p:txBody>
          <a:bodyPr/>
          <a:lstStyle/>
          <a:p>
            <a:pPr eaLnBrk="1" hangingPunct="1">
              <a:lnSpc>
                <a:spcPct val="90000"/>
              </a:lnSpc>
            </a:pPr>
            <a:r>
              <a:rPr lang="en-US" sz="2000">
                <a:latin typeface="Comic Sans MS" charset="0"/>
                <a:ea typeface="ＭＳ Ｐゴシック" charset="0"/>
              </a:rPr>
              <a:t>Syntactic Ambiguity</a:t>
            </a:r>
            <a:br>
              <a:rPr lang="en-US" sz="2000">
                <a:latin typeface="Comic Sans MS" charset="0"/>
                <a:ea typeface="ＭＳ Ｐゴシック" charset="0"/>
              </a:rPr>
            </a:br>
            <a:r>
              <a:rPr lang="en-US" sz="1600">
                <a:latin typeface="Comic Sans MS" charset="0"/>
                <a:ea typeface="ＭＳ Ｐゴシック" charset="0"/>
              </a:rPr>
              <a:t>I saw the man on the hill with the telescope</a:t>
            </a:r>
          </a:p>
          <a:p>
            <a:pPr eaLnBrk="1" hangingPunct="1">
              <a:lnSpc>
                <a:spcPct val="90000"/>
              </a:lnSpc>
            </a:pPr>
            <a:r>
              <a:rPr lang="en-US" sz="2000">
                <a:latin typeface="Comic Sans MS" charset="0"/>
                <a:ea typeface="ＭＳ Ｐゴシック" charset="0"/>
              </a:rPr>
              <a:t>Lexical Ambiguity</a:t>
            </a:r>
          </a:p>
          <a:p>
            <a:pPr lvl="1" eaLnBrk="1" hangingPunct="1">
              <a:lnSpc>
                <a:spcPct val="90000"/>
              </a:lnSpc>
              <a:buFontTx/>
              <a:buNone/>
            </a:pPr>
            <a:r>
              <a:rPr lang="en-US" sz="1600">
                <a:latin typeface="Comic Sans MS" charset="0"/>
                <a:ea typeface="ＭＳ Ｐゴシック" charset="0"/>
              </a:rPr>
              <a:t>E: book</a:t>
            </a:r>
          </a:p>
          <a:p>
            <a:pPr lvl="1" eaLnBrk="1" hangingPunct="1">
              <a:lnSpc>
                <a:spcPct val="90000"/>
              </a:lnSpc>
              <a:buFontTx/>
              <a:buNone/>
            </a:pPr>
            <a:r>
              <a:rPr lang="en-US" sz="1600">
                <a:latin typeface="Comic Sans MS" charset="0"/>
                <a:ea typeface="ＭＳ Ｐゴシック" charset="0"/>
              </a:rPr>
              <a:t>S: libro, reservar</a:t>
            </a:r>
          </a:p>
          <a:p>
            <a:pPr eaLnBrk="1" hangingPunct="1">
              <a:lnSpc>
                <a:spcPct val="90000"/>
              </a:lnSpc>
            </a:pPr>
            <a:r>
              <a:rPr lang="en-US" sz="2000">
                <a:latin typeface="Comic Sans MS" charset="0"/>
                <a:ea typeface="ＭＳ Ｐゴシック" charset="0"/>
              </a:rPr>
              <a:t>Semantic Ambiguity</a:t>
            </a:r>
          </a:p>
          <a:p>
            <a:pPr lvl="1" eaLnBrk="1" hangingPunct="1">
              <a:lnSpc>
                <a:spcPct val="90000"/>
              </a:lnSpc>
            </a:pPr>
            <a:r>
              <a:rPr lang="en-US" sz="1600">
                <a:latin typeface="Comic Sans MS" charset="0"/>
                <a:ea typeface="ＭＳ Ｐゴシック" charset="0"/>
              </a:rPr>
              <a:t>Homography:</a:t>
            </a:r>
            <a:br>
              <a:rPr lang="en-US" sz="1600">
                <a:latin typeface="Comic Sans MS" charset="0"/>
                <a:ea typeface="ＭＳ Ｐゴシック" charset="0"/>
              </a:rPr>
            </a:br>
            <a:r>
              <a:rPr lang="en-US" sz="1600">
                <a:latin typeface="Comic Sans MS" charset="0"/>
                <a:ea typeface="ＭＳ Ｐゴシック" charset="0"/>
              </a:rPr>
              <a:t>ball(E) = pelota, baile(S)</a:t>
            </a:r>
          </a:p>
          <a:p>
            <a:pPr lvl="1" eaLnBrk="1" hangingPunct="1">
              <a:lnSpc>
                <a:spcPct val="90000"/>
              </a:lnSpc>
            </a:pPr>
            <a:r>
              <a:rPr lang="en-US" sz="1600">
                <a:latin typeface="Comic Sans MS" charset="0"/>
                <a:ea typeface="ＭＳ Ｐゴシック" charset="0"/>
              </a:rPr>
              <a:t>Polysemy:</a:t>
            </a:r>
            <a:br>
              <a:rPr lang="en-US" sz="1600">
                <a:latin typeface="Comic Sans MS" charset="0"/>
                <a:ea typeface="ＭＳ Ｐゴシック" charset="0"/>
              </a:rPr>
            </a:br>
            <a:r>
              <a:rPr lang="en-US" sz="1600">
                <a:latin typeface="Comic Sans MS" charset="0"/>
                <a:ea typeface="ＭＳ Ｐゴシック" charset="0"/>
              </a:rPr>
              <a:t>kill(E), matar, acabar (S)</a:t>
            </a:r>
          </a:p>
          <a:p>
            <a:pPr lvl="1" eaLnBrk="1" hangingPunct="1">
              <a:lnSpc>
                <a:spcPct val="90000"/>
              </a:lnSpc>
            </a:pPr>
            <a:r>
              <a:rPr lang="en-US" sz="1600">
                <a:latin typeface="Comic Sans MS" charset="0"/>
                <a:ea typeface="ＭＳ Ｐゴシック" charset="0"/>
              </a:rPr>
              <a:t>Semantic granularity</a:t>
            </a:r>
            <a:br>
              <a:rPr lang="en-US" sz="1600">
                <a:latin typeface="Comic Sans MS" charset="0"/>
                <a:ea typeface="ＭＳ Ｐゴシック" charset="0"/>
              </a:rPr>
            </a:br>
            <a:r>
              <a:rPr lang="en-US" sz="1600">
                <a:latin typeface="Comic Sans MS" charset="0"/>
                <a:ea typeface="ＭＳ Ｐゴシック" charset="0"/>
              </a:rPr>
              <a:t>esperar(S) = wait, expect, hope (E)</a:t>
            </a:r>
            <a:br>
              <a:rPr lang="en-US" sz="1600">
                <a:latin typeface="Comic Sans MS" charset="0"/>
                <a:ea typeface="ＭＳ Ｐゴシック" charset="0"/>
              </a:rPr>
            </a:br>
            <a:r>
              <a:rPr lang="en-US" sz="1600">
                <a:latin typeface="Comic Sans MS" charset="0"/>
                <a:ea typeface="ＭＳ Ｐゴシック" charset="0"/>
              </a:rPr>
              <a:t>be(E) = ser, estar(S)</a:t>
            </a:r>
            <a:br>
              <a:rPr lang="en-US" sz="1600">
                <a:latin typeface="Comic Sans MS" charset="0"/>
                <a:ea typeface="ＭＳ Ｐゴシック" charset="0"/>
              </a:rPr>
            </a:br>
            <a:r>
              <a:rPr lang="en-US" sz="1600">
                <a:latin typeface="Comic Sans MS" charset="0"/>
                <a:ea typeface="ＭＳ Ｐゴシック" charset="0"/>
              </a:rPr>
              <a:t>fish(E) = pez, pescado(S)</a:t>
            </a:r>
          </a:p>
          <a:p>
            <a:pPr lvl="2" eaLnBrk="1" hangingPunct="1">
              <a:lnSpc>
                <a:spcPct val="90000"/>
              </a:lnSpc>
              <a:buFontTx/>
              <a:buNone/>
            </a:pPr>
            <a:endParaRPr lang="en-US" sz="1600">
              <a:latin typeface="Comic Sans MS" charset="0"/>
              <a:ea typeface="ＭＳ Ｐゴシック" charset="0"/>
            </a:endParaRPr>
          </a:p>
        </p:txBody>
      </p:sp>
    </p:spTree>
    <p:extLst>
      <p:ext uri="{BB962C8B-B14F-4D97-AF65-F5344CB8AC3E}">
        <p14:creationId xmlns:p14="http://schemas.microsoft.com/office/powerpoint/2010/main" val="1578805032"/>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4"/>
          <p:cNvSpPr>
            <a:spLocks noGrp="1" noChangeArrowheads="1"/>
          </p:cNvSpPr>
          <p:nvPr>
            <p:ph type="ctrTitle"/>
          </p:nvPr>
        </p:nvSpPr>
        <p:spPr/>
        <p:txBody>
          <a:bodyPr/>
          <a:lstStyle/>
          <a:p>
            <a:pPr eaLnBrk="1" hangingPunct="1"/>
            <a:endParaRPr lang="en-US">
              <a:latin typeface="Comic Sans MS" charset="0"/>
              <a:ea typeface="ＭＳ Ｐゴシック" charset="0"/>
            </a:endParaRPr>
          </a:p>
        </p:txBody>
      </p:sp>
      <p:sp>
        <p:nvSpPr>
          <p:cNvPr id="309250" name="Rectangle 5"/>
          <p:cNvSpPr>
            <a:spLocks noGrp="1" noChangeArrowheads="1"/>
          </p:cNvSpPr>
          <p:nvPr>
            <p:ph type="subTitle" idx="1"/>
          </p:nvPr>
        </p:nvSpPr>
        <p:spPr/>
        <p:txBody>
          <a:bodyPr/>
          <a:lstStyle/>
          <a:p>
            <a:pPr eaLnBrk="1" hangingPunct="1"/>
            <a:r>
              <a:rPr lang="en-US">
                <a:latin typeface="Comic Sans MS" charset="0"/>
                <a:ea typeface="ＭＳ Ｐゴシック" charset="0"/>
              </a:rPr>
              <a:t>Conclusion</a:t>
            </a:r>
          </a:p>
        </p:txBody>
      </p:sp>
    </p:spTree>
    <p:extLst>
      <p:ext uri="{BB962C8B-B14F-4D97-AF65-F5344CB8AC3E}">
        <p14:creationId xmlns:p14="http://schemas.microsoft.com/office/powerpoint/2010/main" val="38919128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ChangeArrowheads="1"/>
          </p:cNvSpPr>
          <p:nvPr>
            <p:ph type="title"/>
          </p:nvPr>
        </p:nvSpPr>
        <p:spPr/>
        <p:txBody>
          <a:bodyPr/>
          <a:lstStyle/>
          <a:p>
            <a:pPr eaLnBrk="1" hangingPunct="1"/>
            <a:r>
              <a:rPr lang="en-US" sz="4000">
                <a:latin typeface="Comic Sans MS" charset="0"/>
                <a:ea typeface="ＭＳ Ｐゴシック" charset="0"/>
              </a:rPr>
              <a:t>Controversial questions</a:t>
            </a:r>
          </a:p>
        </p:txBody>
      </p:sp>
      <p:sp>
        <p:nvSpPr>
          <p:cNvPr id="310274" name="Rectangle 3"/>
          <p:cNvSpPr>
            <a:spLocks noGrp="1" noChangeArrowheads="1"/>
          </p:cNvSpPr>
          <p:nvPr>
            <p:ph type="body" idx="1"/>
          </p:nvPr>
        </p:nvSpPr>
        <p:spPr/>
        <p:txBody>
          <a:bodyPr/>
          <a:lstStyle/>
          <a:p>
            <a:pPr eaLnBrk="1" hangingPunct="1"/>
            <a:r>
              <a:rPr lang="en-US" sz="2800">
                <a:latin typeface="Comic Sans MS" charset="0"/>
                <a:ea typeface="ＭＳ Ｐゴシック" charset="0"/>
              </a:rPr>
              <a:t>Language organ</a:t>
            </a:r>
          </a:p>
          <a:p>
            <a:pPr eaLnBrk="1" hangingPunct="1"/>
            <a:r>
              <a:rPr lang="en-US" sz="2800">
                <a:latin typeface="Comic Sans MS" charset="0"/>
                <a:ea typeface="ＭＳ Ｐゴシック" charset="0"/>
              </a:rPr>
              <a:t>Universal grammar</a:t>
            </a:r>
          </a:p>
          <a:p>
            <a:pPr eaLnBrk="1" hangingPunct="1"/>
            <a:r>
              <a:rPr lang="en-US" sz="2800">
                <a:latin typeface="Comic Sans MS" charset="0"/>
                <a:ea typeface="ＭＳ Ｐゴシック" charset="0"/>
              </a:rPr>
              <a:t>Single dramatic mutation or gradual adaptation?</a:t>
            </a:r>
          </a:p>
        </p:txBody>
      </p:sp>
    </p:spTree>
    <p:extLst>
      <p:ext uri="{BB962C8B-B14F-4D97-AF65-F5344CB8AC3E}">
        <p14:creationId xmlns:p14="http://schemas.microsoft.com/office/powerpoint/2010/main" val="322005482"/>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p:txBody>
          <a:bodyPr/>
          <a:lstStyle/>
          <a:p>
            <a:pPr eaLnBrk="1" hangingPunct="1"/>
            <a:r>
              <a:rPr lang="en-US">
                <a:latin typeface="Comic Sans MS" charset="0"/>
                <a:ea typeface="ＭＳ Ｐゴシック" charset="0"/>
              </a:rPr>
              <a:t>Thanks...</a:t>
            </a:r>
          </a:p>
        </p:txBody>
      </p:sp>
      <p:sp>
        <p:nvSpPr>
          <p:cNvPr id="312322" name="Rectangle 3"/>
          <p:cNvSpPr>
            <a:spLocks noGrp="1" noChangeArrowheads="1"/>
          </p:cNvSpPr>
          <p:nvPr>
            <p:ph type="body" idx="1"/>
          </p:nvPr>
        </p:nvSpPr>
        <p:spPr/>
        <p:txBody>
          <a:bodyPr/>
          <a:lstStyle/>
          <a:p>
            <a:pPr eaLnBrk="1" hangingPunct="1">
              <a:lnSpc>
                <a:spcPct val="90000"/>
              </a:lnSpc>
            </a:pPr>
            <a:r>
              <a:rPr lang="en-US" sz="2800">
                <a:latin typeface="Comic Sans MS" charset="0"/>
                <a:ea typeface="ＭＳ Ｐゴシック" charset="0"/>
              </a:rPr>
              <a:t>Bob Berwick (MIT)</a:t>
            </a:r>
          </a:p>
          <a:p>
            <a:pPr eaLnBrk="1" hangingPunct="1">
              <a:lnSpc>
                <a:spcPct val="90000"/>
              </a:lnSpc>
            </a:pPr>
            <a:r>
              <a:rPr lang="en-US" sz="2800">
                <a:latin typeface="Comic Sans MS" charset="0"/>
                <a:ea typeface="ＭＳ Ｐゴシック" charset="0"/>
              </a:rPr>
              <a:t>Chris Manning (Stanford)</a:t>
            </a:r>
          </a:p>
          <a:p>
            <a:pPr eaLnBrk="1" hangingPunct="1">
              <a:lnSpc>
                <a:spcPct val="90000"/>
              </a:lnSpc>
            </a:pPr>
            <a:r>
              <a:rPr lang="en-US" sz="2800">
                <a:latin typeface="Comic Sans MS" charset="0"/>
                <a:ea typeface="ＭＳ Ｐゴシック" charset="0"/>
              </a:rPr>
              <a:t>Bonnie Dorr, Nizar Habash (Maryland)</a:t>
            </a:r>
          </a:p>
          <a:p>
            <a:pPr eaLnBrk="1" hangingPunct="1">
              <a:lnSpc>
                <a:spcPct val="90000"/>
              </a:lnSpc>
            </a:pPr>
            <a:r>
              <a:rPr lang="en-US" sz="2800">
                <a:latin typeface="Comic Sans MS" charset="0"/>
                <a:ea typeface="ＭＳ Ｐゴシック" charset="0"/>
              </a:rPr>
              <a:t>Peter Hancox (Birmingham)</a:t>
            </a:r>
          </a:p>
          <a:p>
            <a:pPr eaLnBrk="1" hangingPunct="1">
              <a:lnSpc>
                <a:spcPct val="90000"/>
              </a:lnSpc>
            </a:pPr>
            <a:r>
              <a:rPr lang="en-US" sz="2800">
                <a:latin typeface="Comic Sans MS" charset="0"/>
                <a:ea typeface="ＭＳ Ｐゴシック" charset="0"/>
              </a:rPr>
              <a:t>Paula Matuszek, Mary-Angela Papalaskari (Villanova)</a:t>
            </a:r>
          </a:p>
          <a:p>
            <a:pPr eaLnBrk="1" hangingPunct="1">
              <a:lnSpc>
                <a:spcPct val="90000"/>
              </a:lnSpc>
            </a:pPr>
            <a:r>
              <a:rPr lang="en-US" sz="2800">
                <a:latin typeface="Comic Sans MS" charset="0"/>
                <a:ea typeface="ＭＳ Ｐゴシック" charset="0"/>
              </a:rPr>
              <a:t>Heshaam Feili (Sharif)</a:t>
            </a:r>
          </a:p>
          <a:p>
            <a:pPr eaLnBrk="1" hangingPunct="1">
              <a:lnSpc>
                <a:spcPct val="90000"/>
              </a:lnSpc>
            </a:pPr>
            <a:r>
              <a:rPr lang="en-US" sz="2800">
                <a:latin typeface="Comic Sans MS" charset="0"/>
                <a:ea typeface="ＭＳ Ｐゴシック" charset="0"/>
              </a:rPr>
              <a:t>Ehud Reiter (Aberdeen)</a:t>
            </a:r>
          </a:p>
        </p:txBody>
      </p:sp>
    </p:spTree>
    <p:extLst>
      <p:ext uri="{BB962C8B-B14F-4D97-AF65-F5344CB8AC3E}">
        <p14:creationId xmlns:p14="http://schemas.microsoft.com/office/powerpoint/2010/main" val="288743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US">
                <a:latin typeface="Comic Sans MS" charset="0"/>
                <a:ea typeface="ＭＳ Ｐゴシック" charset="0"/>
              </a:rPr>
              <a:t>Early Excitement (1960s)</a:t>
            </a:r>
          </a:p>
        </p:txBody>
      </p:sp>
      <p:sp>
        <p:nvSpPr>
          <p:cNvPr id="100354" name="Rectangle 3"/>
          <p:cNvSpPr>
            <a:spLocks noGrp="1" noChangeArrowheads="1"/>
          </p:cNvSpPr>
          <p:nvPr>
            <p:ph type="body" idx="1"/>
          </p:nvPr>
        </p:nvSpPr>
        <p:spPr>
          <a:xfrm>
            <a:off x="0" y="1600200"/>
            <a:ext cx="9144000" cy="5105400"/>
          </a:xfrm>
        </p:spPr>
        <p:txBody>
          <a:bodyPr/>
          <a:lstStyle/>
          <a:p>
            <a:pPr eaLnBrk="1" hangingPunct="1">
              <a:lnSpc>
                <a:spcPct val="80000"/>
              </a:lnSpc>
            </a:pPr>
            <a:endParaRPr lang="en-US" sz="2800">
              <a:latin typeface="Comic Sans MS" charset="0"/>
              <a:ea typeface="ＭＳ Ｐゴシック" charset="0"/>
            </a:endParaRPr>
          </a:p>
          <a:p>
            <a:pPr lvl="2" eaLnBrk="1" hangingPunct="1">
              <a:lnSpc>
                <a:spcPct val="80000"/>
              </a:lnSpc>
            </a:pPr>
            <a:endParaRPr lang="en-US" sz="2000">
              <a:latin typeface="Comic Sans MS" charset="0"/>
              <a:ea typeface="ＭＳ Ｐゴシック" charset="0"/>
            </a:endParaRPr>
          </a:p>
          <a:p>
            <a:pPr lvl="1" eaLnBrk="1" hangingPunct="1">
              <a:lnSpc>
                <a:spcPct val="80000"/>
              </a:lnSpc>
              <a:buFontTx/>
              <a:buNone/>
            </a:pPr>
            <a:r>
              <a:rPr lang="en-US" sz="2400">
                <a:latin typeface="Comic Sans MS" charset="0"/>
                <a:ea typeface="ＭＳ Ｐゴシック" charset="0"/>
              </a:rPr>
              <a:t>	</a:t>
            </a:r>
            <a:r>
              <a:rPr lang="en-US" sz="3200">
                <a:latin typeface="Comic Sans MS" charset="0"/>
                <a:ea typeface="ＭＳ Ｐゴシック" charset="0"/>
              </a:rPr>
              <a:t>By 1966 US government had spent $20M on machine translation alone</a:t>
            </a:r>
            <a:endParaRPr lang="en-US" sz="2400">
              <a:latin typeface="Comic Sans MS" charset="0"/>
              <a:ea typeface="ＭＳ Ｐゴシック" charset="0"/>
            </a:endParaRPr>
          </a:p>
          <a:p>
            <a:pPr lvl="1" eaLnBrk="1" hangingPunct="1">
              <a:lnSpc>
                <a:spcPct val="80000"/>
              </a:lnSpc>
              <a:buFontTx/>
              <a:buNone/>
            </a:pPr>
            <a:endParaRPr lang="en-US" sz="2400" b="1">
              <a:latin typeface="Comic Sans MS" charset="0"/>
              <a:ea typeface="ＭＳ Ｐゴシック" charset="0"/>
            </a:endParaRPr>
          </a:p>
          <a:p>
            <a:pPr lvl="1" eaLnBrk="1" hangingPunct="1">
              <a:lnSpc>
                <a:spcPct val="80000"/>
              </a:lnSpc>
              <a:buFontTx/>
              <a:buNone/>
            </a:pPr>
            <a:r>
              <a:rPr lang="en-US" sz="2400" b="1">
                <a:latin typeface="Comic Sans MS" charset="0"/>
                <a:ea typeface="ＭＳ Ｐゴシック" charset="0"/>
              </a:rPr>
              <a:t>Critics:</a:t>
            </a:r>
          </a:p>
          <a:p>
            <a:pPr lvl="1" eaLnBrk="1" hangingPunct="1">
              <a:lnSpc>
                <a:spcPct val="80000"/>
              </a:lnSpc>
              <a:buFontTx/>
              <a:buNone/>
            </a:pPr>
            <a:endParaRPr lang="en-US" sz="2400" b="1">
              <a:latin typeface="Comic Sans MS" charset="0"/>
              <a:ea typeface="ＭＳ Ｐゴシック" charset="0"/>
            </a:endParaRPr>
          </a:p>
          <a:p>
            <a:pPr lvl="1" eaLnBrk="1" hangingPunct="1">
              <a:lnSpc>
                <a:spcPct val="80000"/>
              </a:lnSpc>
            </a:pPr>
            <a:r>
              <a:rPr lang="en-US" sz="2400">
                <a:latin typeface="Comic Sans MS" charset="0"/>
                <a:ea typeface="ＭＳ Ｐゴシック" charset="0"/>
              </a:rPr>
              <a:t>Bar Hillel – </a:t>
            </a:r>
            <a:r>
              <a:rPr lang="ja-JP" altLang="en-US" sz="2400">
                <a:latin typeface="Comic Sans MS" charset="0"/>
                <a:ea typeface="ＭＳ Ｐゴシック" charset="0"/>
              </a:rPr>
              <a:t>“</a:t>
            </a:r>
            <a:r>
              <a:rPr lang="en-US" altLang="ja-JP" sz="2400">
                <a:latin typeface="Comic Sans MS" charset="0"/>
                <a:ea typeface="ＭＳ Ｐゴシック" charset="0"/>
              </a:rPr>
              <a:t>no way to disambiguation without deep understanding</a:t>
            </a:r>
            <a:r>
              <a:rPr lang="ja-JP" altLang="en-US" sz="2400">
                <a:latin typeface="Comic Sans MS" charset="0"/>
                <a:ea typeface="ＭＳ Ｐゴシック" charset="0"/>
              </a:rPr>
              <a:t>”</a:t>
            </a:r>
            <a:endParaRPr lang="en-US" altLang="ja-JP" sz="2400">
              <a:latin typeface="Comic Sans MS" charset="0"/>
              <a:ea typeface="ＭＳ Ｐゴシック" charset="0"/>
            </a:endParaRPr>
          </a:p>
          <a:p>
            <a:pPr lvl="1" eaLnBrk="1" hangingPunct="1">
              <a:lnSpc>
                <a:spcPct val="80000"/>
              </a:lnSpc>
            </a:pPr>
            <a:endParaRPr lang="en-US" sz="2400">
              <a:latin typeface="Comic Sans MS" charset="0"/>
              <a:ea typeface="ＭＳ Ｐゴシック" charset="0"/>
            </a:endParaRPr>
          </a:p>
          <a:p>
            <a:pPr lvl="1" eaLnBrk="1" hangingPunct="1">
              <a:lnSpc>
                <a:spcPct val="80000"/>
              </a:lnSpc>
            </a:pPr>
            <a:r>
              <a:rPr lang="en-US" sz="2400">
                <a:latin typeface="Comic Sans MS" charset="0"/>
                <a:ea typeface="ＭＳ Ｐゴシック" charset="0"/>
              </a:rPr>
              <a:t>Pierce report (1966): </a:t>
            </a:r>
            <a:r>
              <a:rPr lang="ja-JP" altLang="en-US" sz="2400">
                <a:latin typeface="Comic Sans MS" charset="0"/>
                <a:ea typeface="ＭＳ Ｐゴシック" charset="0"/>
              </a:rPr>
              <a:t>“</a:t>
            </a:r>
            <a:r>
              <a:rPr lang="en-US" altLang="ja-JP" sz="2400">
                <a:latin typeface="Comic Sans MS" charset="0"/>
                <a:ea typeface="ＭＳ Ｐゴシック" charset="0"/>
              </a:rPr>
              <a:t>no way to justify work in terms of practical output</a:t>
            </a:r>
            <a:r>
              <a:rPr lang="ja-JP" altLang="en-US" sz="2400">
                <a:latin typeface="Comic Sans MS" charset="0"/>
                <a:ea typeface="ＭＳ Ｐゴシック" charset="0"/>
              </a:rPr>
              <a:t>”</a:t>
            </a:r>
            <a:endParaRPr lang="en-US" sz="2400">
              <a:latin typeface="Comic Sans MS" charset="0"/>
              <a:ea typeface="ＭＳ Ｐゴシック" charset="0"/>
            </a:endParaRPr>
          </a:p>
        </p:txBody>
      </p:sp>
    </p:spTree>
    <p:extLst>
      <p:ext uri="{BB962C8B-B14F-4D97-AF65-F5344CB8AC3E}">
        <p14:creationId xmlns:p14="http://schemas.microsoft.com/office/powerpoint/2010/main" val="30374804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sz="4000">
                <a:latin typeface="Comic Sans MS" charset="0"/>
                <a:ea typeface="ＭＳ Ｐゴシック" charset="0"/>
              </a:rPr>
              <a:t>ELIZA (1966)</a:t>
            </a:r>
          </a:p>
        </p:txBody>
      </p:sp>
      <p:sp>
        <p:nvSpPr>
          <p:cNvPr id="102402" name="Rectangle 3"/>
          <p:cNvSpPr>
            <a:spLocks noGrp="1" noChangeArrowheads="1"/>
          </p:cNvSpPr>
          <p:nvPr>
            <p:ph type="body" idx="1"/>
          </p:nvPr>
        </p:nvSpPr>
        <p:spPr>
          <a:xfrm>
            <a:off x="609600" y="2057400"/>
            <a:ext cx="8382000" cy="4114800"/>
          </a:xfrm>
        </p:spPr>
        <p:txBody>
          <a:bodyPr/>
          <a:lstStyle/>
          <a:p>
            <a:pPr eaLnBrk="1" hangingPunct="1">
              <a:lnSpc>
                <a:spcPct val="90000"/>
              </a:lnSpc>
            </a:pPr>
            <a:r>
              <a:rPr lang="en-US" sz="2800">
                <a:latin typeface="Comic Sans MS" charset="0"/>
                <a:ea typeface="ＭＳ Ｐゴシック" charset="0"/>
              </a:rPr>
              <a:t>Remarkably simple </a:t>
            </a:r>
            <a:r>
              <a:rPr lang="ja-JP" altLang="en-US" sz="2800">
                <a:latin typeface="Comic Sans MS" charset="0"/>
                <a:ea typeface="ＭＳ Ｐゴシック" charset="0"/>
              </a:rPr>
              <a:t>“</a:t>
            </a:r>
            <a:r>
              <a:rPr lang="en-US" altLang="ja-JP" sz="2800">
                <a:latin typeface="Comic Sans MS" charset="0"/>
                <a:ea typeface="ＭＳ Ｐゴシック" charset="0"/>
              </a:rPr>
              <a:t>Rogerian Psychologist</a:t>
            </a:r>
            <a:r>
              <a:rPr lang="ja-JP" altLang="en-US" sz="2800">
                <a:latin typeface="Comic Sans MS" charset="0"/>
                <a:ea typeface="ＭＳ Ｐゴシック" charset="0"/>
              </a:rPr>
              <a:t>”</a:t>
            </a:r>
            <a:endParaRPr lang="en-US" altLang="ja-JP" sz="2800">
              <a:latin typeface="Comic Sans MS" charset="0"/>
              <a:ea typeface="ＭＳ Ｐゴシック" charset="0"/>
            </a:endParaRPr>
          </a:p>
          <a:p>
            <a:pPr eaLnBrk="1" hangingPunct="1">
              <a:lnSpc>
                <a:spcPct val="90000"/>
              </a:lnSpc>
            </a:pPr>
            <a:r>
              <a:rPr lang="en-US" sz="2800">
                <a:latin typeface="Comic Sans MS" charset="0"/>
                <a:ea typeface="ＭＳ Ｐゴシック" charset="0"/>
              </a:rPr>
              <a:t>Uses pattern patching to carry on limited form of conversation</a:t>
            </a:r>
          </a:p>
          <a:p>
            <a:pPr eaLnBrk="1" hangingPunct="1">
              <a:lnSpc>
                <a:spcPct val="90000"/>
              </a:lnSpc>
            </a:pPr>
            <a:r>
              <a:rPr lang="en-US" sz="2800">
                <a:latin typeface="Comic Sans MS" charset="0"/>
                <a:ea typeface="ＭＳ Ｐゴシック" charset="0"/>
              </a:rPr>
              <a:t>Seemed to pass the Turing Test! (</a:t>
            </a:r>
            <a:r>
              <a:rPr lang="en-US" sz="2800" i="1">
                <a:latin typeface="Comic Sans MS" charset="0"/>
                <a:ea typeface="ＭＳ Ｐゴシック" charset="0"/>
              </a:rPr>
              <a:t>Machines Who Think</a:t>
            </a:r>
            <a:r>
              <a:rPr lang="en-US" sz="2800">
                <a:latin typeface="Comic Sans MS" charset="0"/>
                <a:ea typeface="ＭＳ Ｐゴシック" charset="0"/>
              </a:rPr>
              <a:t>, McCorduck, 1979)</a:t>
            </a:r>
          </a:p>
          <a:p>
            <a:pPr eaLnBrk="1" hangingPunct="1">
              <a:lnSpc>
                <a:spcPct val="90000"/>
              </a:lnSpc>
            </a:pPr>
            <a:r>
              <a:rPr lang="en-US" sz="2800">
                <a:latin typeface="Comic Sans MS" charset="0"/>
                <a:ea typeface="ＭＳ Ｐゴシック" charset="0"/>
              </a:rPr>
              <a:t>Attacked (Weizenbaum)</a:t>
            </a:r>
          </a:p>
          <a:p>
            <a:pPr eaLnBrk="1" hangingPunct="1">
              <a:lnSpc>
                <a:spcPct val="90000"/>
              </a:lnSpc>
            </a:pPr>
            <a:r>
              <a:rPr lang="en-US" sz="2800">
                <a:latin typeface="Comic Sans MS" charset="0"/>
                <a:ea typeface="ＭＳ Ｐゴシック" charset="0"/>
              </a:rPr>
              <a:t>Demos:</a:t>
            </a:r>
          </a:p>
          <a:p>
            <a:pPr lvl="1" eaLnBrk="1" hangingPunct="1">
              <a:lnSpc>
                <a:spcPct val="90000"/>
              </a:lnSpc>
            </a:pPr>
            <a:r>
              <a:rPr lang="en-US" sz="2400">
                <a:latin typeface="Comic Sans MS" charset="0"/>
                <a:ea typeface="ＭＳ Ｐゴシック" charset="0"/>
                <a:hlinkClick r:id="rId3"/>
              </a:rPr>
              <a:t>http://www.manifestation.com/neurotoys/eliza.php3</a:t>
            </a:r>
            <a:endParaRPr lang="en-US" sz="2400">
              <a:latin typeface="Comic Sans MS" charset="0"/>
              <a:ea typeface="ＭＳ Ｐゴシック" charset="0"/>
            </a:endParaRPr>
          </a:p>
          <a:p>
            <a:pPr lvl="1" eaLnBrk="1" hangingPunct="1">
              <a:lnSpc>
                <a:spcPct val="90000"/>
              </a:lnSpc>
            </a:pPr>
            <a:r>
              <a:rPr lang="en-US" sz="2400" u="sng">
                <a:latin typeface="Comic Sans MS" charset="0"/>
                <a:ea typeface="ＭＳ Ｐゴシック" charset="0"/>
              </a:rPr>
              <a:t>http://www.lpa.co.uk/pws_dem4.htm</a:t>
            </a:r>
            <a:endParaRPr lang="en-US" sz="3200" u="sng">
              <a:latin typeface="Comic Sans MS" charset="0"/>
              <a:ea typeface="ＭＳ Ｐゴシック" charset="0"/>
            </a:endParaRPr>
          </a:p>
        </p:txBody>
      </p:sp>
    </p:spTree>
    <p:extLst>
      <p:ext uri="{BB962C8B-B14F-4D97-AF65-F5344CB8AC3E}">
        <p14:creationId xmlns:p14="http://schemas.microsoft.com/office/powerpoint/2010/main" val="38227769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a:latin typeface="Comic Sans MS" charset="0"/>
                <a:ea typeface="ＭＳ Ｐゴシック" charset="0"/>
              </a:rPr>
              <a:t>History (1970-1990)</a:t>
            </a:r>
          </a:p>
        </p:txBody>
      </p:sp>
      <p:sp>
        <p:nvSpPr>
          <p:cNvPr id="104450" name="Rectangle 3"/>
          <p:cNvSpPr>
            <a:spLocks noGrp="1" noChangeArrowheads="1"/>
          </p:cNvSpPr>
          <p:nvPr>
            <p:ph type="body" idx="1"/>
          </p:nvPr>
        </p:nvSpPr>
        <p:spPr>
          <a:xfrm>
            <a:off x="609600" y="1752600"/>
            <a:ext cx="8001000" cy="4572000"/>
          </a:xfrm>
        </p:spPr>
        <p:txBody>
          <a:bodyPr/>
          <a:lstStyle/>
          <a:p>
            <a:pPr eaLnBrk="1" hangingPunct="1">
              <a:lnSpc>
                <a:spcPct val="80000"/>
              </a:lnSpc>
            </a:pPr>
            <a:r>
              <a:rPr lang="en-US" sz="2800">
                <a:latin typeface="Comic Sans MS" charset="0"/>
                <a:ea typeface="ＭＳ Ｐゴシック" charset="0"/>
              </a:rPr>
              <a:t>Stochastic</a:t>
            </a:r>
          </a:p>
          <a:p>
            <a:pPr lvl="1" eaLnBrk="1" hangingPunct="1">
              <a:lnSpc>
                <a:spcPct val="80000"/>
              </a:lnSpc>
            </a:pPr>
            <a:r>
              <a:rPr lang="en-US" sz="2400">
                <a:latin typeface="Comic Sans MS" charset="0"/>
                <a:ea typeface="ＭＳ Ｐゴシック" charset="0"/>
              </a:rPr>
              <a:t>speech recognition and synthesis (Bell Labs)</a:t>
            </a:r>
          </a:p>
          <a:p>
            <a:pPr lvl="1" eaLnBrk="1" hangingPunct="1">
              <a:lnSpc>
                <a:spcPct val="80000"/>
              </a:lnSpc>
            </a:pPr>
            <a:endParaRPr lang="en-US" sz="2400">
              <a:latin typeface="Comic Sans MS" charset="0"/>
              <a:ea typeface="ＭＳ Ｐゴシック" charset="0"/>
            </a:endParaRPr>
          </a:p>
          <a:p>
            <a:pPr eaLnBrk="1" hangingPunct="1">
              <a:lnSpc>
                <a:spcPct val="80000"/>
              </a:lnSpc>
            </a:pPr>
            <a:r>
              <a:rPr lang="en-US" sz="2800">
                <a:latin typeface="Comic Sans MS" charset="0"/>
                <a:ea typeface="ＭＳ Ｐゴシック" charset="0"/>
              </a:rPr>
              <a:t>Logic-based</a:t>
            </a:r>
          </a:p>
          <a:p>
            <a:pPr lvl="1" eaLnBrk="1" hangingPunct="1">
              <a:lnSpc>
                <a:spcPct val="80000"/>
              </a:lnSpc>
            </a:pPr>
            <a:r>
              <a:rPr lang="en-US" sz="2400">
                <a:latin typeface="Comic Sans MS" charset="0"/>
                <a:ea typeface="ＭＳ Ｐゴシック" charset="0"/>
              </a:rPr>
              <a:t>compositional semantics (Montague)</a:t>
            </a:r>
          </a:p>
          <a:p>
            <a:pPr lvl="1" eaLnBrk="1" hangingPunct="1">
              <a:lnSpc>
                <a:spcPct val="80000"/>
              </a:lnSpc>
            </a:pPr>
            <a:r>
              <a:rPr lang="en-US" sz="2400">
                <a:latin typeface="Comic Sans MS" charset="0"/>
                <a:ea typeface="ＭＳ Ｐゴシック" charset="0"/>
              </a:rPr>
              <a:t>definite-clause grammars (Pereira&amp;Warren)</a:t>
            </a:r>
          </a:p>
          <a:p>
            <a:pPr lvl="1" eaLnBrk="1" hangingPunct="1">
              <a:lnSpc>
                <a:spcPct val="80000"/>
              </a:lnSpc>
            </a:pPr>
            <a:endParaRPr lang="en-US" sz="2400">
              <a:latin typeface="Comic Sans MS" charset="0"/>
              <a:ea typeface="ＭＳ Ｐゴシック" charset="0"/>
            </a:endParaRPr>
          </a:p>
          <a:p>
            <a:pPr eaLnBrk="1" hangingPunct="1">
              <a:lnSpc>
                <a:spcPct val="80000"/>
              </a:lnSpc>
            </a:pPr>
            <a:r>
              <a:rPr lang="en-US" sz="2800">
                <a:latin typeface="Comic Sans MS" charset="0"/>
                <a:ea typeface="ＭＳ Ｐゴシック" charset="0"/>
              </a:rPr>
              <a:t>Ad-hoc</a:t>
            </a:r>
          </a:p>
          <a:p>
            <a:pPr lvl="1" eaLnBrk="1" hangingPunct="1">
              <a:lnSpc>
                <a:spcPct val="80000"/>
              </a:lnSpc>
            </a:pPr>
            <a:r>
              <a:rPr lang="en-US" sz="2400">
                <a:latin typeface="Comic Sans MS" charset="0"/>
                <a:ea typeface="ＭＳ Ｐゴシック" charset="0"/>
              </a:rPr>
              <a:t>SHRDLU robot in blocks world (Winograd)</a:t>
            </a:r>
          </a:p>
          <a:p>
            <a:pPr lvl="1" eaLnBrk="1" hangingPunct="1">
              <a:lnSpc>
                <a:spcPct val="80000"/>
              </a:lnSpc>
            </a:pPr>
            <a:r>
              <a:rPr lang="en-US" sz="2400">
                <a:latin typeface="Comic Sans MS" charset="0"/>
                <a:ea typeface="ＭＳ Ｐゴシック" charset="0"/>
              </a:rPr>
              <a:t>knowledge-representation systems (Shank)</a:t>
            </a:r>
          </a:p>
          <a:p>
            <a:pPr lvl="1" eaLnBrk="1" hangingPunct="1">
              <a:lnSpc>
                <a:spcPct val="80000"/>
              </a:lnSpc>
            </a:pPr>
            <a:endParaRPr lang="en-US">
              <a:latin typeface="Comic Sans MS" charset="0"/>
              <a:ea typeface="ＭＳ Ｐゴシック" charset="0"/>
            </a:endParaRPr>
          </a:p>
        </p:txBody>
      </p:sp>
    </p:spTree>
    <p:extLst>
      <p:ext uri="{BB962C8B-B14F-4D97-AF65-F5344CB8AC3E}">
        <p14:creationId xmlns:p14="http://schemas.microsoft.com/office/powerpoint/2010/main" val="23796940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sz="4000">
                <a:latin typeface="Comic Sans MS" charset="0"/>
                <a:ea typeface="ＭＳ Ｐゴシック" charset="0"/>
              </a:rPr>
              <a:t>SHRDLU (Winograd, 1970)</a:t>
            </a:r>
            <a:endParaRPr lang="en-US">
              <a:latin typeface="Comic Sans MS" charset="0"/>
              <a:ea typeface="ＭＳ Ｐゴシック" charset="0"/>
            </a:endParaRPr>
          </a:p>
        </p:txBody>
      </p:sp>
      <p:sp>
        <p:nvSpPr>
          <p:cNvPr id="106498" name="Rectangle 3"/>
          <p:cNvSpPr>
            <a:spLocks noGrp="1" noChangeArrowheads="1"/>
          </p:cNvSpPr>
          <p:nvPr>
            <p:ph type="body" idx="1"/>
          </p:nvPr>
        </p:nvSpPr>
        <p:spPr/>
        <p:txBody>
          <a:bodyPr/>
          <a:lstStyle/>
          <a:p>
            <a:pPr eaLnBrk="1" hangingPunct="1">
              <a:lnSpc>
                <a:spcPct val="90000"/>
              </a:lnSpc>
              <a:buFontTx/>
              <a:buNone/>
            </a:pPr>
            <a:r>
              <a:rPr lang="en-US" sz="2800">
                <a:latin typeface="Comic Sans MS" charset="0"/>
                <a:ea typeface="ＭＳ Ｐゴシック" charset="0"/>
              </a:rPr>
              <a:t>	Answers questions, executes commands, and accepts information in an interactive English dialog... The system contains a parser, a recognition grammar of English, programs for semantic analysis, and a general problem solving system... It can remember and discuss its plans and actions as well as carrying them out... Knowledge in the system is represented in the form of procedures, rather than tables of rules or lists of patterns.</a:t>
            </a:r>
          </a:p>
        </p:txBody>
      </p:sp>
    </p:spTree>
    <p:extLst>
      <p:ext uri="{BB962C8B-B14F-4D97-AF65-F5344CB8AC3E}">
        <p14:creationId xmlns:p14="http://schemas.microsoft.com/office/powerpoint/2010/main" val="8631446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a:latin typeface="Comic Sans MS" charset="0"/>
                <a:ea typeface="ＭＳ Ｐゴシック" charset="0"/>
              </a:rPr>
              <a:t>Dave McDonald</a:t>
            </a:r>
          </a:p>
        </p:txBody>
      </p:sp>
      <p:sp>
        <p:nvSpPr>
          <p:cNvPr id="108546" name="Rectangle 3"/>
          <p:cNvSpPr>
            <a:spLocks noGrp="1" noChangeArrowheads="1"/>
          </p:cNvSpPr>
          <p:nvPr>
            <p:ph type="body" idx="1"/>
          </p:nvPr>
        </p:nvSpPr>
        <p:spPr>
          <a:xfrm>
            <a:off x="304800" y="1981200"/>
            <a:ext cx="8153400" cy="4572000"/>
          </a:xfrm>
        </p:spPr>
        <p:txBody>
          <a:bodyPr/>
          <a:lstStyle/>
          <a:p>
            <a:pPr eaLnBrk="1" hangingPunct="1">
              <a:lnSpc>
                <a:spcPct val="90000"/>
              </a:lnSpc>
              <a:buFontTx/>
              <a:buNone/>
            </a:pPr>
            <a:r>
              <a:rPr lang="en-US" sz="2800">
                <a:latin typeface="Comic Sans MS" charset="0"/>
                <a:ea typeface="ＭＳ Ｐゴシック" charset="0"/>
              </a:rPr>
              <a:t>	SHRDLU was a special program. Even today its parser would be competitive as an architecture. For a recursive descent algorithm it had some clever means of jumping to anticipated alternative analyses.... It defined the whole notion of </a:t>
            </a:r>
            <a:r>
              <a:rPr lang="en-US" sz="2800" b="1">
                <a:latin typeface="Comic Sans MS" charset="0"/>
                <a:ea typeface="ＭＳ Ｐゴシック" charset="0"/>
              </a:rPr>
              <a:t>procedural semantics</a:t>
            </a:r>
            <a:r>
              <a:rPr lang="en-US" sz="2800">
                <a:latin typeface="Comic Sans MS" charset="0"/>
                <a:ea typeface="ＭＳ Ｐゴシック" charset="0"/>
              </a:rPr>
              <a:t> (though </a:t>
            </a:r>
            <a:r>
              <a:rPr lang="en-US" sz="2800" b="1">
                <a:latin typeface="Comic Sans MS" charset="0"/>
                <a:ea typeface="ＭＳ Ｐゴシック" charset="0"/>
              </a:rPr>
              <a:t>Bill Woods</a:t>
            </a:r>
            <a:r>
              <a:rPr lang="en-US" sz="2800">
                <a:latin typeface="Comic Sans MS" charset="0"/>
                <a:ea typeface="ＭＳ Ｐゴシック" charset="0"/>
              </a:rPr>
              <a:t> tends to get the credit), and its grammar was the first instance of Systemic Functional Linguistics applied to language understanding and quite well done.</a:t>
            </a:r>
          </a:p>
        </p:txBody>
      </p:sp>
    </p:spTree>
    <p:extLst>
      <p:ext uri="{BB962C8B-B14F-4D97-AF65-F5344CB8AC3E}">
        <p14:creationId xmlns:p14="http://schemas.microsoft.com/office/powerpoint/2010/main" val="16366344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a:latin typeface="Comic Sans MS" charset="0"/>
                <a:ea typeface="ＭＳ Ｐゴシック" charset="0"/>
              </a:rPr>
              <a:t>LIFER/LADDER (1978)</a:t>
            </a:r>
          </a:p>
        </p:txBody>
      </p:sp>
      <p:sp>
        <p:nvSpPr>
          <p:cNvPr id="110594" name="Rectangle 3"/>
          <p:cNvSpPr>
            <a:spLocks noGrp="1" noChangeArrowheads="1"/>
          </p:cNvSpPr>
          <p:nvPr>
            <p:ph type="body" idx="1"/>
          </p:nvPr>
        </p:nvSpPr>
        <p:spPr/>
        <p:txBody>
          <a:bodyPr/>
          <a:lstStyle/>
          <a:p>
            <a:pPr eaLnBrk="1" hangingPunct="1"/>
            <a:r>
              <a:rPr lang="en-US">
                <a:latin typeface="Comic Sans MS" charset="0"/>
                <a:ea typeface="ＭＳ Ｐゴシック" charset="0"/>
              </a:rPr>
              <a:t>Interface to db about Navy ships</a:t>
            </a:r>
          </a:p>
          <a:p>
            <a:pPr eaLnBrk="1" hangingPunct="1"/>
            <a:r>
              <a:rPr lang="en-US">
                <a:latin typeface="Comic Sans MS" charset="0"/>
                <a:ea typeface="ＭＳ Ｐゴシック" charset="0"/>
              </a:rPr>
              <a:t>Semantic grammar </a:t>
            </a:r>
          </a:p>
          <a:p>
            <a:pPr eaLnBrk="1" hangingPunct="1"/>
            <a:r>
              <a:rPr lang="en-US">
                <a:latin typeface="Comic Sans MS" charset="0"/>
                <a:ea typeface="ＭＳ Ｐゴシック" charset="0"/>
              </a:rPr>
              <a:t>User-friendly features (e.g. shortcuts)</a:t>
            </a:r>
          </a:p>
          <a:p>
            <a:pPr eaLnBrk="1" hangingPunct="1"/>
            <a:r>
              <a:rPr lang="en-US">
                <a:latin typeface="Comic Sans MS" charset="0"/>
                <a:ea typeface="ＭＳ Ｐゴシック" charset="0"/>
              </a:rPr>
              <a:t>People adapted to system </a:t>
            </a:r>
          </a:p>
        </p:txBody>
      </p:sp>
    </p:spTree>
    <p:extLst>
      <p:ext uri="{BB962C8B-B14F-4D97-AF65-F5344CB8AC3E}">
        <p14:creationId xmlns:p14="http://schemas.microsoft.com/office/powerpoint/2010/main" val="32099693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atin typeface="Comic Sans MS" charset="0"/>
                <a:ea typeface="ＭＳ Ｐゴシック" charset="0"/>
              </a:rPr>
              <a:t>History (1970-1990)</a:t>
            </a:r>
          </a:p>
        </p:txBody>
      </p:sp>
      <p:sp>
        <p:nvSpPr>
          <p:cNvPr id="112642" name="Rectangle 3"/>
          <p:cNvSpPr>
            <a:spLocks noGrp="1" noChangeArrowheads="1"/>
          </p:cNvSpPr>
          <p:nvPr>
            <p:ph type="body" idx="1"/>
          </p:nvPr>
        </p:nvSpPr>
        <p:spPr>
          <a:xfrm>
            <a:off x="609600" y="1752600"/>
            <a:ext cx="8001000" cy="4572000"/>
          </a:xfrm>
        </p:spPr>
        <p:txBody>
          <a:bodyPr/>
          <a:lstStyle/>
          <a:p>
            <a:pPr eaLnBrk="1" hangingPunct="1">
              <a:lnSpc>
                <a:spcPct val="80000"/>
              </a:lnSpc>
            </a:pPr>
            <a:endParaRPr lang="en-US" sz="2800">
              <a:latin typeface="Comic Sans MS" charset="0"/>
              <a:ea typeface="ＭＳ Ｐゴシック" charset="0"/>
            </a:endParaRPr>
          </a:p>
          <a:p>
            <a:pPr eaLnBrk="1" hangingPunct="1">
              <a:lnSpc>
                <a:spcPct val="80000"/>
              </a:lnSpc>
            </a:pPr>
            <a:r>
              <a:rPr lang="en-US">
                <a:latin typeface="Comic Sans MS" charset="0"/>
                <a:ea typeface="ＭＳ Ｐゴシック" charset="0"/>
              </a:rPr>
              <a:t>Discourse modeling</a:t>
            </a:r>
          </a:p>
          <a:p>
            <a:pPr eaLnBrk="1" hangingPunct="1">
              <a:lnSpc>
                <a:spcPct val="80000"/>
              </a:lnSpc>
            </a:pPr>
            <a:endParaRPr lang="en-US">
              <a:latin typeface="Comic Sans MS" charset="0"/>
              <a:ea typeface="ＭＳ Ｐゴシック" charset="0"/>
            </a:endParaRPr>
          </a:p>
          <a:p>
            <a:pPr lvl="1" eaLnBrk="1" hangingPunct="1">
              <a:lnSpc>
                <a:spcPct val="80000"/>
              </a:lnSpc>
            </a:pPr>
            <a:r>
              <a:rPr lang="en-US">
                <a:latin typeface="Comic Sans MS" charset="0"/>
                <a:ea typeface="ＭＳ Ｐゴシック" charset="0"/>
              </a:rPr>
              <a:t>anaphora</a:t>
            </a:r>
          </a:p>
          <a:p>
            <a:pPr lvl="2" eaLnBrk="1" hangingPunct="1">
              <a:lnSpc>
                <a:spcPct val="80000"/>
              </a:lnSpc>
            </a:pPr>
            <a:r>
              <a:rPr lang="en-US">
                <a:solidFill>
                  <a:srgbClr val="FF0000"/>
                </a:solidFill>
                <a:latin typeface="Comic Sans MS" charset="0"/>
                <a:ea typeface="ＭＳ Ｐゴシック" charset="0"/>
              </a:rPr>
              <a:t>If you need </a:t>
            </a:r>
            <a:r>
              <a:rPr lang="en-US" i="1">
                <a:solidFill>
                  <a:srgbClr val="FF0000"/>
                </a:solidFill>
                <a:latin typeface="Comic Sans MS" charset="0"/>
                <a:ea typeface="ＭＳ Ｐゴシック" charset="0"/>
              </a:rPr>
              <a:t>one,</a:t>
            </a:r>
            <a:r>
              <a:rPr lang="en-US">
                <a:solidFill>
                  <a:srgbClr val="FF0000"/>
                </a:solidFill>
                <a:latin typeface="Comic Sans MS" charset="0"/>
                <a:ea typeface="ＭＳ Ｐゴシック" charset="0"/>
              </a:rPr>
              <a:t> there</a:t>
            </a:r>
            <a:r>
              <a:rPr lang="fr-FR" altLang="ja-JP">
                <a:solidFill>
                  <a:srgbClr val="FF0000"/>
                </a:solidFill>
                <a:latin typeface="Comic Sans MS" charset="0"/>
                <a:ea typeface="ＭＳ Ｐゴシック" charset="0"/>
              </a:rPr>
              <a:t>'</a:t>
            </a:r>
            <a:r>
              <a:rPr lang="en-US">
                <a:solidFill>
                  <a:srgbClr val="FF0000"/>
                </a:solidFill>
                <a:latin typeface="Comic Sans MS" charset="0"/>
                <a:ea typeface="ＭＳ Ｐゴシック" charset="0"/>
              </a:rPr>
              <a:t>s </a:t>
            </a:r>
            <a:r>
              <a:rPr lang="en-US" i="1">
                <a:solidFill>
                  <a:srgbClr val="FF0000"/>
                </a:solidFill>
                <a:latin typeface="Comic Sans MS" charset="0"/>
                <a:ea typeface="ＭＳ Ｐゴシック" charset="0"/>
              </a:rPr>
              <a:t>a towel</a:t>
            </a:r>
            <a:r>
              <a:rPr lang="en-US">
                <a:solidFill>
                  <a:srgbClr val="FF0000"/>
                </a:solidFill>
                <a:latin typeface="Comic Sans MS" charset="0"/>
                <a:ea typeface="ＭＳ Ｐゴシック" charset="0"/>
              </a:rPr>
              <a:t> in the top drawer. </a:t>
            </a:r>
            <a:endParaRPr lang="en-US" sz="2000">
              <a:solidFill>
                <a:srgbClr val="FF0000"/>
              </a:solidFill>
              <a:latin typeface="Comic Sans MS" charset="0"/>
              <a:ea typeface="ＭＳ Ｐゴシック" charset="0"/>
            </a:endParaRPr>
          </a:p>
          <a:p>
            <a:pPr lvl="1" eaLnBrk="1" hangingPunct="1">
              <a:lnSpc>
                <a:spcPct val="80000"/>
              </a:lnSpc>
            </a:pPr>
            <a:r>
              <a:rPr lang="en-US">
                <a:latin typeface="Comic Sans MS" charset="0"/>
                <a:ea typeface="ＭＳ Ｐゴシック" charset="0"/>
              </a:rPr>
              <a:t>focus/topic (Groz et al.)</a:t>
            </a:r>
          </a:p>
          <a:p>
            <a:pPr lvl="1" eaLnBrk="1" hangingPunct="1">
              <a:lnSpc>
                <a:spcPct val="80000"/>
              </a:lnSpc>
            </a:pPr>
            <a:r>
              <a:rPr lang="en-US">
                <a:latin typeface="Comic Sans MS" charset="0"/>
                <a:ea typeface="ＭＳ Ｐゴシック" charset="0"/>
              </a:rPr>
              <a:t>conversational implicature (Grice)</a:t>
            </a:r>
          </a:p>
        </p:txBody>
      </p:sp>
    </p:spTree>
    <p:extLst>
      <p:ext uri="{BB962C8B-B14F-4D97-AF65-F5344CB8AC3E}">
        <p14:creationId xmlns:p14="http://schemas.microsoft.com/office/powerpoint/2010/main" val="8493562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atin typeface="Comic Sans MS" charset="0"/>
                <a:ea typeface="ＭＳ Ｐゴシック" charset="0"/>
              </a:rPr>
              <a:t>History (1970-1990)</a:t>
            </a:r>
          </a:p>
        </p:txBody>
      </p:sp>
      <p:sp>
        <p:nvSpPr>
          <p:cNvPr id="114690" name="Rectangle 3"/>
          <p:cNvSpPr>
            <a:spLocks noGrp="1" noChangeArrowheads="1"/>
          </p:cNvSpPr>
          <p:nvPr>
            <p:ph type="body" idx="1"/>
          </p:nvPr>
        </p:nvSpPr>
        <p:spPr>
          <a:xfrm>
            <a:off x="609600" y="1752600"/>
            <a:ext cx="8001000" cy="4572000"/>
          </a:xfrm>
        </p:spPr>
        <p:txBody>
          <a:bodyPr/>
          <a:lstStyle/>
          <a:p>
            <a:pPr eaLnBrk="1" hangingPunct="1">
              <a:lnSpc>
                <a:spcPct val="90000"/>
              </a:lnSpc>
              <a:buClr>
                <a:schemeClr val="tx1"/>
              </a:buClr>
              <a:buFont typeface="Wingdings" charset="0"/>
              <a:buChar char="§"/>
            </a:pPr>
            <a:endParaRPr lang="en-US" sz="2800">
              <a:latin typeface="Comic Sans MS" charset="0"/>
              <a:ea typeface="ＭＳ Ｐゴシック" charset="0"/>
            </a:endParaRPr>
          </a:p>
          <a:p>
            <a:pPr eaLnBrk="1" hangingPunct="1">
              <a:lnSpc>
                <a:spcPct val="90000"/>
              </a:lnSpc>
              <a:buClr>
                <a:schemeClr val="tx1"/>
              </a:buClr>
              <a:buFont typeface="Wingdings" charset="0"/>
              <a:buChar char="§"/>
            </a:pPr>
            <a:r>
              <a:rPr lang="en-US" sz="2800">
                <a:latin typeface="Comic Sans MS" charset="0"/>
                <a:ea typeface="ＭＳ Ｐゴシック" charset="0"/>
              </a:rPr>
              <a:t>Semantic representations</a:t>
            </a:r>
            <a:r>
              <a:rPr lang="en-US" sz="2400">
                <a:latin typeface="Comic Sans MS" charset="0"/>
                <a:ea typeface="ＭＳ Ｐゴシック" charset="0"/>
              </a:rPr>
              <a:t> </a:t>
            </a:r>
          </a:p>
          <a:p>
            <a:pPr eaLnBrk="1" hangingPunct="1">
              <a:lnSpc>
                <a:spcPct val="90000"/>
              </a:lnSpc>
              <a:buClr>
                <a:schemeClr val="tx1"/>
              </a:buClr>
              <a:buFont typeface="Wingdings" charset="0"/>
              <a:buChar char="§"/>
            </a:pPr>
            <a:endParaRPr lang="en-US" sz="2400">
              <a:latin typeface="Comic Sans MS" charset="0"/>
              <a:ea typeface="ＭＳ Ｐゴシック" charset="0"/>
            </a:endParaRPr>
          </a:p>
          <a:p>
            <a:pPr lvl="1" eaLnBrk="1" hangingPunct="1">
              <a:lnSpc>
                <a:spcPct val="90000"/>
              </a:lnSpc>
              <a:buClr>
                <a:schemeClr val="tx1"/>
              </a:buClr>
              <a:buFont typeface="Wingdings" charset="0"/>
              <a:buChar char="§"/>
            </a:pPr>
            <a:r>
              <a:rPr lang="en-US" sz="2400">
                <a:solidFill>
                  <a:schemeClr val="hlink"/>
                </a:solidFill>
                <a:latin typeface="Comic Sans MS" charset="0"/>
                <a:ea typeface="ＭＳ Ｐゴシック" charset="0"/>
              </a:rPr>
              <a:t>Conceptual dependency</a:t>
            </a:r>
            <a:r>
              <a:rPr lang="en-US" sz="2400">
                <a:latin typeface="Comic Sans MS" charset="0"/>
                <a:ea typeface="ＭＳ Ｐゴシック" charset="0"/>
              </a:rPr>
              <a:t> - method of expressing language in terms of semantic primitives (Schank et al.)</a:t>
            </a:r>
          </a:p>
          <a:p>
            <a:pPr lvl="1" eaLnBrk="1" hangingPunct="1">
              <a:lnSpc>
                <a:spcPct val="90000"/>
              </a:lnSpc>
              <a:buClr>
                <a:schemeClr val="tx1"/>
              </a:buClr>
              <a:buFont typeface="Wingdings" charset="0"/>
              <a:buChar char="§"/>
            </a:pPr>
            <a:r>
              <a:rPr lang="en-US" sz="2400">
                <a:solidFill>
                  <a:schemeClr val="hlink"/>
                </a:solidFill>
                <a:latin typeface="Comic Sans MS" charset="0"/>
                <a:ea typeface="ＭＳ Ｐゴシック" charset="0"/>
              </a:rPr>
              <a:t>Semantic network</a:t>
            </a:r>
            <a:r>
              <a:rPr lang="en-US" sz="2400">
                <a:latin typeface="Comic Sans MS" charset="0"/>
                <a:ea typeface="ＭＳ Ｐゴシック" charset="0"/>
              </a:rPr>
              <a:t> (Quillian) </a:t>
            </a:r>
          </a:p>
          <a:p>
            <a:pPr lvl="1" eaLnBrk="1" hangingPunct="1">
              <a:lnSpc>
                <a:spcPct val="90000"/>
              </a:lnSpc>
              <a:buClr>
                <a:schemeClr val="tx1"/>
              </a:buClr>
              <a:buFont typeface="Wingdings" charset="0"/>
              <a:buChar char="§"/>
            </a:pPr>
            <a:r>
              <a:rPr lang="en-US" sz="2400">
                <a:solidFill>
                  <a:schemeClr val="hlink"/>
                </a:solidFill>
                <a:latin typeface="Comic Sans MS" charset="0"/>
                <a:ea typeface="ＭＳ Ｐゴシック" charset="0"/>
              </a:rPr>
              <a:t>Procedural semantics</a:t>
            </a:r>
            <a:r>
              <a:rPr lang="en-US" sz="2400">
                <a:latin typeface="Comic Sans MS" charset="0"/>
                <a:ea typeface="ＭＳ Ｐゴシック" charset="0"/>
              </a:rPr>
              <a:t> - intermediate representation between NLP system and DB system (Woods )</a:t>
            </a:r>
            <a:r>
              <a:rPr lang="en-US">
                <a:latin typeface="Comic Sans MS" charset="0"/>
                <a:ea typeface="ＭＳ Ｐゴシック" charset="0"/>
              </a:rPr>
              <a:t> </a:t>
            </a:r>
          </a:p>
          <a:p>
            <a:pPr lvl="1" eaLnBrk="1" hangingPunct="1">
              <a:lnSpc>
                <a:spcPct val="80000"/>
              </a:lnSpc>
            </a:pPr>
            <a:endParaRPr lang="en-US" sz="3200">
              <a:latin typeface="Comic Sans MS" charset="0"/>
              <a:ea typeface="ＭＳ Ｐゴシック" charset="0"/>
            </a:endParaRPr>
          </a:p>
        </p:txBody>
      </p:sp>
    </p:spTree>
    <p:extLst>
      <p:ext uri="{BB962C8B-B14F-4D97-AF65-F5344CB8AC3E}">
        <p14:creationId xmlns:p14="http://schemas.microsoft.com/office/powerpoint/2010/main" val="29857516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atin typeface="Comic Sans MS" charset="0"/>
                <a:ea typeface="ＭＳ Ｐゴシック" charset="0"/>
              </a:rPr>
              <a:t>Descartes (1629)</a:t>
            </a:r>
          </a:p>
        </p:txBody>
      </p:sp>
      <p:sp>
        <p:nvSpPr>
          <p:cNvPr id="82946" name="Rectangle 3"/>
          <p:cNvSpPr>
            <a:spLocks noGrp="1" noChangeArrowheads="1"/>
          </p:cNvSpPr>
          <p:nvPr>
            <p:ph type="body" idx="1"/>
          </p:nvPr>
        </p:nvSpPr>
        <p:spPr>
          <a:xfrm>
            <a:off x="228600" y="1981200"/>
            <a:ext cx="8458200" cy="4114800"/>
          </a:xfrm>
        </p:spPr>
        <p:txBody>
          <a:bodyPr/>
          <a:lstStyle/>
          <a:p>
            <a:pPr eaLnBrk="1" hangingPunct="1">
              <a:lnSpc>
                <a:spcPct val="90000"/>
              </a:lnSpc>
              <a:buFontTx/>
              <a:buNone/>
            </a:pPr>
            <a:r>
              <a:rPr lang="en-US" sz="2800">
                <a:latin typeface="Comic Sans MS" charset="0"/>
                <a:ea typeface="ＭＳ Ｐゴシック" charset="0"/>
              </a:rPr>
              <a:t>	If a large dictionary is printed in all the languages in which one wants to be understood, where common characters are put for each primitive word corresponding to the sense and not to the syllables, such as the same character for </a:t>
            </a:r>
            <a:r>
              <a:rPr lang="en-US" sz="2800" i="1">
                <a:latin typeface="Comic Sans MS" charset="0"/>
                <a:ea typeface="ＭＳ Ｐゴシック" charset="0"/>
              </a:rPr>
              <a:t>aymer</a:t>
            </a:r>
            <a:r>
              <a:rPr lang="en-US" sz="2800">
                <a:latin typeface="Comic Sans MS" charset="0"/>
                <a:ea typeface="ＭＳ Ｐゴシック" charset="0"/>
              </a:rPr>
              <a:t>, </a:t>
            </a:r>
            <a:r>
              <a:rPr lang="en-US" sz="2800" i="1">
                <a:latin typeface="Comic Sans MS" charset="0"/>
                <a:ea typeface="ＭＳ Ｐゴシック" charset="0"/>
              </a:rPr>
              <a:t>amare</a:t>
            </a:r>
            <a:r>
              <a:rPr lang="en-US" sz="2800">
                <a:latin typeface="Comic Sans MS" charset="0"/>
                <a:ea typeface="ＭＳ Ｐゴシック" charset="0"/>
              </a:rPr>
              <a:t> and </a:t>
            </a:r>
            <a:r>
              <a:rPr lang="en-US" sz="2800" i="1">
                <a:latin typeface="Comic Sans MS" charset="0"/>
                <a:ea typeface="ＭＳ Ｐゴシック" charset="0"/>
              </a:rPr>
              <a:t>filein</a:t>
            </a:r>
            <a:r>
              <a:rPr lang="en-US" sz="2800">
                <a:latin typeface="Comic Sans MS" charset="0"/>
                <a:ea typeface="ＭＳ Ｐゴシック" charset="0"/>
              </a:rPr>
              <a:t>, those having the dictionary and knowing the grammar would be able, through seeking all these characters one after another, to understand in their language what is being written. </a:t>
            </a:r>
          </a:p>
        </p:txBody>
      </p:sp>
    </p:spTree>
    <p:extLst>
      <p:ext uri="{BB962C8B-B14F-4D97-AF65-F5344CB8AC3E}">
        <p14:creationId xmlns:p14="http://schemas.microsoft.com/office/powerpoint/2010/main" val="30018484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0" y="609600"/>
            <a:ext cx="9144000" cy="1143000"/>
          </a:xfrm>
        </p:spPr>
        <p:txBody>
          <a:bodyPr/>
          <a:lstStyle/>
          <a:p>
            <a:pPr eaLnBrk="1" hangingPunct="1"/>
            <a:r>
              <a:rPr lang="en-US">
                <a:latin typeface="Comic Sans MS" charset="0"/>
                <a:ea typeface="ＭＳ Ｐゴシック" charset="0"/>
              </a:rPr>
              <a:t>Empiricism (1983-93)</a:t>
            </a:r>
          </a:p>
        </p:txBody>
      </p:sp>
      <p:sp>
        <p:nvSpPr>
          <p:cNvPr id="116738" name="Rectangle 3"/>
          <p:cNvSpPr>
            <a:spLocks noGrp="1" noChangeArrowheads="1"/>
          </p:cNvSpPr>
          <p:nvPr>
            <p:ph type="body" idx="1"/>
          </p:nvPr>
        </p:nvSpPr>
        <p:spPr/>
        <p:txBody>
          <a:bodyPr/>
          <a:lstStyle/>
          <a:p>
            <a:pPr eaLnBrk="1" hangingPunct="1"/>
            <a:r>
              <a:rPr lang="en-US">
                <a:latin typeface="Comic Sans MS" charset="0"/>
                <a:ea typeface="ＭＳ Ｐゴシック" charset="0"/>
              </a:rPr>
              <a:t>Use of stochastic techniques for part of speech tagging, parsing, word sense disambiguation, etc.</a:t>
            </a:r>
          </a:p>
          <a:p>
            <a:pPr eaLnBrk="1" hangingPunct="1"/>
            <a:r>
              <a:rPr lang="en-US">
                <a:latin typeface="Comic Sans MS" charset="0"/>
                <a:ea typeface="ＭＳ Ｐゴシック" charset="0"/>
              </a:rPr>
              <a:t>Comparison of stochastic, symbolic, more or less powerful models for language understanding and learning tasks</a:t>
            </a:r>
          </a:p>
        </p:txBody>
      </p:sp>
    </p:spTree>
    <p:extLst>
      <p:ext uri="{BB962C8B-B14F-4D97-AF65-F5344CB8AC3E}">
        <p14:creationId xmlns:p14="http://schemas.microsoft.com/office/powerpoint/2010/main" val="951831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a:latin typeface="Comic Sans MS" charset="0"/>
                <a:ea typeface="ＭＳ Ｐゴシック" charset="0"/>
              </a:rPr>
              <a:t>Renaissance (1990-)</a:t>
            </a:r>
          </a:p>
        </p:txBody>
      </p:sp>
      <p:sp>
        <p:nvSpPr>
          <p:cNvPr id="118786" name="Rectangle 3"/>
          <p:cNvSpPr>
            <a:spLocks noGrp="1" noChangeArrowheads="1"/>
          </p:cNvSpPr>
          <p:nvPr>
            <p:ph type="body" idx="1"/>
          </p:nvPr>
        </p:nvSpPr>
        <p:spPr/>
        <p:txBody>
          <a:bodyPr/>
          <a:lstStyle/>
          <a:p>
            <a:pPr eaLnBrk="1" hangingPunct="1"/>
            <a:r>
              <a:rPr lang="en-US" sz="2400">
                <a:latin typeface="Comic Sans MS" charset="0"/>
                <a:ea typeface="ＭＳ Ｐゴシック" charset="0"/>
              </a:rPr>
              <a:t>Lessons from phonology &amp; morphology successes:</a:t>
            </a:r>
            <a:r>
              <a:rPr lang="en-US" sz="2800">
                <a:latin typeface="Comic Sans MS" charset="0"/>
                <a:ea typeface="ＭＳ Ｐゴシック" charset="0"/>
              </a:rPr>
              <a:t> </a:t>
            </a:r>
          </a:p>
          <a:p>
            <a:pPr lvl="1" eaLnBrk="1" hangingPunct="1"/>
            <a:r>
              <a:rPr lang="en-US" sz="2400">
                <a:latin typeface="Comic Sans MS" charset="0"/>
                <a:ea typeface="ＭＳ Ｐゴシック" charset="0"/>
              </a:rPr>
              <a:t>finite-state models are very powerful</a:t>
            </a:r>
          </a:p>
          <a:p>
            <a:pPr lvl="1" eaLnBrk="1" hangingPunct="1"/>
            <a:r>
              <a:rPr lang="en-US" sz="2400">
                <a:latin typeface="Comic Sans MS" charset="0"/>
                <a:ea typeface="ＭＳ Ｐゴシック" charset="0"/>
              </a:rPr>
              <a:t>probabilistic models pervasive</a:t>
            </a:r>
          </a:p>
          <a:p>
            <a:pPr lvl="1" eaLnBrk="1" hangingPunct="1"/>
            <a:r>
              <a:rPr lang="en-US" sz="2400">
                <a:latin typeface="Comic Sans MS" charset="0"/>
                <a:ea typeface="ＭＳ Ｐゴシック" charset="0"/>
              </a:rPr>
              <a:t>Web creates new opportunities and challenges</a:t>
            </a:r>
          </a:p>
          <a:p>
            <a:pPr lvl="1" eaLnBrk="1" hangingPunct="1"/>
            <a:r>
              <a:rPr lang="en-US" sz="2400">
                <a:latin typeface="Comic Sans MS" charset="0"/>
                <a:ea typeface="ＭＳ Ｐゴシック" charset="0"/>
              </a:rPr>
              <a:t>practical applications driving the field again</a:t>
            </a:r>
          </a:p>
          <a:p>
            <a:pPr lvl="1" eaLnBrk="1" hangingPunct="1"/>
            <a:endParaRPr lang="en-US" sz="2400">
              <a:latin typeface="Comic Sans MS" charset="0"/>
              <a:ea typeface="ＭＳ Ｐゴシック" charset="0"/>
            </a:endParaRPr>
          </a:p>
          <a:p>
            <a:pPr eaLnBrk="1" hangingPunct="1"/>
            <a:r>
              <a:rPr lang="en-US" sz="2400">
                <a:solidFill>
                  <a:schemeClr val="hlink"/>
                </a:solidFill>
                <a:latin typeface="Comic Sans MS" charset="0"/>
                <a:ea typeface="ＭＳ Ｐゴシック" charset="0"/>
              </a:rPr>
              <a:t>Multilinguality and Multimodality</a:t>
            </a:r>
          </a:p>
        </p:txBody>
      </p:sp>
    </p:spTree>
    <p:extLst>
      <p:ext uri="{BB962C8B-B14F-4D97-AF65-F5344CB8AC3E}">
        <p14:creationId xmlns:p14="http://schemas.microsoft.com/office/powerpoint/2010/main" val="35551909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eaLnBrk="1" hangingPunct="1"/>
            <a:r>
              <a:rPr lang="en-US">
                <a:latin typeface="Comic Sans MS" charset="0"/>
                <a:ea typeface="ＭＳ Ｐゴシック" charset="0"/>
              </a:rPr>
              <a:t>Present </a:t>
            </a:r>
          </a:p>
        </p:txBody>
      </p:sp>
      <p:sp>
        <p:nvSpPr>
          <p:cNvPr id="120834" name="Rectangle 3"/>
          <p:cNvSpPr>
            <a:spLocks noGrp="1" noChangeArrowheads="1"/>
          </p:cNvSpPr>
          <p:nvPr>
            <p:ph type="body" idx="1"/>
          </p:nvPr>
        </p:nvSpPr>
        <p:spPr/>
        <p:txBody>
          <a:bodyPr/>
          <a:lstStyle/>
          <a:p>
            <a:pPr eaLnBrk="1" hangingPunct="1"/>
            <a:r>
              <a:rPr lang="en-US">
                <a:latin typeface="Comic Sans MS" charset="0"/>
                <a:ea typeface="ＭＳ Ｐゴシック" charset="0"/>
              </a:rPr>
              <a:t>Advances in software and hardware create NLP needs for </a:t>
            </a:r>
          </a:p>
          <a:p>
            <a:pPr lvl="1" eaLnBrk="1" hangingPunct="1"/>
            <a:r>
              <a:rPr lang="en-US">
                <a:latin typeface="Comic Sans MS" charset="0"/>
                <a:ea typeface="ＭＳ Ｐゴシック" charset="0"/>
              </a:rPr>
              <a:t>information retrieval (web)</a:t>
            </a:r>
          </a:p>
          <a:p>
            <a:pPr lvl="1" eaLnBrk="1" hangingPunct="1"/>
            <a:r>
              <a:rPr lang="en-US">
                <a:latin typeface="Comic Sans MS" charset="0"/>
                <a:ea typeface="ＭＳ Ｐゴシック" charset="0"/>
              </a:rPr>
              <a:t>machine translation</a:t>
            </a:r>
          </a:p>
          <a:p>
            <a:pPr lvl="1" eaLnBrk="1" hangingPunct="1"/>
            <a:r>
              <a:rPr lang="en-US">
                <a:latin typeface="Comic Sans MS" charset="0"/>
                <a:ea typeface="ＭＳ Ｐゴシック" charset="0"/>
              </a:rPr>
              <a:t>spelling and grammar checking</a:t>
            </a:r>
          </a:p>
          <a:p>
            <a:pPr lvl="1" eaLnBrk="1" hangingPunct="1"/>
            <a:r>
              <a:rPr lang="en-US">
                <a:latin typeface="Comic Sans MS" charset="0"/>
                <a:ea typeface="ＭＳ Ｐゴシック" charset="0"/>
              </a:rPr>
              <a:t>speech recognition and synthesis</a:t>
            </a:r>
          </a:p>
          <a:p>
            <a:pPr eaLnBrk="1" hangingPunct="1"/>
            <a:r>
              <a:rPr lang="en-US">
                <a:latin typeface="Comic Sans MS" charset="0"/>
                <a:ea typeface="ＭＳ Ｐゴシック" charset="0"/>
              </a:rPr>
              <a:t>Stochastic and symbolic methods combine for real-world applications</a:t>
            </a:r>
          </a:p>
        </p:txBody>
      </p:sp>
    </p:spTree>
    <p:extLst>
      <p:ext uri="{BB962C8B-B14F-4D97-AF65-F5344CB8AC3E}">
        <p14:creationId xmlns:p14="http://schemas.microsoft.com/office/powerpoint/2010/main" val="4285865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ctrTitle"/>
          </p:nvPr>
        </p:nvSpPr>
        <p:spPr/>
        <p:txBody>
          <a:bodyPr/>
          <a:lstStyle/>
          <a:p>
            <a:pPr eaLnBrk="1" hangingPunct="1"/>
            <a:endParaRPr lang="en-US">
              <a:latin typeface="Comic Sans MS" charset="0"/>
              <a:ea typeface="ＭＳ Ｐゴシック" charset="0"/>
            </a:endParaRPr>
          </a:p>
        </p:txBody>
      </p:sp>
      <p:sp>
        <p:nvSpPr>
          <p:cNvPr id="122882" name="Rectangle 3"/>
          <p:cNvSpPr>
            <a:spLocks noGrp="1" noChangeArrowheads="1"/>
          </p:cNvSpPr>
          <p:nvPr>
            <p:ph type="subTitle" idx="1"/>
          </p:nvPr>
        </p:nvSpPr>
        <p:spPr/>
        <p:txBody>
          <a:bodyPr/>
          <a:lstStyle/>
          <a:p>
            <a:pPr eaLnBrk="1" hangingPunct="1"/>
            <a:r>
              <a:rPr lang="en-US">
                <a:latin typeface="Comic Sans MS" charset="0"/>
                <a:ea typeface="ＭＳ Ｐゴシック" charset="0"/>
              </a:rPr>
              <a:t>Issues</a:t>
            </a:r>
          </a:p>
        </p:txBody>
      </p:sp>
    </p:spTree>
    <p:extLst>
      <p:ext uri="{BB962C8B-B14F-4D97-AF65-F5344CB8AC3E}">
        <p14:creationId xmlns:p14="http://schemas.microsoft.com/office/powerpoint/2010/main" val="35152240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pPr eaLnBrk="1" hangingPunct="1"/>
            <a:r>
              <a:rPr lang="en-US">
                <a:latin typeface="Comic Sans MS" charset="0"/>
                <a:ea typeface="ＭＳ Ｐゴシック" charset="0"/>
              </a:rPr>
              <a:t>NLP Pipeline </a:t>
            </a:r>
          </a:p>
        </p:txBody>
      </p:sp>
      <p:sp>
        <p:nvSpPr>
          <p:cNvPr id="499715" name="Rectangle 3"/>
          <p:cNvSpPr>
            <a:spLocks noChangeArrowheads="1"/>
          </p:cNvSpPr>
          <p:nvPr/>
        </p:nvSpPr>
        <p:spPr bwMode="auto">
          <a:xfrm>
            <a:off x="1828800" y="2667000"/>
            <a:ext cx="32766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Phonetic Analysis</a:t>
            </a:r>
          </a:p>
        </p:txBody>
      </p:sp>
      <p:sp>
        <p:nvSpPr>
          <p:cNvPr id="499716" name="Rectangle 4"/>
          <p:cNvSpPr>
            <a:spLocks noChangeArrowheads="1"/>
          </p:cNvSpPr>
          <p:nvPr/>
        </p:nvSpPr>
        <p:spPr bwMode="auto">
          <a:xfrm>
            <a:off x="3441700" y="3505200"/>
            <a:ext cx="33782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Morphological analysis</a:t>
            </a:r>
          </a:p>
        </p:txBody>
      </p:sp>
      <p:sp>
        <p:nvSpPr>
          <p:cNvPr id="499717" name="Rectangle 5"/>
          <p:cNvSpPr>
            <a:spLocks noChangeArrowheads="1"/>
          </p:cNvSpPr>
          <p:nvPr/>
        </p:nvSpPr>
        <p:spPr bwMode="auto">
          <a:xfrm>
            <a:off x="5597525" y="2667000"/>
            <a:ext cx="2936875"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OCR/Tokenization</a:t>
            </a:r>
          </a:p>
        </p:txBody>
      </p:sp>
      <p:sp>
        <p:nvSpPr>
          <p:cNvPr id="499718" name="Rectangle 6"/>
          <p:cNvSpPr>
            <a:spLocks noChangeArrowheads="1"/>
          </p:cNvSpPr>
          <p:nvPr/>
        </p:nvSpPr>
        <p:spPr bwMode="auto">
          <a:xfrm>
            <a:off x="3441700" y="4419600"/>
            <a:ext cx="33782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Syntactic analysis</a:t>
            </a:r>
          </a:p>
        </p:txBody>
      </p:sp>
      <p:sp>
        <p:nvSpPr>
          <p:cNvPr id="499719" name="Rectangle 7"/>
          <p:cNvSpPr>
            <a:spLocks noChangeArrowheads="1"/>
          </p:cNvSpPr>
          <p:nvPr/>
        </p:nvSpPr>
        <p:spPr bwMode="auto">
          <a:xfrm>
            <a:off x="2971800" y="5334000"/>
            <a:ext cx="38481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Semantic Interpretation</a:t>
            </a:r>
          </a:p>
        </p:txBody>
      </p:sp>
      <p:sp>
        <p:nvSpPr>
          <p:cNvPr id="499720" name="Rectangle 8"/>
          <p:cNvSpPr>
            <a:spLocks noChangeArrowheads="1"/>
          </p:cNvSpPr>
          <p:nvPr/>
        </p:nvSpPr>
        <p:spPr bwMode="auto">
          <a:xfrm>
            <a:off x="3441700" y="6172200"/>
            <a:ext cx="33782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Discourse Processing</a:t>
            </a:r>
          </a:p>
        </p:txBody>
      </p:sp>
      <p:cxnSp>
        <p:nvCxnSpPr>
          <p:cNvPr id="499721" name="AutoShape 9"/>
          <p:cNvCxnSpPr>
            <a:cxnSpLocks noChangeShapeType="1"/>
            <a:stCxn id="499715" idx="2"/>
            <a:endCxn id="499716" idx="0"/>
          </p:cNvCxnSpPr>
          <p:nvPr/>
        </p:nvCxnSpPr>
        <p:spPr bwMode="auto">
          <a:xfrm>
            <a:off x="3467100" y="3124200"/>
            <a:ext cx="1663700"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9722" name="AutoShape 10"/>
          <p:cNvCxnSpPr>
            <a:cxnSpLocks noChangeShapeType="1"/>
            <a:stCxn id="499717" idx="2"/>
            <a:endCxn id="499716" idx="0"/>
          </p:cNvCxnSpPr>
          <p:nvPr/>
        </p:nvCxnSpPr>
        <p:spPr bwMode="auto">
          <a:xfrm flipH="1">
            <a:off x="5130800" y="3124200"/>
            <a:ext cx="1935163"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9723" name="AutoShape 11"/>
          <p:cNvCxnSpPr>
            <a:cxnSpLocks noChangeShapeType="1"/>
            <a:stCxn id="499716" idx="2"/>
            <a:endCxn id="499718" idx="0"/>
          </p:cNvCxnSpPr>
          <p:nvPr/>
        </p:nvCxnSpPr>
        <p:spPr bwMode="auto">
          <a:xfrm>
            <a:off x="5130800" y="3962400"/>
            <a:ext cx="0" cy="457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9724" name="AutoShape 12"/>
          <p:cNvCxnSpPr>
            <a:cxnSpLocks noChangeShapeType="1"/>
            <a:stCxn id="499718" idx="2"/>
            <a:endCxn id="499719" idx="0"/>
          </p:cNvCxnSpPr>
          <p:nvPr/>
        </p:nvCxnSpPr>
        <p:spPr bwMode="auto">
          <a:xfrm flipH="1">
            <a:off x="4895850" y="4876800"/>
            <a:ext cx="234950" cy="457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9725" name="AutoShape 13"/>
          <p:cNvCxnSpPr>
            <a:cxnSpLocks noChangeShapeType="1"/>
            <a:stCxn id="499719" idx="2"/>
            <a:endCxn id="499720" idx="0"/>
          </p:cNvCxnSpPr>
          <p:nvPr/>
        </p:nvCxnSpPr>
        <p:spPr bwMode="auto">
          <a:xfrm>
            <a:off x="4895850" y="5791200"/>
            <a:ext cx="234950"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9726" name="Text Box 14"/>
          <p:cNvSpPr txBox="1">
            <a:spLocks noChangeArrowheads="1"/>
          </p:cNvSpPr>
          <p:nvPr/>
        </p:nvSpPr>
        <p:spPr bwMode="auto">
          <a:xfrm>
            <a:off x="2482850" y="1905000"/>
            <a:ext cx="125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a:t>speech</a:t>
            </a:r>
          </a:p>
        </p:txBody>
      </p:sp>
      <p:sp>
        <p:nvSpPr>
          <p:cNvPr id="499727" name="Text Box 15"/>
          <p:cNvSpPr txBox="1">
            <a:spLocks noChangeArrowheads="1"/>
          </p:cNvSpPr>
          <p:nvPr/>
        </p:nvSpPr>
        <p:spPr bwMode="auto">
          <a:xfrm>
            <a:off x="7359650" y="1905000"/>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a:t>text</a:t>
            </a:r>
          </a:p>
        </p:txBody>
      </p:sp>
      <p:sp>
        <p:nvSpPr>
          <p:cNvPr id="499728" name="Oval 16"/>
          <p:cNvSpPr>
            <a:spLocks noChangeArrowheads="1"/>
          </p:cNvSpPr>
          <p:nvPr/>
        </p:nvSpPr>
        <p:spPr bwMode="auto">
          <a:xfrm>
            <a:off x="2438400" y="1828800"/>
            <a:ext cx="12192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99729" name="Oval 17"/>
          <p:cNvSpPr>
            <a:spLocks noChangeArrowheads="1"/>
          </p:cNvSpPr>
          <p:nvPr/>
        </p:nvSpPr>
        <p:spPr bwMode="auto">
          <a:xfrm>
            <a:off x="7127875" y="1905000"/>
            <a:ext cx="1101725"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cxnSp>
        <p:nvCxnSpPr>
          <p:cNvPr id="499730" name="AutoShape 18"/>
          <p:cNvCxnSpPr>
            <a:cxnSpLocks noChangeShapeType="1"/>
            <a:stCxn id="499728" idx="4"/>
            <a:endCxn id="499715" idx="0"/>
          </p:cNvCxnSpPr>
          <p:nvPr/>
        </p:nvCxnSpPr>
        <p:spPr bwMode="auto">
          <a:xfrm>
            <a:off x="3048000" y="2438400"/>
            <a:ext cx="419100" cy="228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9731" name="AutoShape 19"/>
          <p:cNvCxnSpPr>
            <a:cxnSpLocks noChangeShapeType="1"/>
            <a:stCxn id="499729" idx="4"/>
            <a:endCxn id="499717" idx="0"/>
          </p:cNvCxnSpPr>
          <p:nvPr/>
        </p:nvCxnSpPr>
        <p:spPr bwMode="auto">
          <a:xfrm flipH="1">
            <a:off x="7065963" y="2438400"/>
            <a:ext cx="612775" cy="228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6313960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85800" y="0"/>
            <a:ext cx="8153400" cy="1143000"/>
          </a:xfrm>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r>
              <a:rPr lang="en-US" sz="4000" smtClean="0">
                <a:cs typeface="+mj-cs"/>
              </a:rPr>
              <a:t>NL Understanding</a:t>
            </a:r>
            <a:endParaRPr lang="en-US" sz="4000" b="1" smtClean="0">
              <a:cs typeface="+mj-cs"/>
            </a:endParaRPr>
          </a:p>
        </p:txBody>
      </p:sp>
      <p:sp>
        <p:nvSpPr>
          <p:cNvPr id="501763" name="Rectangle 3"/>
          <p:cNvSpPr>
            <a:spLocks noGrp="1" noChangeArrowheads="1"/>
          </p:cNvSpPr>
          <p:nvPr>
            <p:ph type="body" idx="1"/>
          </p:nvPr>
        </p:nvSpPr>
        <p:spPr>
          <a:xfrm>
            <a:off x="250825" y="2276475"/>
            <a:ext cx="8610600" cy="3009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ormAutofit lnSpcReduction="10000"/>
          </a:bodyPr>
          <a:lstStyle/>
          <a:p>
            <a:pPr eaLnBrk="1" hangingPunct="1">
              <a:lnSpc>
                <a:spcPct val="90000"/>
              </a:lnSpc>
              <a:spcBef>
                <a:spcPct val="50000"/>
              </a:spcBef>
              <a:buClr>
                <a:schemeClr val="tx1"/>
              </a:buClr>
              <a:buFont typeface="Wingdings" charset="0"/>
              <a:buNone/>
              <a:defRPr/>
            </a:pPr>
            <a:r>
              <a:rPr lang="en-US" sz="2800" smtClean="0">
                <a:cs typeface="+mn-cs"/>
              </a:rPr>
              <a:t> Query: </a:t>
            </a:r>
          </a:p>
          <a:p>
            <a:pPr eaLnBrk="1" hangingPunct="1">
              <a:lnSpc>
                <a:spcPct val="90000"/>
              </a:lnSpc>
              <a:spcBef>
                <a:spcPct val="50000"/>
              </a:spcBef>
              <a:buClr>
                <a:schemeClr val="tx1"/>
              </a:buClr>
              <a:buFont typeface="Wingdings" charset="0"/>
              <a:buNone/>
              <a:defRPr/>
            </a:pPr>
            <a:r>
              <a:rPr lang="en-US" sz="2800" i="1" smtClean="0">
                <a:cs typeface="+mn-cs"/>
              </a:rPr>
              <a:t>    </a:t>
            </a:r>
            <a:r>
              <a:rPr lang="ja-JP" altLang="en-US" sz="2800" i="1" smtClean="0">
                <a:cs typeface="+mn-cs"/>
              </a:rPr>
              <a:t>“</a:t>
            </a:r>
            <a:r>
              <a:rPr lang="en-US" sz="2800" i="1" smtClean="0">
                <a:cs typeface="+mn-cs"/>
              </a:rPr>
              <a:t>Find me all articles concerning car accidents involving more than two cars in Malta during the first half of</a:t>
            </a:r>
            <a:r>
              <a:rPr lang="en-US" sz="2800" smtClean="0">
                <a:cs typeface="+mn-cs"/>
              </a:rPr>
              <a:t> 2001.</a:t>
            </a:r>
            <a:r>
              <a:rPr lang="ja-JP" altLang="en-US" sz="2800" smtClean="0">
                <a:cs typeface="+mn-cs"/>
              </a:rPr>
              <a:t>”</a:t>
            </a:r>
            <a:r>
              <a:rPr lang="en-US" sz="2800" smtClean="0">
                <a:cs typeface="+mn-cs"/>
              </a:rPr>
              <a:t> </a:t>
            </a:r>
          </a:p>
          <a:p>
            <a:pPr eaLnBrk="1" hangingPunct="1">
              <a:lnSpc>
                <a:spcPct val="90000"/>
              </a:lnSpc>
              <a:spcBef>
                <a:spcPct val="50000"/>
              </a:spcBef>
              <a:buClr>
                <a:schemeClr val="tx1"/>
              </a:buClr>
              <a:buFont typeface="Wingdings" charset="0"/>
              <a:buNone/>
              <a:defRPr/>
            </a:pPr>
            <a:r>
              <a:rPr lang="en-US" sz="2800" smtClean="0">
                <a:cs typeface="+mn-cs"/>
              </a:rPr>
              <a:t>   System must extract enough information to determine whether the article meets the criterion defined by the query</a:t>
            </a:r>
          </a:p>
        </p:txBody>
      </p:sp>
    </p:spTree>
    <p:extLst>
      <p:ext uri="{BB962C8B-B14F-4D97-AF65-F5344CB8AC3E}">
        <p14:creationId xmlns:p14="http://schemas.microsoft.com/office/powerpoint/2010/main" val="36967794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pPr eaLnBrk="1" hangingPunct="1"/>
            <a:r>
              <a:rPr lang="en-US">
                <a:latin typeface="Comic Sans MS" charset="0"/>
                <a:ea typeface="ＭＳ Ｐゴシック" charset="0"/>
              </a:rPr>
              <a:t>NLU</a:t>
            </a:r>
            <a:endParaRPr lang="fa-IR">
              <a:latin typeface="Comic Sans MS" charset="0"/>
              <a:ea typeface="ＭＳ Ｐゴシック" charset="0"/>
            </a:endParaRPr>
          </a:p>
        </p:txBody>
      </p:sp>
      <p:sp>
        <p:nvSpPr>
          <p:cNvPr id="128002" name="Rectangle 3"/>
          <p:cNvSpPr>
            <a:spLocks noGrp="1" noChangeArrowheads="1"/>
          </p:cNvSpPr>
          <p:nvPr>
            <p:ph type="body" idx="1"/>
          </p:nvPr>
        </p:nvSpPr>
        <p:spPr/>
        <p:txBody>
          <a:bodyPr/>
          <a:lstStyle/>
          <a:p>
            <a:pPr eaLnBrk="1" hangingPunct="1">
              <a:spcBef>
                <a:spcPct val="50000"/>
              </a:spcBef>
              <a:buClr>
                <a:schemeClr val="tx1"/>
              </a:buClr>
              <a:buFont typeface="Wingdings" charset="0"/>
              <a:buChar char="§"/>
            </a:pPr>
            <a:r>
              <a:rPr lang="en-US">
                <a:latin typeface="Comic Sans MS" charset="0"/>
                <a:ea typeface="ＭＳ Ｐゴシック" charset="0"/>
              </a:rPr>
              <a:t>Compute some representation of the information that can be used for later inference</a:t>
            </a:r>
          </a:p>
          <a:p>
            <a:pPr eaLnBrk="1" hangingPunct="1">
              <a:spcBef>
                <a:spcPct val="50000"/>
              </a:spcBef>
              <a:buClr>
                <a:schemeClr val="tx1"/>
              </a:buClr>
              <a:buFont typeface="Wingdings" charset="0"/>
              <a:buChar char="§"/>
            </a:pPr>
            <a:r>
              <a:rPr lang="en-US">
                <a:latin typeface="Comic Sans MS" charset="0"/>
                <a:ea typeface="ＭＳ Ｐゴシック" charset="0"/>
              </a:rPr>
              <a:t>How much understanding is necessary to achieve the purpose of a given system?</a:t>
            </a:r>
            <a:endParaRPr lang="en-US" b="1">
              <a:latin typeface="Comic Sans MS" charset="0"/>
              <a:ea typeface="ＭＳ Ｐゴシック" charset="0"/>
            </a:endParaRPr>
          </a:p>
          <a:p>
            <a:pPr eaLnBrk="1" hangingPunct="1"/>
            <a:endParaRPr lang="fa-IR">
              <a:latin typeface="Comic Sans MS" charset="0"/>
              <a:ea typeface="ＭＳ Ｐゴシック" charset="0"/>
            </a:endParaRPr>
          </a:p>
        </p:txBody>
      </p:sp>
    </p:spTree>
    <p:extLst>
      <p:ext uri="{BB962C8B-B14F-4D97-AF65-F5344CB8AC3E}">
        <p14:creationId xmlns:p14="http://schemas.microsoft.com/office/powerpoint/2010/main" val="38853504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685800" y="0"/>
            <a:ext cx="8153400" cy="1143000"/>
          </a:xfrm>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r>
              <a:rPr lang="en-US" sz="4000" smtClean="0">
                <a:cs typeface="+mj-cs"/>
              </a:rPr>
              <a:t>Dialogue-based Applications </a:t>
            </a:r>
            <a:endParaRPr lang="en-US" sz="4000" b="1" smtClean="0">
              <a:cs typeface="+mj-cs"/>
            </a:endParaRPr>
          </a:p>
        </p:txBody>
      </p:sp>
      <p:sp>
        <p:nvSpPr>
          <p:cNvPr id="505859" name="Rectangle 3"/>
          <p:cNvSpPr>
            <a:spLocks noGrp="1" noChangeArrowheads="1"/>
          </p:cNvSpPr>
          <p:nvPr>
            <p:ph type="body" idx="1"/>
          </p:nvPr>
        </p:nvSpPr>
        <p:spPr>
          <a:xfrm>
            <a:off x="1143000" y="2276475"/>
            <a:ext cx="7162800" cy="33845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1" hangingPunct="1">
              <a:spcBef>
                <a:spcPct val="50000"/>
              </a:spcBef>
              <a:buClr>
                <a:schemeClr val="tx1"/>
              </a:buClr>
              <a:buFont typeface="Wingdings" charset="0"/>
              <a:buNone/>
              <a:defRPr/>
            </a:pPr>
            <a:r>
              <a:rPr lang="en-US" sz="2900" smtClean="0">
                <a:cs typeface="+mn-cs"/>
              </a:rPr>
              <a:t>Human-machine communication</a:t>
            </a:r>
          </a:p>
          <a:p>
            <a:pPr eaLnBrk="1" hangingPunct="1">
              <a:spcBef>
                <a:spcPct val="50000"/>
              </a:spcBef>
              <a:buClr>
                <a:schemeClr val="tx1"/>
              </a:buClr>
              <a:buFont typeface="Wingdings" charset="0"/>
              <a:buChar char="§"/>
              <a:defRPr/>
            </a:pPr>
            <a:r>
              <a:rPr lang="en-US" sz="2900" smtClean="0">
                <a:cs typeface="+mn-cs"/>
              </a:rPr>
              <a:t> NL database query systems</a:t>
            </a:r>
          </a:p>
          <a:p>
            <a:pPr eaLnBrk="1" hangingPunct="1">
              <a:spcBef>
                <a:spcPct val="50000"/>
              </a:spcBef>
              <a:buClr>
                <a:schemeClr val="tx1"/>
              </a:buClr>
              <a:buFont typeface="Wingdings" charset="0"/>
              <a:buChar char="§"/>
              <a:defRPr/>
            </a:pPr>
            <a:r>
              <a:rPr lang="en-US" sz="2900" smtClean="0">
                <a:cs typeface="+mn-cs"/>
              </a:rPr>
              <a:t> Automated customer services</a:t>
            </a:r>
          </a:p>
          <a:p>
            <a:pPr lvl="1" eaLnBrk="1" hangingPunct="1">
              <a:spcBef>
                <a:spcPct val="50000"/>
              </a:spcBef>
              <a:buClr>
                <a:schemeClr val="tx1"/>
              </a:buClr>
              <a:buFont typeface="Wingdings" charset="0"/>
              <a:buChar char="§"/>
              <a:defRPr/>
            </a:pPr>
            <a:r>
              <a:rPr lang="en-US" sz="2500" smtClean="0"/>
              <a:t>e.g. banking services</a:t>
            </a:r>
          </a:p>
        </p:txBody>
      </p:sp>
    </p:spTree>
    <p:extLst>
      <p:ext uri="{BB962C8B-B14F-4D97-AF65-F5344CB8AC3E}">
        <p14:creationId xmlns:p14="http://schemas.microsoft.com/office/powerpoint/2010/main" val="32824448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685800" y="0"/>
            <a:ext cx="8153400" cy="1143000"/>
          </a:xfrm>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r>
              <a:rPr lang="en-US" sz="4000" smtClean="0">
                <a:cs typeface="+mj-cs"/>
              </a:rPr>
              <a:t>Multimodal Applications </a:t>
            </a:r>
            <a:endParaRPr lang="en-US" sz="4000" b="1" smtClean="0">
              <a:cs typeface="+mj-cs"/>
            </a:endParaRPr>
          </a:p>
        </p:txBody>
      </p:sp>
      <p:sp>
        <p:nvSpPr>
          <p:cNvPr id="507907" name="Rectangle 3"/>
          <p:cNvSpPr>
            <a:spLocks noGrp="1" noChangeArrowheads="1"/>
          </p:cNvSpPr>
          <p:nvPr>
            <p:ph type="body" idx="1"/>
          </p:nvPr>
        </p:nvSpPr>
        <p:spPr>
          <a:xfrm>
            <a:off x="1258888" y="1700213"/>
            <a:ext cx="8763000" cy="4038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ormAutofit lnSpcReduction="10000"/>
          </a:bodyPr>
          <a:lstStyle/>
          <a:p>
            <a:pPr eaLnBrk="1" hangingPunct="1">
              <a:lnSpc>
                <a:spcPct val="90000"/>
              </a:lnSpc>
              <a:spcBef>
                <a:spcPct val="50000"/>
              </a:spcBef>
              <a:buClr>
                <a:schemeClr val="tx1"/>
              </a:buClr>
              <a:buFont typeface="Wingdings" charset="0"/>
              <a:buNone/>
              <a:defRPr/>
            </a:pPr>
            <a:r>
              <a:rPr lang="en-US" sz="1900" smtClean="0">
                <a:cs typeface="+mn-cs"/>
              </a:rPr>
              <a:t>Involve two or more modalities of communication</a:t>
            </a:r>
          </a:p>
          <a:p>
            <a:pPr lvl="2" eaLnBrk="1" hangingPunct="1">
              <a:lnSpc>
                <a:spcPct val="90000"/>
              </a:lnSpc>
              <a:spcBef>
                <a:spcPct val="50000"/>
              </a:spcBef>
              <a:buClr>
                <a:schemeClr val="tx1"/>
              </a:buClr>
              <a:buFont typeface="Wingdings" charset="0"/>
              <a:buChar char="§"/>
              <a:defRPr/>
            </a:pPr>
            <a:r>
              <a:rPr lang="en-US" sz="1900" smtClean="0"/>
              <a:t> Text</a:t>
            </a:r>
          </a:p>
          <a:p>
            <a:pPr lvl="2" eaLnBrk="1" hangingPunct="1">
              <a:lnSpc>
                <a:spcPct val="90000"/>
              </a:lnSpc>
              <a:spcBef>
                <a:spcPct val="50000"/>
              </a:spcBef>
              <a:buClr>
                <a:schemeClr val="tx1"/>
              </a:buClr>
              <a:buFont typeface="Wingdings" charset="0"/>
              <a:buChar char="§"/>
              <a:defRPr/>
            </a:pPr>
            <a:r>
              <a:rPr lang="en-US" sz="1900" smtClean="0"/>
              <a:t> Speech</a:t>
            </a:r>
          </a:p>
          <a:p>
            <a:pPr lvl="2" eaLnBrk="1" hangingPunct="1">
              <a:lnSpc>
                <a:spcPct val="90000"/>
              </a:lnSpc>
              <a:spcBef>
                <a:spcPct val="50000"/>
              </a:spcBef>
              <a:buClr>
                <a:schemeClr val="tx1"/>
              </a:buClr>
              <a:buFont typeface="Wingdings" charset="0"/>
              <a:buChar char="§"/>
              <a:defRPr/>
            </a:pPr>
            <a:r>
              <a:rPr lang="en-US" sz="1900" smtClean="0"/>
              <a:t> Gesture</a:t>
            </a:r>
          </a:p>
          <a:p>
            <a:pPr lvl="2" eaLnBrk="1" hangingPunct="1">
              <a:lnSpc>
                <a:spcPct val="90000"/>
              </a:lnSpc>
              <a:spcBef>
                <a:spcPct val="50000"/>
              </a:spcBef>
              <a:buClr>
                <a:schemeClr val="tx1"/>
              </a:buClr>
              <a:buFont typeface="Wingdings" charset="0"/>
              <a:buChar char="§"/>
              <a:defRPr/>
            </a:pPr>
            <a:r>
              <a:rPr lang="en-US" sz="1900" smtClean="0"/>
              <a:t> Image</a:t>
            </a:r>
          </a:p>
          <a:p>
            <a:pPr eaLnBrk="1" hangingPunct="1">
              <a:lnSpc>
                <a:spcPct val="90000"/>
              </a:lnSpc>
              <a:spcBef>
                <a:spcPct val="50000"/>
              </a:spcBef>
              <a:buClr>
                <a:schemeClr val="tx1"/>
              </a:buClr>
              <a:buFont typeface="Wingdings" charset="0"/>
              <a:buNone/>
              <a:defRPr/>
            </a:pPr>
            <a:r>
              <a:rPr lang="en-US" sz="1900" smtClean="0">
                <a:cs typeface="+mn-cs"/>
              </a:rPr>
              <a:t>			Text </a:t>
            </a:r>
            <a:r>
              <a:rPr lang="en-US" sz="1900" smtClean="0">
                <a:cs typeface="+mn-cs"/>
                <a:sym typeface="Wingdings" charset="0"/>
              </a:rPr>
              <a:t></a:t>
            </a:r>
            <a:r>
              <a:rPr lang="en-US" sz="1900" smtClean="0">
                <a:cs typeface="+mn-cs"/>
              </a:rPr>
              <a:t> speech</a:t>
            </a:r>
          </a:p>
          <a:p>
            <a:pPr eaLnBrk="1" hangingPunct="1">
              <a:lnSpc>
                <a:spcPct val="90000"/>
              </a:lnSpc>
              <a:spcBef>
                <a:spcPct val="50000"/>
              </a:spcBef>
              <a:buClr>
                <a:schemeClr val="tx1"/>
              </a:buClr>
              <a:buFont typeface="Wingdings" charset="0"/>
              <a:buNone/>
              <a:defRPr/>
            </a:pPr>
            <a:r>
              <a:rPr lang="en-US" sz="1900" smtClean="0">
                <a:cs typeface="+mn-cs"/>
              </a:rPr>
              <a:t>			Speech </a:t>
            </a:r>
            <a:r>
              <a:rPr lang="en-US" sz="1900" smtClean="0">
                <a:cs typeface="+mn-cs"/>
                <a:sym typeface="Wingdings" charset="0"/>
              </a:rPr>
              <a:t></a:t>
            </a:r>
            <a:r>
              <a:rPr lang="en-US" sz="1900" smtClean="0">
                <a:cs typeface="+mn-cs"/>
              </a:rPr>
              <a:t>  text</a:t>
            </a:r>
          </a:p>
          <a:p>
            <a:pPr lvl="1" eaLnBrk="1" hangingPunct="1">
              <a:lnSpc>
                <a:spcPct val="90000"/>
              </a:lnSpc>
              <a:spcBef>
                <a:spcPct val="50000"/>
              </a:spcBef>
              <a:buClr>
                <a:schemeClr val="tx1"/>
              </a:buClr>
              <a:buFont typeface="Wingdings" charset="0"/>
              <a:buChar char="§"/>
              <a:defRPr/>
            </a:pPr>
            <a:r>
              <a:rPr lang="en-US" sz="2000" smtClean="0"/>
              <a:t>Multimodal document generation</a:t>
            </a:r>
          </a:p>
          <a:p>
            <a:pPr lvl="1" eaLnBrk="1" hangingPunct="1">
              <a:lnSpc>
                <a:spcPct val="90000"/>
              </a:lnSpc>
              <a:spcBef>
                <a:spcPct val="50000"/>
              </a:spcBef>
              <a:buClr>
                <a:schemeClr val="tx1"/>
              </a:buClr>
              <a:buFont typeface="Wingdings" charset="0"/>
              <a:buChar char="§"/>
              <a:defRPr/>
            </a:pPr>
            <a:r>
              <a:rPr lang="en-US" sz="2000" smtClean="0"/>
              <a:t>Spoken translation systems</a:t>
            </a:r>
          </a:p>
          <a:p>
            <a:pPr lvl="1" eaLnBrk="1" hangingPunct="1">
              <a:lnSpc>
                <a:spcPct val="90000"/>
              </a:lnSpc>
              <a:spcBef>
                <a:spcPct val="50000"/>
              </a:spcBef>
              <a:buClr>
                <a:schemeClr val="tx1"/>
              </a:buClr>
              <a:buFont typeface="Wingdings" charset="0"/>
              <a:buChar char="§"/>
              <a:defRPr/>
            </a:pPr>
            <a:r>
              <a:rPr lang="en-US" sz="2000" smtClean="0"/>
              <a:t>Spoken dialogue systems</a:t>
            </a:r>
          </a:p>
          <a:p>
            <a:pPr eaLnBrk="1" hangingPunct="1">
              <a:lnSpc>
                <a:spcPct val="90000"/>
              </a:lnSpc>
              <a:spcBef>
                <a:spcPct val="50000"/>
              </a:spcBef>
              <a:buClr>
                <a:schemeClr val="tx1"/>
              </a:buClr>
              <a:buFont typeface="Wingdings" charset="0"/>
              <a:buNone/>
              <a:defRPr/>
            </a:pPr>
            <a:endParaRPr lang="en-US" sz="1800" b="1" smtClean="0">
              <a:cs typeface="+mn-cs"/>
            </a:endParaRPr>
          </a:p>
        </p:txBody>
      </p:sp>
    </p:spTree>
    <p:extLst>
      <p:ext uri="{BB962C8B-B14F-4D97-AF65-F5344CB8AC3E}">
        <p14:creationId xmlns:p14="http://schemas.microsoft.com/office/powerpoint/2010/main" val="41547709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eaLnBrk="1" hangingPunct="1"/>
            <a:r>
              <a:rPr lang="en-US">
                <a:latin typeface="Comic Sans MS" charset="0"/>
                <a:ea typeface="ＭＳ Ｐゴシック" charset="0"/>
              </a:rPr>
              <a:t>Ambiguity</a:t>
            </a:r>
          </a:p>
        </p:txBody>
      </p:sp>
      <p:sp>
        <p:nvSpPr>
          <p:cNvPr id="509955" name="Text Box 3"/>
          <p:cNvSpPr txBox="1">
            <a:spLocks noChangeArrowheads="1"/>
          </p:cNvSpPr>
          <p:nvPr/>
        </p:nvSpPr>
        <p:spPr bwMode="auto">
          <a:xfrm>
            <a:off x="1506538" y="2455863"/>
            <a:ext cx="711835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t>I made her duck</a:t>
            </a:r>
          </a:p>
          <a:p>
            <a:pPr>
              <a:defRPr/>
            </a:pPr>
            <a:r>
              <a:rPr lang="en-US" sz="3200"/>
              <a:t>I made duckling for her</a:t>
            </a:r>
          </a:p>
          <a:p>
            <a:pPr>
              <a:defRPr/>
            </a:pPr>
            <a:r>
              <a:rPr lang="en-US" sz="3200"/>
              <a:t>I made the duckling belonging to her</a:t>
            </a:r>
          </a:p>
          <a:p>
            <a:pPr>
              <a:defRPr/>
            </a:pPr>
            <a:r>
              <a:rPr lang="en-US" sz="3200"/>
              <a:t>I created the duck she owns</a:t>
            </a:r>
          </a:p>
          <a:p>
            <a:pPr>
              <a:defRPr/>
            </a:pPr>
            <a:r>
              <a:rPr lang="en-US" sz="3200"/>
              <a:t>I forced her to lower her head</a:t>
            </a:r>
          </a:p>
          <a:p>
            <a:pPr>
              <a:defRPr/>
            </a:pPr>
            <a:r>
              <a:rPr lang="en-US" sz="3200"/>
              <a:t>By magic, I changed her into a duck</a:t>
            </a:r>
          </a:p>
          <a:p>
            <a:pPr>
              <a:defRPr/>
            </a:pPr>
            <a:endParaRPr lang="en-US" sz="3200"/>
          </a:p>
        </p:txBody>
      </p:sp>
    </p:spTree>
    <p:extLst>
      <p:ext uri="{BB962C8B-B14F-4D97-AF65-F5344CB8AC3E}">
        <p14:creationId xmlns:p14="http://schemas.microsoft.com/office/powerpoint/2010/main" val="37060496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a:latin typeface="Comic Sans MS" charset="0"/>
                <a:ea typeface="ＭＳ Ｐゴシック" charset="0"/>
              </a:rPr>
              <a:t>Petr Troyanskii (1933)</a:t>
            </a:r>
            <a:endParaRPr lang="en-US">
              <a:latin typeface="Arial" charset="0"/>
              <a:ea typeface="ＭＳ Ｐゴシック" charset="0"/>
            </a:endParaRPr>
          </a:p>
        </p:txBody>
      </p:sp>
      <p:sp>
        <p:nvSpPr>
          <p:cNvPr id="83970" name="Rectangle 3"/>
          <p:cNvSpPr>
            <a:spLocks noGrp="1" noChangeArrowheads="1"/>
          </p:cNvSpPr>
          <p:nvPr>
            <p:ph type="body" idx="1"/>
          </p:nvPr>
        </p:nvSpPr>
        <p:spPr/>
        <p:txBody>
          <a:bodyPr/>
          <a:lstStyle/>
          <a:p>
            <a:pPr eaLnBrk="1" hangingPunct="1"/>
            <a:endParaRPr lang="en-US">
              <a:latin typeface="Comic Sans MS" charset="0"/>
              <a:ea typeface="ＭＳ Ｐゴシック" charset="0"/>
            </a:endParaRPr>
          </a:p>
        </p:txBody>
      </p:sp>
      <p:sp>
        <p:nvSpPr>
          <p:cNvPr id="83971" name="Text Box 5"/>
          <p:cNvSpPr txBox="1">
            <a:spLocks noChangeArrowheads="1"/>
          </p:cNvSpPr>
          <p:nvPr/>
        </p:nvSpPr>
        <p:spPr bwMode="auto">
          <a:xfrm>
            <a:off x="3565525" y="6142038"/>
            <a:ext cx="5035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multilingual dictionary, stemmer,...</a:t>
            </a:r>
          </a:p>
        </p:txBody>
      </p:sp>
      <p:pic>
        <p:nvPicPr>
          <p:cNvPr id="83972" name="Picture 6" descr="toyansk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2038350"/>
            <a:ext cx="73088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3144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ext Box 2"/>
          <p:cNvSpPr txBox="1">
            <a:spLocks noChangeArrowheads="1"/>
          </p:cNvSpPr>
          <p:nvPr/>
        </p:nvSpPr>
        <p:spPr bwMode="auto">
          <a:xfrm>
            <a:off x="1219200" y="1790700"/>
            <a:ext cx="82454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b="1">
              <a:latin typeface="Times" charset="0"/>
            </a:endParaRPr>
          </a:p>
          <a:p>
            <a:pPr>
              <a:defRPr/>
            </a:pPr>
            <a:r>
              <a:rPr lang="en-US" b="1">
                <a:latin typeface="Times" charset="0"/>
              </a:rPr>
              <a:t> </a:t>
            </a:r>
          </a:p>
          <a:p>
            <a:pPr>
              <a:defRPr/>
            </a:pPr>
            <a:endParaRPr lang="en-US" b="1">
              <a:latin typeface="Times" charset="0"/>
            </a:endParaRPr>
          </a:p>
          <a:p>
            <a:pPr>
              <a:defRPr/>
            </a:pPr>
            <a:r>
              <a:rPr lang="en-US" b="1">
                <a:latin typeface="Times" charset="0"/>
              </a:rPr>
              <a:t>            S                                                               S</a:t>
            </a:r>
          </a:p>
          <a:p>
            <a:pPr>
              <a:defRPr/>
            </a:pPr>
            <a:endParaRPr lang="en-US" b="1">
              <a:latin typeface="Times" charset="0"/>
            </a:endParaRPr>
          </a:p>
          <a:p>
            <a:pPr>
              <a:defRPr/>
            </a:pPr>
            <a:r>
              <a:rPr lang="en-US" b="1">
                <a:latin typeface="Times" charset="0"/>
              </a:rPr>
              <a:t>   NP              VP                                   NP                VP</a:t>
            </a:r>
          </a:p>
          <a:p>
            <a:pPr>
              <a:defRPr/>
            </a:pPr>
            <a:endParaRPr lang="en-US" b="1">
              <a:latin typeface="Times" charset="0"/>
            </a:endParaRPr>
          </a:p>
          <a:p>
            <a:pPr>
              <a:defRPr/>
            </a:pPr>
            <a:r>
              <a:rPr lang="en-US" b="1">
                <a:latin typeface="Times" charset="0"/>
              </a:rPr>
              <a:t>   I               V     NP    VP                      I               V      NP</a:t>
            </a:r>
          </a:p>
          <a:p>
            <a:pPr>
              <a:defRPr/>
            </a:pPr>
            <a:endParaRPr lang="en-US" b="1">
              <a:latin typeface="Times" charset="0"/>
            </a:endParaRPr>
          </a:p>
          <a:p>
            <a:pPr>
              <a:defRPr/>
            </a:pPr>
            <a:r>
              <a:rPr lang="en-US" b="1">
                <a:latin typeface="Times" charset="0"/>
              </a:rPr>
              <a:t>                made  her     V                                  made  det    N</a:t>
            </a:r>
          </a:p>
          <a:p>
            <a:pPr>
              <a:defRPr/>
            </a:pPr>
            <a:endParaRPr lang="en-US" b="1">
              <a:latin typeface="Times" charset="0"/>
            </a:endParaRPr>
          </a:p>
          <a:p>
            <a:pPr>
              <a:defRPr/>
            </a:pPr>
            <a:r>
              <a:rPr lang="en-US" b="1">
                <a:latin typeface="Times" charset="0"/>
              </a:rPr>
              <a:t>                                    duck                                         her   duck</a:t>
            </a:r>
          </a:p>
          <a:p>
            <a:pPr>
              <a:defRPr/>
            </a:pPr>
            <a:endParaRPr lang="en-US" b="1">
              <a:latin typeface="Times" charset="0"/>
            </a:endParaRPr>
          </a:p>
        </p:txBody>
      </p:sp>
      <p:sp>
        <p:nvSpPr>
          <p:cNvPr id="512003" name="Line 3"/>
          <p:cNvSpPr>
            <a:spLocks noChangeShapeType="1"/>
          </p:cNvSpPr>
          <p:nvPr/>
        </p:nvSpPr>
        <p:spPr bwMode="auto">
          <a:xfrm flipH="1">
            <a:off x="1752600" y="3352800"/>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04" name="Line 4"/>
          <p:cNvSpPr>
            <a:spLocks noChangeShapeType="1"/>
          </p:cNvSpPr>
          <p:nvPr/>
        </p:nvSpPr>
        <p:spPr bwMode="auto">
          <a:xfrm>
            <a:off x="2286000" y="3352800"/>
            <a:ext cx="838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05" name="Line 5"/>
          <p:cNvSpPr>
            <a:spLocks noChangeShapeType="1"/>
          </p:cNvSpPr>
          <p:nvPr/>
        </p:nvSpPr>
        <p:spPr bwMode="auto">
          <a:xfrm>
            <a:off x="1600200" y="4038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06" name="Line 6"/>
          <p:cNvSpPr>
            <a:spLocks noChangeShapeType="1"/>
          </p:cNvSpPr>
          <p:nvPr/>
        </p:nvSpPr>
        <p:spPr bwMode="auto">
          <a:xfrm flipH="1">
            <a:off x="2987675" y="4114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07" name="Line 7"/>
          <p:cNvSpPr>
            <a:spLocks noChangeShapeType="1"/>
          </p:cNvSpPr>
          <p:nvPr/>
        </p:nvSpPr>
        <p:spPr bwMode="auto">
          <a:xfrm>
            <a:off x="3216275" y="41148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08" name="Line 8"/>
          <p:cNvSpPr>
            <a:spLocks noChangeShapeType="1"/>
          </p:cNvSpPr>
          <p:nvPr/>
        </p:nvSpPr>
        <p:spPr bwMode="auto">
          <a:xfrm>
            <a:off x="3292475" y="4114800"/>
            <a:ext cx="990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09" name="Line 9"/>
          <p:cNvSpPr>
            <a:spLocks noChangeShapeType="1"/>
          </p:cNvSpPr>
          <p:nvPr/>
        </p:nvSpPr>
        <p:spPr bwMode="auto">
          <a:xfrm>
            <a:off x="2911475" y="4800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10" name="Line 10"/>
          <p:cNvSpPr>
            <a:spLocks noChangeShapeType="1"/>
          </p:cNvSpPr>
          <p:nvPr/>
        </p:nvSpPr>
        <p:spPr bwMode="auto">
          <a:xfrm>
            <a:off x="3597275" y="4800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11" name="Line 11"/>
          <p:cNvSpPr>
            <a:spLocks noChangeShapeType="1"/>
          </p:cNvSpPr>
          <p:nvPr/>
        </p:nvSpPr>
        <p:spPr bwMode="auto">
          <a:xfrm>
            <a:off x="4283075" y="4800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12" name="Line 12"/>
          <p:cNvSpPr>
            <a:spLocks noChangeShapeType="1"/>
          </p:cNvSpPr>
          <p:nvPr/>
        </p:nvSpPr>
        <p:spPr bwMode="auto">
          <a:xfrm>
            <a:off x="6264275" y="4038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13" name="Line 13"/>
          <p:cNvSpPr>
            <a:spLocks noChangeShapeType="1"/>
          </p:cNvSpPr>
          <p:nvPr/>
        </p:nvSpPr>
        <p:spPr bwMode="auto">
          <a:xfrm>
            <a:off x="7559675" y="4800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14" name="Line 14"/>
          <p:cNvSpPr>
            <a:spLocks noChangeShapeType="1"/>
          </p:cNvSpPr>
          <p:nvPr/>
        </p:nvSpPr>
        <p:spPr bwMode="auto">
          <a:xfrm flipH="1">
            <a:off x="8093075" y="4800600"/>
            <a:ext cx="228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15" name="Line 15"/>
          <p:cNvSpPr>
            <a:spLocks noChangeShapeType="1"/>
          </p:cNvSpPr>
          <p:nvPr/>
        </p:nvSpPr>
        <p:spPr bwMode="auto">
          <a:xfrm>
            <a:off x="8321675" y="4800600"/>
            <a:ext cx="304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16" name="Line 16"/>
          <p:cNvSpPr>
            <a:spLocks noChangeShapeType="1"/>
          </p:cNvSpPr>
          <p:nvPr/>
        </p:nvSpPr>
        <p:spPr bwMode="auto">
          <a:xfrm>
            <a:off x="8093075" y="5562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17" name="Line 17"/>
          <p:cNvSpPr>
            <a:spLocks noChangeShapeType="1"/>
          </p:cNvSpPr>
          <p:nvPr/>
        </p:nvSpPr>
        <p:spPr bwMode="auto">
          <a:xfrm>
            <a:off x="8778875"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6209" name="Rectangle 18"/>
          <p:cNvSpPr>
            <a:spLocks noGrp="1" noChangeArrowheads="1"/>
          </p:cNvSpPr>
          <p:nvPr>
            <p:ph type="title"/>
          </p:nvPr>
        </p:nvSpPr>
        <p:spPr/>
        <p:txBody>
          <a:bodyPr/>
          <a:lstStyle/>
          <a:p>
            <a:pPr eaLnBrk="1" hangingPunct="1"/>
            <a:r>
              <a:rPr lang="en-US">
                <a:latin typeface="Comic Sans MS" charset="0"/>
                <a:ea typeface="ＭＳ Ｐゴシック" charset="0"/>
              </a:rPr>
              <a:t>Syntactic Disambiguation</a:t>
            </a:r>
          </a:p>
        </p:txBody>
      </p:sp>
      <p:sp>
        <p:nvSpPr>
          <p:cNvPr id="136210" name="Rectangle 19"/>
          <p:cNvSpPr>
            <a:spLocks noGrp="1" noChangeArrowheads="1"/>
          </p:cNvSpPr>
          <p:nvPr>
            <p:ph type="body" idx="1"/>
          </p:nvPr>
        </p:nvSpPr>
        <p:spPr>
          <a:xfrm>
            <a:off x="1524000" y="1981200"/>
            <a:ext cx="7626350" cy="4114800"/>
          </a:xfrm>
        </p:spPr>
        <p:txBody>
          <a:bodyPr/>
          <a:lstStyle/>
          <a:p>
            <a:pPr eaLnBrk="1" hangingPunct="1"/>
            <a:r>
              <a:rPr lang="en-US">
                <a:latin typeface="Comic Sans MS" charset="0"/>
                <a:ea typeface="ＭＳ Ｐゴシック" charset="0"/>
              </a:rPr>
              <a:t>Structural ambiguity:</a:t>
            </a:r>
          </a:p>
        </p:txBody>
      </p:sp>
      <p:sp>
        <p:nvSpPr>
          <p:cNvPr id="512020" name="Line 20"/>
          <p:cNvSpPr>
            <a:spLocks noChangeShapeType="1"/>
          </p:cNvSpPr>
          <p:nvPr/>
        </p:nvSpPr>
        <p:spPr bwMode="auto">
          <a:xfrm flipH="1">
            <a:off x="6416675" y="3352800"/>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12021" name="Line 21"/>
          <p:cNvSpPr>
            <a:spLocks noChangeShapeType="1"/>
          </p:cNvSpPr>
          <p:nvPr/>
        </p:nvSpPr>
        <p:spPr bwMode="auto">
          <a:xfrm>
            <a:off x="7026275" y="3352800"/>
            <a:ext cx="914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12022" name="Line 22"/>
          <p:cNvSpPr>
            <a:spLocks noChangeShapeType="1"/>
          </p:cNvSpPr>
          <p:nvPr/>
        </p:nvSpPr>
        <p:spPr bwMode="auto">
          <a:xfrm flipH="1">
            <a:off x="7559675" y="4038600"/>
            <a:ext cx="304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12023" name="Line 23"/>
          <p:cNvSpPr>
            <a:spLocks noChangeShapeType="1"/>
          </p:cNvSpPr>
          <p:nvPr/>
        </p:nvSpPr>
        <p:spPr bwMode="auto">
          <a:xfrm>
            <a:off x="7940675" y="4038600"/>
            <a:ext cx="3810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12024" name="Line 24"/>
          <p:cNvSpPr>
            <a:spLocks noChangeShapeType="1"/>
          </p:cNvSpPr>
          <p:nvPr/>
        </p:nvSpPr>
        <p:spPr bwMode="auto">
          <a:xfrm>
            <a:off x="4283075" y="5486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Tree>
    <p:extLst>
      <p:ext uri="{BB962C8B-B14F-4D97-AF65-F5344CB8AC3E}">
        <p14:creationId xmlns:p14="http://schemas.microsoft.com/office/powerpoint/2010/main" val="21843440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normAutofit fontScale="90000"/>
          </a:bodyPr>
          <a:lstStyle/>
          <a:p>
            <a:pPr eaLnBrk="1" hangingPunct="1"/>
            <a:r>
              <a:rPr lang="en-US">
                <a:latin typeface="Comic Sans MS" charset="0"/>
                <a:ea typeface="ＭＳ Ｐゴシック" charset="0"/>
              </a:rPr>
              <a:t>Part of Speech Tagging and Word Sense Disambiguation</a:t>
            </a:r>
          </a:p>
        </p:txBody>
      </p:sp>
      <p:sp>
        <p:nvSpPr>
          <p:cNvPr id="138242" name="Rectangle 3"/>
          <p:cNvSpPr>
            <a:spLocks noGrp="1" noChangeArrowheads="1"/>
          </p:cNvSpPr>
          <p:nvPr>
            <p:ph type="body" idx="1"/>
          </p:nvPr>
        </p:nvSpPr>
        <p:spPr/>
        <p:txBody>
          <a:bodyPr/>
          <a:lstStyle/>
          <a:p>
            <a:pPr eaLnBrk="1" hangingPunct="1"/>
            <a:r>
              <a:rPr lang="en-US" sz="2400">
                <a:latin typeface="Comic Sans MS" charset="0"/>
                <a:ea typeface="ＭＳ Ｐゴシック" charset="0"/>
              </a:rPr>
              <a:t>[verb  Duck ] ! </a:t>
            </a:r>
          </a:p>
          <a:p>
            <a:pPr eaLnBrk="1" hangingPunct="1">
              <a:buFontTx/>
              <a:buNone/>
            </a:pPr>
            <a:r>
              <a:rPr lang="en-US" sz="2400">
                <a:latin typeface="Comic Sans MS" charset="0"/>
                <a:ea typeface="ＭＳ Ｐゴシック" charset="0"/>
              </a:rPr>
              <a:t>   [noun Duck] is delicious for dinner</a:t>
            </a:r>
          </a:p>
          <a:p>
            <a:pPr eaLnBrk="1" hangingPunct="1"/>
            <a:endParaRPr lang="en-US" sz="2400">
              <a:latin typeface="Comic Sans MS" charset="0"/>
              <a:ea typeface="ＭＳ Ｐゴシック" charset="0"/>
            </a:endParaRPr>
          </a:p>
          <a:p>
            <a:pPr eaLnBrk="1" hangingPunct="1"/>
            <a:r>
              <a:rPr lang="en-US" sz="2400">
                <a:latin typeface="Comic Sans MS" charset="0"/>
                <a:ea typeface="ＭＳ Ｐゴシック" charset="0"/>
              </a:rPr>
              <a:t>I went to the </a:t>
            </a:r>
            <a:r>
              <a:rPr lang="en-US" sz="2400" b="1">
                <a:latin typeface="Comic Sans MS" charset="0"/>
                <a:ea typeface="ＭＳ Ｐゴシック" charset="0"/>
              </a:rPr>
              <a:t>bank</a:t>
            </a:r>
            <a:r>
              <a:rPr lang="en-US" sz="2400">
                <a:latin typeface="Comic Sans MS" charset="0"/>
                <a:ea typeface="ＭＳ Ｐゴシック" charset="0"/>
              </a:rPr>
              <a:t> to deposit my check.</a:t>
            </a:r>
          </a:p>
          <a:p>
            <a:pPr eaLnBrk="1" hangingPunct="1">
              <a:buFontTx/>
              <a:buNone/>
            </a:pPr>
            <a:r>
              <a:rPr lang="en-US" sz="2400">
                <a:latin typeface="Comic Sans MS" charset="0"/>
                <a:ea typeface="ＭＳ Ｐゴシック" charset="0"/>
              </a:rPr>
              <a:t>   I went to the </a:t>
            </a:r>
            <a:r>
              <a:rPr lang="en-US" sz="2400" b="1">
                <a:latin typeface="Comic Sans MS" charset="0"/>
                <a:ea typeface="ＭＳ Ｐゴシック" charset="0"/>
              </a:rPr>
              <a:t>bank</a:t>
            </a:r>
            <a:r>
              <a:rPr lang="en-US" sz="2400">
                <a:latin typeface="Comic Sans MS" charset="0"/>
                <a:ea typeface="ＭＳ Ｐゴシック" charset="0"/>
              </a:rPr>
              <a:t> to look out at the river.</a:t>
            </a:r>
          </a:p>
          <a:p>
            <a:pPr eaLnBrk="1" hangingPunct="1">
              <a:buFontTx/>
              <a:buNone/>
            </a:pPr>
            <a:r>
              <a:rPr lang="en-US" sz="2400">
                <a:latin typeface="Comic Sans MS" charset="0"/>
                <a:ea typeface="ＭＳ Ｐゴシック" charset="0"/>
              </a:rPr>
              <a:t>   I went to the </a:t>
            </a:r>
            <a:r>
              <a:rPr lang="en-US" sz="2400" b="1">
                <a:latin typeface="Comic Sans MS" charset="0"/>
                <a:ea typeface="ＭＳ Ｐゴシック" charset="0"/>
              </a:rPr>
              <a:t>bank</a:t>
            </a:r>
            <a:r>
              <a:rPr lang="en-US" sz="2400">
                <a:latin typeface="Comic Sans MS" charset="0"/>
                <a:ea typeface="ＭＳ Ｐゴシック" charset="0"/>
              </a:rPr>
              <a:t> of windows and chose the one dealing with last names beginning with </a:t>
            </a:r>
            <a:r>
              <a:rPr lang="ja-JP" altLang="en-US" sz="2400">
                <a:latin typeface="Comic Sans MS" charset="0"/>
                <a:ea typeface="ＭＳ Ｐゴシック" charset="0"/>
              </a:rPr>
              <a:t>“</a:t>
            </a:r>
            <a:r>
              <a:rPr lang="en-US" altLang="ja-JP" sz="2400">
                <a:latin typeface="Comic Sans MS" charset="0"/>
                <a:ea typeface="ＭＳ Ｐゴシック" charset="0"/>
              </a:rPr>
              <a:t>d</a:t>
            </a:r>
            <a:r>
              <a:rPr lang="ja-JP" altLang="en-US" sz="2400">
                <a:latin typeface="Comic Sans MS" charset="0"/>
                <a:ea typeface="ＭＳ Ｐゴシック" charset="0"/>
              </a:rPr>
              <a:t>”</a:t>
            </a:r>
            <a:r>
              <a:rPr lang="en-US" altLang="ja-JP" sz="2400">
                <a:latin typeface="Comic Sans MS" charset="0"/>
                <a:ea typeface="ＭＳ Ｐゴシック" charset="0"/>
              </a:rPr>
              <a:t>.</a:t>
            </a:r>
            <a:endParaRPr lang="en-US" sz="2400">
              <a:latin typeface="Comic Sans MS" charset="0"/>
              <a:ea typeface="ＭＳ Ｐゴシック" charset="0"/>
            </a:endParaRPr>
          </a:p>
        </p:txBody>
      </p:sp>
    </p:spTree>
    <p:extLst>
      <p:ext uri="{BB962C8B-B14F-4D97-AF65-F5344CB8AC3E}">
        <p14:creationId xmlns:p14="http://schemas.microsoft.com/office/powerpoint/2010/main" val="4182989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pPr eaLnBrk="1" hangingPunct="1"/>
            <a:r>
              <a:rPr lang="en-US">
                <a:latin typeface="Comic Sans MS" charset="0"/>
                <a:ea typeface="ＭＳ Ｐゴシック" charset="0"/>
              </a:rPr>
              <a:t>Resources</a:t>
            </a:r>
          </a:p>
        </p:txBody>
      </p:sp>
      <p:sp>
        <p:nvSpPr>
          <p:cNvPr id="516099" name="Text Box 3"/>
          <p:cNvSpPr txBox="1">
            <a:spLocks noChangeArrowheads="1"/>
          </p:cNvSpPr>
          <p:nvPr/>
        </p:nvSpPr>
        <p:spPr bwMode="auto">
          <a:xfrm>
            <a:off x="1676400" y="1905000"/>
            <a:ext cx="70104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sz="2800"/>
              <a:t> Dictionary</a:t>
            </a:r>
          </a:p>
          <a:p>
            <a:pPr>
              <a:buFontTx/>
              <a:buChar char="•"/>
              <a:defRPr/>
            </a:pPr>
            <a:r>
              <a:rPr lang="en-US" sz="2800"/>
              <a:t> Morphology and Spelling Rules</a:t>
            </a:r>
          </a:p>
          <a:p>
            <a:pPr>
              <a:buFontTx/>
              <a:buChar char="•"/>
              <a:defRPr/>
            </a:pPr>
            <a:r>
              <a:rPr lang="en-US" sz="2800"/>
              <a:t> Grammar Rules</a:t>
            </a:r>
          </a:p>
          <a:p>
            <a:pPr>
              <a:buFontTx/>
              <a:buChar char="•"/>
              <a:defRPr/>
            </a:pPr>
            <a:r>
              <a:rPr lang="en-US" sz="2800"/>
              <a:t> Semantic Interpretation Rules</a:t>
            </a:r>
          </a:p>
          <a:p>
            <a:pPr>
              <a:buFontTx/>
              <a:buChar char="•"/>
              <a:defRPr/>
            </a:pPr>
            <a:r>
              <a:rPr lang="en-US" sz="2800"/>
              <a:t> Discourse Interpretation</a:t>
            </a:r>
          </a:p>
          <a:p>
            <a:pPr>
              <a:defRPr/>
            </a:pPr>
            <a:endParaRPr lang="en-US" sz="2800"/>
          </a:p>
          <a:p>
            <a:pPr>
              <a:defRPr/>
            </a:pPr>
            <a:endParaRPr lang="en-US"/>
          </a:p>
          <a:p>
            <a:pPr>
              <a:defRPr/>
            </a:pPr>
            <a:endParaRPr lang="en-US"/>
          </a:p>
        </p:txBody>
      </p:sp>
    </p:spTree>
    <p:extLst>
      <p:ext uri="{BB962C8B-B14F-4D97-AF65-F5344CB8AC3E}">
        <p14:creationId xmlns:p14="http://schemas.microsoft.com/office/powerpoint/2010/main" val="14032091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Line 2"/>
          <p:cNvSpPr>
            <a:spLocks noChangeShapeType="1"/>
          </p:cNvSpPr>
          <p:nvPr/>
        </p:nvSpPr>
        <p:spPr bwMode="auto">
          <a:xfrm flipH="1">
            <a:off x="3441700" y="2627313"/>
            <a:ext cx="1130300" cy="1235075"/>
          </a:xfrm>
          <a:prstGeom prst="line">
            <a:avLst/>
          </a:prstGeom>
          <a:noFill/>
          <a:ln w="12700">
            <a:solidFill>
              <a:schemeClr val="tx1"/>
            </a:solidFill>
            <a:round/>
            <a:headEnd type="stealth"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8147" name="Rectangle 3"/>
          <p:cNvSpPr>
            <a:spLocks noChangeArrowheads="1"/>
          </p:cNvSpPr>
          <p:nvPr/>
        </p:nvSpPr>
        <p:spPr bwMode="auto">
          <a:xfrm>
            <a:off x="2528888" y="3875088"/>
            <a:ext cx="1852612"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t>Text</a:t>
            </a:r>
            <a:endParaRPr lang="en-US" b="1"/>
          </a:p>
        </p:txBody>
      </p:sp>
      <p:sp>
        <p:nvSpPr>
          <p:cNvPr id="142339" name="Rectangle 4"/>
          <p:cNvSpPr>
            <a:spLocks noGrp="1" noChangeArrowheads="1"/>
          </p:cNvSpPr>
          <p:nvPr>
            <p:ph type="title"/>
          </p:nvPr>
        </p:nvSpPr>
        <p:spPr/>
        <p:txBody>
          <a:bodyPr/>
          <a:lstStyle/>
          <a:p>
            <a:pPr eaLnBrk="1" hangingPunct="1"/>
            <a:r>
              <a:rPr lang="en-US">
                <a:latin typeface="Comic Sans MS" charset="0"/>
                <a:ea typeface="ＭＳ Ｐゴシック" charset="0"/>
              </a:rPr>
              <a:t>Language Technology</a:t>
            </a:r>
          </a:p>
        </p:txBody>
      </p:sp>
      <p:sp>
        <p:nvSpPr>
          <p:cNvPr id="518149" name="Line 5"/>
          <p:cNvSpPr>
            <a:spLocks noChangeShapeType="1"/>
          </p:cNvSpPr>
          <p:nvPr/>
        </p:nvSpPr>
        <p:spPr bwMode="auto">
          <a:xfrm>
            <a:off x="3449638" y="4335463"/>
            <a:ext cx="1587" cy="1498600"/>
          </a:xfrm>
          <a:prstGeom prst="line">
            <a:avLst/>
          </a:prstGeom>
          <a:noFill/>
          <a:ln w="9525">
            <a:solidFill>
              <a:schemeClr val="tx1"/>
            </a:solidFill>
            <a:round/>
            <a:headEnd type="stealth"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142341" name="Group 6"/>
          <p:cNvGrpSpPr>
            <a:grpSpLocks/>
          </p:cNvGrpSpPr>
          <p:nvPr/>
        </p:nvGrpSpPr>
        <p:grpSpPr bwMode="auto">
          <a:xfrm>
            <a:off x="635000" y="2816225"/>
            <a:ext cx="2498725" cy="863600"/>
            <a:chOff x="589" y="1441"/>
            <a:chExt cx="1574" cy="544"/>
          </a:xfrm>
        </p:grpSpPr>
        <p:sp>
          <p:nvSpPr>
            <p:cNvPr id="518151" name="Oval 7"/>
            <p:cNvSpPr>
              <a:spLocks noChangeArrowheads="1"/>
            </p:cNvSpPr>
            <p:nvPr/>
          </p:nvSpPr>
          <p:spPr bwMode="auto">
            <a:xfrm>
              <a:off x="589" y="1441"/>
              <a:ext cx="157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8152" name="Rectangle 8"/>
            <p:cNvSpPr>
              <a:spLocks noChangeArrowheads="1"/>
            </p:cNvSpPr>
            <p:nvPr/>
          </p:nvSpPr>
          <p:spPr bwMode="auto">
            <a:xfrm>
              <a:off x="632" y="1492"/>
              <a:ext cx="14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sz="2000"/>
                <a:t>Natural Language Understanding</a:t>
              </a:r>
              <a:endParaRPr lang="en-US" b="1"/>
            </a:p>
          </p:txBody>
        </p:sp>
      </p:grpSp>
      <p:grpSp>
        <p:nvGrpSpPr>
          <p:cNvPr id="142342" name="Group 9"/>
          <p:cNvGrpSpPr>
            <a:grpSpLocks/>
          </p:cNvGrpSpPr>
          <p:nvPr/>
        </p:nvGrpSpPr>
        <p:grpSpPr bwMode="auto">
          <a:xfrm>
            <a:off x="5921375" y="2816225"/>
            <a:ext cx="2484438" cy="863600"/>
            <a:chOff x="3577" y="1459"/>
            <a:chExt cx="1565" cy="544"/>
          </a:xfrm>
        </p:grpSpPr>
        <p:sp>
          <p:nvSpPr>
            <p:cNvPr id="518154" name="Oval 10"/>
            <p:cNvSpPr>
              <a:spLocks noChangeArrowheads="1"/>
            </p:cNvSpPr>
            <p:nvPr/>
          </p:nvSpPr>
          <p:spPr bwMode="auto">
            <a:xfrm>
              <a:off x="3577" y="1459"/>
              <a:ext cx="1565" cy="5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8155" name="Rectangle 11"/>
            <p:cNvSpPr>
              <a:spLocks noChangeArrowheads="1"/>
            </p:cNvSpPr>
            <p:nvPr/>
          </p:nvSpPr>
          <p:spPr bwMode="auto">
            <a:xfrm>
              <a:off x="3606" y="1510"/>
              <a:ext cx="150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sz="2000"/>
                <a:t>Natural Language Generation</a:t>
              </a:r>
              <a:endParaRPr lang="en-US"/>
            </a:p>
          </p:txBody>
        </p:sp>
      </p:grpSp>
      <p:grpSp>
        <p:nvGrpSpPr>
          <p:cNvPr id="142343" name="Group 12"/>
          <p:cNvGrpSpPr>
            <a:grpSpLocks/>
          </p:cNvGrpSpPr>
          <p:nvPr/>
        </p:nvGrpSpPr>
        <p:grpSpPr bwMode="auto">
          <a:xfrm>
            <a:off x="344488" y="4660900"/>
            <a:ext cx="2498725" cy="863600"/>
            <a:chOff x="1782" y="2797"/>
            <a:chExt cx="1574" cy="544"/>
          </a:xfrm>
        </p:grpSpPr>
        <p:sp>
          <p:nvSpPr>
            <p:cNvPr id="518157" name="Rectangle 13"/>
            <p:cNvSpPr>
              <a:spLocks noChangeArrowheads="1"/>
            </p:cNvSpPr>
            <p:nvPr/>
          </p:nvSpPr>
          <p:spPr bwMode="auto">
            <a:xfrm>
              <a:off x="1960" y="2848"/>
              <a:ext cx="121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sz="2000"/>
                <a:t>Speech Recognition</a:t>
              </a:r>
              <a:endParaRPr lang="en-US" b="1"/>
            </a:p>
          </p:txBody>
        </p:sp>
        <p:sp>
          <p:nvSpPr>
            <p:cNvPr id="518158" name="Oval 14"/>
            <p:cNvSpPr>
              <a:spLocks noChangeArrowheads="1"/>
            </p:cNvSpPr>
            <p:nvPr/>
          </p:nvSpPr>
          <p:spPr bwMode="auto">
            <a:xfrm>
              <a:off x="1782" y="2797"/>
              <a:ext cx="157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142344" name="Group 15"/>
          <p:cNvGrpSpPr>
            <a:grpSpLocks/>
          </p:cNvGrpSpPr>
          <p:nvPr/>
        </p:nvGrpSpPr>
        <p:grpSpPr bwMode="auto">
          <a:xfrm>
            <a:off x="6259513" y="4668838"/>
            <a:ext cx="2498725" cy="863600"/>
            <a:chOff x="1782" y="2797"/>
            <a:chExt cx="1574" cy="544"/>
          </a:xfrm>
        </p:grpSpPr>
        <p:sp>
          <p:nvSpPr>
            <p:cNvPr id="518160" name="Rectangle 16"/>
            <p:cNvSpPr>
              <a:spLocks noChangeArrowheads="1"/>
            </p:cNvSpPr>
            <p:nvPr/>
          </p:nvSpPr>
          <p:spPr bwMode="auto">
            <a:xfrm>
              <a:off x="1960" y="2848"/>
              <a:ext cx="121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sz="2000"/>
                <a:t>Speech Synthesis</a:t>
              </a:r>
              <a:endParaRPr lang="en-US" b="1"/>
            </a:p>
          </p:txBody>
        </p:sp>
        <p:sp>
          <p:nvSpPr>
            <p:cNvPr id="518161" name="Oval 17"/>
            <p:cNvSpPr>
              <a:spLocks noChangeArrowheads="1"/>
            </p:cNvSpPr>
            <p:nvPr/>
          </p:nvSpPr>
          <p:spPr bwMode="auto">
            <a:xfrm>
              <a:off x="1782" y="2797"/>
              <a:ext cx="157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518162" name="Rectangle 18"/>
          <p:cNvSpPr>
            <a:spLocks noChangeArrowheads="1"/>
          </p:cNvSpPr>
          <p:nvPr/>
        </p:nvSpPr>
        <p:spPr bwMode="auto">
          <a:xfrm>
            <a:off x="4764088" y="3849688"/>
            <a:ext cx="1852612"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t>Text</a:t>
            </a:r>
            <a:endParaRPr lang="en-US" b="1"/>
          </a:p>
        </p:txBody>
      </p:sp>
      <p:sp>
        <p:nvSpPr>
          <p:cNvPr id="518163" name="Rectangle 19"/>
          <p:cNvSpPr>
            <a:spLocks noChangeArrowheads="1"/>
          </p:cNvSpPr>
          <p:nvPr/>
        </p:nvSpPr>
        <p:spPr bwMode="auto">
          <a:xfrm>
            <a:off x="3644900" y="2151063"/>
            <a:ext cx="1852613"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t>Meaning</a:t>
            </a:r>
            <a:endParaRPr lang="en-US" b="1"/>
          </a:p>
        </p:txBody>
      </p:sp>
      <p:sp>
        <p:nvSpPr>
          <p:cNvPr id="518164" name="Rectangle 20"/>
          <p:cNvSpPr>
            <a:spLocks noChangeArrowheads="1"/>
          </p:cNvSpPr>
          <p:nvPr/>
        </p:nvSpPr>
        <p:spPr bwMode="auto">
          <a:xfrm>
            <a:off x="2533650" y="5838825"/>
            <a:ext cx="1852613"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t>Speech</a:t>
            </a:r>
            <a:endParaRPr lang="en-US" b="1"/>
          </a:p>
        </p:txBody>
      </p:sp>
      <p:sp>
        <p:nvSpPr>
          <p:cNvPr id="518165" name="Rectangle 21"/>
          <p:cNvSpPr>
            <a:spLocks noChangeArrowheads="1"/>
          </p:cNvSpPr>
          <p:nvPr/>
        </p:nvSpPr>
        <p:spPr bwMode="auto">
          <a:xfrm>
            <a:off x="4751388" y="5829300"/>
            <a:ext cx="1852612"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t>Speech</a:t>
            </a:r>
            <a:endParaRPr lang="en-US" b="1"/>
          </a:p>
        </p:txBody>
      </p:sp>
      <p:sp>
        <p:nvSpPr>
          <p:cNvPr id="518166" name="Line 22"/>
          <p:cNvSpPr>
            <a:spLocks noChangeShapeType="1"/>
          </p:cNvSpPr>
          <p:nvPr/>
        </p:nvSpPr>
        <p:spPr bwMode="auto">
          <a:xfrm>
            <a:off x="4572000" y="2616200"/>
            <a:ext cx="1130300" cy="1235075"/>
          </a:xfrm>
          <a:prstGeom prst="line">
            <a:avLst/>
          </a:prstGeom>
          <a:noFill/>
          <a:ln w="12700">
            <a:solidFill>
              <a:schemeClr val="tx1"/>
            </a:solidFill>
            <a:round/>
            <a:headEnd type="none" w="med" len="lg"/>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8167" name="Line 23"/>
          <p:cNvSpPr>
            <a:spLocks noChangeShapeType="1"/>
          </p:cNvSpPr>
          <p:nvPr/>
        </p:nvSpPr>
        <p:spPr bwMode="auto">
          <a:xfrm flipV="1">
            <a:off x="5684838" y="4321175"/>
            <a:ext cx="1587" cy="1498600"/>
          </a:xfrm>
          <a:prstGeom prst="line">
            <a:avLst/>
          </a:prstGeom>
          <a:noFill/>
          <a:ln w="9525">
            <a:solidFill>
              <a:schemeClr val="tx1"/>
            </a:solidFill>
            <a:round/>
            <a:headEnd type="stealth"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4254080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685800" y="304800"/>
            <a:ext cx="7772400" cy="787400"/>
          </a:xfrm>
        </p:spPr>
        <p:txBody>
          <a:bodyPr/>
          <a:lstStyle/>
          <a:p>
            <a:pPr eaLnBrk="1" hangingPunct="1"/>
            <a:r>
              <a:rPr lang="en-US" sz="4000">
                <a:latin typeface="Comic Sans MS" charset="0"/>
                <a:ea typeface="ＭＳ Ｐゴシック" charset="0"/>
              </a:rPr>
              <a:t>Natural Language Understanding</a:t>
            </a:r>
          </a:p>
        </p:txBody>
      </p:sp>
      <p:sp>
        <p:nvSpPr>
          <p:cNvPr id="144386" name="Rectangle 3"/>
          <p:cNvSpPr>
            <a:spLocks noGrp="1" noChangeArrowheads="1"/>
          </p:cNvSpPr>
          <p:nvPr>
            <p:ph type="body" idx="1"/>
          </p:nvPr>
        </p:nvSpPr>
        <p:spPr>
          <a:xfrm>
            <a:off x="571500" y="1066800"/>
            <a:ext cx="8001000" cy="4267200"/>
          </a:xfrm>
        </p:spPr>
        <p:txBody>
          <a:bodyPr/>
          <a:lstStyle/>
          <a:p>
            <a:pPr eaLnBrk="1" hangingPunct="1">
              <a:buFontTx/>
              <a:buNone/>
            </a:pPr>
            <a:r>
              <a:rPr lang="en-US">
                <a:latin typeface="Comic Sans MS" charset="0"/>
                <a:ea typeface="ＭＳ Ｐゴシック" charset="0"/>
              </a:rPr>
              <a:t> </a:t>
            </a:r>
          </a:p>
        </p:txBody>
      </p:sp>
      <p:grpSp>
        <p:nvGrpSpPr>
          <p:cNvPr id="144387" name="Group 4"/>
          <p:cNvGrpSpPr>
            <a:grpSpLocks/>
          </p:cNvGrpSpPr>
          <p:nvPr/>
        </p:nvGrpSpPr>
        <p:grpSpPr bwMode="auto">
          <a:xfrm>
            <a:off x="457200" y="2438400"/>
            <a:ext cx="8229600" cy="1524000"/>
            <a:chOff x="288" y="1680"/>
            <a:chExt cx="5184" cy="960"/>
          </a:xfrm>
        </p:grpSpPr>
        <p:grpSp>
          <p:nvGrpSpPr>
            <p:cNvPr id="144394" name="Group 5"/>
            <p:cNvGrpSpPr>
              <a:grpSpLocks/>
            </p:cNvGrpSpPr>
            <p:nvPr/>
          </p:nvGrpSpPr>
          <p:grpSpPr bwMode="auto">
            <a:xfrm>
              <a:off x="288" y="1680"/>
              <a:ext cx="1440" cy="960"/>
              <a:chOff x="336" y="1536"/>
              <a:chExt cx="1440" cy="960"/>
            </a:xfrm>
          </p:grpSpPr>
          <p:sp>
            <p:nvSpPr>
              <p:cNvPr id="520198" name="Rectangle 6"/>
              <p:cNvSpPr>
                <a:spLocks noChangeArrowheads="1"/>
              </p:cNvSpPr>
              <p:nvPr/>
            </p:nvSpPr>
            <p:spPr bwMode="auto">
              <a:xfrm>
                <a:off x="336" y="1536"/>
                <a:ext cx="1440" cy="960"/>
              </a:xfrm>
              <a:prstGeom prst="rect">
                <a:avLst/>
              </a:prstGeom>
              <a:solidFill>
                <a:srgbClr val="D6DDE4">
                  <a:alpha val="56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0199" name="Text Box 7"/>
              <p:cNvSpPr txBox="1">
                <a:spLocks noChangeArrowheads="1"/>
              </p:cNvSpPr>
              <p:nvPr/>
            </p:nvSpPr>
            <p:spPr bwMode="auto">
              <a:xfrm>
                <a:off x="528" y="1756"/>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accoustic /phonetic</a:t>
                </a:r>
              </a:p>
            </p:txBody>
          </p:sp>
        </p:grpSp>
        <p:sp>
          <p:nvSpPr>
            <p:cNvPr id="520200" name="Rectangle 8"/>
            <p:cNvSpPr>
              <a:spLocks noChangeArrowheads="1"/>
            </p:cNvSpPr>
            <p:nvPr/>
          </p:nvSpPr>
          <p:spPr bwMode="auto">
            <a:xfrm>
              <a:off x="2160" y="1680"/>
              <a:ext cx="1440" cy="960"/>
            </a:xfrm>
            <a:prstGeom prst="rect">
              <a:avLst/>
            </a:prstGeom>
            <a:solidFill>
              <a:srgbClr val="D6DDE4">
                <a:alpha val="56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0201" name="Text Box 9"/>
            <p:cNvSpPr txBox="1">
              <a:spLocks noChangeArrowheads="1"/>
            </p:cNvSpPr>
            <p:nvPr/>
          </p:nvSpPr>
          <p:spPr bwMode="auto">
            <a:xfrm>
              <a:off x="2256" y="1900"/>
              <a:ext cx="12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morphological/  syntactic</a:t>
              </a:r>
            </a:p>
          </p:txBody>
        </p:sp>
        <p:grpSp>
          <p:nvGrpSpPr>
            <p:cNvPr id="144397" name="Group 10"/>
            <p:cNvGrpSpPr>
              <a:grpSpLocks/>
            </p:cNvGrpSpPr>
            <p:nvPr/>
          </p:nvGrpSpPr>
          <p:grpSpPr bwMode="auto">
            <a:xfrm>
              <a:off x="4032" y="1680"/>
              <a:ext cx="1440" cy="960"/>
              <a:chOff x="3744" y="1680"/>
              <a:chExt cx="1440" cy="960"/>
            </a:xfrm>
          </p:grpSpPr>
          <p:sp>
            <p:nvSpPr>
              <p:cNvPr id="520203" name="Rectangle 11"/>
              <p:cNvSpPr>
                <a:spLocks noChangeArrowheads="1"/>
              </p:cNvSpPr>
              <p:nvPr/>
            </p:nvSpPr>
            <p:spPr bwMode="auto">
              <a:xfrm>
                <a:off x="3744" y="1680"/>
                <a:ext cx="1440" cy="960"/>
              </a:xfrm>
              <a:prstGeom prst="rect">
                <a:avLst/>
              </a:prstGeom>
              <a:solidFill>
                <a:srgbClr val="D6DDE4">
                  <a:alpha val="56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0204" name="Text Box 12"/>
              <p:cNvSpPr txBox="1">
                <a:spLocks noChangeArrowheads="1"/>
              </p:cNvSpPr>
              <p:nvPr/>
            </p:nvSpPr>
            <p:spPr bwMode="auto">
              <a:xfrm>
                <a:off x="3888" y="1958"/>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semantic / pragmatic</a:t>
                </a:r>
              </a:p>
            </p:txBody>
          </p:sp>
        </p:grpSp>
        <p:sp>
          <p:nvSpPr>
            <p:cNvPr id="520205" name="AutoShape 13"/>
            <p:cNvSpPr>
              <a:spLocks noChangeArrowheads="1"/>
            </p:cNvSpPr>
            <p:nvPr/>
          </p:nvSpPr>
          <p:spPr bwMode="auto">
            <a:xfrm>
              <a:off x="1728" y="2016"/>
              <a:ext cx="480" cy="192"/>
            </a:xfrm>
            <a:prstGeom prst="rightArrow">
              <a:avLst>
                <a:gd name="adj1" fmla="val 50000"/>
                <a:gd name="adj2" fmla="val 62500"/>
              </a:avLst>
            </a:prstGeom>
            <a:solidFill>
              <a:srgbClr val="BFCE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0206" name="AutoShape 14"/>
            <p:cNvSpPr>
              <a:spLocks noChangeArrowheads="1"/>
            </p:cNvSpPr>
            <p:nvPr/>
          </p:nvSpPr>
          <p:spPr bwMode="auto">
            <a:xfrm>
              <a:off x="3600" y="2064"/>
              <a:ext cx="480" cy="192"/>
            </a:xfrm>
            <a:prstGeom prst="rightArrow">
              <a:avLst>
                <a:gd name="adj1" fmla="val 50000"/>
                <a:gd name="adj2" fmla="val 62500"/>
              </a:avLst>
            </a:prstGeom>
            <a:solidFill>
              <a:srgbClr val="B97A3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144388" name="Group 15"/>
          <p:cNvGrpSpPr>
            <a:grpSpLocks/>
          </p:cNvGrpSpPr>
          <p:nvPr/>
        </p:nvGrpSpPr>
        <p:grpSpPr bwMode="auto">
          <a:xfrm>
            <a:off x="0" y="1143000"/>
            <a:ext cx="3276600" cy="1066800"/>
            <a:chOff x="0" y="1008"/>
            <a:chExt cx="2064" cy="672"/>
          </a:xfrm>
        </p:grpSpPr>
        <p:sp>
          <p:nvSpPr>
            <p:cNvPr id="520208" name="AutoShape 16"/>
            <p:cNvSpPr>
              <a:spLocks noChangeArrowheads="1"/>
            </p:cNvSpPr>
            <p:nvPr/>
          </p:nvSpPr>
          <p:spPr bwMode="auto">
            <a:xfrm>
              <a:off x="0" y="1008"/>
              <a:ext cx="2064" cy="672"/>
            </a:xfrm>
            <a:prstGeom prst="irregularSeal1">
              <a:avLst/>
            </a:prstGeom>
            <a:solidFill>
              <a:srgbClr val="96D58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0209" name="Text Box 17"/>
            <p:cNvSpPr txBox="1">
              <a:spLocks noChangeArrowheads="1"/>
            </p:cNvSpPr>
            <p:nvPr/>
          </p:nvSpPr>
          <p:spPr bwMode="auto">
            <a:xfrm>
              <a:off x="288" y="1200"/>
              <a:ext cx="11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34772D"/>
                  </a:solidFill>
                  <a:effectLst>
                    <a:outerShdw blurRad="38100" dist="38100" dir="2700000" algn="tl">
                      <a:srgbClr val="DDDDDD"/>
                    </a:outerShdw>
                  </a:effectLst>
                </a:rPr>
                <a:t>sound waves</a:t>
              </a:r>
            </a:p>
          </p:txBody>
        </p:sp>
      </p:grpSp>
      <p:sp>
        <p:nvSpPr>
          <p:cNvPr id="520210" name="Line 18"/>
          <p:cNvSpPr>
            <a:spLocks noChangeShapeType="1"/>
          </p:cNvSpPr>
          <p:nvPr/>
        </p:nvSpPr>
        <p:spPr bwMode="auto">
          <a:xfrm>
            <a:off x="1071563" y="1905000"/>
            <a:ext cx="381000" cy="533400"/>
          </a:xfrm>
          <a:prstGeom prst="line">
            <a:avLst/>
          </a:prstGeom>
          <a:noFill/>
          <a:ln w="57150">
            <a:solidFill>
              <a:srgbClr val="96D5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20211" name="AutoShape 19"/>
          <p:cNvSpPr>
            <a:spLocks noChangeArrowheads="1"/>
          </p:cNvSpPr>
          <p:nvPr/>
        </p:nvSpPr>
        <p:spPr bwMode="auto">
          <a:xfrm>
            <a:off x="7010400" y="4267200"/>
            <a:ext cx="2133600" cy="1219200"/>
          </a:xfrm>
          <a:prstGeom prst="cloudCallout">
            <a:avLst>
              <a:gd name="adj1" fmla="val -33704"/>
              <a:gd name="adj2" fmla="val -69403"/>
            </a:avLst>
          </a:prstGeom>
          <a:solidFill>
            <a:srgbClr val="F8C3B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1800">
              <a:effectLst>
                <a:outerShdw blurRad="38100" dist="38100" dir="2700000" algn="tl">
                  <a:srgbClr val="FFFFFF"/>
                </a:outerShdw>
              </a:effectLst>
            </a:endParaRPr>
          </a:p>
        </p:txBody>
      </p:sp>
      <p:sp>
        <p:nvSpPr>
          <p:cNvPr id="520212" name="Text Box 20"/>
          <p:cNvSpPr txBox="1">
            <a:spLocks noChangeArrowheads="1"/>
          </p:cNvSpPr>
          <p:nvPr/>
        </p:nvSpPr>
        <p:spPr bwMode="auto">
          <a:xfrm>
            <a:off x="6934200" y="44196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A50021"/>
                </a:solidFill>
                <a:effectLst>
                  <a:outerShdw blurRad="38100" dist="38100" dir="2700000" algn="tl">
                    <a:srgbClr val="DDDDDD"/>
                  </a:outerShdw>
                </a:effectLst>
              </a:rPr>
              <a:t>internal representation</a:t>
            </a:r>
          </a:p>
        </p:txBody>
      </p:sp>
    </p:spTree>
    <p:extLst>
      <p:ext uri="{BB962C8B-B14F-4D97-AF65-F5344CB8AC3E}">
        <p14:creationId xmlns:p14="http://schemas.microsoft.com/office/powerpoint/2010/main" val="10425393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ext Box 2"/>
          <p:cNvSpPr txBox="1">
            <a:spLocks noChangeArrowheads="1"/>
          </p:cNvSpPr>
          <p:nvPr/>
        </p:nvSpPr>
        <p:spPr bwMode="auto">
          <a:xfrm>
            <a:off x="457200" y="3200400"/>
            <a:ext cx="2895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4400" b="1">
                <a:solidFill>
                  <a:srgbClr val="FF0000"/>
                </a:solidFill>
              </a:rPr>
              <a:t>Sounds</a:t>
            </a:r>
          </a:p>
        </p:txBody>
      </p:sp>
      <p:sp>
        <p:nvSpPr>
          <p:cNvPr id="522243" name="Text Box 3"/>
          <p:cNvSpPr txBox="1">
            <a:spLocks noChangeArrowheads="1"/>
          </p:cNvSpPr>
          <p:nvPr/>
        </p:nvSpPr>
        <p:spPr bwMode="auto">
          <a:xfrm>
            <a:off x="3429000" y="3200400"/>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4000" b="1">
                <a:solidFill>
                  <a:srgbClr val="FF0000"/>
                </a:solidFill>
              </a:rPr>
              <a:t>Symbols</a:t>
            </a:r>
          </a:p>
        </p:txBody>
      </p:sp>
      <p:sp>
        <p:nvSpPr>
          <p:cNvPr id="522244" name="Text Box 4"/>
          <p:cNvSpPr txBox="1">
            <a:spLocks noChangeArrowheads="1"/>
          </p:cNvSpPr>
          <p:nvPr/>
        </p:nvSpPr>
        <p:spPr bwMode="auto">
          <a:xfrm>
            <a:off x="6553200" y="3200400"/>
            <a:ext cx="2895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4400" b="1">
                <a:solidFill>
                  <a:srgbClr val="FF0000"/>
                </a:solidFill>
              </a:rPr>
              <a:t>Sense</a:t>
            </a:r>
          </a:p>
        </p:txBody>
      </p:sp>
      <p:sp>
        <p:nvSpPr>
          <p:cNvPr id="146436" name="Rectangle 5"/>
          <p:cNvSpPr>
            <a:spLocks noGrp="1" noChangeArrowheads="1"/>
          </p:cNvSpPr>
          <p:nvPr>
            <p:ph type="title"/>
          </p:nvPr>
        </p:nvSpPr>
        <p:spPr>
          <a:xfrm>
            <a:off x="685800" y="304800"/>
            <a:ext cx="7772400" cy="787400"/>
          </a:xfrm>
        </p:spPr>
        <p:txBody>
          <a:bodyPr/>
          <a:lstStyle/>
          <a:p>
            <a:pPr eaLnBrk="1" hangingPunct="1"/>
            <a:r>
              <a:rPr lang="en-US" sz="4000">
                <a:latin typeface="Comic Sans MS" charset="0"/>
                <a:ea typeface="ＭＳ Ｐゴシック" charset="0"/>
              </a:rPr>
              <a:t>NLU</a:t>
            </a:r>
          </a:p>
        </p:txBody>
      </p:sp>
      <p:grpSp>
        <p:nvGrpSpPr>
          <p:cNvPr id="146437" name="Group 6"/>
          <p:cNvGrpSpPr>
            <a:grpSpLocks/>
          </p:cNvGrpSpPr>
          <p:nvPr/>
        </p:nvGrpSpPr>
        <p:grpSpPr bwMode="auto">
          <a:xfrm>
            <a:off x="457200" y="2438400"/>
            <a:ext cx="8229600" cy="1524000"/>
            <a:chOff x="288" y="1680"/>
            <a:chExt cx="5184" cy="960"/>
          </a:xfrm>
        </p:grpSpPr>
        <p:grpSp>
          <p:nvGrpSpPr>
            <p:cNvPr id="146445" name="Group 7"/>
            <p:cNvGrpSpPr>
              <a:grpSpLocks/>
            </p:cNvGrpSpPr>
            <p:nvPr/>
          </p:nvGrpSpPr>
          <p:grpSpPr bwMode="auto">
            <a:xfrm>
              <a:off x="288" y="1680"/>
              <a:ext cx="1440" cy="960"/>
              <a:chOff x="336" y="1536"/>
              <a:chExt cx="1440" cy="960"/>
            </a:xfrm>
          </p:grpSpPr>
          <p:sp>
            <p:nvSpPr>
              <p:cNvPr id="522248" name="Rectangle 8"/>
              <p:cNvSpPr>
                <a:spLocks noChangeArrowheads="1"/>
              </p:cNvSpPr>
              <p:nvPr/>
            </p:nvSpPr>
            <p:spPr bwMode="auto">
              <a:xfrm>
                <a:off x="336" y="1536"/>
                <a:ext cx="1440" cy="960"/>
              </a:xfrm>
              <a:prstGeom prst="rect">
                <a:avLst/>
              </a:prstGeom>
              <a:solidFill>
                <a:srgbClr val="D6DDE4">
                  <a:alpha val="56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2249" name="Text Box 9"/>
              <p:cNvSpPr txBox="1">
                <a:spLocks noChangeArrowheads="1"/>
              </p:cNvSpPr>
              <p:nvPr/>
            </p:nvSpPr>
            <p:spPr bwMode="auto">
              <a:xfrm>
                <a:off x="528" y="1756"/>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accoustic /phonetic</a:t>
                </a:r>
              </a:p>
            </p:txBody>
          </p:sp>
        </p:grpSp>
        <p:sp>
          <p:nvSpPr>
            <p:cNvPr id="522250" name="Rectangle 10"/>
            <p:cNvSpPr>
              <a:spLocks noChangeArrowheads="1"/>
            </p:cNvSpPr>
            <p:nvPr/>
          </p:nvSpPr>
          <p:spPr bwMode="auto">
            <a:xfrm>
              <a:off x="2160" y="1680"/>
              <a:ext cx="1440" cy="960"/>
            </a:xfrm>
            <a:prstGeom prst="rect">
              <a:avLst/>
            </a:prstGeom>
            <a:solidFill>
              <a:srgbClr val="D6DDE4">
                <a:alpha val="56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2251" name="Text Box 11"/>
            <p:cNvSpPr txBox="1">
              <a:spLocks noChangeArrowheads="1"/>
            </p:cNvSpPr>
            <p:nvPr/>
          </p:nvSpPr>
          <p:spPr bwMode="auto">
            <a:xfrm>
              <a:off x="2256" y="1900"/>
              <a:ext cx="1296"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morphological/</a:t>
              </a:r>
            </a:p>
            <a:p>
              <a:pPr>
                <a:spcBef>
                  <a:spcPct val="50000"/>
                </a:spcBef>
                <a:defRPr/>
              </a:pPr>
              <a:r>
                <a:rPr lang="en-US" sz="1800" b="1">
                  <a:solidFill>
                    <a:schemeClr val="accent2"/>
                  </a:solidFill>
                </a:rPr>
                <a:t>syntactic</a:t>
              </a:r>
            </a:p>
          </p:txBody>
        </p:sp>
        <p:grpSp>
          <p:nvGrpSpPr>
            <p:cNvPr id="146448" name="Group 12"/>
            <p:cNvGrpSpPr>
              <a:grpSpLocks/>
            </p:cNvGrpSpPr>
            <p:nvPr/>
          </p:nvGrpSpPr>
          <p:grpSpPr bwMode="auto">
            <a:xfrm>
              <a:off x="4032" y="1680"/>
              <a:ext cx="1440" cy="960"/>
              <a:chOff x="3744" y="1680"/>
              <a:chExt cx="1440" cy="960"/>
            </a:xfrm>
          </p:grpSpPr>
          <p:sp>
            <p:nvSpPr>
              <p:cNvPr id="522253" name="Rectangle 13"/>
              <p:cNvSpPr>
                <a:spLocks noChangeArrowheads="1"/>
              </p:cNvSpPr>
              <p:nvPr/>
            </p:nvSpPr>
            <p:spPr bwMode="auto">
              <a:xfrm>
                <a:off x="3744" y="1680"/>
                <a:ext cx="1440" cy="960"/>
              </a:xfrm>
              <a:prstGeom prst="rect">
                <a:avLst/>
              </a:prstGeom>
              <a:solidFill>
                <a:srgbClr val="D6DDE4">
                  <a:alpha val="56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2254" name="Text Box 14"/>
              <p:cNvSpPr txBox="1">
                <a:spLocks noChangeArrowheads="1"/>
              </p:cNvSpPr>
              <p:nvPr/>
            </p:nvSpPr>
            <p:spPr bwMode="auto">
              <a:xfrm>
                <a:off x="3888" y="1958"/>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semantic / pragmatic</a:t>
                </a:r>
              </a:p>
            </p:txBody>
          </p:sp>
        </p:grpSp>
        <p:sp>
          <p:nvSpPr>
            <p:cNvPr id="522255" name="AutoShape 15"/>
            <p:cNvSpPr>
              <a:spLocks noChangeArrowheads="1"/>
            </p:cNvSpPr>
            <p:nvPr/>
          </p:nvSpPr>
          <p:spPr bwMode="auto">
            <a:xfrm>
              <a:off x="1728" y="2016"/>
              <a:ext cx="480" cy="192"/>
            </a:xfrm>
            <a:prstGeom prst="rightArrow">
              <a:avLst>
                <a:gd name="adj1" fmla="val 50000"/>
                <a:gd name="adj2" fmla="val 62500"/>
              </a:avLst>
            </a:prstGeom>
            <a:solidFill>
              <a:srgbClr val="BFCE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2256" name="AutoShape 16"/>
            <p:cNvSpPr>
              <a:spLocks noChangeArrowheads="1"/>
            </p:cNvSpPr>
            <p:nvPr/>
          </p:nvSpPr>
          <p:spPr bwMode="auto">
            <a:xfrm>
              <a:off x="3600" y="2064"/>
              <a:ext cx="480" cy="192"/>
            </a:xfrm>
            <a:prstGeom prst="rightArrow">
              <a:avLst>
                <a:gd name="adj1" fmla="val 50000"/>
                <a:gd name="adj2" fmla="val 62500"/>
              </a:avLst>
            </a:prstGeom>
            <a:solidFill>
              <a:srgbClr val="B97A3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46438" name="Rectangle 17"/>
          <p:cNvSpPr>
            <a:spLocks noGrp="1" noChangeArrowheads="1"/>
          </p:cNvSpPr>
          <p:nvPr>
            <p:ph type="body" idx="1"/>
          </p:nvPr>
        </p:nvSpPr>
        <p:spPr>
          <a:xfrm>
            <a:off x="571500" y="1066800"/>
            <a:ext cx="8001000" cy="4267200"/>
          </a:xfrm>
        </p:spPr>
        <p:txBody>
          <a:bodyPr/>
          <a:lstStyle/>
          <a:p>
            <a:pPr marL="469900" indent="-469900" eaLnBrk="1" hangingPunct="1">
              <a:buFontTx/>
              <a:buNone/>
            </a:pPr>
            <a:r>
              <a:rPr lang="en-US">
                <a:latin typeface="Comic Sans MS" charset="0"/>
                <a:ea typeface="ＭＳ Ｐゴシック" charset="0"/>
              </a:rPr>
              <a:t> </a:t>
            </a:r>
          </a:p>
        </p:txBody>
      </p:sp>
      <p:grpSp>
        <p:nvGrpSpPr>
          <p:cNvPr id="146439" name="Group 18"/>
          <p:cNvGrpSpPr>
            <a:grpSpLocks/>
          </p:cNvGrpSpPr>
          <p:nvPr/>
        </p:nvGrpSpPr>
        <p:grpSpPr bwMode="auto">
          <a:xfrm>
            <a:off x="0" y="1143000"/>
            <a:ext cx="3276600" cy="1066800"/>
            <a:chOff x="0" y="1008"/>
            <a:chExt cx="2064" cy="672"/>
          </a:xfrm>
        </p:grpSpPr>
        <p:sp>
          <p:nvSpPr>
            <p:cNvPr id="522259" name="AutoShape 19"/>
            <p:cNvSpPr>
              <a:spLocks noChangeArrowheads="1"/>
            </p:cNvSpPr>
            <p:nvPr/>
          </p:nvSpPr>
          <p:spPr bwMode="auto">
            <a:xfrm>
              <a:off x="0" y="1008"/>
              <a:ext cx="2064" cy="672"/>
            </a:xfrm>
            <a:prstGeom prst="irregularSeal1">
              <a:avLst/>
            </a:prstGeom>
            <a:solidFill>
              <a:srgbClr val="96D58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2260" name="Text Box 20"/>
            <p:cNvSpPr txBox="1">
              <a:spLocks noChangeArrowheads="1"/>
            </p:cNvSpPr>
            <p:nvPr/>
          </p:nvSpPr>
          <p:spPr bwMode="auto">
            <a:xfrm>
              <a:off x="288" y="1200"/>
              <a:ext cx="11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34772D"/>
                  </a:solidFill>
                  <a:effectLst>
                    <a:outerShdw blurRad="38100" dist="38100" dir="2700000" algn="tl">
                      <a:srgbClr val="DDDDDD"/>
                    </a:outerShdw>
                  </a:effectLst>
                </a:rPr>
                <a:t>sound waves</a:t>
              </a:r>
            </a:p>
          </p:txBody>
        </p:sp>
      </p:grpSp>
      <p:sp>
        <p:nvSpPr>
          <p:cNvPr id="522261" name="Line 21"/>
          <p:cNvSpPr>
            <a:spLocks noChangeShapeType="1"/>
          </p:cNvSpPr>
          <p:nvPr/>
        </p:nvSpPr>
        <p:spPr bwMode="auto">
          <a:xfrm>
            <a:off x="1071563" y="1905000"/>
            <a:ext cx="381000" cy="533400"/>
          </a:xfrm>
          <a:prstGeom prst="line">
            <a:avLst/>
          </a:prstGeom>
          <a:noFill/>
          <a:ln w="57150">
            <a:solidFill>
              <a:srgbClr val="96D5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22262" name="AutoShape 22"/>
          <p:cNvSpPr>
            <a:spLocks noChangeArrowheads="1"/>
          </p:cNvSpPr>
          <p:nvPr/>
        </p:nvSpPr>
        <p:spPr bwMode="auto">
          <a:xfrm>
            <a:off x="7010400" y="4267200"/>
            <a:ext cx="2133600" cy="1219200"/>
          </a:xfrm>
          <a:prstGeom prst="cloudCallout">
            <a:avLst>
              <a:gd name="adj1" fmla="val -33704"/>
              <a:gd name="adj2" fmla="val -69403"/>
            </a:avLst>
          </a:prstGeom>
          <a:solidFill>
            <a:srgbClr val="F8C3B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1800">
              <a:effectLst>
                <a:outerShdw blurRad="38100" dist="38100" dir="2700000" algn="tl">
                  <a:srgbClr val="FFFFFF"/>
                </a:outerShdw>
              </a:effectLst>
            </a:endParaRPr>
          </a:p>
        </p:txBody>
      </p:sp>
      <p:sp>
        <p:nvSpPr>
          <p:cNvPr id="522263" name="Text Box 23"/>
          <p:cNvSpPr txBox="1">
            <a:spLocks noChangeArrowheads="1"/>
          </p:cNvSpPr>
          <p:nvPr/>
        </p:nvSpPr>
        <p:spPr bwMode="auto">
          <a:xfrm>
            <a:off x="6934200" y="44196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A50021"/>
                </a:solidFill>
                <a:effectLst>
                  <a:outerShdw blurRad="38100" dist="38100" dir="2700000" algn="tl">
                    <a:srgbClr val="DDDDDD"/>
                  </a:outerShdw>
                </a:effectLst>
              </a:rPr>
              <a:t>internal representation</a:t>
            </a:r>
          </a:p>
        </p:txBody>
      </p:sp>
    </p:spTree>
    <p:extLst>
      <p:ext uri="{BB962C8B-B14F-4D97-AF65-F5344CB8AC3E}">
        <p14:creationId xmlns:p14="http://schemas.microsoft.com/office/powerpoint/2010/main" val="35547694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ext Box 2"/>
          <p:cNvSpPr txBox="1">
            <a:spLocks noChangeArrowheads="1"/>
          </p:cNvSpPr>
          <p:nvPr/>
        </p:nvSpPr>
        <p:spPr bwMode="auto">
          <a:xfrm>
            <a:off x="152400" y="4114800"/>
            <a:ext cx="7467600" cy="1192213"/>
          </a:xfrm>
          <a:prstGeom prst="rect">
            <a:avLst/>
          </a:prstGeom>
          <a:solidFill>
            <a:srgbClr val="96D5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ja-JP" altLang="en-US" sz="1800" b="1" dirty="0">
                <a:solidFill>
                  <a:srgbClr val="285B23"/>
                </a:solidFill>
                <a:latin typeface="Arial"/>
              </a:rPr>
              <a:t>“</a:t>
            </a:r>
            <a:r>
              <a:rPr lang="en-US" sz="1800" b="1" dirty="0">
                <a:solidFill>
                  <a:srgbClr val="285B23"/>
                </a:solidFill>
              </a:rPr>
              <a:t>How to recognize speech, not to wreck a nice beach</a:t>
            </a:r>
            <a:r>
              <a:rPr lang="ja-JP" altLang="en-US" sz="1800" b="1" dirty="0">
                <a:solidFill>
                  <a:srgbClr val="285B23"/>
                </a:solidFill>
                <a:latin typeface="Arial"/>
              </a:rPr>
              <a:t>”</a:t>
            </a:r>
            <a:endParaRPr lang="en-US" sz="1800" b="1" dirty="0">
              <a:solidFill>
                <a:srgbClr val="285B23"/>
              </a:solidFill>
            </a:endParaRPr>
          </a:p>
          <a:p>
            <a:pPr>
              <a:spcBef>
                <a:spcPct val="50000"/>
              </a:spcBef>
              <a:buFontTx/>
              <a:buChar char="•"/>
              <a:defRPr/>
            </a:pPr>
            <a:r>
              <a:rPr lang="ja-JP" altLang="en-US" sz="1800" b="1" dirty="0">
                <a:solidFill>
                  <a:srgbClr val="285B23"/>
                </a:solidFill>
                <a:latin typeface="Arial"/>
              </a:rPr>
              <a:t>“</a:t>
            </a:r>
            <a:r>
              <a:rPr lang="en-US" sz="1800" b="1" dirty="0">
                <a:solidFill>
                  <a:srgbClr val="285B23"/>
                </a:solidFill>
              </a:rPr>
              <a:t>The cat scares all the birds away</a:t>
            </a:r>
            <a:r>
              <a:rPr lang="ja-JP" altLang="en-US" sz="1800" b="1" dirty="0">
                <a:solidFill>
                  <a:srgbClr val="285B23"/>
                </a:solidFill>
                <a:latin typeface="Arial"/>
              </a:rPr>
              <a:t>”</a:t>
            </a:r>
            <a:endParaRPr lang="en-US" sz="1800" b="1" dirty="0">
              <a:solidFill>
                <a:srgbClr val="285B23"/>
              </a:solidFill>
            </a:endParaRPr>
          </a:p>
          <a:p>
            <a:pPr>
              <a:spcBef>
                <a:spcPct val="50000"/>
              </a:spcBef>
              <a:buFontTx/>
              <a:buChar char="•"/>
              <a:defRPr/>
            </a:pPr>
            <a:r>
              <a:rPr lang="ja-JP" altLang="en-US" sz="1800" b="1" dirty="0">
                <a:solidFill>
                  <a:srgbClr val="285B23"/>
                </a:solidFill>
                <a:latin typeface="Arial"/>
              </a:rPr>
              <a:t>“</a:t>
            </a:r>
            <a:r>
              <a:rPr lang="en-US" sz="1800" b="1" dirty="0">
                <a:solidFill>
                  <a:srgbClr val="285B23"/>
                </a:solidFill>
              </a:rPr>
              <a:t>The cat</a:t>
            </a:r>
            <a:r>
              <a:rPr lang="fr-FR" altLang="ja-JP" sz="1800" b="1" dirty="0">
                <a:solidFill>
                  <a:srgbClr val="285B23"/>
                </a:solidFill>
                <a:latin typeface="Arial"/>
              </a:rPr>
              <a:t>'</a:t>
            </a:r>
            <a:r>
              <a:rPr lang="en-US" sz="1800" b="1" dirty="0">
                <a:solidFill>
                  <a:srgbClr val="285B23"/>
                </a:solidFill>
              </a:rPr>
              <a:t>s cares are few</a:t>
            </a:r>
            <a:r>
              <a:rPr lang="ja-JP" altLang="en-US" sz="1800" b="1" dirty="0">
                <a:solidFill>
                  <a:srgbClr val="285B23"/>
                </a:solidFill>
                <a:latin typeface="Arial"/>
              </a:rPr>
              <a:t>”</a:t>
            </a:r>
            <a:endParaRPr lang="en-US" sz="1800" b="1" dirty="0">
              <a:solidFill>
                <a:srgbClr val="285B23"/>
              </a:solidFill>
            </a:endParaRPr>
          </a:p>
        </p:txBody>
      </p:sp>
      <p:sp>
        <p:nvSpPr>
          <p:cNvPr id="148482" name="Rectangle 3"/>
          <p:cNvSpPr>
            <a:spLocks noGrp="1" noChangeArrowheads="1"/>
          </p:cNvSpPr>
          <p:nvPr>
            <p:ph type="title"/>
          </p:nvPr>
        </p:nvSpPr>
        <p:spPr>
          <a:xfrm>
            <a:off x="609600" y="304800"/>
            <a:ext cx="7772400" cy="787400"/>
          </a:xfrm>
        </p:spPr>
        <p:txBody>
          <a:bodyPr/>
          <a:lstStyle/>
          <a:p>
            <a:pPr eaLnBrk="1" hangingPunct="1"/>
            <a:r>
              <a:rPr lang="en-US">
                <a:latin typeface="Comic Sans MS" charset="0"/>
                <a:ea typeface="ＭＳ Ｐゴシック" charset="0"/>
              </a:rPr>
              <a:t>Where are the words?</a:t>
            </a:r>
          </a:p>
        </p:txBody>
      </p:sp>
      <p:sp>
        <p:nvSpPr>
          <p:cNvPr id="148483" name="Rectangle 4"/>
          <p:cNvSpPr>
            <a:spLocks noGrp="1" noChangeArrowheads="1"/>
          </p:cNvSpPr>
          <p:nvPr>
            <p:ph type="body" idx="1"/>
          </p:nvPr>
        </p:nvSpPr>
        <p:spPr>
          <a:xfrm>
            <a:off x="571500" y="1066800"/>
            <a:ext cx="8001000" cy="4267200"/>
          </a:xfrm>
        </p:spPr>
        <p:txBody>
          <a:bodyPr/>
          <a:lstStyle/>
          <a:p>
            <a:pPr eaLnBrk="1" hangingPunct="1">
              <a:buFontTx/>
              <a:buNone/>
            </a:pPr>
            <a:r>
              <a:rPr lang="en-US">
                <a:latin typeface="Comic Sans MS" charset="0"/>
                <a:ea typeface="ＭＳ Ｐゴシック" charset="0"/>
              </a:rPr>
              <a:t> </a:t>
            </a:r>
          </a:p>
        </p:txBody>
      </p:sp>
      <p:grpSp>
        <p:nvGrpSpPr>
          <p:cNvPr id="148484" name="Group 5"/>
          <p:cNvGrpSpPr>
            <a:grpSpLocks/>
          </p:cNvGrpSpPr>
          <p:nvPr/>
        </p:nvGrpSpPr>
        <p:grpSpPr bwMode="auto">
          <a:xfrm>
            <a:off x="0" y="1143000"/>
            <a:ext cx="3276600" cy="1066800"/>
            <a:chOff x="0" y="1008"/>
            <a:chExt cx="2064" cy="672"/>
          </a:xfrm>
        </p:grpSpPr>
        <p:sp>
          <p:nvSpPr>
            <p:cNvPr id="524294" name="AutoShape 6"/>
            <p:cNvSpPr>
              <a:spLocks noChangeArrowheads="1"/>
            </p:cNvSpPr>
            <p:nvPr/>
          </p:nvSpPr>
          <p:spPr bwMode="auto">
            <a:xfrm>
              <a:off x="0" y="1008"/>
              <a:ext cx="2064" cy="672"/>
            </a:xfrm>
            <a:prstGeom prst="irregularSeal1">
              <a:avLst/>
            </a:prstGeom>
            <a:solidFill>
              <a:srgbClr val="96D58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4295" name="Text Box 7"/>
            <p:cNvSpPr txBox="1">
              <a:spLocks noChangeArrowheads="1"/>
            </p:cNvSpPr>
            <p:nvPr/>
          </p:nvSpPr>
          <p:spPr bwMode="auto">
            <a:xfrm>
              <a:off x="288" y="1200"/>
              <a:ext cx="11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34772D"/>
                  </a:solidFill>
                  <a:effectLst>
                    <a:outerShdw blurRad="38100" dist="38100" dir="2700000" algn="tl">
                      <a:srgbClr val="DDDDDD"/>
                    </a:outerShdw>
                  </a:effectLst>
                </a:rPr>
                <a:t>sound waves</a:t>
              </a:r>
            </a:p>
          </p:txBody>
        </p:sp>
      </p:grpSp>
      <p:sp>
        <p:nvSpPr>
          <p:cNvPr id="524296" name="Line 8"/>
          <p:cNvSpPr>
            <a:spLocks noChangeShapeType="1"/>
          </p:cNvSpPr>
          <p:nvPr/>
        </p:nvSpPr>
        <p:spPr bwMode="auto">
          <a:xfrm>
            <a:off x="1071563" y="1905000"/>
            <a:ext cx="381000" cy="533400"/>
          </a:xfrm>
          <a:prstGeom prst="line">
            <a:avLst/>
          </a:prstGeom>
          <a:noFill/>
          <a:ln w="57150">
            <a:solidFill>
              <a:srgbClr val="96D5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24297" name="AutoShape 9"/>
          <p:cNvSpPr>
            <a:spLocks noChangeArrowheads="1"/>
          </p:cNvSpPr>
          <p:nvPr/>
        </p:nvSpPr>
        <p:spPr bwMode="auto">
          <a:xfrm>
            <a:off x="7010400" y="4275138"/>
            <a:ext cx="2133600" cy="1219200"/>
          </a:xfrm>
          <a:prstGeom prst="cloudCallout">
            <a:avLst>
              <a:gd name="adj1" fmla="val -33704"/>
              <a:gd name="adj2" fmla="val -69403"/>
            </a:avLst>
          </a:prstGeom>
          <a:solidFill>
            <a:srgbClr val="F8C3B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1800">
              <a:effectLst>
                <a:outerShdw blurRad="38100" dist="38100" dir="2700000" algn="tl">
                  <a:srgbClr val="FFFFFF"/>
                </a:outerShdw>
              </a:effectLst>
            </a:endParaRPr>
          </a:p>
        </p:txBody>
      </p:sp>
      <p:sp>
        <p:nvSpPr>
          <p:cNvPr id="524298" name="Text Box 10"/>
          <p:cNvSpPr txBox="1">
            <a:spLocks noChangeArrowheads="1"/>
          </p:cNvSpPr>
          <p:nvPr/>
        </p:nvSpPr>
        <p:spPr bwMode="auto">
          <a:xfrm>
            <a:off x="6858000" y="44196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A50021"/>
                </a:solidFill>
                <a:effectLst>
                  <a:outerShdw blurRad="38100" dist="38100" dir="2700000" algn="tl">
                    <a:srgbClr val="DDDDDD"/>
                  </a:outerShdw>
                </a:effectLst>
              </a:rPr>
              <a:t>internal representation</a:t>
            </a:r>
          </a:p>
        </p:txBody>
      </p:sp>
      <p:sp>
        <p:nvSpPr>
          <p:cNvPr id="524299" name="Rectangle 11"/>
          <p:cNvSpPr>
            <a:spLocks noChangeArrowheads="1"/>
          </p:cNvSpPr>
          <p:nvPr/>
        </p:nvSpPr>
        <p:spPr bwMode="auto">
          <a:xfrm>
            <a:off x="685800" y="228600"/>
            <a:ext cx="7315200" cy="838200"/>
          </a:xfrm>
          <a:prstGeom prst="rect">
            <a:avLst/>
          </a:prstGeom>
          <a:solidFill>
            <a:srgbClr val="FFFF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4300" name="Rectangle 12"/>
          <p:cNvSpPr>
            <a:spLocks noChangeArrowheads="1"/>
          </p:cNvSpPr>
          <p:nvPr/>
        </p:nvSpPr>
        <p:spPr bwMode="auto">
          <a:xfrm>
            <a:off x="457200" y="2438400"/>
            <a:ext cx="2286000" cy="1524000"/>
          </a:xfrm>
          <a:prstGeom prst="rect">
            <a:avLst/>
          </a:prstGeom>
          <a:solidFill>
            <a:srgbClr val="FFFF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4301" name="Rectangle 13"/>
          <p:cNvSpPr>
            <a:spLocks noChangeArrowheads="1"/>
          </p:cNvSpPr>
          <p:nvPr/>
        </p:nvSpPr>
        <p:spPr bwMode="auto">
          <a:xfrm>
            <a:off x="457200" y="2438400"/>
            <a:ext cx="2286000" cy="15240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rgbClr val="D6DDE4">
                    <a:alpha val="56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4302" name="Text Box 14"/>
          <p:cNvSpPr txBox="1">
            <a:spLocks noChangeArrowheads="1"/>
          </p:cNvSpPr>
          <p:nvPr/>
        </p:nvSpPr>
        <p:spPr bwMode="auto">
          <a:xfrm>
            <a:off x="762000" y="278765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accoustic /phonetic</a:t>
            </a:r>
          </a:p>
        </p:txBody>
      </p:sp>
      <p:sp>
        <p:nvSpPr>
          <p:cNvPr id="524303" name="Text Box 15"/>
          <p:cNvSpPr txBox="1">
            <a:spLocks noChangeArrowheads="1"/>
          </p:cNvSpPr>
          <p:nvPr/>
        </p:nvSpPr>
        <p:spPr bwMode="auto">
          <a:xfrm>
            <a:off x="3581400" y="278765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morphological/syntactic</a:t>
            </a:r>
          </a:p>
        </p:txBody>
      </p:sp>
      <p:sp>
        <p:nvSpPr>
          <p:cNvPr id="524304" name="Text Box 16"/>
          <p:cNvSpPr txBox="1">
            <a:spLocks noChangeArrowheads="1"/>
          </p:cNvSpPr>
          <p:nvPr/>
        </p:nvSpPr>
        <p:spPr bwMode="auto">
          <a:xfrm>
            <a:off x="6629400" y="2879725"/>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semantic / pragmatic</a:t>
            </a:r>
          </a:p>
        </p:txBody>
      </p:sp>
      <p:sp>
        <p:nvSpPr>
          <p:cNvPr id="524305" name="Text Box 17"/>
          <p:cNvSpPr txBox="1">
            <a:spLocks noChangeArrowheads="1"/>
          </p:cNvSpPr>
          <p:nvPr/>
        </p:nvSpPr>
        <p:spPr bwMode="auto">
          <a:xfrm>
            <a:off x="838200" y="5572125"/>
            <a:ext cx="6267450" cy="641350"/>
          </a:xfrm>
          <a:prstGeom prst="rect">
            <a:avLst/>
          </a:prstGeom>
          <a:solidFill>
            <a:srgbClr val="F6FE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en-US" sz="1800" b="1">
                <a:effectLst>
                  <a:outerShdw blurRad="38100" dist="38100" dir="2700000" algn="tl">
                    <a:srgbClr val="FFFFFF"/>
                  </a:outerShdw>
                </a:effectLst>
              </a:rPr>
              <a:t>  pauses in speech bear little relation to word breaks</a:t>
            </a:r>
          </a:p>
          <a:p>
            <a:pPr>
              <a:defRPr/>
            </a:pPr>
            <a:r>
              <a:rPr lang="en-US" sz="1800" b="1">
                <a:effectLst>
                  <a:outerShdw blurRad="38100" dist="38100" dir="2700000" algn="tl">
                    <a:srgbClr val="FFFFFF"/>
                  </a:outerShdw>
                </a:effectLst>
              </a:rPr>
              <a:t>+ intonation offers additional clues to meaning</a:t>
            </a:r>
          </a:p>
        </p:txBody>
      </p:sp>
      <p:sp>
        <p:nvSpPr>
          <p:cNvPr id="524306" name="Rectangle 18"/>
          <p:cNvSpPr>
            <a:spLocks noChangeArrowheads="1"/>
          </p:cNvSpPr>
          <p:nvPr/>
        </p:nvSpPr>
        <p:spPr bwMode="auto">
          <a:xfrm>
            <a:off x="3429000" y="2438400"/>
            <a:ext cx="2286000" cy="1524000"/>
          </a:xfrm>
          <a:prstGeom prst="rect">
            <a:avLst/>
          </a:prstGeom>
          <a:solidFill>
            <a:srgbClr val="D6DDE4">
              <a:alpha val="75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4307" name="Rectangle 19"/>
          <p:cNvSpPr>
            <a:spLocks noChangeArrowheads="1"/>
          </p:cNvSpPr>
          <p:nvPr/>
        </p:nvSpPr>
        <p:spPr bwMode="auto">
          <a:xfrm>
            <a:off x="6400800" y="2438400"/>
            <a:ext cx="2286000" cy="1524000"/>
          </a:xfrm>
          <a:prstGeom prst="rect">
            <a:avLst/>
          </a:prstGeom>
          <a:solidFill>
            <a:srgbClr val="D6DDE4">
              <a:alpha val="75999"/>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4308" name="AutoShape 20"/>
          <p:cNvSpPr>
            <a:spLocks noChangeArrowheads="1"/>
          </p:cNvSpPr>
          <p:nvPr/>
        </p:nvSpPr>
        <p:spPr bwMode="auto">
          <a:xfrm>
            <a:off x="5715000" y="3048000"/>
            <a:ext cx="762000" cy="304800"/>
          </a:xfrm>
          <a:prstGeom prst="rightArrow">
            <a:avLst>
              <a:gd name="adj1" fmla="val 50000"/>
              <a:gd name="adj2" fmla="val 62500"/>
            </a:avLst>
          </a:prstGeom>
          <a:solidFill>
            <a:srgbClr val="B97A3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4309" name="AutoShape 21"/>
          <p:cNvSpPr>
            <a:spLocks noChangeArrowheads="1"/>
          </p:cNvSpPr>
          <p:nvPr/>
        </p:nvSpPr>
        <p:spPr bwMode="auto">
          <a:xfrm>
            <a:off x="2743200" y="2971800"/>
            <a:ext cx="762000" cy="304800"/>
          </a:xfrm>
          <a:prstGeom prst="rightArrow">
            <a:avLst>
              <a:gd name="adj1" fmla="val 50000"/>
              <a:gd name="adj2" fmla="val 62500"/>
            </a:avLst>
          </a:prstGeom>
          <a:solidFill>
            <a:srgbClr val="BFCE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2328495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p:cNvSpPr txBox="1">
            <a:spLocks noChangeArrowheads="1"/>
          </p:cNvSpPr>
          <p:nvPr/>
        </p:nvSpPr>
        <p:spPr bwMode="auto">
          <a:xfrm>
            <a:off x="304800" y="4038600"/>
            <a:ext cx="8382000" cy="2963863"/>
          </a:xfrm>
          <a:prstGeom prst="rect">
            <a:avLst/>
          </a:prstGeom>
          <a:solidFill>
            <a:srgbClr val="96D5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ja-JP" altLang="en-US" sz="1400" b="1">
                <a:solidFill>
                  <a:srgbClr val="285B23"/>
                </a:solidFill>
                <a:latin typeface="Arial"/>
              </a:rPr>
              <a:t>“</a:t>
            </a:r>
            <a:r>
              <a:rPr lang="en-US" sz="1400" b="1" dirty="0">
                <a:solidFill>
                  <a:srgbClr val="285B23"/>
                </a:solidFill>
              </a:rPr>
              <a:t>The dealer sold the merchant a dog</a:t>
            </a:r>
            <a:r>
              <a:rPr lang="ja-JP" altLang="en-US" sz="1400" b="1">
                <a:solidFill>
                  <a:srgbClr val="285B23"/>
                </a:solidFill>
                <a:latin typeface="Arial"/>
              </a:rPr>
              <a:t>”</a:t>
            </a:r>
            <a:endParaRPr lang="en-US" sz="1400" b="1" dirty="0">
              <a:solidFill>
                <a:srgbClr val="285B23"/>
              </a:solidFill>
            </a:endParaRPr>
          </a:p>
          <a:p>
            <a:pPr>
              <a:spcBef>
                <a:spcPct val="50000"/>
              </a:spcBef>
              <a:buFontTx/>
              <a:buChar char="•"/>
              <a:defRPr/>
            </a:pPr>
            <a:r>
              <a:rPr lang="en-US" sz="1400" b="1" dirty="0">
                <a:solidFill>
                  <a:srgbClr val="285B23"/>
                </a:solidFill>
              </a:rPr>
              <a:t> </a:t>
            </a:r>
            <a:r>
              <a:rPr lang="ja-JP" altLang="en-US" sz="1400" b="1">
                <a:solidFill>
                  <a:srgbClr val="285B23"/>
                </a:solidFill>
                <a:latin typeface="Arial"/>
              </a:rPr>
              <a:t>“</a:t>
            </a:r>
            <a:r>
              <a:rPr lang="en-US" sz="1400" b="1" dirty="0">
                <a:solidFill>
                  <a:srgbClr val="285B23"/>
                </a:solidFill>
              </a:rPr>
              <a:t>I saw the Golden bridge flying into San Francisco</a:t>
            </a:r>
            <a:r>
              <a:rPr lang="ja-JP" altLang="en-US" sz="1400" b="1">
                <a:solidFill>
                  <a:srgbClr val="285B23"/>
                </a:solidFill>
                <a:latin typeface="Arial"/>
              </a:rPr>
              <a:t>”</a:t>
            </a:r>
            <a:endParaRPr lang="en-US" sz="1400" b="1" dirty="0">
              <a:solidFill>
                <a:srgbClr val="285B23"/>
              </a:solidFill>
            </a:endParaRPr>
          </a:p>
          <a:p>
            <a:pPr>
              <a:spcBef>
                <a:spcPct val="50000"/>
              </a:spcBef>
              <a:buFontTx/>
              <a:buChar char="•"/>
              <a:defRPr/>
            </a:pPr>
            <a:r>
              <a:rPr lang="en-US" sz="1400" b="1" dirty="0">
                <a:solidFill>
                  <a:srgbClr val="285B23"/>
                </a:solidFill>
              </a:rPr>
              <a:t> Word creation:</a:t>
            </a:r>
          </a:p>
          <a:p>
            <a:pPr>
              <a:defRPr/>
            </a:pPr>
            <a:r>
              <a:rPr lang="en-US" sz="1400" dirty="0">
                <a:solidFill>
                  <a:srgbClr val="5400A8"/>
                </a:solidFill>
              </a:rPr>
              <a:t>establish</a:t>
            </a:r>
          </a:p>
          <a:p>
            <a:pPr>
              <a:defRPr/>
            </a:pPr>
            <a:r>
              <a:rPr lang="en-US" sz="1400" dirty="0">
                <a:solidFill>
                  <a:srgbClr val="5400A8"/>
                </a:solidFill>
              </a:rPr>
              <a:t>establishment</a:t>
            </a:r>
          </a:p>
          <a:p>
            <a:pPr lvl="1">
              <a:defRPr/>
            </a:pPr>
            <a:r>
              <a:rPr lang="en-US" sz="1400" dirty="0">
                <a:solidFill>
                  <a:srgbClr val="3D3D3D"/>
                </a:solidFill>
              </a:rPr>
              <a:t>	the church of England as the official state church.</a:t>
            </a:r>
          </a:p>
          <a:p>
            <a:pPr>
              <a:defRPr/>
            </a:pPr>
            <a:r>
              <a:rPr lang="en-US" sz="1400" dirty="0">
                <a:solidFill>
                  <a:srgbClr val="5400A8"/>
                </a:solidFill>
              </a:rPr>
              <a:t>disestablishment</a:t>
            </a:r>
          </a:p>
          <a:p>
            <a:pPr>
              <a:defRPr/>
            </a:pPr>
            <a:r>
              <a:rPr lang="en-US" sz="1400" dirty="0" err="1">
                <a:solidFill>
                  <a:srgbClr val="5400A8"/>
                </a:solidFill>
              </a:rPr>
              <a:t>antidisestablishment</a:t>
            </a:r>
            <a:endParaRPr lang="en-US" sz="1400" dirty="0">
              <a:solidFill>
                <a:srgbClr val="5400A8"/>
              </a:solidFill>
            </a:endParaRPr>
          </a:p>
          <a:p>
            <a:pPr>
              <a:defRPr/>
            </a:pPr>
            <a:r>
              <a:rPr lang="en-US" sz="1400" dirty="0">
                <a:solidFill>
                  <a:srgbClr val="5400A8"/>
                </a:solidFill>
              </a:rPr>
              <a:t>antidisestablishmentarian</a:t>
            </a:r>
          </a:p>
          <a:p>
            <a:pPr>
              <a:defRPr/>
            </a:pPr>
            <a:r>
              <a:rPr lang="en-US" sz="1400" dirty="0">
                <a:solidFill>
                  <a:srgbClr val="5400A8"/>
                </a:solidFill>
              </a:rPr>
              <a:t>antidisestablishmentarianism</a:t>
            </a:r>
          </a:p>
          <a:p>
            <a:pPr lvl="1">
              <a:defRPr/>
            </a:pPr>
            <a:r>
              <a:rPr lang="en-US" sz="1400" dirty="0">
                <a:solidFill>
                  <a:srgbClr val="3D3D3D"/>
                </a:solidFill>
              </a:rPr>
              <a:t>	is a political philosophy that is opposed to the separation of church and state. </a:t>
            </a:r>
          </a:p>
          <a:p>
            <a:pPr>
              <a:spcBef>
                <a:spcPct val="50000"/>
              </a:spcBef>
              <a:buFontTx/>
              <a:buChar char="•"/>
              <a:defRPr/>
            </a:pPr>
            <a:endParaRPr lang="en-US" sz="1400" b="1" dirty="0">
              <a:solidFill>
                <a:srgbClr val="285B23"/>
              </a:solidFill>
            </a:endParaRPr>
          </a:p>
        </p:txBody>
      </p:sp>
      <p:sp>
        <p:nvSpPr>
          <p:cNvPr id="150530" name="Rectangle 3"/>
          <p:cNvSpPr>
            <a:spLocks noGrp="1" noChangeArrowheads="1"/>
          </p:cNvSpPr>
          <p:nvPr>
            <p:ph type="title"/>
          </p:nvPr>
        </p:nvSpPr>
        <p:spPr>
          <a:xfrm>
            <a:off x="609600" y="381000"/>
            <a:ext cx="7772400" cy="787400"/>
          </a:xfrm>
        </p:spPr>
        <p:txBody>
          <a:bodyPr/>
          <a:lstStyle/>
          <a:p>
            <a:pPr eaLnBrk="1" hangingPunct="1"/>
            <a:r>
              <a:rPr lang="en-US" sz="4000">
                <a:latin typeface="Comic Sans MS" charset="0"/>
                <a:ea typeface="ＭＳ Ｐゴシック" charset="0"/>
              </a:rPr>
              <a:t>Dissecting words/sentences</a:t>
            </a:r>
          </a:p>
        </p:txBody>
      </p:sp>
      <p:sp>
        <p:nvSpPr>
          <p:cNvPr id="150531" name="Rectangle 4"/>
          <p:cNvSpPr>
            <a:spLocks noGrp="1" noChangeArrowheads="1"/>
          </p:cNvSpPr>
          <p:nvPr>
            <p:ph type="body" idx="1"/>
          </p:nvPr>
        </p:nvSpPr>
        <p:spPr>
          <a:xfrm>
            <a:off x="571500" y="1066800"/>
            <a:ext cx="8001000" cy="4267200"/>
          </a:xfrm>
        </p:spPr>
        <p:txBody>
          <a:bodyPr/>
          <a:lstStyle/>
          <a:p>
            <a:pPr eaLnBrk="1" hangingPunct="1">
              <a:buFontTx/>
              <a:buNone/>
            </a:pPr>
            <a:r>
              <a:rPr lang="en-US">
                <a:latin typeface="Comic Sans MS" charset="0"/>
                <a:ea typeface="ＭＳ Ｐゴシック" charset="0"/>
              </a:rPr>
              <a:t> </a:t>
            </a:r>
          </a:p>
        </p:txBody>
      </p:sp>
      <p:sp>
        <p:nvSpPr>
          <p:cNvPr id="526341" name="Line 5"/>
          <p:cNvSpPr>
            <a:spLocks noChangeShapeType="1"/>
          </p:cNvSpPr>
          <p:nvPr/>
        </p:nvSpPr>
        <p:spPr bwMode="auto">
          <a:xfrm>
            <a:off x="1071563" y="1905000"/>
            <a:ext cx="381000" cy="533400"/>
          </a:xfrm>
          <a:prstGeom prst="line">
            <a:avLst/>
          </a:prstGeom>
          <a:noFill/>
          <a:ln w="57150">
            <a:solidFill>
              <a:srgbClr val="96D5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26342" name="AutoShape 6"/>
          <p:cNvSpPr>
            <a:spLocks noChangeArrowheads="1"/>
          </p:cNvSpPr>
          <p:nvPr/>
        </p:nvSpPr>
        <p:spPr bwMode="auto">
          <a:xfrm>
            <a:off x="7010400" y="4275138"/>
            <a:ext cx="2133600" cy="1219200"/>
          </a:xfrm>
          <a:prstGeom prst="cloudCallout">
            <a:avLst>
              <a:gd name="adj1" fmla="val -33704"/>
              <a:gd name="adj2" fmla="val -69403"/>
            </a:avLst>
          </a:prstGeom>
          <a:solidFill>
            <a:srgbClr val="F8C3B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1800">
              <a:effectLst>
                <a:outerShdw blurRad="38100" dist="38100" dir="2700000" algn="tl">
                  <a:srgbClr val="FFFFFF"/>
                </a:outerShdw>
              </a:effectLst>
            </a:endParaRPr>
          </a:p>
        </p:txBody>
      </p:sp>
      <p:sp>
        <p:nvSpPr>
          <p:cNvPr id="526343" name="Text Box 7"/>
          <p:cNvSpPr txBox="1">
            <a:spLocks noChangeArrowheads="1"/>
          </p:cNvSpPr>
          <p:nvPr/>
        </p:nvSpPr>
        <p:spPr bwMode="auto">
          <a:xfrm>
            <a:off x="6858000" y="44196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A50021"/>
                </a:solidFill>
                <a:effectLst>
                  <a:outerShdw blurRad="38100" dist="38100" dir="2700000" algn="tl">
                    <a:srgbClr val="DDDDDD"/>
                  </a:outerShdw>
                </a:effectLst>
              </a:rPr>
              <a:t>internal representation</a:t>
            </a:r>
          </a:p>
        </p:txBody>
      </p:sp>
      <p:sp>
        <p:nvSpPr>
          <p:cNvPr id="526344" name="Rectangle 8"/>
          <p:cNvSpPr>
            <a:spLocks noChangeArrowheads="1"/>
          </p:cNvSpPr>
          <p:nvPr/>
        </p:nvSpPr>
        <p:spPr bwMode="auto">
          <a:xfrm>
            <a:off x="457200" y="304800"/>
            <a:ext cx="7772400" cy="838200"/>
          </a:xfrm>
          <a:prstGeom prst="rect">
            <a:avLst/>
          </a:prstGeom>
          <a:solidFill>
            <a:srgbClr val="FFFF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effectLst>
                <a:outerShdw blurRad="38100" dist="38100" dir="2700000" algn="tl">
                  <a:srgbClr val="FFFFFF"/>
                </a:outerShdw>
              </a:effectLst>
            </a:endParaRPr>
          </a:p>
        </p:txBody>
      </p:sp>
      <p:sp>
        <p:nvSpPr>
          <p:cNvPr id="526345" name="Rectangle 9"/>
          <p:cNvSpPr>
            <a:spLocks noChangeArrowheads="1"/>
          </p:cNvSpPr>
          <p:nvPr/>
        </p:nvSpPr>
        <p:spPr bwMode="auto">
          <a:xfrm>
            <a:off x="3429000" y="2438400"/>
            <a:ext cx="2286000" cy="1524000"/>
          </a:xfrm>
          <a:prstGeom prst="rect">
            <a:avLst/>
          </a:prstGeom>
          <a:solidFill>
            <a:srgbClr val="FFFF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6346" name="Rectangle 10"/>
          <p:cNvSpPr>
            <a:spLocks noChangeArrowheads="1"/>
          </p:cNvSpPr>
          <p:nvPr/>
        </p:nvSpPr>
        <p:spPr bwMode="auto">
          <a:xfrm>
            <a:off x="457200" y="2438400"/>
            <a:ext cx="2286000" cy="15240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rgbClr val="D6DDE4">
                    <a:alpha val="56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6347" name="Text Box 11"/>
          <p:cNvSpPr txBox="1">
            <a:spLocks noChangeArrowheads="1"/>
          </p:cNvSpPr>
          <p:nvPr/>
        </p:nvSpPr>
        <p:spPr bwMode="auto">
          <a:xfrm>
            <a:off x="762000" y="278765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accoustic /phonetic</a:t>
            </a:r>
          </a:p>
        </p:txBody>
      </p:sp>
      <p:sp>
        <p:nvSpPr>
          <p:cNvPr id="526348" name="Rectangle 12"/>
          <p:cNvSpPr>
            <a:spLocks noChangeArrowheads="1"/>
          </p:cNvSpPr>
          <p:nvPr/>
        </p:nvSpPr>
        <p:spPr bwMode="auto">
          <a:xfrm>
            <a:off x="457200" y="2438400"/>
            <a:ext cx="2286000" cy="1524000"/>
          </a:xfrm>
          <a:prstGeom prst="rect">
            <a:avLst/>
          </a:prstGeom>
          <a:solidFill>
            <a:srgbClr val="D6DDE4">
              <a:alpha val="75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6349" name="Text Box 13"/>
          <p:cNvSpPr txBox="1">
            <a:spLocks noChangeArrowheads="1"/>
          </p:cNvSpPr>
          <p:nvPr/>
        </p:nvSpPr>
        <p:spPr bwMode="auto">
          <a:xfrm>
            <a:off x="3581400" y="278765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morphological/syntactic</a:t>
            </a:r>
          </a:p>
        </p:txBody>
      </p:sp>
      <p:sp>
        <p:nvSpPr>
          <p:cNvPr id="526350" name="Text Box 14"/>
          <p:cNvSpPr txBox="1">
            <a:spLocks noChangeArrowheads="1"/>
          </p:cNvSpPr>
          <p:nvPr/>
        </p:nvSpPr>
        <p:spPr bwMode="auto">
          <a:xfrm>
            <a:off x="6629400" y="2879725"/>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semantic / pragmatic</a:t>
            </a:r>
          </a:p>
        </p:txBody>
      </p:sp>
      <p:sp>
        <p:nvSpPr>
          <p:cNvPr id="526351" name="AutoShape 15"/>
          <p:cNvSpPr>
            <a:spLocks noChangeArrowheads="1"/>
          </p:cNvSpPr>
          <p:nvPr/>
        </p:nvSpPr>
        <p:spPr bwMode="auto">
          <a:xfrm>
            <a:off x="2743200" y="2971800"/>
            <a:ext cx="762000" cy="304800"/>
          </a:xfrm>
          <a:prstGeom prst="rightArrow">
            <a:avLst>
              <a:gd name="adj1" fmla="val 50000"/>
              <a:gd name="adj2" fmla="val 62500"/>
            </a:avLst>
          </a:prstGeom>
          <a:solidFill>
            <a:srgbClr val="BFCE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6352" name="Rectangle 16"/>
          <p:cNvSpPr>
            <a:spLocks noChangeArrowheads="1"/>
          </p:cNvSpPr>
          <p:nvPr/>
        </p:nvSpPr>
        <p:spPr bwMode="auto">
          <a:xfrm>
            <a:off x="6400800" y="2438400"/>
            <a:ext cx="2286000" cy="1524000"/>
          </a:xfrm>
          <a:prstGeom prst="rect">
            <a:avLst/>
          </a:prstGeom>
          <a:solidFill>
            <a:srgbClr val="D6DDE4">
              <a:alpha val="75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6353" name="AutoShape 17"/>
          <p:cNvSpPr>
            <a:spLocks noChangeArrowheads="1"/>
          </p:cNvSpPr>
          <p:nvPr/>
        </p:nvSpPr>
        <p:spPr bwMode="auto">
          <a:xfrm>
            <a:off x="5715000" y="3048000"/>
            <a:ext cx="762000" cy="304800"/>
          </a:xfrm>
          <a:prstGeom prst="rightArrow">
            <a:avLst>
              <a:gd name="adj1" fmla="val 50000"/>
              <a:gd name="adj2" fmla="val 62500"/>
            </a:avLst>
          </a:prstGeom>
          <a:solidFill>
            <a:srgbClr val="B97A3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150545" name="Group 18"/>
          <p:cNvGrpSpPr>
            <a:grpSpLocks/>
          </p:cNvGrpSpPr>
          <p:nvPr/>
        </p:nvGrpSpPr>
        <p:grpSpPr bwMode="auto">
          <a:xfrm>
            <a:off x="-76200" y="1143000"/>
            <a:ext cx="3276600" cy="1066800"/>
            <a:chOff x="0" y="1008"/>
            <a:chExt cx="2064" cy="672"/>
          </a:xfrm>
        </p:grpSpPr>
        <p:sp>
          <p:nvSpPr>
            <p:cNvPr id="526355" name="AutoShape 19"/>
            <p:cNvSpPr>
              <a:spLocks noChangeArrowheads="1"/>
            </p:cNvSpPr>
            <p:nvPr/>
          </p:nvSpPr>
          <p:spPr bwMode="auto">
            <a:xfrm>
              <a:off x="0" y="1008"/>
              <a:ext cx="2064" cy="672"/>
            </a:xfrm>
            <a:prstGeom prst="irregularSeal1">
              <a:avLst/>
            </a:prstGeom>
            <a:solidFill>
              <a:srgbClr val="96D58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6356" name="Text Box 20"/>
            <p:cNvSpPr txBox="1">
              <a:spLocks noChangeArrowheads="1"/>
            </p:cNvSpPr>
            <p:nvPr/>
          </p:nvSpPr>
          <p:spPr bwMode="auto">
            <a:xfrm>
              <a:off x="288" y="1200"/>
              <a:ext cx="11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34772D"/>
                  </a:solidFill>
                  <a:effectLst>
                    <a:outerShdw blurRad="38100" dist="38100" dir="2700000" algn="tl">
                      <a:srgbClr val="DDDDDD"/>
                    </a:outerShdw>
                  </a:effectLst>
                </a:rPr>
                <a:t>sound waves</a:t>
              </a:r>
            </a:p>
          </p:txBody>
        </p:sp>
      </p:grpSp>
    </p:spTree>
    <p:extLst>
      <p:ext uri="{BB962C8B-B14F-4D97-AF65-F5344CB8AC3E}">
        <p14:creationId xmlns:p14="http://schemas.microsoft.com/office/powerpoint/2010/main" val="4569672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ext Box 2"/>
          <p:cNvSpPr txBox="1">
            <a:spLocks noChangeArrowheads="1"/>
          </p:cNvSpPr>
          <p:nvPr/>
        </p:nvSpPr>
        <p:spPr bwMode="auto">
          <a:xfrm>
            <a:off x="228600" y="4343400"/>
            <a:ext cx="8001000" cy="1803400"/>
          </a:xfrm>
          <a:prstGeom prst="rect">
            <a:avLst/>
          </a:prstGeom>
          <a:solidFill>
            <a:srgbClr val="96D5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sz="1600" b="1" dirty="0">
                <a:solidFill>
                  <a:srgbClr val="285B23"/>
                </a:solidFill>
              </a:rPr>
              <a:t> </a:t>
            </a:r>
            <a:r>
              <a:rPr lang="ja-JP" altLang="en-US" sz="1600" b="1">
                <a:solidFill>
                  <a:srgbClr val="285B23"/>
                </a:solidFill>
                <a:latin typeface="Arial"/>
              </a:rPr>
              <a:t>“</a:t>
            </a:r>
            <a:r>
              <a:rPr lang="en-US" sz="1600" b="1" dirty="0">
                <a:solidFill>
                  <a:srgbClr val="285B23"/>
                </a:solidFill>
              </a:rPr>
              <a:t>I saw Pathfinder on Mars with a telescope</a:t>
            </a:r>
            <a:r>
              <a:rPr lang="ja-JP" altLang="en-US" sz="1600" b="1">
                <a:solidFill>
                  <a:srgbClr val="285B23"/>
                </a:solidFill>
                <a:latin typeface="Arial"/>
              </a:rPr>
              <a:t>”</a:t>
            </a:r>
            <a:endParaRPr lang="en-US" sz="1600" b="1" dirty="0">
              <a:solidFill>
                <a:srgbClr val="285B23"/>
              </a:solidFill>
            </a:endParaRPr>
          </a:p>
          <a:p>
            <a:pPr>
              <a:spcBef>
                <a:spcPct val="50000"/>
              </a:spcBef>
              <a:buFontTx/>
              <a:buChar char="•"/>
              <a:defRPr/>
            </a:pPr>
            <a:r>
              <a:rPr lang="en-US" sz="1600" b="1" dirty="0">
                <a:solidFill>
                  <a:srgbClr val="285B23"/>
                </a:solidFill>
              </a:rPr>
              <a:t> </a:t>
            </a:r>
            <a:r>
              <a:rPr lang="ja-JP" altLang="en-US" sz="1600" b="1">
                <a:solidFill>
                  <a:srgbClr val="285B23"/>
                </a:solidFill>
                <a:latin typeface="Arial"/>
              </a:rPr>
              <a:t>“</a:t>
            </a:r>
            <a:r>
              <a:rPr lang="en-US" sz="1600" b="1" dirty="0">
                <a:solidFill>
                  <a:srgbClr val="285B23"/>
                </a:solidFill>
              </a:rPr>
              <a:t>Pathfinder photographed Mars</a:t>
            </a:r>
            <a:r>
              <a:rPr lang="ja-JP" altLang="en-US" sz="1600" b="1">
                <a:solidFill>
                  <a:srgbClr val="285B23"/>
                </a:solidFill>
                <a:latin typeface="Arial"/>
              </a:rPr>
              <a:t>”</a:t>
            </a:r>
            <a:endParaRPr lang="en-US" sz="1600" b="1" dirty="0">
              <a:solidFill>
                <a:srgbClr val="285B23"/>
              </a:solidFill>
            </a:endParaRPr>
          </a:p>
          <a:p>
            <a:pPr>
              <a:spcBef>
                <a:spcPct val="50000"/>
              </a:spcBef>
              <a:buFontTx/>
              <a:buChar char="•"/>
              <a:defRPr/>
            </a:pPr>
            <a:r>
              <a:rPr lang="en-US" sz="1600" b="1" dirty="0">
                <a:solidFill>
                  <a:srgbClr val="285B23"/>
                </a:solidFill>
              </a:rPr>
              <a:t> </a:t>
            </a:r>
            <a:r>
              <a:rPr lang="ja-JP" altLang="en-US" sz="1600" b="1">
                <a:solidFill>
                  <a:srgbClr val="285B23"/>
                </a:solidFill>
                <a:latin typeface="Arial"/>
              </a:rPr>
              <a:t>“</a:t>
            </a:r>
            <a:r>
              <a:rPr lang="en-US" sz="1600" b="1" dirty="0">
                <a:solidFill>
                  <a:srgbClr val="285B23"/>
                </a:solidFill>
              </a:rPr>
              <a:t>The Pathfinder photograph from Ford has arrived</a:t>
            </a:r>
            <a:r>
              <a:rPr lang="ja-JP" altLang="en-US" sz="1600" b="1">
                <a:solidFill>
                  <a:srgbClr val="285B23"/>
                </a:solidFill>
                <a:latin typeface="Arial"/>
              </a:rPr>
              <a:t>”</a:t>
            </a:r>
            <a:endParaRPr lang="en-US" sz="1600" b="1" dirty="0">
              <a:solidFill>
                <a:srgbClr val="285B23"/>
              </a:solidFill>
            </a:endParaRPr>
          </a:p>
          <a:p>
            <a:pPr>
              <a:spcBef>
                <a:spcPct val="50000"/>
              </a:spcBef>
              <a:buFontTx/>
              <a:buChar char="•"/>
              <a:defRPr/>
            </a:pPr>
            <a:r>
              <a:rPr lang="en-US" sz="1600" b="1" dirty="0">
                <a:solidFill>
                  <a:srgbClr val="285B23"/>
                </a:solidFill>
              </a:rPr>
              <a:t> </a:t>
            </a:r>
            <a:r>
              <a:rPr lang="ja-JP" altLang="en-US" sz="1600" b="1">
                <a:solidFill>
                  <a:srgbClr val="285B23"/>
                </a:solidFill>
                <a:latin typeface="Arial"/>
              </a:rPr>
              <a:t>“</a:t>
            </a:r>
            <a:r>
              <a:rPr lang="en-US" sz="1600" b="1" dirty="0">
                <a:solidFill>
                  <a:srgbClr val="285B23"/>
                </a:solidFill>
              </a:rPr>
              <a:t>When a Pathfinder fords a river it sometimes mars its paint job.</a:t>
            </a:r>
            <a:r>
              <a:rPr lang="ja-JP" altLang="en-US" sz="1600" b="1">
                <a:solidFill>
                  <a:srgbClr val="285B23"/>
                </a:solidFill>
                <a:latin typeface="Arial"/>
              </a:rPr>
              <a:t>”</a:t>
            </a:r>
            <a:endParaRPr lang="en-US" sz="1600" b="1" dirty="0">
              <a:solidFill>
                <a:srgbClr val="285B23"/>
              </a:solidFill>
            </a:endParaRPr>
          </a:p>
          <a:p>
            <a:pPr>
              <a:spcBef>
                <a:spcPct val="50000"/>
              </a:spcBef>
              <a:buFontTx/>
              <a:buChar char="•"/>
              <a:defRPr/>
            </a:pPr>
            <a:endParaRPr lang="en-US" sz="1600" b="1" dirty="0">
              <a:solidFill>
                <a:srgbClr val="285B23"/>
              </a:solidFill>
            </a:endParaRPr>
          </a:p>
        </p:txBody>
      </p:sp>
      <p:sp>
        <p:nvSpPr>
          <p:cNvPr id="152578" name="Rectangle 3"/>
          <p:cNvSpPr>
            <a:spLocks noGrp="1" noChangeArrowheads="1"/>
          </p:cNvSpPr>
          <p:nvPr>
            <p:ph type="title"/>
          </p:nvPr>
        </p:nvSpPr>
        <p:spPr>
          <a:xfrm>
            <a:off x="685800" y="381000"/>
            <a:ext cx="7772400" cy="787400"/>
          </a:xfrm>
        </p:spPr>
        <p:txBody>
          <a:bodyPr/>
          <a:lstStyle/>
          <a:p>
            <a:pPr eaLnBrk="1" hangingPunct="1"/>
            <a:r>
              <a:rPr lang="en-US">
                <a:latin typeface="Comic Sans MS" charset="0"/>
                <a:ea typeface="ＭＳ Ｐゴシック" charset="0"/>
              </a:rPr>
              <a:t>What does it mean?</a:t>
            </a:r>
          </a:p>
        </p:txBody>
      </p:sp>
      <p:sp>
        <p:nvSpPr>
          <p:cNvPr id="152579" name="Rectangle 4"/>
          <p:cNvSpPr>
            <a:spLocks noGrp="1" noChangeArrowheads="1"/>
          </p:cNvSpPr>
          <p:nvPr>
            <p:ph type="body" idx="1"/>
          </p:nvPr>
        </p:nvSpPr>
        <p:spPr>
          <a:xfrm>
            <a:off x="571500" y="1066800"/>
            <a:ext cx="8001000" cy="4267200"/>
          </a:xfrm>
        </p:spPr>
        <p:txBody>
          <a:bodyPr/>
          <a:lstStyle/>
          <a:p>
            <a:pPr eaLnBrk="1" hangingPunct="1">
              <a:buFontTx/>
              <a:buNone/>
            </a:pPr>
            <a:r>
              <a:rPr lang="en-US">
                <a:latin typeface="Comic Sans MS" charset="0"/>
                <a:ea typeface="ＭＳ Ｐゴシック" charset="0"/>
              </a:rPr>
              <a:t> </a:t>
            </a:r>
          </a:p>
        </p:txBody>
      </p:sp>
      <p:grpSp>
        <p:nvGrpSpPr>
          <p:cNvPr id="152580" name="Group 5"/>
          <p:cNvGrpSpPr>
            <a:grpSpLocks/>
          </p:cNvGrpSpPr>
          <p:nvPr/>
        </p:nvGrpSpPr>
        <p:grpSpPr bwMode="auto">
          <a:xfrm>
            <a:off x="-76200" y="1143000"/>
            <a:ext cx="3276600" cy="1066800"/>
            <a:chOff x="0" y="1008"/>
            <a:chExt cx="2064" cy="672"/>
          </a:xfrm>
        </p:grpSpPr>
        <p:sp>
          <p:nvSpPr>
            <p:cNvPr id="528390" name="AutoShape 6"/>
            <p:cNvSpPr>
              <a:spLocks noChangeArrowheads="1"/>
            </p:cNvSpPr>
            <p:nvPr/>
          </p:nvSpPr>
          <p:spPr bwMode="auto">
            <a:xfrm>
              <a:off x="0" y="1008"/>
              <a:ext cx="2064" cy="672"/>
            </a:xfrm>
            <a:prstGeom prst="irregularSeal1">
              <a:avLst/>
            </a:prstGeom>
            <a:solidFill>
              <a:srgbClr val="96D58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8391" name="Text Box 7"/>
            <p:cNvSpPr txBox="1">
              <a:spLocks noChangeArrowheads="1"/>
            </p:cNvSpPr>
            <p:nvPr/>
          </p:nvSpPr>
          <p:spPr bwMode="auto">
            <a:xfrm>
              <a:off x="288" y="1200"/>
              <a:ext cx="11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34772D"/>
                  </a:solidFill>
                  <a:effectLst>
                    <a:outerShdw blurRad="38100" dist="38100" dir="2700000" algn="tl">
                      <a:srgbClr val="DDDDDD"/>
                    </a:outerShdw>
                  </a:effectLst>
                </a:rPr>
                <a:t>sound waves</a:t>
              </a:r>
            </a:p>
          </p:txBody>
        </p:sp>
      </p:grpSp>
      <p:sp>
        <p:nvSpPr>
          <p:cNvPr id="528392" name="Line 8"/>
          <p:cNvSpPr>
            <a:spLocks noChangeShapeType="1"/>
          </p:cNvSpPr>
          <p:nvPr/>
        </p:nvSpPr>
        <p:spPr bwMode="auto">
          <a:xfrm>
            <a:off x="1071563" y="1905000"/>
            <a:ext cx="381000" cy="533400"/>
          </a:xfrm>
          <a:prstGeom prst="line">
            <a:avLst/>
          </a:prstGeom>
          <a:noFill/>
          <a:ln w="57150">
            <a:solidFill>
              <a:srgbClr val="96D5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28393" name="AutoShape 9"/>
          <p:cNvSpPr>
            <a:spLocks noChangeArrowheads="1"/>
          </p:cNvSpPr>
          <p:nvPr/>
        </p:nvSpPr>
        <p:spPr bwMode="auto">
          <a:xfrm>
            <a:off x="7010400" y="4275138"/>
            <a:ext cx="2133600" cy="1219200"/>
          </a:xfrm>
          <a:prstGeom prst="cloudCallout">
            <a:avLst>
              <a:gd name="adj1" fmla="val -33704"/>
              <a:gd name="adj2" fmla="val -69403"/>
            </a:avLst>
          </a:prstGeom>
          <a:solidFill>
            <a:srgbClr val="F8C3B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1800">
              <a:effectLst>
                <a:outerShdw blurRad="38100" dist="38100" dir="2700000" algn="tl">
                  <a:srgbClr val="FFFFFF"/>
                </a:outerShdw>
              </a:effectLst>
            </a:endParaRPr>
          </a:p>
        </p:txBody>
      </p:sp>
      <p:sp>
        <p:nvSpPr>
          <p:cNvPr id="528394" name="Text Box 10"/>
          <p:cNvSpPr txBox="1">
            <a:spLocks noChangeArrowheads="1"/>
          </p:cNvSpPr>
          <p:nvPr/>
        </p:nvSpPr>
        <p:spPr bwMode="auto">
          <a:xfrm>
            <a:off x="6858000" y="44196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A50021"/>
                </a:solidFill>
                <a:effectLst>
                  <a:outerShdw blurRad="38100" dist="38100" dir="2700000" algn="tl">
                    <a:srgbClr val="DDDDDD"/>
                  </a:outerShdw>
                </a:effectLst>
              </a:rPr>
              <a:t>internal representation</a:t>
            </a:r>
          </a:p>
        </p:txBody>
      </p:sp>
      <p:sp>
        <p:nvSpPr>
          <p:cNvPr id="528395" name="Rectangle 11"/>
          <p:cNvSpPr>
            <a:spLocks noChangeArrowheads="1"/>
          </p:cNvSpPr>
          <p:nvPr/>
        </p:nvSpPr>
        <p:spPr bwMode="auto">
          <a:xfrm>
            <a:off x="1714500" y="304800"/>
            <a:ext cx="5715000" cy="838200"/>
          </a:xfrm>
          <a:prstGeom prst="rect">
            <a:avLst/>
          </a:prstGeom>
          <a:solidFill>
            <a:srgbClr val="FFFF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8396" name="Rectangle 12"/>
          <p:cNvSpPr>
            <a:spLocks noChangeArrowheads="1"/>
          </p:cNvSpPr>
          <p:nvPr/>
        </p:nvSpPr>
        <p:spPr bwMode="auto">
          <a:xfrm>
            <a:off x="6400800" y="2362200"/>
            <a:ext cx="2286000" cy="1524000"/>
          </a:xfrm>
          <a:prstGeom prst="rect">
            <a:avLst/>
          </a:prstGeom>
          <a:solidFill>
            <a:srgbClr val="FFFF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8397" name="Rectangle 13"/>
          <p:cNvSpPr>
            <a:spLocks noChangeArrowheads="1"/>
          </p:cNvSpPr>
          <p:nvPr/>
        </p:nvSpPr>
        <p:spPr bwMode="auto">
          <a:xfrm>
            <a:off x="6400800" y="2362200"/>
            <a:ext cx="2286000" cy="15240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rgbClr val="D6DDE4">
                    <a:alpha val="56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8398" name="Text Box 14"/>
          <p:cNvSpPr txBox="1">
            <a:spLocks noChangeArrowheads="1"/>
          </p:cNvSpPr>
          <p:nvPr/>
        </p:nvSpPr>
        <p:spPr bwMode="auto">
          <a:xfrm>
            <a:off x="762000" y="278765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accoustic /phonetic</a:t>
            </a:r>
          </a:p>
        </p:txBody>
      </p:sp>
      <p:sp>
        <p:nvSpPr>
          <p:cNvPr id="528399" name="Text Box 15"/>
          <p:cNvSpPr txBox="1">
            <a:spLocks noChangeArrowheads="1"/>
          </p:cNvSpPr>
          <p:nvPr/>
        </p:nvSpPr>
        <p:spPr bwMode="auto">
          <a:xfrm>
            <a:off x="3581400" y="278765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morphological/syntactic</a:t>
            </a:r>
          </a:p>
        </p:txBody>
      </p:sp>
      <p:sp>
        <p:nvSpPr>
          <p:cNvPr id="528400" name="Text Box 16"/>
          <p:cNvSpPr txBox="1">
            <a:spLocks noChangeArrowheads="1"/>
          </p:cNvSpPr>
          <p:nvPr/>
        </p:nvSpPr>
        <p:spPr bwMode="auto">
          <a:xfrm>
            <a:off x="6629400" y="2879725"/>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semantic / pragmatic</a:t>
            </a:r>
          </a:p>
        </p:txBody>
      </p:sp>
      <p:sp>
        <p:nvSpPr>
          <p:cNvPr id="528401" name="Rectangle 17"/>
          <p:cNvSpPr>
            <a:spLocks noChangeArrowheads="1"/>
          </p:cNvSpPr>
          <p:nvPr/>
        </p:nvSpPr>
        <p:spPr bwMode="auto">
          <a:xfrm>
            <a:off x="3429000" y="2362200"/>
            <a:ext cx="2286000" cy="1524000"/>
          </a:xfrm>
          <a:prstGeom prst="rect">
            <a:avLst/>
          </a:prstGeom>
          <a:solidFill>
            <a:srgbClr val="D6DDE4">
              <a:alpha val="75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8402" name="Rectangle 18"/>
          <p:cNvSpPr>
            <a:spLocks noChangeArrowheads="1"/>
          </p:cNvSpPr>
          <p:nvPr/>
        </p:nvSpPr>
        <p:spPr bwMode="auto">
          <a:xfrm>
            <a:off x="457200" y="2362200"/>
            <a:ext cx="2286000" cy="1524000"/>
          </a:xfrm>
          <a:prstGeom prst="rect">
            <a:avLst/>
          </a:prstGeom>
          <a:solidFill>
            <a:srgbClr val="D6DDE4">
              <a:alpha val="75999"/>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8403" name="AutoShape 19"/>
          <p:cNvSpPr>
            <a:spLocks noChangeArrowheads="1"/>
          </p:cNvSpPr>
          <p:nvPr/>
        </p:nvSpPr>
        <p:spPr bwMode="auto">
          <a:xfrm>
            <a:off x="5715000" y="3048000"/>
            <a:ext cx="762000" cy="304800"/>
          </a:xfrm>
          <a:prstGeom prst="rightArrow">
            <a:avLst>
              <a:gd name="adj1" fmla="val 50000"/>
              <a:gd name="adj2" fmla="val 62500"/>
            </a:avLst>
          </a:prstGeom>
          <a:solidFill>
            <a:srgbClr val="B97A3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8404" name="AutoShape 20"/>
          <p:cNvSpPr>
            <a:spLocks noChangeArrowheads="1"/>
          </p:cNvSpPr>
          <p:nvPr/>
        </p:nvSpPr>
        <p:spPr bwMode="auto">
          <a:xfrm>
            <a:off x="2743200" y="2971800"/>
            <a:ext cx="762000" cy="304800"/>
          </a:xfrm>
          <a:prstGeom prst="rightArrow">
            <a:avLst>
              <a:gd name="adj1" fmla="val 50000"/>
              <a:gd name="adj2" fmla="val 62500"/>
            </a:avLst>
          </a:prstGeom>
          <a:solidFill>
            <a:srgbClr val="BFCE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7817481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685800" y="381000"/>
            <a:ext cx="7772400" cy="787400"/>
          </a:xfrm>
        </p:spPr>
        <p:txBody>
          <a:bodyPr/>
          <a:lstStyle/>
          <a:p>
            <a:pPr eaLnBrk="1" hangingPunct="1"/>
            <a:r>
              <a:rPr lang="en-US">
                <a:latin typeface="Comic Sans MS" charset="0"/>
                <a:ea typeface="ＭＳ Ｐゴシック" charset="0"/>
              </a:rPr>
              <a:t>What does it mean?</a:t>
            </a:r>
          </a:p>
        </p:txBody>
      </p:sp>
      <p:sp>
        <p:nvSpPr>
          <p:cNvPr id="154626" name="Rectangle 3"/>
          <p:cNvSpPr>
            <a:spLocks noGrp="1" noChangeArrowheads="1"/>
          </p:cNvSpPr>
          <p:nvPr>
            <p:ph type="body" idx="1"/>
          </p:nvPr>
        </p:nvSpPr>
        <p:spPr>
          <a:xfrm>
            <a:off x="571500" y="1066800"/>
            <a:ext cx="8001000" cy="4267200"/>
          </a:xfrm>
        </p:spPr>
        <p:txBody>
          <a:bodyPr/>
          <a:lstStyle/>
          <a:p>
            <a:pPr eaLnBrk="1" hangingPunct="1">
              <a:buFontTx/>
              <a:buNone/>
            </a:pPr>
            <a:r>
              <a:rPr lang="en-US">
                <a:latin typeface="Comic Sans MS" charset="0"/>
                <a:ea typeface="ＭＳ Ｐゴシック" charset="0"/>
              </a:rPr>
              <a:t> </a:t>
            </a:r>
          </a:p>
        </p:txBody>
      </p:sp>
      <p:grpSp>
        <p:nvGrpSpPr>
          <p:cNvPr id="154627" name="Group 4"/>
          <p:cNvGrpSpPr>
            <a:grpSpLocks/>
          </p:cNvGrpSpPr>
          <p:nvPr/>
        </p:nvGrpSpPr>
        <p:grpSpPr bwMode="auto">
          <a:xfrm>
            <a:off x="-76200" y="1143000"/>
            <a:ext cx="3276600" cy="1066800"/>
            <a:chOff x="0" y="1008"/>
            <a:chExt cx="2064" cy="672"/>
          </a:xfrm>
        </p:grpSpPr>
        <p:sp>
          <p:nvSpPr>
            <p:cNvPr id="530437" name="AutoShape 5"/>
            <p:cNvSpPr>
              <a:spLocks noChangeArrowheads="1"/>
            </p:cNvSpPr>
            <p:nvPr/>
          </p:nvSpPr>
          <p:spPr bwMode="auto">
            <a:xfrm>
              <a:off x="0" y="1008"/>
              <a:ext cx="2064" cy="672"/>
            </a:xfrm>
            <a:prstGeom prst="irregularSeal1">
              <a:avLst/>
            </a:prstGeom>
            <a:solidFill>
              <a:srgbClr val="96D58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0438" name="Text Box 6"/>
            <p:cNvSpPr txBox="1">
              <a:spLocks noChangeArrowheads="1"/>
            </p:cNvSpPr>
            <p:nvPr/>
          </p:nvSpPr>
          <p:spPr bwMode="auto">
            <a:xfrm>
              <a:off x="288" y="1200"/>
              <a:ext cx="11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34772D"/>
                  </a:solidFill>
                  <a:effectLst>
                    <a:outerShdw blurRad="38100" dist="38100" dir="2700000" algn="tl">
                      <a:srgbClr val="DDDDDD"/>
                    </a:outerShdw>
                  </a:effectLst>
                </a:rPr>
                <a:t>sound waves</a:t>
              </a:r>
            </a:p>
          </p:txBody>
        </p:sp>
      </p:grpSp>
      <p:sp>
        <p:nvSpPr>
          <p:cNvPr id="530439" name="Line 7"/>
          <p:cNvSpPr>
            <a:spLocks noChangeShapeType="1"/>
          </p:cNvSpPr>
          <p:nvPr/>
        </p:nvSpPr>
        <p:spPr bwMode="auto">
          <a:xfrm>
            <a:off x="1071563" y="1905000"/>
            <a:ext cx="381000" cy="533400"/>
          </a:xfrm>
          <a:prstGeom prst="line">
            <a:avLst/>
          </a:prstGeom>
          <a:noFill/>
          <a:ln w="57150">
            <a:solidFill>
              <a:srgbClr val="96D5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30440" name="AutoShape 8"/>
          <p:cNvSpPr>
            <a:spLocks noChangeArrowheads="1"/>
          </p:cNvSpPr>
          <p:nvPr/>
        </p:nvSpPr>
        <p:spPr bwMode="auto">
          <a:xfrm>
            <a:off x="7010400" y="4275138"/>
            <a:ext cx="2133600" cy="1219200"/>
          </a:xfrm>
          <a:prstGeom prst="cloudCallout">
            <a:avLst>
              <a:gd name="adj1" fmla="val -33704"/>
              <a:gd name="adj2" fmla="val -69403"/>
            </a:avLst>
          </a:prstGeom>
          <a:solidFill>
            <a:srgbClr val="F8C3B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1800">
              <a:effectLst>
                <a:outerShdw blurRad="38100" dist="38100" dir="2700000" algn="tl">
                  <a:srgbClr val="FFFFFF"/>
                </a:outerShdw>
              </a:effectLst>
            </a:endParaRPr>
          </a:p>
        </p:txBody>
      </p:sp>
      <p:sp>
        <p:nvSpPr>
          <p:cNvPr id="530441" name="Text Box 9"/>
          <p:cNvSpPr txBox="1">
            <a:spLocks noChangeArrowheads="1"/>
          </p:cNvSpPr>
          <p:nvPr/>
        </p:nvSpPr>
        <p:spPr bwMode="auto">
          <a:xfrm>
            <a:off x="6858000" y="44196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A50021"/>
                </a:solidFill>
                <a:effectLst>
                  <a:outerShdw blurRad="38100" dist="38100" dir="2700000" algn="tl">
                    <a:srgbClr val="DDDDDD"/>
                  </a:outerShdw>
                </a:effectLst>
              </a:rPr>
              <a:t>internal representation</a:t>
            </a:r>
          </a:p>
        </p:txBody>
      </p:sp>
      <p:sp>
        <p:nvSpPr>
          <p:cNvPr id="530442" name="Rectangle 10"/>
          <p:cNvSpPr>
            <a:spLocks noChangeArrowheads="1"/>
          </p:cNvSpPr>
          <p:nvPr/>
        </p:nvSpPr>
        <p:spPr bwMode="auto">
          <a:xfrm>
            <a:off x="1676400" y="381000"/>
            <a:ext cx="5791200" cy="685800"/>
          </a:xfrm>
          <a:prstGeom prst="rect">
            <a:avLst/>
          </a:prstGeom>
          <a:solidFill>
            <a:srgbClr val="FFFF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0443" name="Rectangle 11"/>
          <p:cNvSpPr>
            <a:spLocks noChangeArrowheads="1"/>
          </p:cNvSpPr>
          <p:nvPr/>
        </p:nvSpPr>
        <p:spPr bwMode="auto">
          <a:xfrm>
            <a:off x="6400800" y="2362200"/>
            <a:ext cx="2286000" cy="1524000"/>
          </a:xfrm>
          <a:prstGeom prst="rect">
            <a:avLst/>
          </a:prstGeom>
          <a:solidFill>
            <a:srgbClr val="FFFF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0444" name="Rectangle 12"/>
          <p:cNvSpPr>
            <a:spLocks noChangeArrowheads="1"/>
          </p:cNvSpPr>
          <p:nvPr/>
        </p:nvSpPr>
        <p:spPr bwMode="auto">
          <a:xfrm>
            <a:off x="6400800" y="2362200"/>
            <a:ext cx="2286000" cy="15240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rgbClr val="D6DDE4">
                    <a:alpha val="56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0445" name="Text Box 13"/>
          <p:cNvSpPr txBox="1">
            <a:spLocks noChangeArrowheads="1"/>
          </p:cNvSpPr>
          <p:nvPr/>
        </p:nvSpPr>
        <p:spPr bwMode="auto">
          <a:xfrm>
            <a:off x="762000" y="278765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accoustic /phonetic</a:t>
            </a:r>
          </a:p>
        </p:txBody>
      </p:sp>
      <p:sp>
        <p:nvSpPr>
          <p:cNvPr id="530446" name="Text Box 14"/>
          <p:cNvSpPr txBox="1">
            <a:spLocks noChangeArrowheads="1"/>
          </p:cNvSpPr>
          <p:nvPr/>
        </p:nvSpPr>
        <p:spPr bwMode="auto">
          <a:xfrm>
            <a:off x="3581400" y="278765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morphological/syntactic</a:t>
            </a:r>
          </a:p>
        </p:txBody>
      </p:sp>
      <p:sp>
        <p:nvSpPr>
          <p:cNvPr id="530447" name="Text Box 15"/>
          <p:cNvSpPr txBox="1">
            <a:spLocks noChangeArrowheads="1"/>
          </p:cNvSpPr>
          <p:nvPr/>
        </p:nvSpPr>
        <p:spPr bwMode="auto">
          <a:xfrm>
            <a:off x="6629400" y="2879725"/>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chemeClr val="accent2"/>
                </a:solidFill>
              </a:rPr>
              <a:t>semantic / pragmatic</a:t>
            </a:r>
          </a:p>
        </p:txBody>
      </p:sp>
      <p:sp>
        <p:nvSpPr>
          <p:cNvPr id="530448" name="Text Box 16"/>
          <p:cNvSpPr txBox="1">
            <a:spLocks noChangeArrowheads="1"/>
          </p:cNvSpPr>
          <p:nvPr/>
        </p:nvSpPr>
        <p:spPr bwMode="auto">
          <a:xfrm>
            <a:off x="304800" y="4114800"/>
            <a:ext cx="5638800" cy="2705100"/>
          </a:xfrm>
          <a:prstGeom prst="rect">
            <a:avLst/>
          </a:prstGeom>
          <a:solidFill>
            <a:srgbClr val="96D5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sz="1800" b="1" dirty="0">
                <a:solidFill>
                  <a:srgbClr val="285B23"/>
                </a:solidFill>
              </a:rPr>
              <a:t> </a:t>
            </a:r>
            <a:r>
              <a:rPr lang="ja-JP" altLang="en-US" sz="1800" b="1" dirty="0">
                <a:solidFill>
                  <a:srgbClr val="285B23"/>
                </a:solidFill>
                <a:latin typeface="Arial"/>
              </a:rPr>
              <a:t>“</a:t>
            </a:r>
            <a:r>
              <a:rPr lang="en-US" sz="1800" b="1" dirty="0">
                <a:solidFill>
                  <a:srgbClr val="285B23"/>
                </a:solidFill>
              </a:rPr>
              <a:t>Jack went to the store. </a:t>
            </a:r>
            <a:r>
              <a:rPr lang="en-US" sz="1800" b="1" dirty="0">
                <a:solidFill>
                  <a:srgbClr val="FCFC16"/>
                </a:solidFill>
                <a:effectLst>
                  <a:outerShdw blurRad="38100" dist="38100" dir="2700000" algn="tl">
                    <a:srgbClr val="000000"/>
                  </a:outerShdw>
                </a:effectLst>
              </a:rPr>
              <a:t>He</a:t>
            </a:r>
            <a:r>
              <a:rPr lang="en-US" sz="1800" b="1" dirty="0">
                <a:solidFill>
                  <a:srgbClr val="285B23"/>
                </a:solidFill>
                <a:effectLst>
                  <a:outerShdw blurRad="38100" dist="38100" dir="2700000" algn="tl">
                    <a:srgbClr val="000000"/>
                  </a:outerShdw>
                </a:effectLst>
              </a:rPr>
              <a:t> </a:t>
            </a:r>
            <a:r>
              <a:rPr lang="en-US" sz="1800" b="1" dirty="0">
                <a:solidFill>
                  <a:srgbClr val="285B23"/>
                </a:solidFill>
              </a:rPr>
              <a:t>found the milk in aisle 3. </a:t>
            </a:r>
            <a:r>
              <a:rPr lang="en-US" sz="1800" b="1" dirty="0">
                <a:solidFill>
                  <a:srgbClr val="FCFC16"/>
                </a:solidFill>
                <a:effectLst>
                  <a:outerShdw blurRad="38100" dist="38100" dir="2700000" algn="tl">
                    <a:srgbClr val="000000"/>
                  </a:outerShdw>
                </a:effectLst>
              </a:rPr>
              <a:t>He</a:t>
            </a:r>
            <a:r>
              <a:rPr lang="en-US" sz="1800" b="1" dirty="0">
                <a:solidFill>
                  <a:srgbClr val="285B23"/>
                </a:solidFill>
              </a:rPr>
              <a:t> paid for </a:t>
            </a:r>
            <a:r>
              <a:rPr lang="en-US" sz="1800" b="1" dirty="0">
                <a:solidFill>
                  <a:srgbClr val="FCFC16"/>
                </a:solidFill>
                <a:effectLst>
                  <a:outerShdw blurRad="38100" dist="38100" dir="2700000" algn="tl">
                    <a:srgbClr val="000000"/>
                  </a:outerShdw>
                </a:effectLst>
              </a:rPr>
              <a:t>it</a:t>
            </a:r>
            <a:r>
              <a:rPr lang="en-US" sz="1800" b="1" dirty="0">
                <a:solidFill>
                  <a:srgbClr val="285B23"/>
                </a:solidFill>
              </a:rPr>
              <a:t> and left.</a:t>
            </a:r>
            <a:r>
              <a:rPr lang="ja-JP" altLang="en-US" sz="1800" b="1" dirty="0">
                <a:solidFill>
                  <a:srgbClr val="285B23"/>
                </a:solidFill>
                <a:latin typeface="Arial"/>
              </a:rPr>
              <a:t>”</a:t>
            </a:r>
            <a:endParaRPr lang="en-US" sz="1800" b="1" dirty="0">
              <a:solidFill>
                <a:srgbClr val="285B23"/>
              </a:solidFill>
            </a:endParaRPr>
          </a:p>
          <a:p>
            <a:pPr>
              <a:spcBef>
                <a:spcPct val="50000"/>
              </a:spcBef>
              <a:buFontTx/>
              <a:buChar char="•"/>
              <a:defRPr/>
            </a:pPr>
            <a:r>
              <a:rPr lang="ja-JP" altLang="en-US" sz="1800" b="1" dirty="0">
                <a:solidFill>
                  <a:srgbClr val="285B23"/>
                </a:solidFill>
                <a:latin typeface="Arial"/>
              </a:rPr>
              <a:t>“</a:t>
            </a:r>
            <a:r>
              <a:rPr lang="en-US" sz="1800" b="1" dirty="0">
                <a:solidFill>
                  <a:srgbClr val="285B23"/>
                </a:solidFill>
              </a:rPr>
              <a:t>Surcharge for white orders.</a:t>
            </a:r>
            <a:r>
              <a:rPr lang="ja-JP" altLang="en-US" sz="1800" b="1" dirty="0">
                <a:solidFill>
                  <a:srgbClr val="285B23"/>
                </a:solidFill>
                <a:latin typeface="Arial"/>
              </a:rPr>
              <a:t>”</a:t>
            </a:r>
            <a:endParaRPr lang="en-US" sz="1800" b="1" dirty="0">
              <a:solidFill>
                <a:srgbClr val="285B23"/>
              </a:solidFill>
            </a:endParaRPr>
          </a:p>
          <a:p>
            <a:pPr>
              <a:spcBef>
                <a:spcPct val="50000"/>
              </a:spcBef>
              <a:buFontTx/>
              <a:buChar char="•"/>
              <a:defRPr/>
            </a:pPr>
            <a:r>
              <a:rPr lang="en-US" sz="1800" b="1" dirty="0">
                <a:solidFill>
                  <a:srgbClr val="285B23"/>
                </a:solidFill>
              </a:rPr>
              <a:t> </a:t>
            </a:r>
            <a:r>
              <a:rPr lang="ja-JP" altLang="en-US" sz="1800" b="1" dirty="0">
                <a:solidFill>
                  <a:srgbClr val="285B23"/>
                </a:solidFill>
                <a:latin typeface="Arial"/>
              </a:rPr>
              <a:t>“</a:t>
            </a:r>
            <a:r>
              <a:rPr lang="en-US" sz="1800" b="1" dirty="0">
                <a:solidFill>
                  <a:srgbClr val="285B23"/>
                </a:solidFill>
              </a:rPr>
              <a:t> Q: Did you read the report?</a:t>
            </a:r>
          </a:p>
          <a:p>
            <a:pPr lvl="1">
              <a:spcBef>
                <a:spcPct val="50000"/>
              </a:spcBef>
              <a:defRPr/>
            </a:pPr>
            <a:r>
              <a:rPr lang="en-US" sz="1800" b="1" dirty="0">
                <a:solidFill>
                  <a:srgbClr val="285B23"/>
                </a:solidFill>
              </a:rPr>
              <a:t>A: I read Bob</a:t>
            </a:r>
            <a:r>
              <a:rPr lang="fr-FR" altLang="ja-JP" sz="1800" b="1" dirty="0">
                <a:solidFill>
                  <a:srgbClr val="285B23"/>
                </a:solidFill>
                <a:latin typeface="Arial"/>
              </a:rPr>
              <a:t>'</a:t>
            </a:r>
            <a:r>
              <a:rPr lang="en-US" sz="1800" b="1" dirty="0">
                <a:solidFill>
                  <a:srgbClr val="285B23"/>
                </a:solidFill>
              </a:rPr>
              <a:t>s email.</a:t>
            </a:r>
            <a:r>
              <a:rPr lang="ja-JP" altLang="en-US" sz="1800" b="1" dirty="0">
                <a:solidFill>
                  <a:srgbClr val="285B23"/>
                </a:solidFill>
                <a:latin typeface="Arial"/>
              </a:rPr>
              <a:t>”</a:t>
            </a:r>
            <a:endParaRPr lang="en-US" sz="1800" b="1" dirty="0">
              <a:solidFill>
                <a:srgbClr val="285B23"/>
              </a:solidFill>
            </a:endParaRPr>
          </a:p>
          <a:p>
            <a:pPr>
              <a:spcBef>
                <a:spcPct val="50000"/>
              </a:spcBef>
              <a:defRPr/>
            </a:pPr>
            <a:endParaRPr lang="en-US" sz="1800" b="1" dirty="0">
              <a:solidFill>
                <a:srgbClr val="285B23"/>
              </a:solidFill>
            </a:endParaRPr>
          </a:p>
          <a:p>
            <a:pPr>
              <a:spcBef>
                <a:spcPct val="50000"/>
              </a:spcBef>
              <a:buFontTx/>
              <a:buChar char="•"/>
              <a:defRPr/>
            </a:pPr>
            <a:endParaRPr lang="en-US" sz="1800" b="1" dirty="0">
              <a:solidFill>
                <a:srgbClr val="285B23"/>
              </a:solidFill>
            </a:endParaRPr>
          </a:p>
        </p:txBody>
      </p:sp>
      <p:sp>
        <p:nvSpPr>
          <p:cNvPr id="530449" name="Rectangle 17"/>
          <p:cNvSpPr>
            <a:spLocks noChangeArrowheads="1"/>
          </p:cNvSpPr>
          <p:nvPr/>
        </p:nvSpPr>
        <p:spPr bwMode="auto">
          <a:xfrm>
            <a:off x="3429000" y="2362200"/>
            <a:ext cx="2286000" cy="1524000"/>
          </a:xfrm>
          <a:prstGeom prst="rect">
            <a:avLst/>
          </a:prstGeom>
          <a:solidFill>
            <a:srgbClr val="D6DDE4">
              <a:alpha val="75000"/>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0450" name="Rectangle 18"/>
          <p:cNvSpPr>
            <a:spLocks noChangeArrowheads="1"/>
          </p:cNvSpPr>
          <p:nvPr/>
        </p:nvSpPr>
        <p:spPr bwMode="auto">
          <a:xfrm>
            <a:off x="457200" y="2362200"/>
            <a:ext cx="2286000" cy="1524000"/>
          </a:xfrm>
          <a:prstGeom prst="rect">
            <a:avLst/>
          </a:prstGeom>
          <a:solidFill>
            <a:srgbClr val="D6DDE4">
              <a:alpha val="75999"/>
            </a:srgbClr>
          </a:solidFill>
          <a:ln w="5715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0451" name="AutoShape 19"/>
          <p:cNvSpPr>
            <a:spLocks noChangeArrowheads="1"/>
          </p:cNvSpPr>
          <p:nvPr/>
        </p:nvSpPr>
        <p:spPr bwMode="auto">
          <a:xfrm>
            <a:off x="5715000" y="3048000"/>
            <a:ext cx="762000" cy="304800"/>
          </a:xfrm>
          <a:prstGeom prst="rightArrow">
            <a:avLst>
              <a:gd name="adj1" fmla="val 50000"/>
              <a:gd name="adj2" fmla="val 62500"/>
            </a:avLst>
          </a:prstGeom>
          <a:solidFill>
            <a:srgbClr val="B97A3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0452" name="AutoShape 20"/>
          <p:cNvSpPr>
            <a:spLocks noChangeArrowheads="1"/>
          </p:cNvSpPr>
          <p:nvPr/>
        </p:nvSpPr>
        <p:spPr bwMode="auto">
          <a:xfrm>
            <a:off x="2743200" y="2971800"/>
            <a:ext cx="762000" cy="304800"/>
          </a:xfrm>
          <a:prstGeom prst="rightArrow">
            <a:avLst>
              <a:gd name="adj1" fmla="val 50000"/>
              <a:gd name="adj2" fmla="val 62500"/>
            </a:avLst>
          </a:prstGeom>
          <a:solidFill>
            <a:srgbClr val="BFCE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3179622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atin typeface="Comic Sans MS" charset="0"/>
                <a:ea typeface="ＭＳ Ｐゴシック" charset="0"/>
              </a:rPr>
              <a:t>Background</a:t>
            </a:r>
          </a:p>
        </p:txBody>
      </p:sp>
      <p:sp>
        <p:nvSpPr>
          <p:cNvPr id="84994" name="Rectangle 3"/>
          <p:cNvSpPr>
            <a:spLocks noGrp="1" noChangeArrowheads="1"/>
          </p:cNvSpPr>
          <p:nvPr>
            <p:ph type="body" idx="1"/>
          </p:nvPr>
        </p:nvSpPr>
        <p:spPr/>
        <p:txBody>
          <a:bodyPr/>
          <a:lstStyle/>
          <a:p>
            <a:pPr eaLnBrk="1" hangingPunct="1"/>
            <a:r>
              <a:rPr lang="en-US" sz="2400">
                <a:latin typeface="Comic Sans MS" charset="0"/>
                <a:ea typeface="ＭＳ Ｐゴシック" charset="0"/>
              </a:rPr>
              <a:t>Development of formal language theory (Chomsky, Kleene, Backus)</a:t>
            </a:r>
          </a:p>
          <a:p>
            <a:pPr lvl="1" eaLnBrk="1" hangingPunct="1"/>
            <a:r>
              <a:rPr lang="en-US" sz="2000">
                <a:latin typeface="Comic Sans MS" charset="0"/>
                <a:ea typeface="ＭＳ Ｐゴシック" charset="0"/>
              </a:rPr>
              <a:t>Formal characterization of classes of grammar (context-free, regular) </a:t>
            </a:r>
          </a:p>
          <a:p>
            <a:pPr lvl="1" eaLnBrk="1" hangingPunct="1"/>
            <a:r>
              <a:rPr lang="en-US" sz="2000">
                <a:latin typeface="Comic Sans MS" charset="0"/>
                <a:ea typeface="ＭＳ Ｐゴシック" charset="0"/>
              </a:rPr>
              <a:t>Association with relevant automata</a:t>
            </a:r>
          </a:p>
          <a:p>
            <a:pPr lvl="1" eaLnBrk="1" hangingPunct="1"/>
            <a:endParaRPr lang="en-US" sz="2000">
              <a:latin typeface="Comic Sans MS" charset="0"/>
              <a:ea typeface="ＭＳ Ｐゴシック" charset="0"/>
            </a:endParaRPr>
          </a:p>
          <a:p>
            <a:pPr eaLnBrk="1" hangingPunct="1"/>
            <a:r>
              <a:rPr lang="en-US" sz="2400">
                <a:latin typeface="Comic Sans MS" charset="0"/>
                <a:ea typeface="ＭＳ Ｐゴシック" charset="0"/>
              </a:rPr>
              <a:t>Probability theory: language understanding as decoding through noisy channel (Shannon)</a:t>
            </a:r>
          </a:p>
          <a:p>
            <a:pPr lvl="1" eaLnBrk="1" hangingPunct="1"/>
            <a:r>
              <a:rPr lang="en-US" sz="2000">
                <a:latin typeface="Comic Sans MS" charset="0"/>
                <a:ea typeface="ＭＳ Ｐゴシック" charset="0"/>
              </a:rPr>
              <a:t>Use of information theoretic concepts like entropy to measure success of language models</a:t>
            </a:r>
          </a:p>
        </p:txBody>
      </p:sp>
    </p:spTree>
    <p:extLst>
      <p:ext uri="{BB962C8B-B14F-4D97-AF65-F5344CB8AC3E}">
        <p14:creationId xmlns:p14="http://schemas.microsoft.com/office/powerpoint/2010/main" val="177770850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pPr eaLnBrk="1" hangingPunct="1"/>
            <a:r>
              <a:rPr lang="en-US">
                <a:latin typeface="Comic Sans MS" charset="0"/>
                <a:ea typeface="ＭＳ Ｐゴシック" charset="0"/>
              </a:rPr>
              <a:t>Syntax </a:t>
            </a:r>
          </a:p>
        </p:txBody>
      </p:sp>
      <p:sp>
        <p:nvSpPr>
          <p:cNvPr id="156674" name="Rectangle 3"/>
          <p:cNvSpPr>
            <a:spLocks noGrp="1" noChangeArrowheads="1"/>
          </p:cNvSpPr>
          <p:nvPr>
            <p:ph type="body" idx="1"/>
          </p:nvPr>
        </p:nvSpPr>
        <p:spPr/>
        <p:txBody>
          <a:bodyPr/>
          <a:lstStyle/>
          <a:p>
            <a:pPr eaLnBrk="1" hangingPunct="1"/>
            <a:r>
              <a:rPr lang="en-US" sz="2400">
                <a:latin typeface="Comic Sans MS" charset="0"/>
                <a:ea typeface="ＭＳ Ｐゴシック" charset="0"/>
              </a:rPr>
              <a:t>The hidden structure of language is highly ambiguous</a:t>
            </a:r>
          </a:p>
          <a:p>
            <a:pPr eaLnBrk="1" hangingPunct="1"/>
            <a:r>
              <a:rPr lang="en-US" sz="2400">
                <a:latin typeface="Comic Sans MS" charset="0"/>
                <a:ea typeface="ＭＳ Ｐゴシック" charset="0"/>
              </a:rPr>
              <a:t>Structures for: </a:t>
            </a:r>
            <a:r>
              <a:rPr lang="en-US" sz="2400" i="1">
                <a:latin typeface="Comic Sans MS" charset="0"/>
                <a:ea typeface="ＭＳ Ｐゴシック" charset="0"/>
              </a:rPr>
              <a:t>Fed raises interest rates 0.5% in effort to control inflation </a:t>
            </a:r>
            <a:r>
              <a:rPr lang="en-US" sz="2400">
                <a:latin typeface="Comic Sans MS" charset="0"/>
                <a:ea typeface="ＭＳ Ｐゴシック" charset="0"/>
              </a:rPr>
              <a:t> </a:t>
            </a:r>
            <a:r>
              <a:rPr lang="en-US" sz="1800">
                <a:latin typeface="Comic Sans MS" charset="0"/>
                <a:ea typeface="ＭＳ Ｐゴシック" charset="0"/>
              </a:rPr>
              <a:t>(</a:t>
            </a:r>
            <a:r>
              <a:rPr lang="en-US" sz="1800" i="1">
                <a:latin typeface="Comic Sans MS" charset="0"/>
                <a:ea typeface="ＭＳ Ｐゴシック" charset="0"/>
              </a:rPr>
              <a:t>NYT</a:t>
            </a:r>
            <a:r>
              <a:rPr lang="en-US" sz="1800">
                <a:latin typeface="Comic Sans MS" charset="0"/>
                <a:ea typeface="ＭＳ Ｐゴシック" charset="0"/>
              </a:rPr>
              <a:t>  headline 5/17/00)</a:t>
            </a:r>
          </a:p>
          <a:p>
            <a:pPr eaLnBrk="1" hangingPunct="1"/>
            <a:endParaRPr lang="en-US" sz="2200">
              <a:latin typeface="Comic Sans MS" charset="0"/>
              <a:ea typeface="ＭＳ Ｐゴシック" charset="0"/>
            </a:endParaRPr>
          </a:p>
        </p:txBody>
      </p:sp>
      <p:pic>
        <p:nvPicPr>
          <p:cNvPr id="532484"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2600" y="3657600"/>
            <a:ext cx="5334000" cy="2963863"/>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775111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pPr eaLnBrk="1" hangingPunct="1"/>
            <a:r>
              <a:rPr lang="en-US">
                <a:latin typeface="Comic Sans MS" charset="0"/>
                <a:ea typeface="ＭＳ Ｐゴシック" charset="0"/>
              </a:rPr>
              <a:t>Where are the ambiguities?</a:t>
            </a:r>
          </a:p>
        </p:txBody>
      </p:sp>
      <p:pic>
        <p:nvPicPr>
          <p:cNvPr id="53453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1828800"/>
            <a:ext cx="8610600" cy="474345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9530041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pPr eaLnBrk="1" hangingPunct="1"/>
            <a:r>
              <a:rPr lang="en-US">
                <a:latin typeface="Comic Sans MS" charset="0"/>
                <a:ea typeface="ＭＳ Ｐゴシック" charset="0"/>
              </a:rPr>
              <a:t>POS Tags</a:t>
            </a:r>
          </a:p>
        </p:txBody>
      </p:sp>
      <p:sp>
        <p:nvSpPr>
          <p:cNvPr id="160770" name="Rectangle 3"/>
          <p:cNvSpPr>
            <a:spLocks noGrp="1" noChangeArrowheads="1"/>
          </p:cNvSpPr>
          <p:nvPr>
            <p:ph type="body" sz="half" idx="1"/>
          </p:nvPr>
        </p:nvSpPr>
        <p:spPr>
          <a:xfrm>
            <a:off x="1258888" y="2133600"/>
            <a:ext cx="6838950" cy="4114800"/>
          </a:xfrm>
        </p:spPr>
        <p:txBody>
          <a:bodyPr/>
          <a:lstStyle/>
          <a:p>
            <a:pPr eaLnBrk="1" hangingPunct="1"/>
            <a:r>
              <a:rPr lang="en-US">
                <a:latin typeface="Comic Sans MS" charset="0"/>
                <a:ea typeface="ＭＳ Ｐゴシック" charset="0"/>
              </a:rPr>
              <a:t>NN noun s</a:t>
            </a:r>
          </a:p>
          <a:p>
            <a:pPr eaLnBrk="1" hangingPunct="1"/>
            <a:r>
              <a:rPr lang="en-US">
                <a:latin typeface="Comic Sans MS" charset="0"/>
                <a:ea typeface="ＭＳ Ｐゴシック" charset="0"/>
              </a:rPr>
              <a:t>NNP proper noun</a:t>
            </a:r>
          </a:p>
          <a:p>
            <a:pPr eaLnBrk="1" hangingPunct="1"/>
            <a:r>
              <a:rPr lang="en-US">
                <a:latin typeface="Comic Sans MS" charset="0"/>
                <a:ea typeface="ＭＳ Ｐゴシック" charset="0"/>
              </a:rPr>
              <a:t>NNS noun plural</a:t>
            </a:r>
          </a:p>
          <a:p>
            <a:pPr eaLnBrk="1" hangingPunct="1"/>
            <a:r>
              <a:rPr lang="en-US">
                <a:latin typeface="Comic Sans MS" charset="0"/>
                <a:ea typeface="ＭＳ Ｐゴシック" charset="0"/>
              </a:rPr>
              <a:t>VB v base form</a:t>
            </a:r>
          </a:p>
          <a:p>
            <a:pPr eaLnBrk="1" hangingPunct="1"/>
            <a:r>
              <a:rPr lang="en-US">
                <a:latin typeface="Comic Sans MS" charset="0"/>
                <a:ea typeface="ＭＳ Ｐゴシック" charset="0"/>
              </a:rPr>
              <a:t>VBZ v 3p s present</a:t>
            </a:r>
          </a:p>
          <a:p>
            <a:pPr eaLnBrk="1" hangingPunct="1"/>
            <a:r>
              <a:rPr lang="en-US">
                <a:latin typeface="Comic Sans MS" charset="0"/>
                <a:ea typeface="ＭＳ Ｐゴシック" charset="0"/>
              </a:rPr>
              <a:t>VBP v non-3p s present</a:t>
            </a:r>
          </a:p>
          <a:p>
            <a:pPr eaLnBrk="1" hangingPunct="1"/>
            <a:r>
              <a:rPr lang="en-US">
                <a:latin typeface="Comic Sans MS" charset="0"/>
                <a:ea typeface="ＭＳ Ｐゴシック" charset="0"/>
              </a:rPr>
              <a:t>CD number</a:t>
            </a:r>
          </a:p>
          <a:p>
            <a:pPr eaLnBrk="1" hangingPunct="1"/>
            <a:endParaRPr lang="en-US">
              <a:latin typeface="Comic Sans MS" charset="0"/>
              <a:ea typeface="ＭＳ Ｐゴシック" charset="0"/>
            </a:endParaRPr>
          </a:p>
        </p:txBody>
      </p:sp>
      <p:sp>
        <p:nvSpPr>
          <p:cNvPr id="160771" name="Rectangle 4"/>
          <p:cNvSpPr>
            <a:spLocks noGrp="1" noChangeArrowheads="1"/>
          </p:cNvSpPr>
          <p:nvPr>
            <p:ph type="body" sz="half" idx="2"/>
          </p:nvPr>
        </p:nvSpPr>
        <p:spPr/>
        <p:txBody>
          <a:bodyPr/>
          <a:lstStyle/>
          <a:p>
            <a:pPr eaLnBrk="1" hangingPunct="1"/>
            <a:endParaRPr lang="en-US">
              <a:latin typeface="Comic Sans MS" charset="0"/>
              <a:ea typeface="ＭＳ Ｐゴシック" charset="0"/>
            </a:endParaRPr>
          </a:p>
        </p:txBody>
      </p:sp>
    </p:spTree>
    <p:extLst>
      <p:ext uri="{BB962C8B-B14F-4D97-AF65-F5344CB8AC3E}">
        <p14:creationId xmlns:p14="http://schemas.microsoft.com/office/powerpoint/2010/main" val="25056811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pPr eaLnBrk="1" hangingPunct="1"/>
            <a:r>
              <a:rPr lang="en-US">
                <a:latin typeface="Comic Sans MS" charset="0"/>
                <a:ea typeface="ＭＳ Ｐゴシック" charset="0"/>
              </a:rPr>
              <a:t>Lexical Semantics</a:t>
            </a:r>
          </a:p>
        </p:txBody>
      </p:sp>
      <p:pic>
        <p:nvPicPr>
          <p:cNvPr id="161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75" y="1557338"/>
            <a:ext cx="59055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TextBox 2"/>
          <p:cNvSpPr txBox="1">
            <a:spLocks noChangeArrowheads="1"/>
          </p:cNvSpPr>
          <p:nvPr/>
        </p:nvSpPr>
        <p:spPr bwMode="auto">
          <a:xfrm>
            <a:off x="3419475" y="4868863"/>
            <a:ext cx="73453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800"/>
              <a:t>I = experiencer</a:t>
            </a:r>
          </a:p>
          <a:p>
            <a:r>
              <a:rPr lang="en-US" sz="2800"/>
              <a:t>Watch the Terrapin = predicate</a:t>
            </a:r>
          </a:p>
          <a:p>
            <a:r>
              <a:rPr lang="en-US" sz="2800"/>
              <a:t>The Terrapin = patient</a:t>
            </a:r>
          </a:p>
          <a:p>
            <a:endParaRPr lang="en-US" sz="2800"/>
          </a:p>
        </p:txBody>
      </p:sp>
      <p:sp>
        <p:nvSpPr>
          <p:cNvPr id="6" name="Text Box 3"/>
          <p:cNvSpPr txBox="1">
            <a:spLocks noChangeArrowheads="1"/>
          </p:cNvSpPr>
          <p:nvPr/>
        </p:nvSpPr>
        <p:spPr bwMode="auto">
          <a:xfrm>
            <a:off x="4895850" y="1573213"/>
            <a:ext cx="4248150"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i="1" dirty="0"/>
              <a:t>The Terrapin</a:t>
            </a:r>
            <a:r>
              <a:rPr lang="en-US" sz="2800" dirty="0"/>
              <a:t>,  is whom I watched.</a:t>
            </a:r>
          </a:p>
          <a:p>
            <a:pPr>
              <a:defRPr/>
            </a:pPr>
            <a:r>
              <a:rPr lang="en-US" sz="2800" i="1" dirty="0"/>
              <a:t>Watch the Terrapin</a:t>
            </a:r>
            <a:r>
              <a:rPr lang="en-US" sz="2800" dirty="0"/>
              <a:t> is what I do best.</a:t>
            </a:r>
          </a:p>
          <a:p>
            <a:pPr>
              <a:defRPr/>
            </a:pPr>
            <a:r>
              <a:rPr lang="en-US" sz="2800" dirty="0"/>
              <a:t>*</a:t>
            </a:r>
            <a:r>
              <a:rPr lang="en-US" sz="2800" i="1" dirty="0"/>
              <a:t>Terrapin</a:t>
            </a:r>
            <a:r>
              <a:rPr lang="en-US" sz="2800" dirty="0"/>
              <a:t> is what I watched</a:t>
            </a:r>
            <a:r>
              <a:rPr lang="en-US" sz="2800" i="1" dirty="0"/>
              <a:t> the</a:t>
            </a:r>
            <a:endParaRPr lang="en-US" sz="2800" dirty="0"/>
          </a:p>
          <a:p>
            <a:pPr>
              <a:defRPr/>
            </a:pPr>
            <a:endParaRPr lang="en-US" sz="2800" dirty="0"/>
          </a:p>
          <a:p>
            <a:pPr>
              <a:defRPr/>
            </a:pPr>
            <a:endParaRPr lang="en-US" sz="2800" dirty="0"/>
          </a:p>
        </p:txBody>
      </p:sp>
    </p:spTree>
    <p:extLst>
      <p:ext uri="{BB962C8B-B14F-4D97-AF65-F5344CB8AC3E}">
        <p14:creationId xmlns:p14="http://schemas.microsoft.com/office/powerpoint/2010/main" val="29522578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a:lstStyle/>
          <a:p>
            <a:pPr eaLnBrk="1" hangingPunct="1"/>
            <a:r>
              <a:rPr lang="en-US">
                <a:latin typeface="Comic Sans MS" charset="0"/>
                <a:ea typeface="ＭＳ Ｐゴシック" charset="0"/>
              </a:rPr>
              <a:t>Compositional Semantics</a:t>
            </a:r>
          </a:p>
        </p:txBody>
      </p:sp>
      <p:sp>
        <p:nvSpPr>
          <p:cNvPr id="163842" name="Rectangle 3"/>
          <p:cNvSpPr>
            <a:spLocks noGrp="1" noChangeArrowheads="1"/>
          </p:cNvSpPr>
          <p:nvPr>
            <p:ph type="body" idx="1"/>
          </p:nvPr>
        </p:nvSpPr>
        <p:spPr/>
        <p:txBody>
          <a:bodyPr/>
          <a:lstStyle/>
          <a:p>
            <a:pPr eaLnBrk="1" hangingPunct="1"/>
            <a:r>
              <a:rPr lang="en-US">
                <a:latin typeface="Comic Sans MS" charset="0"/>
                <a:ea typeface="ＭＳ Ｐゴシック" charset="0"/>
              </a:rPr>
              <a:t>Association of parts of a proposition with semantic roles</a:t>
            </a:r>
          </a:p>
          <a:p>
            <a:pPr eaLnBrk="1" hangingPunct="1"/>
            <a:r>
              <a:rPr lang="en-US">
                <a:latin typeface="Comic Sans MS" charset="0"/>
                <a:ea typeface="ＭＳ Ｐゴシック" charset="0"/>
              </a:rPr>
              <a:t>Scoping</a:t>
            </a:r>
          </a:p>
          <a:p>
            <a:pPr eaLnBrk="1" hangingPunct="1"/>
            <a:endParaRPr lang="en-US">
              <a:latin typeface="Comic Sans MS" charset="0"/>
              <a:ea typeface="ＭＳ Ｐゴシック" charset="0"/>
            </a:endParaRPr>
          </a:p>
        </p:txBody>
      </p:sp>
      <p:grpSp>
        <p:nvGrpSpPr>
          <p:cNvPr id="485380" name="Group 4"/>
          <p:cNvGrpSpPr>
            <a:grpSpLocks/>
          </p:cNvGrpSpPr>
          <p:nvPr/>
        </p:nvGrpSpPr>
        <p:grpSpPr bwMode="auto">
          <a:xfrm>
            <a:off x="1162050" y="3505200"/>
            <a:ext cx="7032625" cy="3048000"/>
            <a:chOff x="732" y="2208"/>
            <a:chExt cx="4430" cy="1920"/>
          </a:xfrm>
        </p:grpSpPr>
        <p:sp>
          <p:nvSpPr>
            <p:cNvPr id="485381" name="Text Box 5"/>
            <p:cNvSpPr txBox="1">
              <a:spLocks noChangeArrowheads="1"/>
            </p:cNvSpPr>
            <p:nvPr/>
          </p:nvSpPr>
          <p:spPr bwMode="auto">
            <a:xfrm>
              <a:off x="732" y="2690"/>
              <a:ext cx="4430"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New Roman" charset="0"/>
                </a:rPr>
                <a:t>     Experiencer                            Predicate: Be (perc)</a:t>
              </a:r>
            </a:p>
            <a:p>
              <a:pPr>
                <a:defRPr/>
              </a:pPr>
              <a:endParaRPr lang="en-US">
                <a:latin typeface="Times New Roman" charset="0"/>
              </a:endParaRPr>
            </a:p>
            <a:p>
              <a:pPr>
                <a:defRPr/>
              </a:pPr>
              <a:r>
                <a:rPr lang="en-US">
                  <a:latin typeface="Times New Roman" charset="0"/>
                </a:rPr>
                <a:t>       I (1st pers, sg)                  pred             patient</a:t>
              </a:r>
            </a:p>
            <a:p>
              <a:pPr>
                <a:defRPr/>
              </a:pPr>
              <a:endParaRPr lang="en-US">
                <a:latin typeface="Times New Roman" charset="0"/>
              </a:endParaRPr>
            </a:p>
            <a:p>
              <a:pPr>
                <a:defRPr/>
              </a:pPr>
              <a:r>
                <a:rPr lang="en-US">
                  <a:latin typeface="Times New Roman" charset="0"/>
                </a:rPr>
                <a:t>                                                 saw           the     Terrapin</a:t>
              </a:r>
            </a:p>
            <a:p>
              <a:pPr>
                <a:defRPr/>
              </a:pPr>
              <a:r>
                <a:rPr lang="en-US" b="1">
                  <a:latin typeface="Times New Roman" charset="0"/>
                </a:rPr>
                <a:t>                          </a:t>
              </a:r>
            </a:p>
          </p:txBody>
        </p:sp>
        <p:sp>
          <p:nvSpPr>
            <p:cNvPr id="485382" name="Line 6"/>
            <p:cNvSpPr>
              <a:spLocks noChangeShapeType="1"/>
            </p:cNvSpPr>
            <p:nvPr/>
          </p:nvSpPr>
          <p:spPr bwMode="auto">
            <a:xfrm flipH="1">
              <a:off x="1872" y="2496"/>
              <a:ext cx="120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85383" name="Line 7"/>
            <p:cNvSpPr>
              <a:spLocks noChangeShapeType="1"/>
            </p:cNvSpPr>
            <p:nvPr/>
          </p:nvSpPr>
          <p:spPr bwMode="auto">
            <a:xfrm>
              <a:off x="1344" y="2976"/>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85384" name="Line 8"/>
            <p:cNvSpPr>
              <a:spLocks noChangeShapeType="1"/>
            </p:cNvSpPr>
            <p:nvPr/>
          </p:nvSpPr>
          <p:spPr bwMode="auto">
            <a:xfrm>
              <a:off x="3312" y="34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85385" name="Line 9"/>
            <p:cNvSpPr>
              <a:spLocks noChangeShapeType="1"/>
            </p:cNvSpPr>
            <p:nvPr/>
          </p:nvSpPr>
          <p:spPr bwMode="auto">
            <a:xfrm flipH="1">
              <a:off x="3408" y="2976"/>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85386" name="Line 10"/>
            <p:cNvSpPr>
              <a:spLocks noChangeShapeType="1"/>
            </p:cNvSpPr>
            <p:nvPr/>
          </p:nvSpPr>
          <p:spPr bwMode="auto">
            <a:xfrm>
              <a:off x="3936" y="2976"/>
              <a:ext cx="43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85387" name="Line 11"/>
            <p:cNvSpPr>
              <a:spLocks noChangeShapeType="1"/>
            </p:cNvSpPr>
            <p:nvPr/>
          </p:nvSpPr>
          <p:spPr bwMode="auto">
            <a:xfrm flipH="1">
              <a:off x="4176" y="3408"/>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85388" name="Line 12"/>
            <p:cNvSpPr>
              <a:spLocks noChangeShapeType="1"/>
            </p:cNvSpPr>
            <p:nvPr/>
          </p:nvSpPr>
          <p:spPr bwMode="auto">
            <a:xfrm>
              <a:off x="4464" y="3408"/>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85389" name="Line 13"/>
            <p:cNvSpPr>
              <a:spLocks noChangeShapeType="1"/>
            </p:cNvSpPr>
            <p:nvPr/>
          </p:nvSpPr>
          <p:spPr bwMode="auto">
            <a:xfrm>
              <a:off x="3072" y="2496"/>
              <a:ext cx="72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85390" name="Text Box 14"/>
            <p:cNvSpPr txBox="1">
              <a:spLocks noChangeArrowheads="1"/>
            </p:cNvSpPr>
            <p:nvPr/>
          </p:nvSpPr>
          <p:spPr bwMode="auto">
            <a:xfrm>
              <a:off x="2592" y="2208"/>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a:latin typeface="Times New Roman" charset="0"/>
                </a:rPr>
                <a:t>Proposition</a:t>
              </a:r>
            </a:p>
          </p:txBody>
        </p:sp>
      </p:grpSp>
    </p:spTree>
    <p:extLst>
      <p:ext uri="{BB962C8B-B14F-4D97-AF65-F5344CB8AC3E}">
        <p14:creationId xmlns:p14="http://schemas.microsoft.com/office/powerpoint/2010/main" val="99311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85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p:txBody>
          <a:bodyPr/>
          <a:lstStyle/>
          <a:p>
            <a:pPr eaLnBrk="1" hangingPunct="1"/>
            <a:r>
              <a:rPr lang="en-US">
                <a:latin typeface="Comic Sans MS" charset="0"/>
                <a:ea typeface="ＭＳ Ｐゴシック" charset="0"/>
              </a:rPr>
              <a:t>Word-Governed Semantics</a:t>
            </a:r>
          </a:p>
        </p:txBody>
      </p:sp>
      <p:sp>
        <p:nvSpPr>
          <p:cNvPr id="165890" name="Rectangle 3"/>
          <p:cNvSpPr>
            <a:spLocks noGrp="1" noChangeArrowheads="1"/>
          </p:cNvSpPr>
          <p:nvPr>
            <p:ph type="body" idx="1"/>
          </p:nvPr>
        </p:nvSpPr>
        <p:spPr>
          <a:xfrm>
            <a:off x="731838" y="1981200"/>
            <a:ext cx="7610475" cy="4114800"/>
          </a:xfrm>
        </p:spPr>
        <p:txBody>
          <a:bodyPr/>
          <a:lstStyle/>
          <a:p>
            <a:pPr eaLnBrk="1" hangingPunct="1">
              <a:lnSpc>
                <a:spcPct val="90000"/>
              </a:lnSpc>
            </a:pPr>
            <a:r>
              <a:rPr lang="en-US" sz="2800">
                <a:latin typeface="Comic Sans MS" charset="0"/>
                <a:ea typeface="ＭＳ Ｐゴシック" charset="0"/>
              </a:rPr>
              <a:t>Any verb can add </a:t>
            </a:r>
            <a:r>
              <a:rPr lang="ja-JP" altLang="en-US" sz="2800">
                <a:latin typeface="Comic Sans MS" charset="0"/>
                <a:ea typeface="ＭＳ Ｐゴシック" charset="0"/>
              </a:rPr>
              <a:t>“</a:t>
            </a:r>
            <a:r>
              <a:rPr lang="en-US" altLang="ja-JP" sz="2800">
                <a:latin typeface="Comic Sans MS" charset="0"/>
                <a:ea typeface="ＭＳ Ｐゴシック" charset="0"/>
              </a:rPr>
              <a:t>able</a:t>
            </a:r>
            <a:r>
              <a:rPr lang="ja-JP" altLang="en-US" sz="2800">
                <a:latin typeface="Comic Sans MS" charset="0"/>
                <a:ea typeface="ＭＳ Ｐゴシック" charset="0"/>
              </a:rPr>
              <a:t>”</a:t>
            </a:r>
            <a:r>
              <a:rPr lang="en-US" altLang="ja-JP" sz="2800">
                <a:latin typeface="Comic Sans MS" charset="0"/>
                <a:ea typeface="ＭＳ Ｐゴシック" charset="0"/>
              </a:rPr>
              <a:t> to form an adjective.</a:t>
            </a:r>
          </a:p>
          <a:p>
            <a:pPr lvl="1" eaLnBrk="1" hangingPunct="1">
              <a:lnSpc>
                <a:spcPct val="90000"/>
              </a:lnSpc>
            </a:pPr>
            <a:r>
              <a:rPr lang="en-US" sz="2400">
                <a:latin typeface="Comic Sans MS" charset="0"/>
                <a:ea typeface="ＭＳ Ｐゴシック" charset="0"/>
              </a:rPr>
              <a:t>I taught the class . The class is teachable</a:t>
            </a:r>
          </a:p>
          <a:p>
            <a:pPr lvl="1" eaLnBrk="1" hangingPunct="1">
              <a:lnSpc>
                <a:spcPct val="90000"/>
              </a:lnSpc>
            </a:pPr>
            <a:r>
              <a:rPr lang="en-US" sz="2400">
                <a:latin typeface="Comic Sans MS" charset="0"/>
                <a:ea typeface="ＭＳ Ｐゴシック" charset="0"/>
              </a:rPr>
              <a:t>I rejected the idea.  The idea is rejectable.</a:t>
            </a:r>
          </a:p>
          <a:p>
            <a:pPr eaLnBrk="1" hangingPunct="1">
              <a:lnSpc>
                <a:spcPct val="90000"/>
              </a:lnSpc>
            </a:pPr>
            <a:r>
              <a:rPr lang="en-US" sz="2800">
                <a:latin typeface="Comic Sans MS" charset="0"/>
                <a:ea typeface="ＭＳ Ｐゴシック" charset="0"/>
              </a:rPr>
              <a:t>Association of particular words with specific semantic forms.</a:t>
            </a:r>
          </a:p>
          <a:p>
            <a:pPr lvl="1" eaLnBrk="1" hangingPunct="1">
              <a:lnSpc>
                <a:spcPct val="90000"/>
              </a:lnSpc>
            </a:pPr>
            <a:r>
              <a:rPr lang="en-US" sz="2400">
                <a:latin typeface="Comic Sans MS" charset="0"/>
                <a:ea typeface="ＭＳ Ｐゴシック" charset="0"/>
              </a:rPr>
              <a:t>John (masculine) </a:t>
            </a:r>
          </a:p>
          <a:p>
            <a:pPr lvl="1" eaLnBrk="1" hangingPunct="1">
              <a:lnSpc>
                <a:spcPct val="90000"/>
              </a:lnSpc>
            </a:pPr>
            <a:r>
              <a:rPr lang="en-US" sz="2400">
                <a:latin typeface="Comic Sans MS" charset="0"/>
                <a:ea typeface="ＭＳ Ｐゴシック" charset="0"/>
              </a:rPr>
              <a:t>The boys ( masculine, plural, human)</a:t>
            </a:r>
          </a:p>
        </p:txBody>
      </p:sp>
    </p:spTree>
    <p:extLst>
      <p:ext uri="{BB962C8B-B14F-4D97-AF65-F5344CB8AC3E}">
        <p14:creationId xmlns:p14="http://schemas.microsoft.com/office/powerpoint/2010/main" val="222754413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pPr eaLnBrk="1" hangingPunct="1"/>
            <a:r>
              <a:rPr lang="en-US">
                <a:latin typeface="Comic Sans MS" charset="0"/>
                <a:ea typeface="ＭＳ Ｐゴシック" charset="0"/>
              </a:rPr>
              <a:t>Pragmatics</a:t>
            </a:r>
          </a:p>
        </p:txBody>
      </p:sp>
      <p:sp>
        <p:nvSpPr>
          <p:cNvPr id="167938" name="Rectangle 3"/>
          <p:cNvSpPr>
            <a:spLocks noGrp="1" noChangeArrowheads="1"/>
          </p:cNvSpPr>
          <p:nvPr>
            <p:ph type="body" idx="1"/>
          </p:nvPr>
        </p:nvSpPr>
        <p:spPr>
          <a:xfrm>
            <a:off x="1752600" y="1828800"/>
            <a:ext cx="6934200" cy="4800600"/>
          </a:xfrm>
        </p:spPr>
        <p:txBody>
          <a:bodyPr/>
          <a:lstStyle/>
          <a:p>
            <a:pPr eaLnBrk="1" hangingPunct="1">
              <a:lnSpc>
                <a:spcPct val="90000"/>
              </a:lnSpc>
            </a:pPr>
            <a:r>
              <a:rPr lang="en-US" sz="2400">
                <a:latin typeface="Comic Sans MS" charset="0"/>
                <a:ea typeface="ＭＳ Ｐゴシック" charset="0"/>
              </a:rPr>
              <a:t>Real world knowledge, speaker intention,  goal of utterance.</a:t>
            </a:r>
          </a:p>
          <a:p>
            <a:pPr eaLnBrk="1" hangingPunct="1">
              <a:lnSpc>
                <a:spcPct val="90000"/>
              </a:lnSpc>
            </a:pPr>
            <a:r>
              <a:rPr lang="en-US" sz="2400">
                <a:latin typeface="Comic Sans MS" charset="0"/>
                <a:ea typeface="ＭＳ Ｐゴシック" charset="0"/>
              </a:rPr>
              <a:t>Related to sociology.</a:t>
            </a:r>
          </a:p>
          <a:p>
            <a:pPr eaLnBrk="1" hangingPunct="1">
              <a:lnSpc>
                <a:spcPct val="90000"/>
              </a:lnSpc>
            </a:pPr>
            <a:r>
              <a:rPr lang="en-US" sz="2400">
                <a:latin typeface="Comic Sans MS" charset="0"/>
                <a:ea typeface="ＭＳ Ｐゴシック" charset="0"/>
              </a:rPr>
              <a:t>Example 1:</a:t>
            </a:r>
          </a:p>
          <a:p>
            <a:pPr lvl="1" eaLnBrk="1" hangingPunct="1">
              <a:lnSpc>
                <a:spcPct val="90000"/>
              </a:lnSpc>
            </a:pPr>
            <a:r>
              <a:rPr lang="en-US" sz="1800">
                <a:latin typeface="Comic Sans MS" charset="0"/>
                <a:ea typeface="ＭＳ Ｐゴシック" charset="0"/>
              </a:rPr>
              <a:t>Could you turn in your assignments now (command)</a:t>
            </a:r>
          </a:p>
          <a:p>
            <a:pPr lvl="1" eaLnBrk="1" hangingPunct="1">
              <a:lnSpc>
                <a:spcPct val="90000"/>
              </a:lnSpc>
            </a:pPr>
            <a:r>
              <a:rPr lang="en-US" sz="1800">
                <a:latin typeface="Comic Sans MS" charset="0"/>
                <a:ea typeface="ＭＳ Ｐゴシック" charset="0"/>
              </a:rPr>
              <a:t>Could you finish the homework? (question, command)</a:t>
            </a:r>
          </a:p>
          <a:p>
            <a:pPr eaLnBrk="1" hangingPunct="1">
              <a:lnSpc>
                <a:spcPct val="90000"/>
              </a:lnSpc>
            </a:pPr>
            <a:r>
              <a:rPr lang="en-US" sz="2400">
                <a:latin typeface="Comic Sans MS" charset="0"/>
                <a:ea typeface="ＭＳ Ｐゴシック" charset="0"/>
              </a:rPr>
              <a:t>Example 2:</a:t>
            </a:r>
          </a:p>
          <a:p>
            <a:pPr lvl="1" eaLnBrk="1" hangingPunct="1">
              <a:lnSpc>
                <a:spcPct val="90000"/>
              </a:lnSpc>
            </a:pPr>
            <a:r>
              <a:rPr lang="en-US" sz="1800">
                <a:latin typeface="Comic Sans MS" charset="0"/>
                <a:ea typeface="ＭＳ Ｐゴシック" charset="0"/>
              </a:rPr>
              <a:t>I couldn</a:t>
            </a:r>
            <a:r>
              <a:rPr lang="fr-FR" altLang="ja-JP" sz="1800">
                <a:latin typeface="Comic Sans MS" charset="0"/>
                <a:ea typeface="ＭＳ Ｐゴシック" charset="0"/>
              </a:rPr>
              <a:t>'</a:t>
            </a:r>
            <a:r>
              <a:rPr lang="en-US" sz="1800">
                <a:latin typeface="Comic Sans MS" charset="0"/>
                <a:ea typeface="ＭＳ Ｐゴシック" charset="0"/>
              </a:rPr>
              <a:t>t decide how to catch the crook.  Then I decided to spy on the crook with binoculars.</a:t>
            </a:r>
          </a:p>
          <a:p>
            <a:pPr lvl="1" eaLnBrk="1" hangingPunct="1">
              <a:lnSpc>
                <a:spcPct val="90000"/>
              </a:lnSpc>
            </a:pPr>
            <a:r>
              <a:rPr lang="en-US" sz="1800">
                <a:latin typeface="Comic Sans MS" charset="0"/>
                <a:ea typeface="ＭＳ Ｐゴシック" charset="0"/>
              </a:rPr>
              <a:t>To my surprise, I found out he had them too.  Then I knew to just follow the crook with binoculars.</a:t>
            </a:r>
          </a:p>
          <a:p>
            <a:pPr lvl="1" eaLnBrk="1" hangingPunct="1">
              <a:lnSpc>
                <a:spcPct val="90000"/>
              </a:lnSpc>
              <a:buFontTx/>
              <a:buNone/>
            </a:pPr>
            <a:r>
              <a:rPr lang="en-US" sz="1800">
                <a:latin typeface="Comic Sans MS" charset="0"/>
                <a:ea typeface="ＭＳ Ｐゴシック" charset="0"/>
              </a:rPr>
              <a:t>    [ the crook [with binoculars]] </a:t>
            </a:r>
          </a:p>
          <a:p>
            <a:pPr lvl="1" eaLnBrk="1" hangingPunct="1">
              <a:lnSpc>
                <a:spcPct val="90000"/>
              </a:lnSpc>
              <a:buFontTx/>
              <a:buNone/>
            </a:pPr>
            <a:r>
              <a:rPr lang="en-US" sz="1800">
                <a:latin typeface="Comic Sans MS" charset="0"/>
                <a:ea typeface="ＭＳ Ｐゴシック" charset="0"/>
              </a:rPr>
              <a:t>    [ the crook]  [ with binoculars]</a:t>
            </a:r>
          </a:p>
        </p:txBody>
      </p:sp>
    </p:spTree>
    <p:extLst>
      <p:ext uri="{BB962C8B-B14F-4D97-AF65-F5344CB8AC3E}">
        <p14:creationId xmlns:p14="http://schemas.microsoft.com/office/powerpoint/2010/main" val="26217020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pPr eaLnBrk="1" hangingPunct="1"/>
            <a:r>
              <a:rPr lang="en-US">
                <a:latin typeface="Comic Sans MS" charset="0"/>
                <a:ea typeface="ＭＳ Ｐゴシック" charset="0"/>
              </a:rPr>
              <a:t>Discourse Analysis</a:t>
            </a:r>
          </a:p>
        </p:txBody>
      </p:sp>
      <p:sp>
        <p:nvSpPr>
          <p:cNvPr id="169986" name="Rectangle 3"/>
          <p:cNvSpPr>
            <a:spLocks noGrp="1" noChangeArrowheads="1"/>
          </p:cNvSpPr>
          <p:nvPr>
            <p:ph type="body" idx="1"/>
          </p:nvPr>
        </p:nvSpPr>
        <p:spPr>
          <a:xfrm>
            <a:off x="533400" y="1981200"/>
            <a:ext cx="7848600" cy="4114800"/>
          </a:xfrm>
        </p:spPr>
        <p:txBody>
          <a:bodyPr/>
          <a:lstStyle/>
          <a:p>
            <a:pPr eaLnBrk="1" hangingPunct="1">
              <a:lnSpc>
                <a:spcPct val="90000"/>
              </a:lnSpc>
            </a:pPr>
            <a:r>
              <a:rPr lang="en-US" sz="2400">
                <a:latin typeface="Comic Sans MS" charset="0"/>
                <a:ea typeface="ＭＳ Ｐゴシック" charset="0"/>
              </a:rPr>
              <a:t>Discourse</a:t>
            </a:r>
          </a:p>
          <a:p>
            <a:pPr lvl="1" eaLnBrk="1" hangingPunct="1">
              <a:lnSpc>
                <a:spcPct val="90000"/>
              </a:lnSpc>
            </a:pPr>
            <a:endParaRPr lang="en-US" sz="2400">
              <a:latin typeface="Comic Sans MS" charset="0"/>
              <a:ea typeface="ＭＳ Ｐゴシック" charset="0"/>
            </a:endParaRPr>
          </a:p>
          <a:p>
            <a:pPr lvl="1" eaLnBrk="1" hangingPunct="1">
              <a:lnSpc>
                <a:spcPct val="90000"/>
              </a:lnSpc>
            </a:pPr>
            <a:r>
              <a:rPr lang="en-US" sz="2000">
                <a:latin typeface="Comic Sans MS" charset="0"/>
                <a:ea typeface="ＭＳ Ｐゴシック" charset="0"/>
              </a:rPr>
              <a:t>Pronoun reference (anaphora)</a:t>
            </a:r>
          </a:p>
          <a:p>
            <a:pPr lvl="1" eaLnBrk="1" hangingPunct="1">
              <a:lnSpc>
                <a:spcPct val="90000"/>
              </a:lnSpc>
              <a:buFontTx/>
              <a:buNone/>
            </a:pPr>
            <a:r>
              <a:rPr lang="en-US" sz="1800" i="1">
                <a:latin typeface="Comic Sans MS" charset="0"/>
                <a:ea typeface="ＭＳ Ｐゴシック" charset="0"/>
              </a:rPr>
              <a:t>	The professor told the student to finish the assignment. He was pretty aggravated at how long it was taking to pass it in.</a:t>
            </a:r>
          </a:p>
          <a:p>
            <a:pPr lvl="1" eaLnBrk="1" hangingPunct="1">
              <a:lnSpc>
                <a:spcPct val="90000"/>
              </a:lnSpc>
            </a:pPr>
            <a:endParaRPr lang="en-US" sz="1800" i="1">
              <a:latin typeface="Comic Sans MS" charset="0"/>
              <a:ea typeface="ＭＳ Ｐゴシック" charset="0"/>
            </a:endParaRPr>
          </a:p>
          <a:p>
            <a:pPr lvl="1" eaLnBrk="1" hangingPunct="1">
              <a:lnSpc>
                <a:spcPct val="90000"/>
              </a:lnSpc>
            </a:pPr>
            <a:r>
              <a:rPr lang="en-US" sz="2000">
                <a:latin typeface="Comic Sans MS" charset="0"/>
                <a:ea typeface="ＭＳ Ｐゴシック" charset="0"/>
              </a:rPr>
              <a:t>Multiple reference to same entity (co-reference)</a:t>
            </a:r>
          </a:p>
          <a:p>
            <a:pPr lvl="1" eaLnBrk="1" hangingPunct="1">
              <a:lnSpc>
                <a:spcPct val="90000"/>
              </a:lnSpc>
              <a:buFontTx/>
              <a:buNone/>
            </a:pPr>
            <a:r>
              <a:rPr lang="en-US" sz="1800" i="1">
                <a:latin typeface="Comic Sans MS" charset="0"/>
                <a:ea typeface="ＭＳ Ｐゴシック" charset="0"/>
              </a:rPr>
              <a:t>    George W. Bush, president of the U.S.</a:t>
            </a:r>
          </a:p>
          <a:p>
            <a:pPr lvl="1" eaLnBrk="1" hangingPunct="1">
              <a:lnSpc>
                <a:spcPct val="90000"/>
              </a:lnSpc>
            </a:pPr>
            <a:endParaRPr lang="en-US" sz="1800" i="1">
              <a:latin typeface="Comic Sans MS" charset="0"/>
              <a:ea typeface="ＭＳ Ｐゴシック" charset="0"/>
            </a:endParaRPr>
          </a:p>
          <a:p>
            <a:pPr lvl="1" eaLnBrk="1" hangingPunct="1">
              <a:lnSpc>
                <a:spcPct val="90000"/>
              </a:lnSpc>
            </a:pPr>
            <a:r>
              <a:rPr lang="en-US" sz="2000">
                <a:latin typeface="Comic Sans MS" charset="0"/>
                <a:ea typeface="ＭＳ Ｐゴシック" charset="0"/>
              </a:rPr>
              <a:t>Relation between sentences:</a:t>
            </a:r>
            <a:br>
              <a:rPr lang="en-US" sz="2000">
                <a:latin typeface="Comic Sans MS" charset="0"/>
                <a:ea typeface="ＭＳ Ｐゴシック" charset="0"/>
              </a:rPr>
            </a:br>
            <a:r>
              <a:rPr lang="en-US" sz="1800" i="1">
                <a:latin typeface="Comic Sans MS" charset="0"/>
                <a:ea typeface="ＭＳ Ｐゴシック" charset="0"/>
                <a:cs typeface="Times New Roman" charset="0"/>
              </a:rPr>
              <a:t>John hit the man.  He had stolen his bicycle</a:t>
            </a:r>
            <a:r>
              <a:rPr lang="en-US" sz="2000">
                <a:latin typeface="Comic Sans MS" charset="0"/>
                <a:ea typeface="ＭＳ Ｐゴシック" charset="0"/>
              </a:rPr>
              <a:t>.</a:t>
            </a:r>
          </a:p>
        </p:txBody>
      </p:sp>
    </p:spTree>
    <p:extLst>
      <p:ext uri="{BB962C8B-B14F-4D97-AF65-F5344CB8AC3E}">
        <p14:creationId xmlns:p14="http://schemas.microsoft.com/office/powerpoint/2010/main" val="214081055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ctrTitle"/>
          </p:nvPr>
        </p:nvSpPr>
        <p:spPr/>
        <p:txBody>
          <a:bodyPr/>
          <a:lstStyle/>
          <a:p>
            <a:pPr eaLnBrk="1" hangingPunct="1"/>
            <a:endParaRPr lang="en-US">
              <a:latin typeface="Comic Sans MS" charset="0"/>
              <a:ea typeface="ＭＳ Ｐゴシック" charset="0"/>
            </a:endParaRPr>
          </a:p>
        </p:txBody>
      </p:sp>
      <p:sp>
        <p:nvSpPr>
          <p:cNvPr id="172034" name="Rectangle 3"/>
          <p:cNvSpPr>
            <a:spLocks noGrp="1" noChangeArrowheads="1"/>
          </p:cNvSpPr>
          <p:nvPr>
            <p:ph type="subTitle" idx="1"/>
          </p:nvPr>
        </p:nvSpPr>
        <p:spPr/>
        <p:txBody>
          <a:bodyPr/>
          <a:lstStyle/>
          <a:p>
            <a:pPr eaLnBrk="1" hangingPunct="1"/>
            <a:r>
              <a:rPr lang="en-US">
                <a:latin typeface="Comic Sans MS" charset="0"/>
                <a:ea typeface="ＭＳ Ｐゴシック" charset="0"/>
              </a:rPr>
              <a:t>Applications</a:t>
            </a:r>
          </a:p>
        </p:txBody>
      </p:sp>
    </p:spTree>
    <p:extLst>
      <p:ext uri="{BB962C8B-B14F-4D97-AF65-F5344CB8AC3E}">
        <p14:creationId xmlns:p14="http://schemas.microsoft.com/office/powerpoint/2010/main" val="257316141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p:txBody>
          <a:bodyPr/>
          <a:lstStyle/>
          <a:p>
            <a:pPr eaLnBrk="1" hangingPunct="1"/>
            <a:r>
              <a:rPr lang="en-US">
                <a:latin typeface="Comic Sans MS" charset="0"/>
                <a:ea typeface="ＭＳ Ｐゴシック" charset="0"/>
              </a:rPr>
              <a:t>Interaction Level</a:t>
            </a:r>
          </a:p>
        </p:txBody>
      </p:sp>
      <p:sp>
        <p:nvSpPr>
          <p:cNvPr id="173058" name="Rectangle 3"/>
          <p:cNvSpPr>
            <a:spLocks noGrp="1" noChangeArrowheads="1"/>
          </p:cNvSpPr>
          <p:nvPr>
            <p:ph type="body" idx="1"/>
          </p:nvPr>
        </p:nvSpPr>
        <p:spPr/>
        <p:txBody>
          <a:bodyPr/>
          <a:lstStyle/>
          <a:p>
            <a:pPr eaLnBrk="1" hangingPunct="1"/>
            <a:endParaRPr lang="en-US">
              <a:latin typeface="Comic Sans MS" charset="0"/>
              <a:ea typeface="ＭＳ Ｐゴシック" charset="0"/>
            </a:endParaRPr>
          </a:p>
          <a:p>
            <a:pPr eaLnBrk="1" hangingPunct="1"/>
            <a:r>
              <a:rPr lang="en-US">
                <a:latin typeface="Comic Sans MS" charset="0"/>
                <a:ea typeface="ＭＳ Ｐゴシック" charset="0"/>
              </a:rPr>
              <a:t>NL used to make interaction level more </a:t>
            </a:r>
            <a:r>
              <a:rPr lang="ja-JP" altLang="en-US">
                <a:latin typeface="Comic Sans MS" charset="0"/>
                <a:ea typeface="ＭＳ Ｐゴシック" charset="0"/>
              </a:rPr>
              <a:t>“</a:t>
            </a:r>
            <a:r>
              <a:rPr lang="en-US" altLang="ja-JP">
                <a:latin typeface="Comic Sans MS" charset="0"/>
                <a:ea typeface="ＭＳ Ｐゴシック" charset="0"/>
              </a:rPr>
              <a:t>human</a:t>
            </a:r>
            <a:r>
              <a:rPr lang="ja-JP" altLang="en-US">
                <a:latin typeface="Comic Sans MS" charset="0"/>
                <a:ea typeface="ＭＳ Ｐゴシック" charset="0"/>
              </a:rPr>
              <a:t>”</a:t>
            </a:r>
            <a:endParaRPr lang="en-US" altLang="ja-JP">
              <a:latin typeface="Comic Sans MS" charset="0"/>
              <a:ea typeface="ＭＳ Ｐゴシック" charset="0"/>
            </a:endParaRPr>
          </a:p>
          <a:p>
            <a:pPr eaLnBrk="1" hangingPunct="1"/>
            <a:endParaRPr lang="en-US">
              <a:latin typeface="Comic Sans MS" charset="0"/>
              <a:ea typeface="ＭＳ Ｐゴシック" charset="0"/>
            </a:endParaRPr>
          </a:p>
        </p:txBody>
      </p:sp>
      <p:grpSp>
        <p:nvGrpSpPr>
          <p:cNvPr id="173059" name="Group 4"/>
          <p:cNvGrpSpPr>
            <a:grpSpLocks/>
          </p:cNvGrpSpPr>
          <p:nvPr/>
        </p:nvGrpSpPr>
        <p:grpSpPr bwMode="auto">
          <a:xfrm>
            <a:off x="1447800" y="4184650"/>
            <a:ext cx="6572250" cy="1606550"/>
            <a:chOff x="1008" y="2396"/>
            <a:chExt cx="4140" cy="1012"/>
          </a:xfrm>
        </p:grpSpPr>
        <p:sp>
          <p:nvSpPr>
            <p:cNvPr id="481285" name="Text Box 5"/>
            <p:cNvSpPr txBox="1">
              <a:spLocks noChangeArrowheads="1"/>
            </p:cNvSpPr>
            <p:nvPr/>
          </p:nvSpPr>
          <p:spPr bwMode="ltGray">
            <a:xfrm>
              <a:off x="1008" y="2924"/>
              <a:ext cx="7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cs typeface="Times New Roman" charset="0"/>
                </a:rPr>
                <a:t>Human</a:t>
              </a:r>
            </a:p>
          </p:txBody>
        </p:sp>
        <p:sp>
          <p:nvSpPr>
            <p:cNvPr id="481286" name="Text Box 6"/>
            <p:cNvSpPr txBox="1">
              <a:spLocks noChangeArrowheads="1"/>
            </p:cNvSpPr>
            <p:nvPr/>
          </p:nvSpPr>
          <p:spPr bwMode="ltGray">
            <a:xfrm>
              <a:off x="4176" y="2924"/>
              <a:ext cx="9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cs typeface="Times New Roman" charset="0"/>
                </a:rPr>
                <a:t>Computer</a:t>
              </a:r>
            </a:p>
          </p:txBody>
        </p:sp>
        <p:sp>
          <p:nvSpPr>
            <p:cNvPr id="481287" name="Line 7"/>
            <p:cNvSpPr>
              <a:spLocks noChangeShapeType="1"/>
            </p:cNvSpPr>
            <p:nvPr/>
          </p:nvSpPr>
          <p:spPr bwMode="ltGray">
            <a:xfrm>
              <a:off x="1728" y="3072"/>
              <a:ext cx="2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481288" name="Text Box 8"/>
            <p:cNvSpPr txBox="1">
              <a:spLocks noChangeArrowheads="1"/>
            </p:cNvSpPr>
            <p:nvPr/>
          </p:nvSpPr>
          <p:spPr bwMode="ltGray">
            <a:xfrm>
              <a:off x="3360" y="2588"/>
              <a:ext cx="13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cs typeface="Times New Roman" charset="0"/>
                </a:rPr>
                <a:t>Command-line</a:t>
              </a:r>
            </a:p>
          </p:txBody>
        </p:sp>
        <p:sp>
          <p:nvSpPr>
            <p:cNvPr id="481289" name="Line 9"/>
            <p:cNvSpPr>
              <a:spLocks noChangeShapeType="1"/>
            </p:cNvSpPr>
            <p:nvPr/>
          </p:nvSpPr>
          <p:spPr bwMode="ltGray">
            <a:xfrm>
              <a:off x="3744" y="288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481290" name="Text Box 10"/>
            <p:cNvSpPr txBox="1">
              <a:spLocks noChangeArrowheads="1"/>
            </p:cNvSpPr>
            <p:nvPr/>
          </p:nvSpPr>
          <p:spPr bwMode="ltGray">
            <a:xfrm>
              <a:off x="1584" y="2636"/>
              <a:ext cx="6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cs typeface="Times New Roman" charset="0"/>
                </a:rPr>
                <a:t>NL UI</a:t>
              </a:r>
            </a:p>
          </p:txBody>
        </p:sp>
        <p:sp>
          <p:nvSpPr>
            <p:cNvPr id="481291" name="Line 11"/>
            <p:cNvSpPr>
              <a:spLocks noChangeShapeType="1"/>
            </p:cNvSpPr>
            <p:nvPr/>
          </p:nvSpPr>
          <p:spPr bwMode="ltGray">
            <a:xfrm>
              <a:off x="1968" y="292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481292" name="Text Box 12"/>
            <p:cNvSpPr txBox="1">
              <a:spLocks noChangeArrowheads="1"/>
            </p:cNvSpPr>
            <p:nvPr/>
          </p:nvSpPr>
          <p:spPr bwMode="ltGray">
            <a:xfrm>
              <a:off x="2535" y="2396"/>
              <a:ext cx="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rtl="1" eaLnBrk="1" hangingPunct="1">
                <a:defRPr/>
              </a:pPr>
              <a:r>
                <a:rPr lang="en-US">
                  <a:cs typeface="Times New Roman" charset="0"/>
                </a:rPr>
                <a:t>GUI       </a:t>
              </a:r>
            </a:p>
          </p:txBody>
        </p:sp>
        <p:sp>
          <p:nvSpPr>
            <p:cNvPr id="481293" name="Line 13"/>
            <p:cNvSpPr>
              <a:spLocks noChangeShapeType="1"/>
            </p:cNvSpPr>
            <p:nvPr/>
          </p:nvSpPr>
          <p:spPr bwMode="ltGray">
            <a:xfrm>
              <a:off x="2784" y="2736"/>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481294" name="Text Box 14"/>
            <p:cNvSpPr txBox="1">
              <a:spLocks noChangeArrowheads="1"/>
            </p:cNvSpPr>
            <p:nvPr/>
          </p:nvSpPr>
          <p:spPr bwMode="ltGray">
            <a:xfrm>
              <a:off x="2016" y="3120"/>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rtl="1" eaLnBrk="1" hangingPunct="1">
                <a:defRPr/>
              </a:pPr>
              <a:r>
                <a:rPr lang="en-US">
                  <a:cs typeface="Times New Roman" charset="0"/>
                </a:rPr>
                <a:t>Interaction level</a:t>
              </a:r>
            </a:p>
          </p:txBody>
        </p:sp>
      </p:grpSp>
    </p:spTree>
    <p:extLst>
      <p:ext uri="{BB962C8B-B14F-4D97-AF65-F5344CB8AC3E}">
        <p14:creationId xmlns:p14="http://schemas.microsoft.com/office/powerpoint/2010/main" val="15284890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latin typeface="Comic Sans MS" charset="0"/>
                <a:ea typeface="ＭＳ Ｐゴシック" charset="0"/>
              </a:rPr>
              <a:t>Weaver (1947)</a:t>
            </a:r>
          </a:p>
        </p:txBody>
      </p:sp>
      <p:sp>
        <p:nvSpPr>
          <p:cNvPr id="87042" name="Rectangle 3"/>
          <p:cNvSpPr>
            <a:spLocks noGrp="1" noChangeArrowheads="1"/>
          </p:cNvSpPr>
          <p:nvPr>
            <p:ph type="body" idx="1"/>
          </p:nvPr>
        </p:nvSpPr>
        <p:spPr/>
        <p:txBody>
          <a:bodyPr/>
          <a:lstStyle/>
          <a:p>
            <a:pPr eaLnBrk="1" hangingPunct="1">
              <a:lnSpc>
                <a:spcPct val="90000"/>
              </a:lnSpc>
              <a:buFontTx/>
              <a:buNone/>
            </a:pPr>
            <a:r>
              <a:rPr lang="en-US" sz="2800">
                <a:latin typeface="Comic Sans MS" charset="0"/>
                <a:ea typeface="ＭＳ Ｐゴシック" charset="0"/>
              </a:rPr>
              <a:t>	Recognizing fully, even though necessarily vaguely, the semantic difficulties because of multiple meanings, etc., I have wondered if it were unthinkable to design a computer which would translate.  Even if it would translate only scientific material (where the semantic difficulties are very notably less), and even if it did produce an inelegant (but intelligible) result, it would seem to me worth while. </a:t>
            </a:r>
          </a:p>
        </p:txBody>
      </p:sp>
    </p:spTree>
    <p:extLst>
      <p:ext uri="{BB962C8B-B14F-4D97-AF65-F5344CB8AC3E}">
        <p14:creationId xmlns:p14="http://schemas.microsoft.com/office/powerpoint/2010/main" val="112840617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pPr eaLnBrk="1" hangingPunct="1"/>
            <a:r>
              <a:rPr lang="en-US">
                <a:latin typeface="Comic Sans MS" charset="0"/>
                <a:ea typeface="ＭＳ Ｐゴシック" charset="0"/>
              </a:rPr>
              <a:t>Spectrum</a:t>
            </a:r>
          </a:p>
        </p:txBody>
      </p:sp>
      <p:sp>
        <p:nvSpPr>
          <p:cNvPr id="175106" name="Rectangle 3"/>
          <p:cNvSpPr>
            <a:spLocks noGrp="1" noChangeArrowheads="1"/>
          </p:cNvSpPr>
          <p:nvPr>
            <p:ph type="body" idx="1"/>
          </p:nvPr>
        </p:nvSpPr>
        <p:spPr>
          <a:xfrm>
            <a:off x="685800" y="2881313"/>
            <a:ext cx="7772400" cy="3214687"/>
          </a:xfrm>
        </p:spPr>
        <p:txBody>
          <a:bodyPr/>
          <a:lstStyle/>
          <a:p>
            <a:pPr lvl="2" eaLnBrk="1" hangingPunct="1"/>
            <a:endParaRPr lang="en-US">
              <a:latin typeface="Comic Sans MS" charset="0"/>
              <a:ea typeface="ＭＳ Ｐゴシック" charset="0"/>
            </a:endParaRPr>
          </a:p>
        </p:txBody>
      </p:sp>
      <p:grpSp>
        <p:nvGrpSpPr>
          <p:cNvPr id="175107" name="Group 4"/>
          <p:cNvGrpSpPr>
            <a:grpSpLocks/>
          </p:cNvGrpSpPr>
          <p:nvPr/>
        </p:nvGrpSpPr>
        <p:grpSpPr bwMode="auto">
          <a:xfrm>
            <a:off x="533400" y="4953000"/>
            <a:ext cx="8397875" cy="1338263"/>
            <a:chOff x="336" y="2640"/>
            <a:chExt cx="5290" cy="843"/>
          </a:xfrm>
        </p:grpSpPr>
        <p:sp>
          <p:nvSpPr>
            <p:cNvPr id="497669" name="Text Box 5"/>
            <p:cNvSpPr txBox="1">
              <a:spLocks noChangeArrowheads="1"/>
            </p:cNvSpPr>
            <p:nvPr/>
          </p:nvSpPr>
          <p:spPr bwMode="auto">
            <a:xfrm>
              <a:off x="336" y="2733"/>
              <a:ext cx="20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6600"/>
                  </a:solidFill>
                  <a:miter lim="800000"/>
                  <a:headEnd/>
                  <a:tailEnd type="none" w="lg"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006600"/>
                  </a:solidFill>
                </a:rPr>
                <a:t>find all web pages containing</a:t>
              </a:r>
            </a:p>
            <a:p>
              <a:pPr>
                <a:defRPr/>
              </a:pPr>
              <a:r>
                <a:rPr lang="en-US" sz="1800">
                  <a:solidFill>
                    <a:srgbClr val="006600"/>
                  </a:solidFill>
                </a:rPr>
                <a:t>the word Osama in English</a:t>
              </a:r>
            </a:p>
          </p:txBody>
        </p:sp>
        <p:sp>
          <p:nvSpPr>
            <p:cNvPr id="497670" name="Text Box 6"/>
            <p:cNvSpPr txBox="1">
              <a:spLocks noChangeArrowheads="1"/>
            </p:cNvSpPr>
            <p:nvPr/>
          </p:nvSpPr>
          <p:spPr bwMode="auto">
            <a:xfrm>
              <a:off x="3696" y="2733"/>
              <a:ext cx="193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6600"/>
                  </a:solidFill>
                  <a:miter lim="800000"/>
                  <a:headEnd/>
                  <a:tailEnd type="none" w="lg"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006600"/>
                  </a:solidFill>
                </a:rPr>
                <a:t>read the last 3 months of</a:t>
              </a:r>
            </a:p>
            <a:p>
              <a:pPr>
                <a:defRPr/>
              </a:pPr>
              <a:r>
                <a:rPr lang="en-US" sz="1800">
                  <a:solidFill>
                    <a:srgbClr val="006600"/>
                  </a:solidFill>
                </a:rPr>
                <a:t>the NY Times and provide</a:t>
              </a:r>
            </a:p>
            <a:p>
              <a:pPr>
                <a:defRPr/>
              </a:pPr>
              <a:r>
                <a:rPr lang="en-US" sz="1800">
                  <a:solidFill>
                    <a:srgbClr val="006600"/>
                  </a:solidFill>
                </a:rPr>
                <a:t>a summary of the campaign</a:t>
              </a:r>
            </a:p>
            <a:p>
              <a:pPr>
                <a:defRPr/>
              </a:pPr>
              <a:r>
                <a:rPr lang="en-US" sz="1800">
                  <a:solidFill>
                    <a:srgbClr val="006600"/>
                  </a:solidFill>
                </a:rPr>
                <a:t>so far</a:t>
              </a:r>
            </a:p>
          </p:txBody>
        </p:sp>
        <p:sp>
          <p:nvSpPr>
            <p:cNvPr id="497671" name="Line 7"/>
            <p:cNvSpPr>
              <a:spLocks noChangeShapeType="1"/>
            </p:cNvSpPr>
            <p:nvPr/>
          </p:nvSpPr>
          <p:spPr bwMode="auto">
            <a:xfrm>
              <a:off x="576" y="2640"/>
              <a:ext cx="4704" cy="0"/>
            </a:xfrm>
            <a:prstGeom prst="line">
              <a:avLst/>
            </a:prstGeom>
            <a:noFill/>
            <a:ln w="28575">
              <a:solidFill>
                <a:srgbClr val="006600"/>
              </a:solidFill>
              <a:round/>
              <a:headEnd type="triangle" w="med"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497672" name="Line 8"/>
          <p:cNvSpPr>
            <a:spLocks noChangeShapeType="1"/>
          </p:cNvSpPr>
          <p:nvPr/>
        </p:nvSpPr>
        <p:spPr bwMode="auto">
          <a:xfrm>
            <a:off x="4343400" y="4191000"/>
            <a:ext cx="152400" cy="685800"/>
          </a:xfrm>
          <a:prstGeom prst="line">
            <a:avLst/>
          </a:prstGeom>
          <a:noFill/>
          <a:ln w="7620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22867001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p:txBody>
          <a:bodyPr/>
          <a:lstStyle/>
          <a:p>
            <a:pPr eaLnBrk="1" hangingPunct="1"/>
            <a:r>
              <a:rPr lang="en-US">
                <a:latin typeface="Comic Sans MS" charset="0"/>
                <a:ea typeface="ＭＳ Ｐゴシック" charset="0"/>
              </a:rPr>
              <a:t>Some NLP Applications</a:t>
            </a:r>
          </a:p>
        </p:txBody>
      </p:sp>
      <p:sp>
        <p:nvSpPr>
          <p:cNvPr id="177154" name="Rectangle 3"/>
          <p:cNvSpPr>
            <a:spLocks noGrp="1" noChangeArrowheads="1"/>
          </p:cNvSpPr>
          <p:nvPr>
            <p:ph type="body" idx="1"/>
          </p:nvPr>
        </p:nvSpPr>
        <p:spPr>
          <a:xfrm>
            <a:off x="1479550" y="1828800"/>
            <a:ext cx="7626350" cy="4114800"/>
          </a:xfrm>
        </p:spPr>
        <p:txBody>
          <a:bodyPr/>
          <a:lstStyle/>
          <a:p>
            <a:pPr eaLnBrk="1" hangingPunct="1">
              <a:lnSpc>
                <a:spcPct val="90000"/>
              </a:lnSpc>
            </a:pPr>
            <a:r>
              <a:rPr lang="en-US" sz="2000">
                <a:latin typeface="Comic Sans MS" charset="0"/>
                <a:ea typeface="ＭＳ Ｐゴシック" charset="0"/>
              </a:rPr>
              <a:t>Machine Translation—Babelfish (Alta Vista):</a:t>
            </a:r>
            <a:br>
              <a:rPr lang="en-US" sz="2000">
                <a:latin typeface="Comic Sans MS" charset="0"/>
                <a:ea typeface="ＭＳ Ｐゴシック" charset="0"/>
              </a:rPr>
            </a:br>
            <a:endParaRPr lang="en-US" sz="2000">
              <a:latin typeface="Comic Sans MS" charset="0"/>
              <a:ea typeface="ＭＳ Ｐゴシック" charset="0"/>
            </a:endParaRPr>
          </a:p>
          <a:p>
            <a:pPr eaLnBrk="1" hangingPunct="1">
              <a:lnSpc>
                <a:spcPct val="90000"/>
              </a:lnSpc>
            </a:pPr>
            <a:r>
              <a:rPr lang="en-US" sz="2000">
                <a:latin typeface="Comic Sans MS" charset="0"/>
                <a:ea typeface="ＭＳ Ｐゴシック" charset="0"/>
              </a:rPr>
              <a:t>Question Answering—Ask Jeeves (Ask Jeeves): </a:t>
            </a:r>
            <a:br>
              <a:rPr lang="en-US" sz="2000">
                <a:latin typeface="Comic Sans MS" charset="0"/>
                <a:ea typeface="ＭＳ Ｐゴシック" charset="0"/>
              </a:rPr>
            </a:br>
            <a:endParaRPr lang="en-US" sz="2000">
              <a:latin typeface="Comic Sans MS" charset="0"/>
              <a:ea typeface="ＭＳ Ｐゴシック" charset="0"/>
            </a:endParaRPr>
          </a:p>
          <a:p>
            <a:pPr eaLnBrk="1" hangingPunct="1">
              <a:lnSpc>
                <a:spcPct val="90000"/>
              </a:lnSpc>
            </a:pPr>
            <a:r>
              <a:rPr lang="en-US" sz="2000">
                <a:latin typeface="Comic Sans MS" charset="0"/>
                <a:ea typeface="ＭＳ Ｐゴシック" charset="0"/>
              </a:rPr>
              <a:t>Language Summarization—MEAD (U. Michigan):</a:t>
            </a:r>
            <a:br>
              <a:rPr lang="en-US" sz="2000">
                <a:latin typeface="Comic Sans MS" charset="0"/>
                <a:ea typeface="ＭＳ Ｐゴシック" charset="0"/>
              </a:rPr>
            </a:br>
            <a:endParaRPr lang="en-US" sz="2000">
              <a:latin typeface="Comic Sans MS" charset="0"/>
              <a:ea typeface="ＭＳ Ｐゴシック" charset="0"/>
            </a:endParaRPr>
          </a:p>
          <a:p>
            <a:pPr eaLnBrk="1" hangingPunct="1">
              <a:lnSpc>
                <a:spcPct val="90000"/>
              </a:lnSpc>
            </a:pPr>
            <a:r>
              <a:rPr lang="en-US" sz="2000">
                <a:latin typeface="Comic Sans MS" charset="0"/>
                <a:ea typeface="ＭＳ Ｐゴシック" charset="0"/>
              </a:rPr>
              <a:t>Spoken Language Recognition— EduSpeak (SRI):</a:t>
            </a:r>
            <a:br>
              <a:rPr lang="en-US" sz="2000">
                <a:latin typeface="Comic Sans MS" charset="0"/>
                <a:ea typeface="ＭＳ Ｐゴシック" charset="0"/>
              </a:rPr>
            </a:br>
            <a:r>
              <a:rPr lang="en-US" sz="2000">
                <a:latin typeface="Comic Sans MS" charset="0"/>
                <a:ea typeface="ＭＳ Ｐゴシック" charset="0"/>
              </a:rPr>
              <a:t> </a:t>
            </a:r>
          </a:p>
          <a:p>
            <a:pPr eaLnBrk="1" hangingPunct="1">
              <a:lnSpc>
                <a:spcPct val="90000"/>
              </a:lnSpc>
            </a:pPr>
            <a:r>
              <a:rPr lang="en-US" sz="2000">
                <a:latin typeface="Comic Sans MS" charset="0"/>
                <a:ea typeface="ＭＳ Ｐゴシック" charset="0"/>
              </a:rPr>
              <a:t>Automatic Essay evaluation—E-Rater (ETS):</a:t>
            </a:r>
            <a:br>
              <a:rPr lang="en-US" sz="2000">
                <a:latin typeface="Comic Sans MS" charset="0"/>
                <a:ea typeface="ＭＳ Ｐゴシック" charset="0"/>
              </a:rPr>
            </a:br>
            <a:endParaRPr lang="en-US" sz="2000">
              <a:latin typeface="Comic Sans MS" charset="0"/>
              <a:ea typeface="ＭＳ Ｐゴシック" charset="0"/>
            </a:endParaRPr>
          </a:p>
          <a:p>
            <a:pPr eaLnBrk="1" hangingPunct="1">
              <a:lnSpc>
                <a:spcPct val="90000"/>
              </a:lnSpc>
            </a:pPr>
            <a:r>
              <a:rPr lang="en-US" sz="2000">
                <a:latin typeface="Comic Sans MS" charset="0"/>
                <a:ea typeface="ＭＳ Ｐゴシック" charset="0"/>
              </a:rPr>
              <a:t>Information Retrieval and Extraction—NetOwl (SRA): </a:t>
            </a:r>
          </a:p>
        </p:txBody>
      </p:sp>
      <p:sp>
        <p:nvSpPr>
          <p:cNvPr id="450564" name="Text Box 4">
            <a:hlinkClick r:id="rId3"/>
          </p:cNvPr>
          <p:cNvSpPr txBox="1">
            <a:spLocks noChangeArrowheads="1"/>
          </p:cNvSpPr>
          <p:nvPr/>
        </p:nvSpPr>
        <p:spPr bwMode="auto">
          <a:xfrm>
            <a:off x="1828800" y="2128838"/>
            <a:ext cx="5451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u="sng">
                <a:solidFill>
                  <a:srgbClr val="0066FF"/>
                </a:solidFill>
              </a:rPr>
              <a:t>http://babelfish.altavista.com/translate.dyn</a:t>
            </a:r>
          </a:p>
        </p:txBody>
      </p:sp>
      <p:sp>
        <p:nvSpPr>
          <p:cNvPr id="450565" name="Text Box 5">
            <a:hlinkClick r:id="rId4"/>
          </p:cNvPr>
          <p:cNvSpPr txBox="1">
            <a:spLocks noChangeArrowheads="1"/>
          </p:cNvSpPr>
          <p:nvPr/>
        </p:nvSpPr>
        <p:spPr bwMode="auto">
          <a:xfrm>
            <a:off x="1828800" y="4572000"/>
            <a:ext cx="5145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u="sng">
                <a:solidFill>
                  <a:srgbClr val="0066FF"/>
                </a:solidFill>
              </a:rPr>
              <a:t>http://www.ets.org/research/erater.html</a:t>
            </a:r>
          </a:p>
        </p:txBody>
      </p:sp>
      <p:sp>
        <p:nvSpPr>
          <p:cNvPr id="450566" name="Text Box 6">
            <a:hlinkClick r:id="rId5"/>
          </p:cNvPr>
          <p:cNvSpPr txBox="1">
            <a:spLocks noChangeArrowheads="1"/>
          </p:cNvSpPr>
          <p:nvPr/>
        </p:nvSpPr>
        <p:spPr bwMode="auto">
          <a:xfrm>
            <a:off x="1905000" y="3962400"/>
            <a:ext cx="3367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u="sng">
                <a:solidFill>
                  <a:srgbClr val="0066FF"/>
                </a:solidFill>
              </a:rPr>
              <a:t>http://www.eduspeak.com/</a:t>
            </a:r>
          </a:p>
        </p:txBody>
      </p:sp>
      <p:sp>
        <p:nvSpPr>
          <p:cNvPr id="450567" name="Text Box 7">
            <a:hlinkClick r:id="rId6"/>
          </p:cNvPr>
          <p:cNvSpPr txBox="1">
            <a:spLocks noChangeArrowheads="1"/>
          </p:cNvSpPr>
          <p:nvPr/>
        </p:nvSpPr>
        <p:spPr bwMode="auto">
          <a:xfrm>
            <a:off x="1874838" y="5334000"/>
            <a:ext cx="600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u="sng">
                <a:solidFill>
                  <a:srgbClr val="0066FF"/>
                </a:solidFill>
              </a:rPr>
              <a:t>http://www.netowl.com/extractor_summary.html</a:t>
            </a:r>
          </a:p>
        </p:txBody>
      </p:sp>
      <p:sp>
        <p:nvSpPr>
          <p:cNvPr id="450568" name="Text Box 8">
            <a:hlinkClick r:id="rId7"/>
          </p:cNvPr>
          <p:cNvSpPr txBox="1">
            <a:spLocks noChangeArrowheads="1"/>
          </p:cNvSpPr>
          <p:nvPr/>
        </p:nvSpPr>
        <p:spPr bwMode="auto">
          <a:xfrm>
            <a:off x="1828800" y="2743200"/>
            <a:ext cx="2671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u="sng">
                <a:solidFill>
                  <a:srgbClr val="0066FF"/>
                </a:solidFill>
              </a:rPr>
              <a:t>http://www.ask.com/</a:t>
            </a:r>
          </a:p>
        </p:txBody>
      </p:sp>
      <p:sp>
        <p:nvSpPr>
          <p:cNvPr id="450569" name="Text Box 9">
            <a:hlinkClick r:id="rId8"/>
          </p:cNvPr>
          <p:cNvSpPr txBox="1">
            <a:spLocks noChangeArrowheads="1"/>
          </p:cNvSpPr>
          <p:nvPr/>
        </p:nvSpPr>
        <p:spPr bwMode="auto">
          <a:xfrm>
            <a:off x="1828800" y="3352800"/>
            <a:ext cx="4594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u="sng">
                <a:solidFill>
                  <a:srgbClr val="0066FF"/>
                </a:solidFill>
              </a:rPr>
              <a:t>http://www.summarization.com/mead</a:t>
            </a:r>
          </a:p>
        </p:txBody>
      </p:sp>
    </p:spTree>
    <p:extLst>
      <p:ext uri="{BB962C8B-B14F-4D97-AF65-F5344CB8AC3E}">
        <p14:creationId xmlns:p14="http://schemas.microsoft.com/office/powerpoint/2010/main" val="426334787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0"/>
            <a:ext cx="8153400" cy="1143000"/>
          </a:xfrm>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r>
              <a:rPr lang="en-US" sz="4000" smtClean="0">
                <a:cs typeface="+mj-cs"/>
              </a:rPr>
              <a:t>Text-based Applications </a:t>
            </a:r>
          </a:p>
        </p:txBody>
      </p:sp>
      <p:sp>
        <p:nvSpPr>
          <p:cNvPr id="253955" name="Rectangle 3"/>
          <p:cNvSpPr>
            <a:spLocks noGrp="1" noChangeArrowheads="1"/>
          </p:cNvSpPr>
          <p:nvPr>
            <p:ph type="body" idx="1"/>
          </p:nvPr>
        </p:nvSpPr>
        <p:spPr>
          <a:xfrm>
            <a:off x="179388" y="2133600"/>
            <a:ext cx="8763000" cy="4032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1" hangingPunct="1">
              <a:spcBef>
                <a:spcPct val="50000"/>
              </a:spcBef>
              <a:buClr>
                <a:schemeClr val="tx1"/>
              </a:buClr>
              <a:buFont typeface="Wingdings" charset="0"/>
              <a:buNone/>
              <a:defRPr/>
            </a:pPr>
            <a:r>
              <a:rPr lang="en-US" sz="2500" smtClean="0">
                <a:cs typeface="+mn-cs"/>
              </a:rPr>
              <a:t>Processing of written texts such as books, news, papers, reports:</a:t>
            </a:r>
          </a:p>
          <a:p>
            <a:pPr eaLnBrk="1" hangingPunct="1">
              <a:spcBef>
                <a:spcPct val="50000"/>
              </a:spcBef>
              <a:buClr>
                <a:schemeClr val="tx1"/>
              </a:buClr>
              <a:buFont typeface="Wingdings" charset="0"/>
              <a:buChar char="§"/>
              <a:defRPr/>
            </a:pPr>
            <a:r>
              <a:rPr lang="en-US" sz="2500" smtClean="0">
                <a:cs typeface="+mn-cs"/>
              </a:rPr>
              <a:t> Finding appropriate documents on certain topics from a text database</a:t>
            </a:r>
          </a:p>
          <a:p>
            <a:pPr eaLnBrk="1" hangingPunct="1">
              <a:spcBef>
                <a:spcPct val="50000"/>
              </a:spcBef>
              <a:buClr>
                <a:schemeClr val="tx1"/>
              </a:buClr>
              <a:buFont typeface="Wingdings" charset="0"/>
              <a:buChar char="§"/>
              <a:defRPr/>
            </a:pPr>
            <a:r>
              <a:rPr lang="en-US" sz="2500" smtClean="0">
                <a:cs typeface="+mn-cs"/>
              </a:rPr>
              <a:t> Extracting information from messages, articles, Web pages, etc.</a:t>
            </a:r>
          </a:p>
        </p:txBody>
      </p:sp>
    </p:spTree>
    <p:extLst>
      <p:ext uri="{BB962C8B-B14F-4D97-AF65-F5344CB8AC3E}">
        <p14:creationId xmlns:p14="http://schemas.microsoft.com/office/powerpoint/2010/main" val="13055595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p:txBody>
          <a:bodyPr/>
          <a:lstStyle/>
          <a:p>
            <a:pPr eaLnBrk="1" hangingPunct="1"/>
            <a:r>
              <a:rPr lang="en-US">
                <a:latin typeface="Comic Sans MS" charset="0"/>
                <a:ea typeface="ＭＳ Ｐゴシック" charset="0"/>
              </a:rPr>
              <a:t>Translating user needs</a:t>
            </a:r>
          </a:p>
        </p:txBody>
      </p:sp>
      <p:sp>
        <p:nvSpPr>
          <p:cNvPr id="29699" name="Rectangle 3"/>
          <p:cNvSpPr>
            <a:spLocks noChangeArrowheads="1"/>
          </p:cNvSpPr>
          <p:nvPr/>
        </p:nvSpPr>
        <p:spPr bwMode="auto">
          <a:xfrm>
            <a:off x="914400" y="2438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t>User need</a:t>
            </a:r>
          </a:p>
        </p:txBody>
      </p:sp>
      <p:sp>
        <p:nvSpPr>
          <p:cNvPr id="29700" name="Rectangle 4"/>
          <p:cNvSpPr>
            <a:spLocks noChangeArrowheads="1"/>
          </p:cNvSpPr>
          <p:nvPr/>
        </p:nvSpPr>
        <p:spPr bwMode="auto">
          <a:xfrm>
            <a:off x="3581400" y="2438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t>User query</a:t>
            </a:r>
          </a:p>
        </p:txBody>
      </p:sp>
      <p:sp>
        <p:nvSpPr>
          <p:cNvPr id="29701" name="Rectangle 5"/>
          <p:cNvSpPr>
            <a:spLocks noChangeArrowheads="1"/>
          </p:cNvSpPr>
          <p:nvPr/>
        </p:nvSpPr>
        <p:spPr bwMode="auto">
          <a:xfrm>
            <a:off x="6248400" y="2438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t>Results</a:t>
            </a:r>
          </a:p>
        </p:txBody>
      </p:sp>
      <p:sp>
        <p:nvSpPr>
          <p:cNvPr id="29702" name="Line 6"/>
          <p:cNvSpPr>
            <a:spLocks noChangeShapeType="1"/>
          </p:cNvSpPr>
          <p:nvPr/>
        </p:nvSpPr>
        <p:spPr bwMode="auto">
          <a:xfrm>
            <a:off x="2743200" y="29718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703" name="Line 7"/>
          <p:cNvSpPr>
            <a:spLocks noChangeShapeType="1"/>
          </p:cNvSpPr>
          <p:nvPr/>
        </p:nvSpPr>
        <p:spPr bwMode="auto">
          <a:xfrm>
            <a:off x="5410200" y="29718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704" name="Line 8"/>
          <p:cNvSpPr>
            <a:spLocks noChangeShapeType="1"/>
          </p:cNvSpPr>
          <p:nvPr/>
        </p:nvSpPr>
        <p:spPr bwMode="auto">
          <a:xfrm flipV="1">
            <a:off x="2286000" y="32766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705" name="Text Box 9"/>
          <p:cNvSpPr txBox="1">
            <a:spLocks noChangeArrowheads="1"/>
          </p:cNvSpPr>
          <p:nvPr/>
        </p:nvSpPr>
        <p:spPr bwMode="auto">
          <a:xfrm>
            <a:off x="914400" y="4278313"/>
            <a:ext cx="2803525" cy="19177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t>For RDB, a lot</a:t>
            </a:r>
          </a:p>
          <a:p>
            <a:pPr eaLnBrk="1" hangingPunct="1">
              <a:defRPr/>
            </a:pPr>
            <a:r>
              <a:rPr lang="en-US"/>
              <a:t>of people know</a:t>
            </a:r>
          </a:p>
          <a:p>
            <a:pPr eaLnBrk="1" hangingPunct="1">
              <a:defRPr/>
            </a:pPr>
            <a:r>
              <a:rPr lang="en-US"/>
              <a:t>how to do this </a:t>
            </a:r>
          </a:p>
          <a:p>
            <a:pPr eaLnBrk="1" hangingPunct="1">
              <a:defRPr/>
            </a:pPr>
            <a:r>
              <a:rPr lang="en-US"/>
              <a:t>correctly, using</a:t>
            </a:r>
          </a:p>
          <a:p>
            <a:pPr eaLnBrk="1" hangingPunct="1">
              <a:defRPr/>
            </a:pPr>
            <a:r>
              <a:rPr lang="en-US"/>
              <a:t>SQL or a GUI tool</a:t>
            </a:r>
          </a:p>
        </p:txBody>
      </p:sp>
      <p:sp>
        <p:nvSpPr>
          <p:cNvPr id="29706" name="Line 10"/>
          <p:cNvSpPr>
            <a:spLocks noChangeShapeType="1"/>
          </p:cNvSpPr>
          <p:nvPr/>
        </p:nvSpPr>
        <p:spPr bwMode="auto">
          <a:xfrm flipH="1" flipV="1">
            <a:off x="5791200" y="32004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707" name="Text Box 11"/>
          <p:cNvSpPr txBox="1">
            <a:spLocks noChangeArrowheads="1"/>
          </p:cNvSpPr>
          <p:nvPr/>
        </p:nvSpPr>
        <p:spPr bwMode="auto">
          <a:xfrm>
            <a:off x="5410200" y="4278313"/>
            <a:ext cx="2813050" cy="19177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t>The answers</a:t>
            </a:r>
          </a:p>
          <a:p>
            <a:pPr eaLnBrk="1" hangingPunct="1">
              <a:defRPr/>
            </a:pPr>
            <a:r>
              <a:rPr lang="en-US"/>
              <a:t>coming out here</a:t>
            </a:r>
          </a:p>
          <a:p>
            <a:pPr eaLnBrk="1" hangingPunct="1">
              <a:defRPr/>
            </a:pPr>
            <a:r>
              <a:rPr lang="en-US"/>
              <a:t>will then be</a:t>
            </a:r>
          </a:p>
          <a:p>
            <a:pPr eaLnBrk="1" hangingPunct="1">
              <a:defRPr/>
            </a:pPr>
            <a:r>
              <a:rPr lang="en-US"/>
              <a:t>precisely what the</a:t>
            </a:r>
          </a:p>
          <a:p>
            <a:pPr eaLnBrk="1" hangingPunct="1">
              <a:defRPr/>
            </a:pPr>
            <a:r>
              <a:rPr lang="en-US"/>
              <a:t>user wanted</a:t>
            </a:r>
          </a:p>
        </p:txBody>
      </p:sp>
    </p:spTree>
    <p:extLst>
      <p:ext uri="{BB962C8B-B14F-4D97-AF65-F5344CB8AC3E}">
        <p14:creationId xmlns:p14="http://schemas.microsoft.com/office/powerpoint/2010/main" val="163770583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p:txBody>
          <a:bodyPr/>
          <a:lstStyle/>
          <a:p>
            <a:pPr eaLnBrk="1" hangingPunct="1"/>
            <a:r>
              <a:rPr lang="en-US">
                <a:latin typeface="Comic Sans MS" charset="0"/>
                <a:ea typeface="ＭＳ Ｐゴシック" charset="0"/>
              </a:rPr>
              <a:t>Translating user needs</a:t>
            </a:r>
          </a:p>
        </p:txBody>
      </p:sp>
      <p:sp>
        <p:nvSpPr>
          <p:cNvPr id="31747" name="Rectangle 3"/>
          <p:cNvSpPr>
            <a:spLocks noChangeArrowheads="1"/>
          </p:cNvSpPr>
          <p:nvPr/>
        </p:nvSpPr>
        <p:spPr bwMode="auto">
          <a:xfrm>
            <a:off x="914400" y="2438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t>User need</a:t>
            </a:r>
          </a:p>
        </p:txBody>
      </p:sp>
      <p:sp>
        <p:nvSpPr>
          <p:cNvPr id="31748" name="Rectangle 4"/>
          <p:cNvSpPr>
            <a:spLocks noChangeArrowheads="1"/>
          </p:cNvSpPr>
          <p:nvPr/>
        </p:nvSpPr>
        <p:spPr bwMode="auto">
          <a:xfrm>
            <a:off x="3581400" y="2438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t>User query</a:t>
            </a:r>
          </a:p>
        </p:txBody>
      </p:sp>
      <p:sp>
        <p:nvSpPr>
          <p:cNvPr id="31749" name="Rectangle 5"/>
          <p:cNvSpPr>
            <a:spLocks noChangeArrowheads="1"/>
          </p:cNvSpPr>
          <p:nvPr/>
        </p:nvSpPr>
        <p:spPr bwMode="auto">
          <a:xfrm>
            <a:off x="6248400" y="2438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t>Results</a:t>
            </a:r>
          </a:p>
        </p:txBody>
      </p:sp>
      <p:sp>
        <p:nvSpPr>
          <p:cNvPr id="31750" name="Line 6"/>
          <p:cNvSpPr>
            <a:spLocks noChangeShapeType="1"/>
          </p:cNvSpPr>
          <p:nvPr/>
        </p:nvSpPr>
        <p:spPr bwMode="auto">
          <a:xfrm>
            <a:off x="2743200" y="29718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751" name="Line 7"/>
          <p:cNvSpPr>
            <a:spLocks noChangeShapeType="1"/>
          </p:cNvSpPr>
          <p:nvPr/>
        </p:nvSpPr>
        <p:spPr bwMode="auto">
          <a:xfrm>
            <a:off x="5410200" y="29718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752" name="Line 8"/>
          <p:cNvSpPr>
            <a:spLocks noChangeShapeType="1"/>
          </p:cNvSpPr>
          <p:nvPr/>
        </p:nvSpPr>
        <p:spPr bwMode="auto">
          <a:xfrm flipV="1">
            <a:off x="2286000" y="32766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753" name="Text Box 9"/>
          <p:cNvSpPr txBox="1">
            <a:spLocks noChangeArrowheads="1"/>
          </p:cNvSpPr>
          <p:nvPr/>
        </p:nvSpPr>
        <p:spPr bwMode="auto">
          <a:xfrm>
            <a:off x="914400" y="4278313"/>
            <a:ext cx="3187700" cy="19177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t>For meanings in text,</a:t>
            </a:r>
          </a:p>
          <a:p>
            <a:pPr eaLnBrk="1" hangingPunct="1">
              <a:defRPr/>
            </a:pPr>
            <a:r>
              <a:rPr lang="en-US"/>
              <a:t>no IR-style query</a:t>
            </a:r>
          </a:p>
          <a:p>
            <a:pPr eaLnBrk="1" hangingPunct="1">
              <a:defRPr/>
            </a:pPr>
            <a:r>
              <a:rPr lang="en-US"/>
              <a:t>gives one exactly</a:t>
            </a:r>
          </a:p>
          <a:p>
            <a:pPr eaLnBrk="1" hangingPunct="1">
              <a:defRPr/>
            </a:pPr>
            <a:r>
              <a:rPr lang="en-US"/>
              <a:t>what one wants;</a:t>
            </a:r>
          </a:p>
          <a:p>
            <a:pPr eaLnBrk="1" hangingPunct="1">
              <a:defRPr/>
            </a:pPr>
            <a:r>
              <a:rPr lang="en-US"/>
              <a:t>it only hints at it</a:t>
            </a:r>
          </a:p>
        </p:txBody>
      </p:sp>
      <p:sp>
        <p:nvSpPr>
          <p:cNvPr id="31754" name="Line 10"/>
          <p:cNvSpPr>
            <a:spLocks noChangeShapeType="1"/>
          </p:cNvSpPr>
          <p:nvPr/>
        </p:nvSpPr>
        <p:spPr bwMode="auto">
          <a:xfrm flipH="1" flipV="1">
            <a:off x="5791200" y="32004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755" name="Text Box 11"/>
          <p:cNvSpPr txBox="1">
            <a:spLocks noChangeArrowheads="1"/>
          </p:cNvSpPr>
          <p:nvPr/>
        </p:nvSpPr>
        <p:spPr bwMode="auto">
          <a:xfrm>
            <a:off x="5410200" y="4278313"/>
            <a:ext cx="2684463" cy="2282825"/>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t>The answers</a:t>
            </a:r>
          </a:p>
          <a:p>
            <a:pPr eaLnBrk="1" hangingPunct="1">
              <a:defRPr/>
            </a:pPr>
            <a:r>
              <a:rPr lang="en-US"/>
              <a:t>coming out may</a:t>
            </a:r>
          </a:p>
          <a:p>
            <a:pPr eaLnBrk="1" hangingPunct="1">
              <a:defRPr/>
            </a:pPr>
            <a:r>
              <a:rPr lang="en-US"/>
              <a:t>be roughly what</a:t>
            </a:r>
          </a:p>
          <a:p>
            <a:pPr eaLnBrk="1" hangingPunct="1">
              <a:defRPr/>
            </a:pPr>
            <a:r>
              <a:rPr lang="en-US"/>
              <a:t>was wanted, or</a:t>
            </a:r>
          </a:p>
          <a:p>
            <a:pPr eaLnBrk="1" hangingPunct="1">
              <a:defRPr/>
            </a:pPr>
            <a:r>
              <a:rPr lang="en-US"/>
              <a:t>can be refined</a:t>
            </a:r>
          </a:p>
          <a:p>
            <a:pPr eaLnBrk="1" hangingPunct="1">
              <a:defRPr/>
            </a:pPr>
            <a:r>
              <a:rPr lang="en-US"/>
              <a:t>	    </a:t>
            </a:r>
            <a:r>
              <a:rPr lang="en-US" sz="1800" i="1">
                <a:solidFill>
                  <a:srgbClr val="CC0000"/>
                </a:solidFill>
              </a:rPr>
              <a:t>Sometimes!</a:t>
            </a:r>
            <a:endParaRPr lang="en-US" sz="1800">
              <a:solidFill>
                <a:srgbClr val="CC0000"/>
              </a:solidFill>
            </a:endParaRPr>
          </a:p>
        </p:txBody>
      </p:sp>
    </p:spTree>
    <p:extLst>
      <p:ext uri="{BB962C8B-B14F-4D97-AF65-F5344CB8AC3E}">
        <p14:creationId xmlns:p14="http://schemas.microsoft.com/office/powerpoint/2010/main" val="42261692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pPr eaLnBrk="1" hangingPunct="1"/>
            <a:r>
              <a:rPr lang="en-US">
                <a:latin typeface="Comic Sans MS" charset="0"/>
                <a:ea typeface="ＭＳ Ｐゴシック" charset="0"/>
              </a:rPr>
              <a:t>Translating user needs</a:t>
            </a:r>
          </a:p>
        </p:txBody>
      </p:sp>
      <p:sp>
        <p:nvSpPr>
          <p:cNvPr id="33795" name="Rectangle 3"/>
          <p:cNvSpPr>
            <a:spLocks noChangeArrowheads="1"/>
          </p:cNvSpPr>
          <p:nvPr/>
        </p:nvSpPr>
        <p:spPr bwMode="auto">
          <a:xfrm>
            <a:off x="914400" y="2438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t>User need</a:t>
            </a:r>
          </a:p>
        </p:txBody>
      </p:sp>
      <p:sp>
        <p:nvSpPr>
          <p:cNvPr id="33796" name="Rectangle 4"/>
          <p:cNvSpPr>
            <a:spLocks noChangeArrowheads="1"/>
          </p:cNvSpPr>
          <p:nvPr/>
        </p:nvSpPr>
        <p:spPr bwMode="auto">
          <a:xfrm>
            <a:off x="3581400" y="2438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t>NLP query</a:t>
            </a:r>
          </a:p>
        </p:txBody>
      </p:sp>
      <p:sp>
        <p:nvSpPr>
          <p:cNvPr id="33797" name="Rectangle 5"/>
          <p:cNvSpPr>
            <a:spLocks noChangeArrowheads="1"/>
          </p:cNvSpPr>
          <p:nvPr/>
        </p:nvSpPr>
        <p:spPr bwMode="auto">
          <a:xfrm>
            <a:off x="6248400" y="2438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t>Results</a:t>
            </a:r>
          </a:p>
        </p:txBody>
      </p:sp>
      <p:sp>
        <p:nvSpPr>
          <p:cNvPr id="33798" name="Line 6"/>
          <p:cNvSpPr>
            <a:spLocks noChangeShapeType="1"/>
          </p:cNvSpPr>
          <p:nvPr/>
        </p:nvSpPr>
        <p:spPr bwMode="auto">
          <a:xfrm>
            <a:off x="2743200" y="29718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799" name="Line 7"/>
          <p:cNvSpPr>
            <a:spLocks noChangeShapeType="1"/>
          </p:cNvSpPr>
          <p:nvPr/>
        </p:nvSpPr>
        <p:spPr bwMode="auto">
          <a:xfrm>
            <a:off x="5410200" y="29718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800" name="Line 8"/>
          <p:cNvSpPr>
            <a:spLocks noChangeShapeType="1"/>
          </p:cNvSpPr>
          <p:nvPr/>
        </p:nvSpPr>
        <p:spPr bwMode="auto">
          <a:xfrm flipV="1">
            <a:off x="2286000" y="32766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801" name="Text Box 9"/>
          <p:cNvSpPr txBox="1">
            <a:spLocks noChangeArrowheads="1"/>
          </p:cNvSpPr>
          <p:nvPr/>
        </p:nvSpPr>
        <p:spPr bwMode="auto">
          <a:xfrm>
            <a:off x="914400" y="4278313"/>
            <a:ext cx="2754313" cy="1938337"/>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dirty="0"/>
              <a:t>For a deeper NLP</a:t>
            </a:r>
          </a:p>
          <a:p>
            <a:pPr eaLnBrk="1" hangingPunct="1">
              <a:defRPr/>
            </a:pPr>
            <a:r>
              <a:rPr lang="en-US" dirty="0"/>
              <a:t>analysis system,</a:t>
            </a:r>
          </a:p>
          <a:p>
            <a:pPr eaLnBrk="1" hangingPunct="1">
              <a:defRPr/>
            </a:pPr>
            <a:r>
              <a:rPr lang="en-US" dirty="0"/>
              <a:t>the system subtly</a:t>
            </a:r>
          </a:p>
          <a:p>
            <a:pPr eaLnBrk="1" hangingPunct="1">
              <a:defRPr/>
            </a:pPr>
            <a:r>
              <a:rPr lang="en-US" dirty="0"/>
              <a:t>translates the</a:t>
            </a:r>
          </a:p>
          <a:p>
            <a:pPr eaLnBrk="1" hangingPunct="1">
              <a:defRPr/>
            </a:pPr>
            <a:r>
              <a:rPr lang="en-US" dirty="0"/>
              <a:t>user</a:t>
            </a:r>
            <a:r>
              <a:rPr lang="fr-FR" altLang="ja-JP" dirty="0">
                <a:latin typeface="Arial"/>
              </a:rPr>
              <a:t>'</a:t>
            </a:r>
            <a:r>
              <a:rPr lang="en-US" dirty="0"/>
              <a:t>s language</a:t>
            </a:r>
          </a:p>
        </p:txBody>
      </p:sp>
      <p:sp>
        <p:nvSpPr>
          <p:cNvPr id="33802" name="Line 10"/>
          <p:cNvSpPr>
            <a:spLocks noChangeShapeType="1"/>
          </p:cNvSpPr>
          <p:nvPr/>
        </p:nvSpPr>
        <p:spPr bwMode="auto">
          <a:xfrm flipH="1" flipV="1">
            <a:off x="5791200" y="32004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803" name="Text Box 11"/>
          <p:cNvSpPr txBox="1">
            <a:spLocks noChangeArrowheads="1"/>
          </p:cNvSpPr>
          <p:nvPr/>
        </p:nvSpPr>
        <p:spPr bwMode="auto">
          <a:xfrm>
            <a:off x="5410200" y="4278313"/>
            <a:ext cx="3475038" cy="2308225"/>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dirty="0"/>
              <a:t>If the answers coming</a:t>
            </a:r>
          </a:p>
          <a:p>
            <a:pPr eaLnBrk="1" hangingPunct="1">
              <a:defRPr/>
            </a:pPr>
            <a:r>
              <a:rPr lang="en-US" dirty="0"/>
              <a:t>back </a:t>
            </a:r>
            <a:r>
              <a:rPr lang="en-US" dirty="0" err="1"/>
              <a:t>aren</a:t>
            </a:r>
            <a:r>
              <a:rPr lang="fr-FR" altLang="ja-JP" dirty="0">
                <a:latin typeface="Arial"/>
              </a:rPr>
              <a:t>'</a:t>
            </a:r>
            <a:r>
              <a:rPr lang="en-US" dirty="0"/>
              <a:t>t what was</a:t>
            </a:r>
          </a:p>
          <a:p>
            <a:pPr eaLnBrk="1" hangingPunct="1">
              <a:defRPr/>
            </a:pPr>
            <a:r>
              <a:rPr lang="en-US" dirty="0"/>
              <a:t>wanted, the user</a:t>
            </a:r>
          </a:p>
          <a:p>
            <a:pPr eaLnBrk="1" hangingPunct="1">
              <a:defRPr/>
            </a:pPr>
            <a:r>
              <a:rPr lang="en-US" dirty="0"/>
              <a:t>frequently has </a:t>
            </a:r>
            <a:r>
              <a:rPr lang="en-US" i="1" dirty="0"/>
              <a:t>no idea </a:t>
            </a:r>
          </a:p>
          <a:p>
            <a:pPr eaLnBrk="1" hangingPunct="1">
              <a:defRPr/>
            </a:pPr>
            <a:r>
              <a:rPr lang="en-US" dirty="0"/>
              <a:t>how to fix the problem</a:t>
            </a:r>
          </a:p>
          <a:p>
            <a:pPr eaLnBrk="1" hangingPunct="1">
              <a:defRPr/>
            </a:pPr>
            <a:r>
              <a:rPr lang="en-US" dirty="0"/>
              <a:t>		</a:t>
            </a:r>
            <a:r>
              <a:rPr lang="en-US" sz="1800" i="1" dirty="0">
                <a:solidFill>
                  <a:srgbClr val="CC0000"/>
                </a:solidFill>
              </a:rPr>
              <a:t>Risky!</a:t>
            </a:r>
            <a:endParaRPr lang="en-US" dirty="0"/>
          </a:p>
        </p:txBody>
      </p:sp>
    </p:spTree>
    <p:extLst>
      <p:ext uri="{BB962C8B-B14F-4D97-AF65-F5344CB8AC3E}">
        <p14:creationId xmlns:p14="http://schemas.microsoft.com/office/powerpoint/2010/main" val="75990651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p:txBody>
          <a:bodyPr/>
          <a:lstStyle/>
          <a:p>
            <a:pPr eaLnBrk="1" hangingPunct="1"/>
            <a:r>
              <a:rPr lang="en-US">
                <a:latin typeface="Comic Sans MS" charset="0"/>
                <a:ea typeface="ＭＳ Ｐゴシック" charset="0"/>
              </a:rPr>
              <a:t>Practical goals</a:t>
            </a:r>
          </a:p>
        </p:txBody>
      </p:sp>
      <p:sp>
        <p:nvSpPr>
          <p:cNvPr id="187394" name="Rectangle 3"/>
          <p:cNvSpPr>
            <a:spLocks noGrp="1" noChangeArrowheads="1"/>
          </p:cNvSpPr>
          <p:nvPr>
            <p:ph type="body" idx="1"/>
          </p:nvPr>
        </p:nvSpPr>
        <p:spPr>
          <a:xfrm>
            <a:off x="685800" y="1981200"/>
            <a:ext cx="8153400" cy="4114800"/>
          </a:xfrm>
        </p:spPr>
        <p:txBody>
          <a:bodyPr/>
          <a:lstStyle/>
          <a:p>
            <a:pPr eaLnBrk="1" hangingPunct="1">
              <a:lnSpc>
                <a:spcPct val="90000"/>
              </a:lnSpc>
              <a:buFontTx/>
              <a:buNone/>
            </a:pPr>
            <a:r>
              <a:rPr lang="en-AU" sz="2400">
                <a:latin typeface="Comic Sans MS" charset="0"/>
                <a:ea typeface="ＭＳ Ｐゴシック" charset="0"/>
              </a:rPr>
              <a:t>Use language technology to add value to data by:</a:t>
            </a:r>
          </a:p>
          <a:p>
            <a:pPr eaLnBrk="1" hangingPunct="1">
              <a:lnSpc>
                <a:spcPct val="90000"/>
              </a:lnSpc>
            </a:pPr>
            <a:r>
              <a:rPr lang="en-US" sz="2400">
                <a:latin typeface="Comic Sans MS" charset="0"/>
                <a:ea typeface="ＭＳ Ｐゴシック" charset="0"/>
              </a:rPr>
              <a:t>interpretation</a:t>
            </a:r>
          </a:p>
          <a:p>
            <a:pPr eaLnBrk="1" hangingPunct="1">
              <a:lnSpc>
                <a:spcPct val="90000"/>
              </a:lnSpc>
            </a:pPr>
            <a:r>
              <a:rPr lang="en-US" sz="2400">
                <a:latin typeface="Comic Sans MS" charset="0"/>
                <a:ea typeface="ＭＳ Ｐゴシック" charset="0"/>
              </a:rPr>
              <a:t>transformation</a:t>
            </a:r>
          </a:p>
          <a:p>
            <a:pPr eaLnBrk="1" hangingPunct="1">
              <a:lnSpc>
                <a:spcPct val="90000"/>
              </a:lnSpc>
            </a:pPr>
            <a:r>
              <a:rPr lang="en-US" sz="2400">
                <a:latin typeface="Comic Sans MS" charset="0"/>
                <a:ea typeface="ＭＳ Ｐゴシック" charset="0"/>
              </a:rPr>
              <a:t>value filtering</a:t>
            </a:r>
          </a:p>
          <a:p>
            <a:pPr eaLnBrk="1" hangingPunct="1">
              <a:lnSpc>
                <a:spcPct val="90000"/>
              </a:lnSpc>
            </a:pPr>
            <a:r>
              <a:rPr lang="en-US" sz="2400">
                <a:latin typeface="Comic Sans MS" charset="0"/>
                <a:ea typeface="ＭＳ Ｐゴシック" charset="0"/>
              </a:rPr>
              <a:t>augmentation (providing metadata)</a:t>
            </a:r>
          </a:p>
          <a:p>
            <a:pPr eaLnBrk="1" hangingPunct="1">
              <a:lnSpc>
                <a:spcPct val="90000"/>
              </a:lnSpc>
            </a:pPr>
            <a:endParaRPr lang="en-US" sz="2400">
              <a:latin typeface="Comic Sans MS" charset="0"/>
              <a:ea typeface="ＭＳ Ｐゴシック" charset="0"/>
            </a:endParaRPr>
          </a:p>
          <a:p>
            <a:pPr eaLnBrk="1" hangingPunct="1">
              <a:lnSpc>
                <a:spcPct val="90000"/>
              </a:lnSpc>
              <a:buFontTx/>
              <a:buNone/>
            </a:pPr>
            <a:r>
              <a:rPr lang="en-US" sz="2400">
                <a:latin typeface="Comic Sans MS" charset="0"/>
                <a:ea typeface="ＭＳ Ｐゴシック" charset="0"/>
              </a:rPr>
              <a:t>Two motivations:</a:t>
            </a:r>
          </a:p>
          <a:p>
            <a:pPr eaLnBrk="1" hangingPunct="1">
              <a:lnSpc>
                <a:spcPct val="90000"/>
              </a:lnSpc>
            </a:pPr>
            <a:r>
              <a:rPr lang="en-US" sz="2400">
                <a:latin typeface="Comic Sans MS" charset="0"/>
                <a:ea typeface="ＭＳ Ｐゴシック" charset="0"/>
              </a:rPr>
              <a:t>The amount of information in textual form</a:t>
            </a:r>
          </a:p>
          <a:p>
            <a:pPr eaLnBrk="1" hangingPunct="1">
              <a:lnSpc>
                <a:spcPct val="90000"/>
              </a:lnSpc>
            </a:pPr>
            <a:r>
              <a:rPr lang="en-US" sz="2400">
                <a:latin typeface="Comic Sans MS" charset="0"/>
                <a:ea typeface="ＭＳ Ｐゴシック" charset="0"/>
              </a:rPr>
              <a:t>Information integration needs NLP methods for coping with ambiguity and context</a:t>
            </a:r>
          </a:p>
        </p:txBody>
      </p:sp>
    </p:spTree>
    <p:extLst>
      <p:ext uri="{BB962C8B-B14F-4D97-AF65-F5344CB8AC3E}">
        <p14:creationId xmlns:p14="http://schemas.microsoft.com/office/powerpoint/2010/main" val="2497849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p:nvPr>
        </p:nvSpPr>
        <p:spPr/>
        <p:txBody>
          <a:bodyPr/>
          <a:lstStyle/>
          <a:p>
            <a:pPr eaLnBrk="1" hangingPunct="1"/>
            <a:r>
              <a:rPr lang="en-US">
                <a:latin typeface="Comic Sans MS" charset="0"/>
                <a:ea typeface="ＭＳ Ｐゴシック" charset="0"/>
              </a:rPr>
              <a:t>Knowledge Extraction Vision</a:t>
            </a:r>
          </a:p>
        </p:txBody>
      </p:sp>
      <p:sp>
        <p:nvSpPr>
          <p:cNvPr id="189442" name="Rectangle 3"/>
          <p:cNvSpPr>
            <a:spLocks noGrp="1" noChangeArrowheads="1"/>
          </p:cNvSpPr>
          <p:nvPr>
            <p:ph type="body" sz="half" idx="1"/>
          </p:nvPr>
        </p:nvSpPr>
        <p:spPr>
          <a:xfrm>
            <a:off x="2673350" y="1557338"/>
            <a:ext cx="2409825" cy="1355725"/>
          </a:xfrm>
        </p:spPr>
        <p:txBody>
          <a:bodyPr/>
          <a:lstStyle/>
          <a:p>
            <a:pPr marL="0" indent="0" algn="ctr" eaLnBrk="1" hangingPunct="1">
              <a:lnSpc>
                <a:spcPct val="90000"/>
              </a:lnSpc>
              <a:buFontTx/>
              <a:buNone/>
            </a:pPr>
            <a:r>
              <a:rPr lang="en-US" sz="2000">
                <a:latin typeface="Comic Sans MS" charset="0"/>
                <a:ea typeface="ＭＳ Ｐゴシック" charset="0"/>
              </a:rPr>
              <a:t>Multi-dimensional Meta-data Extraction</a:t>
            </a:r>
          </a:p>
          <a:p>
            <a:pPr marL="285750" lvl="1" indent="-171450" eaLnBrk="1" hangingPunct="1">
              <a:lnSpc>
                <a:spcPct val="90000"/>
              </a:lnSpc>
            </a:pPr>
            <a:endParaRPr lang="en-US" sz="1600">
              <a:latin typeface="Comic Sans MS" charset="0"/>
              <a:ea typeface="ＭＳ Ｐゴシック" charset="0"/>
            </a:endParaRP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25775" y="2174875"/>
            <a:ext cx="5915025"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4625" y="1836738"/>
            <a:ext cx="2505075" cy="3833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accent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894" name="Line 6"/>
          <p:cNvSpPr>
            <a:spLocks noChangeShapeType="1"/>
          </p:cNvSpPr>
          <p:nvPr/>
        </p:nvSpPr>
        <p:spPr bwMode="auto">
          <a:xfrm flipV="1">
            <a:off x="2506663" y="4076700"/>
            <a:ext cx="631825" cy="19050"/>
          </a:xfrm>
          <a:prstGeom prst="line">
            <a:avLst/>
          </a:prstGeom>
          <a:noFill/>
          <a:ln w="2540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189446" name="Picture 7" descr="NY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146300"/>
            <a:ext cx="12620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988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p:txBody>
          <a:bodyPr/>
          <a:lstStyle/>
          <a:p>
            <a:pPr eaLnBrk="1" hangingPunct="1"/>
            <a:r>
              <a:rPr lang="en-US">
                <a:latin typeface="Comic Sans MS" charset="0"/>
                <a:ea typeface="ＭＳ Ｐゴシック" charset="0"/>
              </a:rPr>
              <a:t>Terms and technologies</a:t>
            </a:r>
          </a:p>
        </p:txBody>
      </p:sp>
      <p:sp>
        <p:nvSpPr>
          <p:cNvPr id="191490" name="Rectangle 3"/>
          <p:cNvSpPr>
            <a:spLocks noGrp="1" noChangeArrowheads="1"/>
          </p:cNvSpPr>
          <p:nvPr>
            <p:ph type="body" idx="1"/>
          </p:nvPr>
        </p:nvSpPr>
        <p:spPr/>
        <p:txBody>
          <a:bodyPr/>
          <a:lstStyle/>
          <a:p>
            <a:pPr eaLnBrk="1" hangingPunct="1">
              <a:lnSpc>
                <a:spcPct val="90000"/>
              </a:lnSpc>
            </a:pPr>
            <a:r>
              <a:rPr lang="en-US" sz="2800">
                <a:latin typeface="Comic Sans MS" charset="0"/>
                <a:ea typeface="ＭＳ Ｐゴシック" charset="0"/>
              </a:rPr>
              <a:t>Text processing</a:t>
            </a:r>
          </a:p>
          <a:p>
            <a:pPr lvl="1" eaLnBrk="1" hangingPunct="1">
              <a:lnSpc>
                <a:spcPct val="90000"/>
              </a:lnSpc>
            </a:pPr>
            <a:r>
              <a:rPr lang="en-US" sz="2400">
                <a:latin typeface="Comic Sans MS" charset="0"/>
                <a:ea typeface="ＭＳ Ｐゴシック" charset="0"/>
              </a:rPr>
              <a:t>Stuff like TextPad (Emacs, BBEdit), Perl, grep.  Semantics and structure blind, but does what you tell it in a nice enough way. Still useful.</a:t>
            </a:r>
          </a:p>
          <a:p>
            <a:pPr eaLnBrk="1" hangingPunct="1">
              <a:lnSpc>
                <a:spcPct val="90000"/>
              </a:lnSpc>
            </a:pPr>
            <a:r>
              <a:rPr lang="en-US" sz="2800">
                <a:latin typeface="Comic Sans MS" charset="0"/>
                <a:ea typeface="ＭＳ Ｐゴシック" charset="0"/>
              </a:rPr>
              <a:t>Information Retrieval (IR)</a:t>
            </a:r>
          </a:p>
          <a:p>
            <a:pPr lvl="1" eaLnBrk="1" hangingPunct="1">
              <a:lnSpc>
                <a:spcPct val="90000"/>
              </a:lnSpc>
            </a:pPr>
            <a:r>
              <a:rPr lang="en-US" sz="2400">
                <a:latin typeface="Comic Sans MS" charset="0"/>
                <a:ea typeface="ＭＳ Ｐゴシック" charset="0"/>
              </a:rPr>
              <a:t>Implies that the computer will try to find documents which are relevant to a user while understanding nothing (big collections)</a:t>
            </a:r>
          </a:p>
          <a:p>
            <a:pPr eaLnBrk="1" hangingPunct="1">
              <a:lnSpc>
                <a:spcPct val="90000"/>
              </a:lnSpc>
            </a:pPr>
            <a:r>
              <a:rPr lang="en-US" sz="2800">
                <a:latin typeface="Comic Sans MS" charset="0"/>
                <a:ea typeface="ＭＳ Ｐゴシック" charset="0"/>
              </a:rPr>
              <a:t>Intelligent Information Access (IIA)</a:t>
            </a:r>
          </a:p>
          <a:p>
            <a:pPr lvl="1" eaLnBrk="1" hangingPunct="1">
              <a:lnSpc>
                <a:spcPct val="90000"/>
              </a:lnSpc>
            </a:pPr>
            <a:r>
              <a:rPr lang="en-US" sz="2400">
                <a:latin typeface="Comic Sans MS" charset="0"/>
                <a:ea typeface="ＭＳ Ｐゴシック" charset="0"/>
              </a:rPr>
              <a:t>Use of clever techniques to help users satisfy an information need (search or UI innovations)</a:t>
            </a:r>
          </a:p>
        </p:txBody>
      </p:sp>
    </p:spTree>
    <p:extLst>
      <p:ext uri="{BB962C8B-B14F-4D97-AF65-F5344CB8AC3E}">
        <p14:creationId xmlns:p14="http://schemas.microsoft.com/office/powerpoint/2010/main" val="102581115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p:txBody>
          <a:bodyPr/>
          <a:lstStyle/>
          <a:p>
            <a:pPr eaLnBrk="1" hangingPunct="1"/>
            <a:r>
              <a:rPr lang="en-US">
                <a:latin typeface="Comic Sans MS" charset="0"/>
                <a:ea typeface="ＭＳ Ｐゴシック" charset="0"/>
              </a:rPr>
              <a:t>Terms and technologies</a:t>
            </a:r>
          </a:p>
        </p:txBody>
      </p:sp>
      <p:sp>
        <p:nvSpPr>
          <p:cNvPr id="193538" name="Rectangle 3"/>
          <p:cNvSpPr>
            <a:spLocks noGrp="1" noChangeArrowheads="1"/>
          </p:cNvSpPr>
          <p:nvPr>
            <p:ph type="body" idx="1"/>
          </p:nvPr>
        </p:nvSpPr>
        <p:spPr/>
        <p:txBody>
          <a:bodyPr/>
          <a:lstStyle/>
          <a:p>
            <a:pPr eaLnBrk="1" hangingPunct="1">
              <a:lnSpc>
                <a:spcPct val="90000"/>
              </a:lnSpc>
            </a:pPr>
            <a:r>
              <a:rPr lang="en-AU" sz="2800">
                <a:latin typeface="Comic Sans MS" charset="0"/>
                <a:ea typeface="ＭＳ Ｐゴシック" charset="0"/>
              </a:rPr>
              <a:t>Locating small stuff.  Useful nuggets of information that a user wants:</a:t>
            </a:r>
          </a:p>
          <a:p>
            <a:pPr lvl="1" eaLnBrk="1" hangingPunct="1">
              <a:lnSpc>
                <a:spcPct val="90000"/>
              </a:lnSpc>
            </a:pPr>
            <a:r>
              <a:rPr lang="en-US" sz="2400">
                <a:latin typeface="Comic Sans MS" charset="0"/>
                <a:ea typeface="ＭＳ Ｐゴシック" charset="0"/>
              </a:rPr>
              <a:t>Information Extraction (IE): Database filling</a:t>
            </a:r>
          </a:p>
          <a:p>
            <a:pPr lvl="2" eaLnBrk="1" hangingPunct="1">
              <a:lnSpc>
                <a:spcPct val="90000"/>
              </a:lnSpc>
            </a:pPr>
            <a:r>
              <a:rPr lang="en-US" sz="2000">
                <a:latin typeface="Comic Sans MS" charset="0"/>
                <a:ea typeface="ＭＳ Ｐゴシック" charset="0"/>
              </a:rPr>
              <a:t>The relevant bits of text will be found, and the computer will understand enough to satisfy the user</a:t>
            </a:r>
            <a:r>
              <a:rPr lang="fr-FR" altLang="ja-JP" sz="2000">
                <a:latin typeface="Comic Sans MS" charset="0"/>
                <a:ea typeface="ＭＳ Ｐゴシック" charset="0"/>
              </a:rPr>
              <a:t>'</a:t>
            </a:r>
            <a:r>
              <a:rPr lang="en-US" sz="2000">
                <a:latin typeface="Comic Sans MS" charset="0"/>
                <a:ea typeface="ＭＳ Ｐゴシック" charset="0"/>
              </a:rPr>
              <a:t>s communicative goals</a:t>
            </a:r>
          </a:p>
          <a:p>
            <a:pPr lvl="1" eaLnBrk="1" hangingPunct="1">
              <a:lnSpc>
                <a:spcPct val="90000"/>
              </a:lnSpc>
            </a:pPr>
            <a:r>
              <a:rPr lang="en-US" sz="2400">
                <a:latin typeface="Comic Sans MS" charset="0"/>
                <a:ea typeface="ＭＳ Ｐゴシック" charset="0"/>
              </a:rPr>
              <a:t>Wrapper Generation (WG) [or Wrapper Induction]</a:t>
            </a:r>
          </a:p>
          <a:p>
            <a:pPr lvl="2" eaLnBrk="1" hangingPunct="1">
              <a:lnSpc>
                <a:spcPct val="90000"/>
              </a:lnSpc>
            </a:pPr>
            <a:r>
              <a:rPr lang="en-US" sz="2000">
                <a:latin typeface="Comic Sans MS" charset="0"/>
                <a:ea typeface="ＭＳ Ｐゴシック" charset="0"/>
              </a:rPr>
              <a:t>Producing filters so agents can </a:t>
            </a:r>
            <a:r>
              <a:rPr lang="ja-JP" altLang="en-US" sz="2000">
                <a:latin typeface="Comic Sans MS" charset="0"/>
                <a:ea typeface="ＭＳ Ｐゴシック" charset="0"/>
              </a:rPr>
              <a:t>“</a:t>
            </a:r>
            <a:r>
              <a:rPr lang="en-US" altLang="ja-JP" sz="2000">
                <a:latin typeface="Comic Sans MS" charset="0"/>
                <a:ea typeface="ＭＳ Ｐゴシック" charset="0"/>
              </a:rPr>
              <a:t>reverse engineer</a:t>
            </a:r>
            <a:r>
              <a:rPr lang="ja-JP" altLang="en-US" sz="2000">
                <a:latin typeface="Comic Sans MS" charset="0"/>
                <a:ea typeface="ＭＳ Ｐゴシック" charset="0"/>
              </a:rPr>
              <a:t>”</a:t>
            </a:r>
            <a:r>
              <a:rPr lang="en-US" altLang="ja-JP" sz="2000">
                <a:latin typeface="Comic Sans MS" charset="0"/>
                <a:ea typeface="ＭＳ Ｐゴシック" charset="0"/>
              </a:rPr>
              <a:t> web pages intended for humans back to the underlying structured data</a:t>
            </a:r>
          </a:p>
          <a:p>
            <a:pPr lvl="1" eaLnBrk="1" hangingPunct="1">
              <a:lnSpc>
                <a:spcPct val="90000"/>
              </a:lnSpc>
            </a:pPr>
            <a:r>
              <a:rPr lang="en-AU" sz="2400">
                <a:latin typeface="Comic Sans MS" charset="0"/>
                <a:ea typeface="ＭＳ Ｐゴシック" charset="0"/>
              </a:rPr>
              <a:t>Question Answering (QA) – NL querying</a:t>
            </a:r>
          </a:p>
          <a:p>
            <a:pPr lvl="1" eaLnBrk="1" hangingPunct="1">
              <a:lnSpc>
                <a:spcPct val="90000"/>
              </a:lnSpc>
            </a:pPr>
            <a:r>
              <a:rPr lang="en-AU" sz="2400">
                <a:latin typeface="Comic Sans MS" charset="0"/>
                <a:ea typeface="ＭＳ Ｐゴシック" charset="0"/>
              </a:rPr>
              <a:t>Thesaurus/key phrase/terminology generation</a:t>
            </a:r>
          </a:p>
        </p:txBody>
      </p:sp>
    </p:spTree>
    <p:extLst>
      <p:ext uri="{BB962C8B-B14F-4D97-AF65-F5344CB8AC3E}">
        <p14:creationId xmlns:p14="http://schemas.microsoft.com/office/powerpoint/2010/main" val="10947023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85800" y="0"/>
            <a:ext cx="8153400" cy="1143000"/>
          </a:xfrm>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r>
              <a:rPr lang="en-US" sz="4000" smtClean="0">
                <a:cs typeface="+mj-cs"/>
              </a:rPr>
              <a:t>History (1948) </a:t>
            </a:r>
            <a:endParaRPr lang="en-US" sz="4000" b="1" smtClean="0">
              <a:cs typeface="+mj-cs"/>
            </a:endParaRPr>
          </a:p>
        </p:txBody>
      </p:sp>
      <p:sp>
        <p:nvSpPr>
          <p:cNvPr id="245763" name="Rectangle 3"/>
          <p:cNvSpPr>
            <a:spLocks noGrp="1" noChangeArrowheads="1"/>
          </p:cNvSpPr>
          <p:nvPr>
            <p:ph type="body" idx="1"/>
          </p:nvPr>
        </p:nvSpPr>
        <p:spPr>
          <a:xfrm>
            <a:off x="684213" y="1916113"/>
            <a:ext cx="7772400" cy="4022725"/>
          </a:xfrm>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buClr>
                <a:schemeClr val="tx1"/>
              </a:buClr>
              <a:buFont typeface="Wingdings" charset="0"/>
              <a:buChar char="§"/>
              <a:defRPr/>
            </a:pPr>
            <a:r>
              <a:rPr lang="en-US" smtClean="0">
                <a:cs typeface="+mn-cs"/>
              </a:rPr>
              <a:t>First recognizable NLP application was a </a:t>
            </a:r>
            <a:r>
              <a:rPr lang="en-US" smtClean="0">
                <a:solidFill>
                  <a:schemeClr val="hlink"/>
                </a:solidFill>
                <a:cs typeface="+mn-cs"/>
              </a:rPr>
              <a:t>dictionary look-up system</a:t>
            </a:r>
            <a:r>
              <a:rPr lang="en-US" smtClean="0">
                <a:cs typeface="+mn-cs"/>
              </a:rPr>
              <a:t> developed at Birkbeck College, London</a:t>
            </a:r>
          </a:p>
          <a:p>
            <a:pPr eaLnBrk="1" hangingPunct="1">
              <a:buClr>
                <a:schemeClr val="tx1"/>
              </a:buClr>
              <a:buFont typeface="Wingdings" charset="0"/>
              <a:buChar char="§"/>
              <a:defRPr/>
            </a:pPr>
            <a:endParaRPr lang="en-US" smtClean="0">
              <a:cs typeface="+mn-cs"/>
            </a:endParaRPr>
          </a:p>
          <a:p>
            <a:pPr eaLnBrk="1" hangingPunct="1">
              <a:buClr>
                <a:schemeClr val="tx1"/>
              </a:buClr>
              <a:buFont typeface="Wingdings" charset="0"/>
              <a:buChar char="§"/>
              <a:defRPr/>
            </a:pPr>
            <a:endParaRPr lang="en-US" smtClean="0">
              <a:cs typeface="+mn-cs"/>
            </a:endParaRPr>
          </a:p>
          <a:p>
            <a:pPr lvl="2" eaLnBrk="1" hangingPunct="1">
              <a:buClr>
                <a:schemeClr val="tx1"/>
              </a:buClr>
              <a:buFont typeface="Wingdings" charset="0"/>
              <a:buChar char="§"/>
              <a:defRPr/>
            </a:pPr>
            <a:endParaRPr lang="en-US" sz="3200" smtClean="0"/>
          </a:p>
        </p:txBody>
      </p:sp>
    </p:spTree>
    <p:extLst>
      <p:ext uri="{BB962C8B-B14F-4D97-AF65-F5344CB8AC3E}">
        <p14:creationId xmlns:p14="http://schemas.microsoft.com/office/powerpoint/2010/main" val="400143949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p:txBody>
          <a:bodyPr/>
          <a:lstStyle/>
          <a:p>
            <a:pPr eaLnBrk="1" hangingPunct="1"/>
            <a:r>
              <a:rPr lang="en-US">
                <a:latin typeface="Comic Sans MS" charset="0"/>
                <a:ea typeface="ＭＳ Ｐゴシック" charset="0"/>
              </a:rPr>
              <a:t>Terms and technologies</a:t>
            </a:r>
            <a:endParaRPr lang="en-AU">
              <a:latin typeface="Comic Sans MS" charset="0"/>
              <a:ea typeface="ＭＳ Ｐゴシック" charset="0"/>
            </a:endParaRPr>
          </a:p>
        </p:txBody>
      </p:sp>
      <p:sp>
        <p:nvSpPr>
          <p:cNvPr id="195586" name="Rectangle 3"/>
          <p:cNvSpPr>
            <a:spLocks noGrp="1" noChangeArrowheads="1"/>
          </p:cNvSpPr>
          <p:nvPr>
            <p:ph type="body" idx="1"/>
          </p:nvPr>
        </p:nvSpPr>
        <p:spPr/>
        <p:txBody>
          <a:bodyPr/>
          <a:lstStyle/>
          <a:p>
            <a:pPr eaLnBrk="1" hangingPunct="1">
              <a:lnSpc>
                <a:spcPct val="90000"/>
              </a:lnSpc>
            </a:pPr>
            <a:r>
              <a:rPr lang="en-AU" sz="2800">
                <a:latin typeface="Comic Sans MS" charset="0"/>
                <a:ea typeface="ＭＳ Ｐゴシック" charset="0"/>
              </a:rPr>
              <a:t>Big Stuff.  Overviews of data:</a:t>
            </a:r>
          </a:p>
          <a:p>
            <a:pPr lvl="1" eaLnBrk="1" hangingPunct="1">
              <a:lnSpc>
                <a:spcPct val="90000"/>
              </a:lnSpc>
            </a:pPr>
            <a:r>
              <a:rPr lang="en-AU" sz="2400">
                <a:latin typeface="Comic Sans MS" charset="0"/>
                <a:ea typeface="ＭＳ Ｐゴシック" charset="0"/>
              </a:rPr>
              <a:t>Summarization </a:t>
            </a:r>
          </a:p>
          <a:p>
            <a:pPr lvl="2" eaLnBrk="1" hangingPunct="1">
              <a:lnSpc>
                <a:spcPct val="90000"/>
              </a:lnSpc>
            </a:pPr>
            <a:r>
              <a:rPr lang="en-AU" sz="2000">
                <a:latin typeface="Comic Sans MS" charset="0"/>
                <a:ea typeface="ＭＳ Ｐゴシック" charset="0"/>
              </a:rPr>
              <a:t>Of one document or a collection of related documents (cross-document summarization)</a:t>
            </a:r>
          </a:p>
          <a:p>
            <a:pPr lvl="1" eaLnBrk="1" hangingPunct="1">
              <a:lnSpc>
                <a:spcPct val="90000"/>
              </a:lnSpc>
            </a:pPr>
            <a:r>
              <a:rPr lang="en-AU" sz="2400">
                <a:latin typeface="Comic Sans MS" charset="0"/>
                <a:ea typeface="ＭＳ Ｐゴシック" charset="0"/>
              </a:rPr>
              <a:t>Categorization (documents)</a:t>
            </a:r>
          </a:p>
          <a:p>
            <a:pPr lvl="2" eaLnBrk="1" hangingPunct="1">
              <a:lnSpc>
                <a:spcPct val="90000"/>
              </a:lnSpc>
            </a:pPr>
            <a:r>
              <a:rPr lang="en-AU" sz="2000">
                <a:latin typeface="Comic Sans MS" charset="0"/>
                <a:ea typeface="ＭＳ Ｐゴシック" charset="0"/>
              </a:rPr>
              <a:t>Including text filtering and routing</a:t>
            </a:r>
          </a:p>
          <a:p>
            <a:pPr lvl="1" eaLnBrk="1" hangingPunct="1">
              <a:lnSpc>
                <a:spcPct val="90000"/>
              </a:lnSpc>
            </a:pPr>
            <a:r>
              <a:rPr lang="en-AU" sz="2400">
                <a:latin typeface="Comic Sans MS" charset="0"/>
                <a:ea typeface="ＭＳ Ｐゴシック" charset="0"/>
              </a:rPr>
              <a:t>Clustering (collections)</a:t>
            </a:r>
          </a:p>
          <a:p>
            <a:pPr eaLnBrk="1" hangingPunct="1">
              <a:lnSpc>
                <a:spcPct val="90000"/>
              </a:lnSpc>
            </a:pPr>
            <a:r>
              <a:rPr lang="en-AU" sz="2800">
                <a:latin typeface="Comic Sans MS" charset="0"/>
                <a:ea typeface="ＭＳ Ｐゴシック" charset="0"/>
              </a:rPr>
              <a:t>Text segmentation: subparts of big texts</a:t>
            </a:r>
          </a:p>
          <a:p>
            <a:pPr eaLnBrk="1" hangingPunct="1">
              <a:lnSpc>
                <a:spcPct val="90000"/>
              </a:lnSpc>
            </a:pPr>
            <a:r>
              <a:rPr lang="en-AU" sz="2800">
                <a:latin typeface="Comic Sans MS" charset="0"/>
                <a:ea typeface="ＭＳ Ｐゴシック" charset="0"/>
              </a:rPr>
              <a:t>Topic detection and tracking</a:t>
            </a:r>
          </a:p>
          <a:p>
            <a:pPr lvl="1" eaLnBrk="1" hangingPunct="1">
              <a:lnSpc>
                <a:spcPct val="90000"/>
              </a:lnSpc>
            </a:pPr>
            <a:r>
              <a:rPr lang="en-AU" sz="2400">
                <a:latin typeface="Comic Sans MS" charset="0"/>
                <a:ea typeface="ＭＳ Ｐゴシック" charset="0"/>
              </a:rPr>
              <a:t>Combines IE, categorization, segmentation</a:t>
            </a:r>
          </a:p>
        </p:txBody>
      </p:sp>
    </p:spTree>
    <p:extLst>
      <p:ext uri="{BB962C8B-B14F-4D97-AF65-F5344CB8AC3E}">
        <p14:creationId xmlns:p14="http://schemas.microsoft.com/office/powerpoint/2010/main" val="4034337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p:txBody>
          <a:bodyPr/>
          <a:lstStyle/>
          <a:p>
            <a:pPr eaLnBrk="1" hangingPunct="1"/>
            <a:r>
              <a:rPr lang="en-US">
                <a:latin typeface="Comic Sans MS" charset="0"/>
                <a:ea typeface="ＭＳ Ｐゴシック" charset="0"/>
              </a:rPr>
              <a:t>Terms and technologies</a:t>
            </a:r>
          </a:p>
        </p:txBody>
      </p:sp>
      <p:sp>
        <p:nvSpPr>
          <p:cNvPr id="197634" name="Rectangle 3"/>
          <p:cNvSpPr>
            <a:spLocks noGrp="1" noChangeArrowheads="1"/>
          </p:cNvSpPr>
          <p:nvPr>
            <p:ph type="body" idx="1"/>
          </p:nvPr>
        </p:nvSpPr>
        <p:spPr/>
        <p:txBody>
          <a:bodyPr/>
          <a:lstStyle/>
          <a:p>
            <a:pPr eaLnBrk="1" hangingPunct="1">
              <a:lnSpc>
                <a:spcPct val="90000"/>
              </a:lnSpc>
            </a:pPr>
            <a:r>
              <a:rPr lang="en-AU" sz="2800">
                <a:latin typeface="Comic Sans MS" charset="0"/>
                <a:ea typeface="ＭＳ Ｐゴシック" charset="0"/>
              </a:rPr>
              <a:t>Digital libraries </a:t>
            </a:r>
            <a:endParaRPr lang="en-US" sz="2800">
              <a:latin typeface="Comic Sans MS" charset="0"/>
              <a:ea typeface="ＭＳ Ｐゴシック" charset="0"/>
            </a:endParaRPr>
          </a:p>
          <a:p>
            <a:pPr eaLnBrk="1" hangingPunct="1">
              <a:lnSpc>
                <a:spcPct val="90000"/>
              </a:lnSpc>
            </a:pPr>
            <a:r>
              <a:rPr lang="en-US" sz="2800">
                <a:latin typeface="Comic Sans MS" charset="0"/>
                <a:ea typeface="ＭＳ Ｐゴシック" charset="0"/>
              </a:rPr>
              <a:t>Text (Data) Mining (TDM)</a:t>
            </a:r>
          </a:p>
          <a:p>
            <a:pPr lvl="1" eaLnBrk="1" hangingPunct="1">
              <a:lnSpc>
                <a:spcPct val="90000"/>
              </a:lnSpc>
            </a:pPr>
            <a:r>
              <a:rPr lang="en-US" sz="2400">
                <a:latin typeface="Comic Sans MS" charset="0"/>
                <a:ea typeface="ＭＳ Ｐゴシック" charset="0"/>
              </a:rPr>
              <a:t>Extracting nuggets from text. Opportunistic.</a:t>
            </a:r>
          </a:p>
          <a:p>
            <a:pPr lvl="1" eaLnBrk="1" hangingPunct="1">
              <a:lnSpc>
                <a:spcPct val="90000"/>
              </a:lnSpc>
            </a:pPr>
            <a:r>
              <a:rPr lang="en-US" sz="2400">
                <a:latin typeface="Comic Sans MS" charset="0"/>
                <a:ea typeface="ＭＳ Ｐゴシック" charset="0"/>
              </a:rPr>
              <a:t>Unexpected connections </a:t>
            </a:r>
            <a:r>
              <a:rPr lang="en-AU" sz="2400">
                <a:latin typeface="Comic Sans MS" charset="0"/>
                <a:ea typeface="ＭＳ Ｐゴシック" charset="0"/>
              </a:rPr>
              <a:t>that one can discover between bits of human recorded knowledge</a:t>
            </a:r>
            <a:r>
              <a:rPr lang="en-US" sz="2400">
                <a:latin typeface="Comic Sans MS" charset="0"/>
                <a:ea typeface="ＭＳ Ｐゴシック" charset="0"/>
              </a:rPr>
              <a:t>.  </a:t>
            </a:r>
          </a:p>
          <a:p>
            <a:pPr eaLnBrk="1" hangingPunct="1">
              <a:lnSpc>
                <a:spcPct val="90000"/>
              </a:lnSpc>
            </a:pPr>
            <a:r>
              <a:rPr lang="en-US" sz="2800">
                <a:latin typeface="Comic Sans MS" charset="0"/>
                <a:ea typeface="ＭＳ Ｐゴシック" charset="0"/>
              </a:rPr>
              <a:t>Natural Language Understanding (NLU)</a:t>
            </a:r>
          </a:p>
          <a:p>
            <a:pPr lvl="1" eaLnBrk="1" hangingPunct="1">
              <a:lnSpc>
                <a:spcPct val="90000"/>
              </a:lnSpc>
            </a:pPr>
            <a:r>
              <a:rPr lang="en-US" sz="2400">
                <a:latin typeface="Comic Sans MS" charset="0"/>
                <a:ea typeface="ＭＳ Ｐゴシック" charset="0"/>
              </a:rPr>
              <a:t>Implies an attempt to completely understand the text …</a:t>
            </a:r>
            <a:endParaRPr lang="en-AU" sz="2400">
              <a:latin typeface="Comic Sans MS" charset="0"/>
              <a:ea typeface="ＭＳ Ｐゴシック" charset="0"/>
            </a:endParaRPr>
          </a:p>
          <a:p>
            <a:pPr eaLnBrk="1" hangingPunct="1">
              <a:lnSpc>
                <a:spcPct val="90000"/>
              </a:lnSpc>
            </a:pPr>
            <a:r>
              <a:rPr lang="en-US" sz="2800">
                <a:latin typeface="Comic Sans MS" charset="0"/>
                <a:ea typeface="ＭＳ Ｐゴシック" charset="0"/>
              </a:rPr>
              <a:t>Machine translation (MT), OCR, Speech recognition, etc.</a:t>
            </a:r>
          </a:p>
          <a:p>
            <a:pPr lvl="1" eaLnBrk="1" hangingPunct="1">
              <a:lnSpc>
                <a:spcPct val="90000"/>
              </a:lnSpc>
            </a:pPr>
            <a:r>
              <a:rPr lang="en-US" sz="2400">
                <a:latin typeface="Comic Sans MS" charset="0"/>
                <a:ea typeface="ＭＳ Ｐゴシック" charset="0"/>
              </a:rPr>
              <a:t>Now available wherever software is sold!</a:t>
            </a:r>
          </a:p>
        </p:txBody>
      </p:sp>
    </p:spTree>
    <p:extLst>
      <p:ext uri="{BB962C8B-B14F-4D97-AF65-F5344CB8AC3E}">
        <p14:creationId xmlns:p14="http://schemas.microsoft.com/office/powerpoint/2010/main" val="224800589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p:txBody>
          <a:bodyPr/>
          <a:lstStyle/>
          <a:p>
            <a:pPr eaLnBrk="1" hangingPunct="1"/>
            <a:r>
              <a:rPr lang="en-US">
                <a:latin typeface="Comic Sans MS" charset="0"/>
                <a:ea typeface="ＭＳ Ｐゴシック" charset="0"/>
              </a:rPr>
              <a:t>Database Interfaces</a:t>
            </a:r>
          </a:p>
        </p:txBody>
      </p:sp>
      <p:sp>
        <p:nvSpPr>
          <p:cNvPr id="199682"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Was going to be the big application of NLP in the 1980s</a:t>
            </a:r>
          </a:p>
          <a:p>
            <a:pPr lvl="1" eaLnBrk="1" hangingPunct="1">
              <a:lnSpc>
                <a:spcPct val="90000"/>
              </a:lnSpc>
            </a:pPr>
            <a:r>
              <a:rPr lang="en-US" sz="2000">
                <a:latin typeface="Comic Sans MS" charset="0"/>
                <a:ea typeface="ＭＳ Ｐゴシック" charset="0"/>
              </a:rPr>
              <a:t>How many service calls did we receive from Europe last month?</a:t>
            </a:r>
          </a:p>
          <a:p>
            <a:pPr lvl="1" eaLnBrk="1" hangingPunct="1">
              <a:lnSpc>
                <a:spcPct val="90000"/>
              </a:lnSpc>
            </a:pPr>
            <a:r>
              <a:rPr lang="en-US" sz="2000">
                <a:latin typeface="Comic Sans MS" charset="0"/>
                <a:ea typeface="ＭＳ Ｐゴシック" charset="0"/>
              </a:rPr>
              <a:t>I am listing the total service calls from Europe for November 2001.</a:t>
            </a:r>
          </a:p>
          <a:p>
            <a:pPr lvl="1" eaLnBrk="1" hangingPunct="1">
              <a:lnSpc>
                <a:spcPct val="90000"/>
              </a:lnSpc>
            </a:pPr>
            <a:r>
              <a:rPr lang="en-US" sz="2000">
                <a:latin typeface="Comic Sans MS" charset="0"/>
                <a:ea typeface="ＭＳ Ｐゴシック" charset="0"/>
              </a:rPr>
              <a:t>The total for November 2001 was 1756. </a:t>
            </a:r>
          </a:p>
          <a:p>
            <a:pPr eaLnBrk="1" hangingPunct="1">
              <a:lnSpc>
                <a:spcPct val="90000"/>
              </a:lnSpc>
            </a:pPr>
            <a:r>
              <a:rPr lang="en-US" sz="2400">
                <a:latin typeface="Comic Sans MS" charset="0"/>
                <a:ea typeface="ＭＳ Ｐゴシック" charset="0"/>
              </a:rPr>
              <a:t>It has been recently integrated into MS SQL Server (English Query)</a:t>
            </a:r>
          </a:p>
          <a:p>
            <a:pPr eaLnBrk="1" hangingPunct="1">
              <a:lnSpc>
                <a:spcPct val="90000"/>
              </a:lnSpc>
            </a:pPr>
            <a:r>
              <a:rPr lang="en-US" sz="2400">
                <a:latin typeface="Comic Sans MS" charset="0"/>
                <a:ea typeface="ＭＳ Ｐゴシック" charset="0"/>
              </a:rPr>
              <a:t>Problems: need largely hand-built custom semantic support </a:t>
            </a:r>
            <a:r>
              <a:rPr lang="en-US" sz="1800">
                <a:solidFill>
                  <a:srgbClr val="CC0000"/>
                </a:solidFill>
                <a:latin typeface="Comic Sans MS" charset="0"/>
                <a:ea typeface="ＭＳ Ｐゴシック" charset="0"/>
              </a:rPr>
              <a:t>(improved wizards in new version!)</a:t>
            </a:r>
            <a:endParaRPr lang="en-US" sz="2400">
              <a:solidFill>
                <a:srgbClr val="CC0000"/>
              </a:solidFill>
              <a:latin typeface="Comic Sans MS" charset="0"/>
              <a:ea typeface="ＭＳ Ｐゴシック" charset="0"/>
            </a:endParaRPr>
          </a:p>
          <a:p>
            <a:pPr lvl="1" eaLnBrk="1" hangingPunct="1">
              <a:lnSpc>
                <a:spcPct val="90000"/>
              </a:lnSpc>
            </a:pPr>
            <a:r>
              <a:rPr lang="en-US" sz="2000">
                <a:latin typeface="Comic Sans MS" charset="0"/>
                <a:ea typeface="ＭＳ Ｐゴシック" charset="0"/>
              </a:rPr>
              <a:t>GUIs more tangible and effective?</a:t>
            </a:r>
          </a:p>
        </p:txBody>
      </p:sp>
    </p:spTree>
    <p:extLst>
      <p:ext uri="{BB962C8B-B14F-4D97-AF65-F5344CB8AC3E}">
        <p14:creationId xmlns:p14="http://schemas.microsoft.com/office/powerpoint/2010/main" val="1628115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p:txBody>
          <a:bodyPr/>
          <a:lstStyle/>
          <a:p>
            <a:pPr eaLnBrk="1" hangingPunct="1"/>
            <a:r>
              <a:rPr lang="en-US">
                <a:latin typeface="Comic Sans MS" charset="0"/>
                <a:ea typeface="ＭＳ Ｐゴシック" charset="0"/>
              </a:rPr>
              <a:t>Lunar (Woods, 1971)</a:t>
            </a:r>
          </a:p>
        </p:txBody>
      </p:sp>
      <p:sp>
        <p:nvSpPr>
          <p:cNvPr id="201730" name="Rectangle 3"/>
          <p:cNvSpPr>
            <a:spLocks noGrp="1" noChangeArrowheads="1"/>
          </p:cNvSpPr>
          <p:nvPr>
            <p:ph type="body" idx="1"/>
          </p:nvPr>
        </p:nvSpPr>
        <p:spPr/>
        <p:txBody>
          <a:bodyPr/>
          <a:lstStyle/>
          <a:p>
            <a:pPr eaLnBrk="1" hangingPunct="1"/>
            <a:endParaRPr lang="en-US" sz="2800">
              <a:latin typeface="Comic Sans MS" charset="0"/>
              <a:ea typeface="ＭＳ Ｐゴシック" charset="0"/>
            </a:endParaRPr>
          </a:p>
          <a:p>
            <a:pPr eaLnBrk="1" hangingPunct="1"/>
            <a:r>
              <a:rPr lang="en-US" sz="2800">
                <a:latin typeface="Comic Sans MS" charset="0"/>
                <a:ea typeface="ＭＳ Ｐゴシック" charset="0"/>
              </a:rPr>
              <a:t>Moon rock chemistry</a:t>
            </a:r>
          </a:p>
          <a:p>
            <a:pPr eaLnBrk="1" hangingPunct="1"/>
            <a:r>
              <a:rPr lang="en-US" sz="2800">
                <a:latin typeface="Comic Sans MS" charset="0"/>
                <a:ea typeface="ＭＳ Ｐゴシック" charset="0"/>
              </a:rPr>
              <a:t>ATN and procedural semantics</a:t>
            </a:r>
          </a:p>
          <a:p>
            <a:pPr lvl="1" eaLnBrk="1" hangingPunct="1"/>
            <a:r>
              <a:rPr lang="en-US" sz="2400">
                <a:latin typeface="Comic Sans MS" charset="0"/>
                <a:ea typeface="ＭＳ Ｐゴシック" charset="0"/>
              </a:rPr>
              <a:t>sentences into procedure calls acting on db</a:t>
            </a:r>
          </a:p>
          <a:p>
            <a:pPr eaLnBrk="1" hangingPunct="1"/>
            <a:r>
              <a:rPr lang="en-US" sz="2800">
                <a:latin typeface="Comic Sans MS" charset="0"/>
                <a:ea typeface="ＭＳ Ｐゴシック" charset="0"/>
              </a:rPr>
              <a:t>78% of requests without error</a:t>
            </a:r>
          </a:p>
          <a:p>
            <a:pPr eaLnBrk="1" hangingPunct="1"/>
            <a:r>
              <a:rPr lang="en-US" sz="2800">
                <a:latin typeface="Comic Sans MS" charset="0"/>
                <a:ea typeface="ＭＳ Ｐゴシック" charset="0"/>
              </a:rPr>
              <a:t>90% when dictionary corrected</a:t>
            </a:r>
          </a:p>
          <a:p>
            <a:pPr eaLnBrk="1" hangingPunct="1"/>
            <a:r>
              <a:rPr lang="en-US" sz="2800">
                <a:latin typeface="Comic Sans MS" charset="0"/>
                <a:ea typeface="ＭＳ Ｐゴシック" charset="0"/>
              </a:rPr>
              <a:t>Non-realistic numbers</a:t>
            </a:r>
          </a:p>
          <a:p>
            <a:pPr eaLnBrk="1" hangingPunct="1">
              <a:buFontTx/>
              <a:buNone/>
            </a:pPr>
            <a:endParaRPr lang="en-US" sz="2800">
              <a:latin typeface="Comic Sans MS" charset="0"/>
              <a:ea typeface="ＭＳ Ｐゴシック" charset="0"/>
            </a:endParaRPr>
          </a:p>
        </p:txBody>
      </p:sp>
    </p:spTree>
    <p:extLst>
      <p:ext uri="{BB962C8B-B14F-4D97-AF65-F5344CB8AC3E}">
        <p14:creationId xmlns:p14="http://schemas.microsoft.com/office/powerpoint/2010/main" val="1905473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eaLnBrk="1" hangingPunct="1">
              <a:defRPr/>
            </a:pPr>
            <a:r>
              <a:rPr lang="en-US" smtClean="0">
                <a:cs typeface="+mj-cs"/>
              </a:rPr>
              <a:t>Example : FoG</a:t>
            </a:r>
          </a:p>
        </p:txBody>
      </p:sp>
      <p:sp>
        <p:nvSpPr>
          <p:cNvPr id="138243" name="Rectangle 3"/>
          <p:cNvSpPr>
            <a:spLocks noGrp="1" noChangeArrowheads="1"/>
          </p:cNvSpPr>
          <p:nvPr>
            <p:ph type="body" idx="1"/>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eaLnBrk="1" hangingPunct="1">
              <a:defRPr/>
            </a:pPr>
            <a:r>
              <a:rPr lang="en-US" sz="2800" smtClean="0">
                <a:cs typeface="+mn-cs"/>
              </a:rPr>
              <a:t>Produces textual weather reports in English and French </a:t>
            </a:r>
          </a:p>
          <a:p>
            <a:pPr eaLnBrk="1" hangingPunct="1">
              <a:defRPr/>
            </a:pPr>
            <a:r>
              <a:rPr lang="en-US" smtClean="0">
                <a:cs typeface="+mn-cs"/>
              </a:rPr>
              <a:t>Input: </a:t>
            </a:r>
          </a:p>
          <a:p>
            <a:pPr lvl="1" eaLnBrk="1" hangingPunct="1">
              <a:defRPr/>
            </a:pPr>
            <a:r>
              <a:rPr lang="en-US" sz="2400" smtClean="0"/>
              <a:t>Graphical/numerical weather depiction</a:t>
            </a:r>
            <a:endParaRPr lang="en-US" u="sng" smtClean="0"/>
          </a:p>
          <a:p>
            <a:pPr eaLnBrk="1" hangingPunct="1">
              <a:defRPr/>
            </a:pPr>
            <a:r>
              <a:rPr lang="en-US" smtClean="0">
                <a:cs typeface="+mn-cs"/>
              </a:rPr>
              <a:t>User: </a:t>
            </a:r>
          </a:p>
          <a:p>
            <a:pPr lvl="1" eaLnBrk="1" hangingPunct="1">
              <a:defRPr/>
            </a:pPr>
            <a:r>
              <a:rPr lang="en-US" sz="2400" smtClean="0"/>
              <a:t>Environment Canada (Canadian Weather Service)</a:t>
            </a:r>
          </a:p>
        </p:txBody>
      </p:sp>
    </p:spTree>
    <p:extLst>
      <p:ext uri="{BB962C8B-B14F-4D97-AF65-F5344CB8AC3E}">
        <p14:creationId xmlns:p14="http://schemas.microsoft.com/office/powerpoint/2010/main" val="1186366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600200"/>
            <a:ext cx="621982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826" name="Rectangle 3"/>
          <p:cNvSpPr>
            <a:spLocks noGrp="1" noChangeArrowheads="1"/>
          </p:cNvSpPr>
          <p:nvPr>
            <p:ph type="title"/>
          </p:nvPr>
        </p:nvSpPr>
        <p:spPr/>
        <p:txBody>
          <a:bodyPr/>
          <a:lstStyle/>
          <a:p>
            <a:pPr eaLnBrk="1" hangingPunct="1"/>
            <a:r>
              <a:rPr lang="en-US">
                <a:latin typeface="Comic Sans MS" charset="0"/>
                <a:ea typeface="ＭＳ Ｐゴシック" charset="0"/>
              </a:rPr>
              <a:t>FoG: Input</a:t>
            </a:r>
          </a:p>
        </p:txBody>
      </p:sp>
    </p:spTree>
    <p:extLst>
      <p:ext uri="{BB962C8B-B14F-4D97-AF65-F5344CB8AC3E}">
        <p14:creationId xmlns:p14="http://schemas.microsoft.com/office/powerpoint/2010/main" val="3488111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eaLnBrk="1" hangingPunct="1">
              <a:defRPr/>
            </a:pPr>
            <a:r>
              <a:rPr lang="en-US" smtClean="0">
                <a:cs typeface="+mj-cs"/>
              </a:rPr>
              <a:t>FoG: Output</a:t>
            </a:r>
          </a:p>
        </p:txBody>
      </p:sp>
      <p:pic>
        <p:nvPicPr>
          <p:cNvPr id="142339"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562100"/>
            <a:ext cx="6553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35126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p:txBody>
          <a:bodyPr/>
          <a:lstStyle/>
          <a:p>
            <a:pPr eaLnBrk="1" hangingPunct="1"/>
            <a:r>
              <a:rPr lang="en-US">
                <a:latin typeface="Comic Sans MS" charset="0"/>
                <a:ea typeface="ＭＳ Ｐゴシック" charset="0"/>
              </a:rPr>
              <a:t>Word Sense Disambiguation</a:t>
            </a:r>
          </a:p>
        </p:txBody>
      </p:sp>
      <p:sp>
        <p:nvSpPr>
          <p:cNvPr id="209922"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It</a:t>
            </a:r>
            <a:r>
              <a:rPr lang="fr-FR" altLang="ja-JP" sz="2400">
                <a:latin typeface="Comic Sans MS" charset="0"/>
                <a:ea typeface="ＭＳ Ｐゴシック" charset="0"/>
              </a:rPr>
              <a:t>'</a:t>
            </a:r>
            <a:r>
              <a:rPr lang="en-US" sz="2400">
                <a:latin typeface="Comic Sans MS" charset="0"/>
                <a:ea typeface="ＭＳ Ｐゴシック" charset="0"/>
              </a:rPr>
              <a:t>s a no-brainer that NLP should be useful and used for web search (and IR in general):</a:t>
            </a:r>
          </a:p>
          <a:p>
            <a:pPr lvl="1" eaLnBrk="1" hangingPunct="1">
              <a:lnSpc>
                <a:spcPct val="90000"/>
              </a:lnSpc>
            </a:pPr>
            <a:r>
              <a:rPr lang="en-US" sz="2000">
                <a:latin typeface="Comic Sans MS" charset="0"/>
                <a:ea typeface="ＭＳ Ｐゴシック" charset="0"/>
              </a:rPr>
              <a:t>Search for </a:t>
            </a:r>
            <a:r>
              <a:rPr lang="fr-FR" altLang="ja-JP" sz="2000">
                <a:latin typeface="Comic Sans MS" charset="0"/>
                <a:ea typeface="ＭＳ Ｐゴシック" charset="0"/>
              </a:rPr>
              <a:t>'</a:t>
            </a:r>
            <a:r>
              <a:rPr lang="en-US" sz="2000">
                <a:latin typeface="Comic Sans MS" charset="0"/>
                <a:ea typeface="ＭＳ Ｐゴシック" charset="0"/>
              </a:rPr>
              <a:t>Jaguar</a:t>
            </a:r>
            <a:r>
              <a:rPr lang="fr-FR" altLang="ja-JP" sz="2000">
                <a:latin typeface="Comic Sans MS" charset="0"/>
                <a:ea typeface="ＭＳ Ｐゴシック" charset="0"/>
              </a:rPr>
              <a:t>'</a:t>
            </a:r>
            <a:endParaRPr lang="en-US" sz="2000">
              <a:latin typeface="Comic Sans MS" charset="0"/>
              <a:ea typeface="ＭＳ Ｐゴシック" charset="0"/>
            </a:endParaRPr>
          </a:p>
          <a:p>
            <a:pPr lvl="2" eaLnBrk="1" hangingPunct="1">
              <a:lnSpc>
                <a:spcPct val="90000"/>
              </a:lnSpc>
            </a:pPr>
            <a:r>
              <a:rPr lang="en-US" sz="1800">
                <a:latin typeface="Comic Sans MS" charset="0"/>
                <a:ea typeface="ＭＳ Ｐゴシック" charset="0"/>
              </a:rPr>
              <a:t>the computer should know or ask whether you</a:t>
            </a:r>
            <a:r>
              <a:rPr lang="fr-FR" altLang="ja-JP" sz="1800">
                <a:latin typeface="Comic Sans MS" charset="0"/>
                <a:ea typeface="ＭＳ Ｐゴシック" charset="0"/>
              </a:rPr>
              <a:t>'</a:t>
            </a:r>
            <a:r>
              <a:rPr lang="en-US" sz="1800">
                <a:latin typeface="Comic Sans MS" charset="0"/>
                <a:ea typeface="ＭＳ Ｐゴシック" charset="0"/>
              </a:rPr>
              <a:t>re interested in big cats [scarce on the web], cars, or, perhaps a molecule geometry and solvation energy package, or a package for fast network I/O in Java</a:t>
            </a:r>
          </a:p>
          <a:p>
            <a:pPr lvl="1" eaLnBrk="1" hangingPunct="1">
              <a:lnSpc>
                <a:spcPct val="90000"/>
              </a:lnSpc>
            </a:pPr>
            <a:r>
              <a:rPr lang="en-US" sz="2000">
                <a:latin typeface="Comic Sans MS" charset="0"/>
                <a:ea typeface="ＭＳ Ｐゴシック" charset="0"/>
              </a:rPr>
              <a:t>Search for </a:t>
            </a:r>
            <a:r>
              <a:rPr lang="fr-FR" altLang="ja-JP" sz="2000">
                <a:latin typeface="Comic Sans MS" charset="0"/>
                <a:ea typeface="ＭＳ Ｐゴシック" charset="0"/>
              </a:rPr>
              <a:t>'</a:t>
            </a:r>
            <a:r>
              <a:rPr lang="en-US" sz="2000">
                <a:latin typeface="Comic Sans MS" charset="0"/>
                <a:ea typeface="ＭＳ Ｐゴシック" charset="0"/>
              </a:rPr>
              <a:t>Michael Jordan</a:t>
            </a:r>
            <a:r>
              <a:rPr lang="fr-FR" altLang="ja-JP" sz="2000">
                <a:latin typeface="Comic Sans MS" charset="0"/>
                <a:ea typeface="ＭＳ Ｐゴシック" charset="0"/>
              </a:rPr>
              <a:t>'</a:t>
            </a:r>
            <a:endParaRPr lang="en-US" sz="2000">
              <a:latin typeface="Comic Sans MS" charset="0"/>
              <a:ea typeface="ＭＳ Ｐゴシック" charset="0"/>
            </a:endParaRPr>
          </a:p>
          <a:p>
            <a:pPr lvl="2" eaLnBrk="1" hangingPunct="1">
              <a:lnSpc>
                <a:spcPct val="90000"/>
              </a:lnSpc>
            </a:pPr>
            <a:r>
              <a:rPr lang="en-US" sz="1800">
                <a:latin typeface="Comic Sans MS" charset="0"/>
                <a:ea typeface="ＭＳ Ｐゴシック" charset="0"/>
              </a:rPr>
              <a:t>The basketballer or the machine learning guy?</a:t>
            </a:r>
          </a:p>
          <a:p>
            <a:pPr lvl="1" eaLnBrk="1" hangingPunct="1">
              <a:lnSpc>
                <a:spcPct val="90000"/>
              </a:lnSpc>
            </a:pPr>
            <a:r>
              <a:rPr lang="en-US" sz="2000">
                <a:latin typeface="Comic Sans MS" charset="0"/>
                <a:ea typeface="ＭＳ Ｐゴシック" charset="0"/>
              </a:rPr>
              <a:t>Search for laptop, don</a:t>
            </a:r>
            <a:r>
              <a:rPr lang="fr-FR" altLang="ja-JP" sz="2000">
                <a:latin typeface="Comic Sans MS" charset="0"/>
                <a:ea typeface="ＭＳ Ｐゴシック" charset="0"/>
              </a:rPr>
              <a:t>'</a:t>
            </a:r>
            <a:r>
              <a:rPr lang="en-US" sz="2000">
                <a:latin typeface="Comic Sans MS" charset="0"/>
                <a:ea typeface="ＭＳ Ｐゴシック" charset="0"/>
              </a:rPr>
              <a:t>t find notebook</a:t>
            </a:r>
          </a:p>
          <a:p>
            <a:pPr lvl="1" eaLnBrk="1" hangingPunct="1">
              <a:lnSpc>
                <a:spcPct val="90000"/>
              </a:lnSpc>
            </a:pPr>
            <a:r>
              <a:rPr lang="en-US" sz="2000">
                <a:latin typeface="Comic Sans MS" charset="0"/>
                <a:ea typeface="ＭＳ Ｐゴシック" charset="0"/>
              </a:rPr>
              <a:t>Google doesn</a:t>
            </a:r>
            <a:r>
              <a:rPr lang="fr-FR" altLang="ja-JP" sz="2000">
                <a:latin typeface="Comic Sans MS" charset="0"/>
                <a:ea typeface="ＭＳ Ｐゴシック" charset="0"/>
              </a:rPr>
              <a:t>'</a:t>
            </a:r>
            <a:r>
              <a:rPr lang="en-US" sz="2000">
                <a:latin typeface="Comic Sans MS" charset="0"/>
                <a:ea typeface="ＭＳ Ｐゴシック" charset="0"/>
              </a:rPr>
              <a:t>t even </a:t>
            </a:r>
            <a:r>
              <a:rPr lang="en-US" sz="2000" i="1">
                <a:latin typeface="Comic Sans MS" charset="0"/>
                <a:ea typeface="ＭＳ Ｐゴシック" charset="0"/>
              </a:rPr>
              <a:t>stem:</a:t>
            </a:r>
            <a:r>
              <a:rPr lang="en-US" sz="2000">
                <a:latin typeface="Comic Sans MS" charset="0"/>
                <a:ea typeface="ＭＳ Ｐゴシック" charset="0"/>
              </a:rPr>
              <a:t> </a:t>
            </a:r>
          </a:p>
          <a:p>
            <a:pPr lvl="2" eaLnBrk="1" hangingPunct="1">
              <a:lnSpc>
                <a:spcPct val="90000"/>
              </a:lnSpc>
            </a:pPr>
            <a:r>
              <a:rPr lang="en-US" sz="1800">
                <a:latin typeface="Comic Sans MS" charset="0"/>
                <a:ea typeface="ＭＳ Ｐゴシック" charset="0"/>
              </a:rPr>
              <a:t>Search for </a:t>
            </a:r>
            <a:r>
              <a:rPr lang="en-US" sz="1800" i="1">
                <a:latin typeface="Comic Sans MS" charset="0"/>
                <a:ea typeface="ＭＳ Ｐゴシック" charset="0"/>
              </a:rPr>
              <a:t>probabilistic model</a:t>
            </a:r>
            <a:r>
              <a:rPr lang="en-US" sz="1800">
                <a:latin typeface="Comic Sans MS" charset="0"/>
                <a:ea typeface="ＭＳ Ｐゴシック" charset="0"/>
              </a:rPr>
              <a:t>, and you don</a:t>
            </a:r>
            <a:r>
              <a:rPr lang="fr-FR" altLang="ja-JP" sz="1800">
                <a:latin typeface="Comic Sans MS" charset="0"/>
                <a:ea typeface="ＭＳ Ｐゴシック" charset="0"/>
              </a:rPr>
              <a:t>'</a:t>
            </a:r>
            <a:r>
              <a:rPr lang="en-US" sz="1800">
                <a:latin typeface="Comic Sans MS" charset="0"/>
                <a:ea typeface="ＭＳ Ｐゴシック" charset="0"/>
              </a:rPr>
              <a:t>t even match pages with </a:t>
            </a:r>
            <a:r>
              <a:rPr lang="en-US" sz="1800" i="1">
                <a:latin typeface="Comic Sans MS" charset="0"/>
                <a:ea typeface="ＭＳ Ｐゴシック" charset="0"/>
              </a:rPr>
              <a:t>probabilistic models</a:t>
            </a:r>
            <a:r>
              <a:rPr lang="en-US" sz="1800">
                <a:latin typeface="Comic Sans MS" charset="0"/>
                <a:ea typeface="ＭＳ Ｐゴシック" charset="0"/>
              </a:rPr>
              <a:t>.</a:t>
            </a:r>
          </a:p>
        </p:txBody>
      </p:sp>
    </p:spTree>
    <p:extLst>
      <p:ext uri="{BB962C8B-B14F-4D97-AF65-F5344CB8AC3E}">
        <p14:creationId xmlns:p14="http://schemas.microsoft.com/office/powerpoint/2010/main" val="31676022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p:txBody>
          <a:bodyPr/>
          <a:lstStyle/>
          <a:p>
            <a:pPr eaLnBrk="1" hangingPunct="1"/>
            <a:r>
              <a:rPr lang="en-US">
                <a:latin typeface="Comic Sans MS" charset="0"/>
                <a:ea typeface="ＭＳ Ｐゴシック" charset="0"/>
              </a:rPr>
              <a:t>WSD</a:t>
            </a:r>
          </a:p>
        </p:txBody>
      </p:sp>
      <p:sp>
        <p:nvSpPr>
          <p:cNvPr id="211970"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Word sense disambiguation technology generally works well (like text categorization)</a:t>
            </a:r>
          </a:p>
          <a:p>
            <a:pPr eaLnBrk="1" hangingPunct="1">
              <a:lnSpc>
                <a:spcPct val="90000"/>
              </a:lnSpc>
            </a:pPr>
            <a:r>
              <a:rPr lang="en-US" sz="2400">
                <a:latin typeface="Comic Sans MS" charset="0"/>
                <a:ea typeface="ＭＳ Ｐゴシック" charset="0"/>
              </a:rPr>
              <a:t>Synonyms can be found or listed</a:t>
            </a:r>
          </a:p>
          <a:p>
            <a:pPr eaLnBrk="1" hangingPunct="1">
              <a:lnSpc>
                <a:spcPct val="90000"/>
              </a:lnSpc>
            </a:pPr>
            <a:r>
              <a:rPr lang="en-US" sz="2400">
                <a:latin typeface="Comic Sans MS" charset="0"/>
                <a:ea typeface="ＭＳ Ｐゴシック" charset="0"/>
              </a:rPr>
              <a:t>Lots of people have been into fixing this</a:t>
            </a:r>
          </a:p>
          <a:p>
            <a:pPr lvl="1" eaLnBrk="1" hangingPunct="1">
              <a:lnSpc>
                <a:spcPct val="90000"/>
              </a:lnSpc>
            </a:pPr>
            <a:r>
              <a:rPr lang="en-US" sz="2000">
                <a:latin typeface="Comic Sans MS" charset="0"/>
                <a:ea typeface="ＭＳ Ｐゴシック" charset="0"/>
              </a:rPr>
              <a:t>e-Cyc had a beta version with Hotbot that disambiguated senses, and was going to go live in 2 months … 14 months ago</a:t>
            </a:r>
          </a:p>
          <a:p>
            <a:pPr lvl="1" eaLnBrk="1" hangingPunct="1">
              <a:lnSpc>
                <a:spcPct val="90000"/>
              </a:lnSpc>
            </a:pPr>
            <a:r>
              <a:rPr lang="en-US" sz="2000">
                <a:latin typeface="Comic Sans MS" charset="0"/>
                <a:ea typeface="ＭＳ Ｐゴシック" charset="0"/>
              </a:rPr>
              <a:t>Lots of startups: </a:t>
            </a:r>
          </a:p>
          <a:p>
            <a:pPr lvl="2" eaLnBrk="1" hangingPunct="1">
              <a:lnSpc>
                <a:spcPct val="90000"/>
              </a:lnSpc>
            </a:pPr>
            <a:r>
              <a:rPr lang="en-US" sz="1800">
                <a:latin typeface="Comic Sans MS" charset="0"/>
                <a:ea typeface="ＭＳ Ｐゴシック" charset="0"/>
              </a:rPr>
              <a:t>LingoMotors</a:t>
            </a:r>
          </a:p>
          <a:p>
            <a:pPr lvl="2" eaLnBrk="1" hangingPunct="1">
              <a:lnSpc>
                <a:spcPct val="90000"/>
              </a:lnSpc>
            </a:pPr>
            <a:r>
              <a:rPr lang="en-US" sz="1800">
                <a:latin typeface="Comic Sans MS" charset="0"/>
                <a:ea typeface="ＭＳ Ｐゴシック" charset="0"/>
              </a:rPr>
              <a:t>iPhrase </a:t>
            </a:r>
            <a:r>
              <a:rPr lang="ja-JP" altLang="en-US" sz="1800">
                <a:latin typeface="Comic Sans MS" charset="0"/>
                <a:ea typeface="ＭＳ Ｐゴシック" charset="0"/>
              </a:rPr>
              <a:t>“</a:t>
            </a:r>
            <a:r>
              <a:rPr lang="en-US" altLang="ja-JP" sz="1800">
                <a:solidFill>
                  <a:srgbClr val="000099"/>
                </a:solidFill>
                <a:latin typeface="Comic Sans MS" charset="0"/>
                <a:ea typeface="ＭＳ Ｐゴシック" charset="0"/>
              </a:rPr>
              <a:t>Traditional keyword search technology is hopelessly outdated</a:t>
            </a:r>
            <a:r>
              <a:rPr lang="ja-JP" altLang="en-US" sz="1800">
                <a:latin typeface="Comic Sans MS" charset="0"/>
                <a:ea typeface="ＭＳ Ｐゴシック" charset="0"/>
              </a:rPr>
              <a:t>”</a:t>
            </a:r>
            <a:endParaRPr lang="en-US" sz="1800">
              <a:latin typeface="Comic Sans MS" charset="0"/>
              <a:ea typeface="ＭＳ Ｐゴシック" charset="0"/>
            </a:endParaRPr>
          </a:p>
        </p:txBody>
      </p:sp>
    </p:spTree>
    <p:extLst>
      <p:ext uri="{BB962C8B-B14F-4D97-AF65-F5344CB8AC3E}">
        <p14:creationId xmlns:p14="http://schemas.microsoft.com/office/powerpoint/2010/main" val="155721560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485775" y="118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p>
        </p:txBody>
      </p:sp>
      <p:pic>
        <p:nvPicPr>
          <p:cNvPr id="214018" name="Picture 3" descr="img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746125" y="960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
        <p:nvSpPr>
          <p:cNvPr id="90114" name="Rectangle 3"/>
          <p:cNvSpPr>
            <a:spLocks noGrp="1" noChangeArrowheads="1"/>
          </p:cNvSpPr>
          <p:nvPr>
            <p:ph type="title"/>
          </p:nvPr>
        </p:nvSpPr>
        <p:spPr/>
        <p:txBody>
          <a:bodyPr/>
          <a:lstStyle/>
          <a:p>
            <a:pPr eaLnBrk="1" hangingPunct="1"/>
            <a:r>
              <a:rPr lang="en-US">
                <a:latin typeface="Comic Sans MS" charset="0"/>
                <a:ea typeface="ＭＳ Ｐゴシック" charset="0"/>
              </a:rPr>
              <a:t>Turing Test (1950)</a:t>
            </a:r>
          </a:p>
        </p:txBody>
      </p:sp>
      <p:sp>
        <p:nvSpPr>
          <p:cNvPr id="90115" name="Rectangle 4"/>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Turing test: machine, human, and human judge</a:t>
            </a:r>
          </a:p>
          <a:p>
            <a:pPr lvl="1" eaLnBrk="1" hangingPunct="1">
              <a:lnSpc>
                <a:spcPct val="90000"/>
              </a:lnSpc>
            </a:pPr>
            <a:endParaRPr lang="en-US" sz="2000">
              <a:latin typeface="Comic Sans MS" charset="0"/>
              <a:ea typeface="ＭＳ Ｐゴシック" charset="0"/>
            </a:endParaRPr>
          </a:p>
          <a:p>
            <a:pPr eaLnBrk="1" hangingPunct="1">
              <a:lnSpc>
                <a:spcPct val="90000"/>
              </a:lnSpc>
            </a:pPr>
            <a:r>
              <a:rPr lang="en-US" sz="2400">
                <a:latin typeface="Comic Sans MS" charset="0"/>
                <a:ea typeface="ＭＳ Ｐゴシック" charset="0"/>
              </a:rPr>
              <a:t>Judge asks questions of computer and human</a:t>
            </a:r>
          </a:p>
          <a:p>
            <a:pPr lvl="1" eaLnBrk="1" hangingPunct="1">
              <a:lnSpc>
                <a:spcPct val="90000"/>
              </a:lnSpc>
            </a:pPr>
            <a:r>
              <a:rPr lang="en-US" sz="2000">
                <a:latin typeface="Comic Sans MS" charset="0"/>
                <a:ea typeface="ＭＳ Ｐゴシック" charset="0"/>
              </a:rPr>
              <a:t>Machine</a:t>
            </a:r>
            <a:r>
              <a:rPr lang="fr-FR" altLang="ja-JP" sz="2000">
                <a:latin typeface="Comic Sans MS" charset="0"/>
                <a:ea typeface="ＭＳ Ｐゴシック" charset="0"/>
              </a:rPr>
              <a:t>'</a:t>
            </a:r>
            <a:r>
              <a:rPr lang="en-US" sz="2000">
                <a:latin typeface="Comic Sans MS" charset="0"/>
                <a:ea typeface="ＭＳ Ｐゴシック" charset="0"/>
              </a:rPr>
              <a:t>s job is to act like a human; human</a:t>
            </a:r>
            <a:r>
              <a:rPr lang="fr-FR" altLang="ja-JP" sz="2000">
                <a:latin typeface="Comic Sans MS" charset="0"/>
                <a:ea typeface="ＭＳ Ｐゴシック" charset="0"/>
              </a:rPr>
              <a:t>'</a:t>
            </a:r>
            <a:r>
              <a:rPr lang="en-US" sz="2000">
                <a:latin typeface="Comic Sans MS" charset="0"/>
                <a:ea typeface="ＭＳ Ｐゴシック" charset="0"/>
              </a:rPr>
              <a:t>s job is to convince judge that he</a:t>
            </a:r>
            <a:r>
              <a:rPr lang="fr-FR" altLang="ja-JP" sz="2000">
                <a:latin typeface="Comic Sans MS" charset="0"/>
                <a:ea typeface="ＭＳ Ｐゴシック" charset="0"/>
              </a:rPr>
              <a:t>'</a:t>
            </a:r>
            <a:r>
              <a:rPr lang="en-US" sz="2000">
                <a:latin typeface="Comic Sans MS" charset="0"/>
                <a:ea typeface="ＭＳ Ｐゴシック" charset="0"/>
              </a:rPr>
              <a:t>s not the machine</a:t>
            </a:r>
          </a:p>
          <a:p>
            <a:pPr lvl="1" eaLnBrk="1" hangingPunct="1">
              <a:lnSpc>
                <a:spcPct val="90000"/>
              </a:lnSpc>
            </a:pPr>
            <a:r>
              <a:rPr lang="en-US" sz="2000">
                <a:latin typeface="Comic Sans MS" charset="0"/>
                <a:ea typeface="ＭＳ Ｐゴシック" charset="0"/>
              </a:rPr>
              <a:t>Machine judged </a:t>
            </a:r>
            <a:r>
              <a:rPr lang="ja-JP" altLang="en-US" sz="2000">
                <a:latin typeface="Comic Sans MS" charset="0"/>
                <a:ea typeface="ＭＳ Ｐゴシック" charset="0"/>
              </a:rPr>
              <a:t>“</a:t>
            </a:r>
            <a:r>
              <a:rPr lang="en-US" altLang="ja-JP" sz="2000">
                <a:latin typeface="Comic Sans MS" charset="0"/>
                <a:ea typeface="ＭＳ Ｐゴシック" charset="0"/>
              </a:rPr>
              <a:t>intelligent</a:t>
            </a:r>
            <a:r>
              <a:rPr lang="ja-JP" altLang="en-US" sz="2000">
                <a:latin typeface="Comic Sans MS" charset="0"/>
                <a:ea typeface="ＭＳ Ｐゴシック" charset="0"/>
              </a:rPr>
              <a:t>”</a:t>
            </a:r>
            <a:r>
              <a:rPr lang="en-US" altLang="ja-JP" sz="2000">
                <a:latin typeface="Comic Sans MS" charset="0"/>
                <a:ea typeface="ＭＳ Ｐゴシック" charset="0"/>
              </a:rPr>
              <a:t> if it can fool judge</a:t>
            </a:r>
          </a:p>
          <a:p>
            <a:pPr lvl="1" eaLnBrk="1" hangingPunct="1">
              <a:lnSpc>
                <a:spcPct val="90000"/>
              </a:lnSpc>
            </a:pPr>
            <a:endParaRPr lang="en-US" sz="2000">
              <a:latin typeface="Comic Sans MS" charset="0"/>
              <a:ea typeface="ＭＳ Ｐゴシック" charset="0"/>
            </a:endParaRPr>
          </a:p>
          <a:p>
            <a:pPr eaLnBrk="1" hangingPunct="1">
              <a:lnSpc>
                <a:spcPct val="90000"/>
              </a:lnSpc>
            </a:pPr>
            <a:r>
              <a:rPr lang="en-US" sz="2400">
                <a:latin typeface="Comic Sans MS" charset="0"/>
                <a:ea typeface="ＭＳ Ｐゴシック" charset="0"/>
              </a:rPr>
              <a:t>Original: </a:t>
            </a:r>
            <a:r>
              <a:rPr lang="en-US" sz="2000">
                <a:latin typeface="Comic Sans MS" charset="0"/>
                <a:ea typeface="ＭＳ Ｐゴシック" charset="0"/>
              </a:rPr>
              <a:t>M</a:t>
            </a:r>
            <a:r>
              <a:rPr lang="en-US" sz="2400">
                <a:latin typeface="Comic Sans MS" charset="0"/>
                <a:ea typeface="ＭＳ Ｐゴシック" charset="0"/>
              </a:rPr>
              <a:t>ale and the female try to convince the judge that they were female. If AI replaced male, would judge be more accurate in guessing who real female was?</a:t>
            </a:r>
            <a:endParaRPr lang="en-US" sz="2000">
              <a:latin typeface="Comic Sans MS" charset="0"/>
              <a:ea typeface="ＭＳ Ｐゴシック" charset="0"/>
            </a:endParaRPr>
          </a:p>
          <a:p>
            <a:pPr lvl="1" eaLnBrk="1" hangingPunct="1">
              <a:lnSpc>
                <a:spcPct val="90000"/>
              </a:lnSpc>
              <a:buFontTx/>
              <a:buNone/>
            </a:pPr>
            <a:endParaRPr lang="en-US" sz="2000">
              <a:latin typeface="Comic Sans MS" charset="0"/>
              <a:ea typeface="ＭＳ Ｐゴシック" charset="0"/>
            </a:endParaRPr>
          </a:p>
          <a:p>
            <a:pPr eaLnBrk="1" hangingPunct="1">
              <a:lnSpc>
                <a:spcPct val="90000"/>
              </a:lnSpc>
            </a:pPr>
            <a:endParaRPr lang="en-US" sz="2400">
              <a:latin typeface="Comic Sans MS" charset="0"/>
              <a:ea typeface="ＭＳ Ｐゴシック" charset="0"/>
            </a:endParaRPr>
          </a:p>
        </p:txBody>
      </p:sp>
    </p:spTree>
    <p:extLst>
      <p:ext uri="{BB962C8B-B14F-4D97-AF65-F5344CB8AC3E}">
        <p14:creationId xmlns:p14="http://schemas.microsoft.com/office/powerpoint/2010/main" val="404537903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p:txBody>
          <a:bodyPr/>
          <a:lstStyle/>
          <a:p>
            <a:pPr eaLnBrk="1" hangingPunct="1"/>
            <a:r>
              <a:rPr lang="en-US">
                <a:latin typeface="Comic Sans MS" charset="0"/>
                <a:ea typeface="ＭＳ Ｐゴシック" charset="0"/>
              </a:rPr>
              <a:t>NLP for IR/web search?</a:t>
            </a:r>
          </a:p>
        </p:txBody>
      </p:sp>
      <p:sp>
        <p:nvSpPr>
          <p:cNvPr id="216066"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Methods which use of rich ontologies, etc., can work very well for intranet search within a customer</a:t>
            </a:r>
            <a:r>
              <a:rPr lang="fr-FR" altLang="ja-JP" sz="2400">
                <a:latin typeface="Comic Sans MS" charset="0"/>
                <a:ea typeface="ＭＳ Ｐゴシック" charset="0"/>
              </a:rPr>
              <a:t>'</a:t>
            </a:r>
            <a:r>
              <a:rPr lang="en-US" sz="2400">
                <a:latin typeface="Comic Sans MS" charset="0"/>
                <a:ea typeface="ＭＳ Ｐゴシック" charset="0"/>
              </a:rPr>
              <a:t>s site (where anchor-text, link, and click patterns are much less relevant)</a:t>
            </a:r>
          </a:p>
          <a:p>
            <a:pPr lvl="1" eaLnBrk="1" hangingPunct="1">
              <a:lnSpc>
                <a:spcPct val="90000"/>
              </a:lnSpc>
            </a:pPr>
            <a:r>
              <a:rPr lang="en-US" sz="2000">
                <a:latin typeface="Comic Sans MS" charset="0"/>
                <a:ea typeface="ＭＳ Ｐゴシック" charset="0"/>
              </a:rPr>
              <a:t>But don</a:t>
            </a:r>
            <a:r>
              <a:rPr lang="fr-FR" altLang="ja-JP" sz="2000">
                <a:latin typeface="Comic Sans MS" charset="0"/>
                <a:ea typeface="ＭＳ Ｐゴシック" charset="0"/>
              </a:rPr>
              <a:t>'</a:t>
            </a:r>
            <a:r>
              <a:rPr lang="en-US" sz="2000">
                <a:latin typeface="Comic Sans MS" charset="0"/>
                <a:ea typeface="ＭＳ Ｐゴシック" charset="0"/>
              </a:rPr>
              <a:t>t really scale to the whole web</a:t>
            </a:r>
          </a:p>
          <a:p>
            <a:pPr eaLnBrk="1" hangingPunct="1">
              <a:lnSpc>
                <a:spcPct val="90000"/>
              </a:lnSpc>
            </a:pPr>
            <a:endParaRPr lang="en-US" sz="2400">
              <a:latin typeface="Comic Sans MS" charset="0"/>
              <a:ea typeface="ＭＳ Ｐゴシック" charset="0"/>
            </a:endParaRPr>
          </a:p>
          <a:p>
            <a:pPr eaLnBrk="1" hangingPunct="1">
              <a:lnSpc>
                <a:spcPct val="90000"/>
              </a:lnSpc>
            </a:pPr>
            <a:r>
              <a:rPr lang="en-US" sz="2400" i="1">
                <a:latin typeface="Comic Sans MS" charset="0"/>
                <a:ea typeface="ＭＳ Ｐゴシック" charset="0"/>
              </a:rPr>
              <a:t>Moral: it</a:t>
            </a:r>
            <a:r>
              <a:rPr lang="fr-FR" altLang="ja-JP" sz="2400" i="1">
                <a:latin typeface="Comic Sans MS" charset="0"/>
                <a:ea typeface="ＭＳ Ｐゴシック" charset="0"/>
              </a:rPr>
              <a:t>'</a:t>
            </a:r>
            <a:r>
              <a:rPr lang="en-US" sz="2400" i="1">
                <a:latin typeface="Comic Sans MS" charset="0"/>
                <a:ea typeface="ＭＳ Ｐゴシック" charset="0"/>
              </a:rPr>
              <a:t>s hard to beat keyword search for the task of general ad hoc document retrieval</a:t>
            </a:r>
          </a:p>
          <a:p>
            <a:pPr eaLnBrk="1" hangingPunct="1">
              <a:lnSpc>
                <a:spcPct val="90000"/>
              </a:lnSpc>
            </a:pPr>
            <a:r>
              <a:rPr lang="en-US" sz="2400" i="1">
                <a:latin typeface="Comic Sans MS" charset="0"/>
                <a:ea typeface="ＭＳ Ｐゴシック" charset="0"/>
              </a:rPr>
              <a:t>Conclusion: one should move up the food chain to tasks where finer grained understanding of meaning is needed</a:t>
            </a:r>
          </a:p>
        </p:txBody>
      </p:sp>
    </p:spTree>
    <p:extLst>
      <p:ext uri="{BB962C8B-B14F-4D97-AF65-F5344CB8AC3E}">
        <p14:creationId xmlns:p14="http://schemas.microsoft.com/office/powerpoint/2010/main" val="3181778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600200"/>
            <a:ext cx="6781800" cy="508635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8114" name="Rectangle 3"/>
          <p:cNvSpPr>
            <a:spLocks noGrp="1" noChangeArrowheads="1"/>
          </p:cNvSpPr>
          <p:nvPr>
            <p:ph type="title"/>
          </p:nvPr>
        </p:nvSpPr>
        <p:spPr/>
        <p:txBody>
          <a:bodyPr/>
          <a:lstStyle/>
          <a:p>
            <a:pPr eaLnBrk="1" hangingPunct="1"/>
            <a:r>
              <a:rPr lang="en-US">
                <a:latin typeface="Comic Sans MS" charset="0"/>
                <a:ea typeface="ＭＳ Ｐゴシック" charset="0"/>
              </a:rPr>
              <a:t>Product information</a:t>
            </a:r>
          </a:p>
        </p:txBody>
      </p:sp>
    </p:spTree>
    <p:extLst>
      <p:ext uri="{BB962C8B-B14F-4D97-AF65-F5344CB8AC3E}">
        <p14:creationId xmlns:p14="http://schemas.microsoft.com/office/powerpoint/2010/main" val="36066331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p:txBody>
          <a:bodyPr/>
          <a:lstStyle/>
          <a:p>
            <a:pPr eaLnBrk="1" hangingPunct="1"/>
            <a:r>
              <a:rPr lang="en-US">
                <a:latin typeface="Comic Sans MS" charset="0"/>
                <a:ea typeface="ＭＳ Ｐゴシック" charset="0"/>
              </a:rPr>
              <a:t>Product info</a:t>
            </a:r>
          </a:p>
        </p:txBody>
      </p:sp>
      <p:sp>
        <p:nvSpPr>
          <p:cNvPr id="220162" name="Rectangle 3"/>
          <p:cNvSpPr>
            <a:spLocks noGrp="1" noChangeArrowheads="1"/>
          </p:cNvSpPr>
          <p:nvPr>
            <p:ph type="body" sz="half" idx="1"/>
          </p:nvPr>
        </p:nvSpPr>
        <p:spPr>
          <a:xfrm>
            <a:off x="685800" y="1981200"/>
            <a:ext cx="2914650" cy="4114800"/>
          </a:xfrm>
        </p:spPr>
        <p:txBody>
          <a:bodyPr/>
          <a:lstStyle/>
          <a:p>
            <a:pPr eaLnBrk="1" hangingPunct="1"/>
            <a:r>
              <a:rPr lang="en-US" sz="2800">
                <a:latin typeface="Comic Sans MS" charset="0"/>
                <a:ea typeface="ＭＳ Ｐゴシック" charset="0"/>
              </a:rPr>
              <a:t>C-net markets this information</a:t>
            </a:r>
          </a:p>
          <a:p>
            <a:pPr eaLnBrk="1" hangingPunct="1"/>
            <a:r>
              <a:rPr lang="en-US" sz="2800">
                <a:latin typeface="Comic Sans MS" charset="0"/>
                <a:ea typeface="ＭＳ Ｐゴシック" charset="0"/>
              </a:rPr>
              <a:t>How do they get most of it?</a:t>
            </a:r>
          </a:p>
          <a:p>
            <a:pPr lvl="1" eaLnBrk="1" hangingPunct="1"/>
            <a:r>
              <a:rPr lang="en-US" sz="2400">
                <a:latin typeface="Comic Sans MS" charset="0"/>
                <a:ea typeface="ＭＳ Ｐゴシック" charset="0"/>
              </a:rPr>
              <a:t>Phone calls</a:t>
            </a:r>
          </a:p>
          <a:p>
            <a:pPr lvl="1" eaLnBrk="1" hangingPunct="1"/>
            <a:r>
              <a:rPr lang="en-US" sz="2400">
                <a:latin typeface="Comic Sans MS" charset="0"/>
                <a:ea typeface="ＭＳ Ｐゴシック" charset="0"/>
              </a:rPr>
              <a:t>Typing.</a:t>
            </a:r>
          </a:p>
        </p:txBody>
      </p:sp>
      <p:pic>
        <p:nvPicPr>
          <p:cNvPr id="6656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2335213"/>
            <a:ext cx="5124450" cy="4297362"/>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218171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title"/>
          </p:nvPr>
        </p:nvSpPr>
        <p:spPr/>
        <p:txBody>
          <a:bodyPr/>
          <a:lstStyle/>
          <a:p>
            <a:pPr eaLnBrk="1" hangingPunct="1"/>
            <a:r>
              <a:rPr lang="en-US">
                <a:latin typeface="Comic Sans MS" charset="0"/>
                <a:ea typeface="ＭＳ Ｐゴシック" charset="0"/>
              </a:rPr>
              <a:t>Inconsistency: digital cameras</a:t>
            </a:r>
          </a:p>
        </p:txBody>
      </p:sp>
      <p:sp>
        <p:nvSpPr>
          <p:cNvPr id="222210" name="Rectangle 3"/>
          <p:cNvSpPr>
            <a:spLocks noGrp="1" noChangeArrowheads="1"/>
          </p:cNvSpPr>
          <p:nvPr>
            <p:ph type="body" idx="1"/>
          </p:nvPr>
        </p:nvSpPr>
        <p:spPr/>
        <p:txBody>
          <a:bodyPr/>
          <a:lstStyle/>
          <a:p>
            <a:pPr eaLnBrk="1" hangingPunct="1">
              <a:lnSpc>
                <a:spcPct val="90000"/>
              </a:lnSpc>
            </a:pPr>
            <a:r>
              <a:rPr lang="en-US" sz="2200">
                <a:latin typeface="Comic Sans MS" charset="0"/>
                <a:ea typeface="ＭＳ Ｐゴシック" charset="0"/>
              </a:rPr>
              <a:t>Image Capture Device: 1.68 million pixel 1/2-inch CCD sensor</a:t>
            </a:r>
          </a:p>
          <a:p>
            <a:pPr eaLnBrk="1" hangingPunct="1">
              <a:lnSpc>
                <a:spcPct val="90000"/>
              </a:lnSpc>
            </a:pPr>
            <a:r>
              <a:rPr lang="en-US" sz="2200">
                <a:latin typeface="Comic Sans MS" charset="0"/>
                <a:ea typeface="ＭＳ Ｐゴシック" charset="0"/>
              </a:rPr>
              <a:t>Image Capture Device    Total Pixels Approx. 3.34 million    Effective Pixels Approx. 3.24 million</a:t>
            </a:r>
          </a:p>
          <a:p>
            <a:pPr eaLnBrk="1" hangingPunct="1">
              <a:lnSpc>
                <a:spcPct val="90000"/>
              </a:lnSpc>
            </a:pPr>
            <a:r>
              <a:rPr lang="en-US" sz="2200">
                <a:latin typeface="Comic Sans MS" charset="0"/>
                <a:ea typeface="ＭＳ Ｐゴシック" charset="0"/>
              </a:rPr>
              <a:t>Image sensor   Total Pixels: Approx. 2.11 million-pixel</a:t>
            </a:r>
          </a:p>
          <a:p>
            <a:pPr eaLnBrk="1" hangingPunct="1">
              <a:lnSpc>
                <a:spcPct val="90000"/>
              </a:lnSpc>
            </a:pPr>
            <a:r>
              <a:rPr lang="en-US" sz="2200">
                <a:latin typeface="Comic Sans MS" charset="0"/>
                <a:ea typeface="ＭＳ Ｐゴシック" charset="0"/>
              </a:rPr>
              <a:t>Imaging sensor   Total Pixels: Approx. 2.11 million   1,688 (H) x 1,248 (V)</a:t>
            </a:r>
          </a:p>
          <a:p>
            <a:pPr eaLnBrk="1" hangingPunct="1">
              <a:lnSpc>
                <a:spcPct val="90000"/>
              </a:lnSpc>
            </a:pPr>
            <a:r>
              <a:rPr lang="en-US" sz="2200">
                <a:latin typeface="Comic Sans MS" charset="0"/>
                <a:ea typeface="ＭＳ Ｐゴシック" charset="0"/>
              </a:rPr>
              <a:t>CCD   Total Pixels: Approx. 3,340,000 (2,140[H] x 1,560 [V] )</a:t>
            </a:r>
          </a:p>
          <a:p>
            <a:pPr lvl="1" eaLnBrk="1" hangingPunct="1">
              <a:lnSpc>
                <a:spcPct val="90000"/>
              </a:lnSpc>
            </a:pPr>
            <a:r>
              <a:rPr lang="en-US" sz="1800">
                <a:latin typeface="Comic Sans MS" charset="0"/>
                <a:ea typeface="ＭＳ Ｐゴシック" charset="0"/>
              </a:rPr>
              <a:t>Effective Pixels: Approx. 3,240,000 (2,088 [H] x 1,550 [V] )</a:t>
            </a:r>
          </a:p>
          <a:p>
            <a:pPr lvl="1" eaLnBrk="1" hangingPunct="1">
              <a:lnSpc>
                <a:spcPct val="90000"/>
              </a:lnSpc>
            </a:pPr>
            <a:r>
              <a:rPr lang="en-US" sz="1800">
                <a:latin typeface="Comic Sans MS" charset="0"/>
                <a:ea typeface="ＭＳ Ｐゴシック" charset="0"/>
              </a:rPr>
              <a:t>Recording Pixels: Approx. 3,145,000 (2,048 [H] x 1,536 [V] )</a:t>
            </a:r>
          </a:p>
          <a:p>
            <a:pPr eaLnBrk="1" hangingPunct="1">
              <a:lnSpc>
                <a:spcPct val="90000"/>
              </a:lnSpc>
            </a:pPr>
            <a:r>
              <a:rPr lang="en-US" sz="2800" i="1">
                <a:solidFill>
                  <a:schemeClr val="tx2"/>
                </a:solidFill>
                <a:latin typeface="Comic Sans MS" charset="0"/>
                <a:ea typeface="ＭＳ Ｐゴシック" charset="0"/>
              </a:rPr>
              <a:t>These all came off the </a:t>
            </a:r>
            <a:r>
              <a:rPr lang="en-US" sz="2800">
                <a:solidFill>
                  <a:schemeClr val="tx2"/>
                </a:solidFill>
                <a:latin typeface="Comic Sans MS" charset="0"/>
                <a:ea typeface="ＭＳ Ｐゴシック" charset="0"/>
              </a:rPr>
              <a:t>same manufacturer</a:t>
            </a:r>
            <a:r>
              <a:rPr lang="fr-FR" altLang="ja-JP" sz="2800">
                <a:solidFill>
                  <a:schemeClr val="tx2"/>
                </a:solidFill>
                <a:latin typeface="Comic Sans MS" charset="0"/>
                <a:ea typeface="ＭＳ Ｐゴシック" charset="0"/>
              </a:rPr>
              <a:t>'</a:t>
            </a:r>
            <a:r>
              <a:rPr lang="en-US" sz="2800">
                <a:solidFill>
                  <a:schemeClr val="tx2"/>
                </a:solidFill>
                <a:latin typeface="Comic Sans MS" charset="0"/>
                <a:ea typeface="ＭＳ Ｐゴシック" charset="0"/>
              </a:rPr>
              <a:t>s </a:t>
            </a:r>
            <a:r>
              <a:rPr lang="en-US" sz="2800" i="1">
                <a:solidFill>
                  <a:schemeClr val="tx2"/>
                </a:solidFill>
                <a:latin typeface="Comic Sans MS" charset="0"/>
                <a:ea typeface="ＭＳ Ｐゴシック" charset="0"/>
              </a:rPr>
              <a:t>website!!</a:t>
            </a:r>
          </a:p>
          <a:p>
            <a:pPr eaLnBrk="1" hangingPunct="1">
              <a:lnSpc>
                <a:spcPct val="90000"/>
              </a:lnSpc>
            </a:pPr>
            <a:r>
              <a:rPr lang="en-US" sz="2200">
                <a:solidFill>
                  <a:schemeClr val="tx2"/>
                </a:solidFill>
                <a:latin typeface="Comic Sans MS" charset="0"/>
                <a:ea typeface="ＭＳ Ｐゴシック" charset="0"/>
              </a:rPr>
              <a:t>And this is a very technical domain. Try sofa beds.</a:t>
            </a:r>
          </a:p>
        </p:txBody>
      </p:sp>
      <p:pic>
        <p:nvPicPr>
          <p:cNvPr id="222211" name="Picture 4" descr="ca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950" y="600075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037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p:txBody>
          <a:bodyPr/>
          <a:lstStyle/>
          <a:p>
            <a:pPr eaLnBrk="1" hangingPunct="1"/>
            <a:r>
              <a:rPr lang="en-US">
                <a:latin typeface="Comic Sans MS" charset="0"/>
                <a:ea typeface="ＭＳ Ｐゴシック" charset="0"/>
              </a:rPr>
              <a:t>Comparison shopping</a:t>
            </a:r>
          </a:p>
        </p:txBody>
      </p:sp>
      <p:sp>
        <p:nvSpPr>
          <p:cNvPr id="224258"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Need to learn to extract info from online vendors</a:t>
            </a:r>
          </a:p>
          <a:p>
            <a:pPr eaLnBrk="1" hangingPunct="1">
              <a:lnSpc>
                <a:spcPct val="90000"/>
              </a:lnSpc>
            </a:pPr>
            <a:r>
              <a:rPr lang="en-US" sz="2400">
                <a:latin typeface="Comic Sans MS" charset="0"/>
                <a:ea typeface="ＭＳ Ｐゴシック" charset="0"/>
              </a:rPr>
              <a:t>Can exploit uniformity of layout, and (partial) knowledge of domain by querying with known products</a:t>
            </a:r>
          </a:p>
          <a:p>
            <a:pPr eaLnBrk="1" hangingPunct="1">
              <a:lnSpc>
                <a:spcPct val="90000"/>
              </a:lnSpc>
            </a:pPr>
            <a:r>
              <a:rPr lang="en-US" sz="2400">
                <a:latin typeface="Comic Sans MS" charset="0"/>
                <a:ea typeface="ＭＳ Ｐゴシック" charset="0"/>
              </a:rPr>
              <a:t>E.g., Jango Shopbot (Etzioni and Weld)</a:t>
            </a:r>
          </a:p>
          <a:p>
            <a:pPr lvl="1" eaLnBrk="1" hangingPunct="1">
              <a:lnSpc>
                <a:spcPct val="90000"/>
              </a:lnSpc>
            </a:pPr>
            <a:r>
              <a:rPr lang="en-US" sz="2000">
                <a:latin typeface="Comic Sans MS" charset="0"/>
                <a:ea typeface="ＭＳ Ｐゴシック" charset="0"/>
              </a:rPr>
              <a:t>Gives convenient aggregation of online content</a:t>
            </a:r>
          </a:p>
          <a:p>
            <a:pPr eaLnBrk="1" hangingPunct="1">
              <a:lnSpc>
                <a:spcPct val="90000"/>
              </a:lnSpc>
            </a:pPr>
            <a:r>
              <a:rPr lang="en-US" sz="2400">
                <a:latin typeface="Comic Sans MS" charset="0"/>
                <a:ea typeface="ＭＳ Ｐゴシック" charset="0"/>
              </a:rPr>
              <a:t>Bug: not popular with vendors</a:t>
            </a:r>
          </a:p>
          <a:p>
            <a:pPr lvl="1" eaLnBrk="1" hangingPunct="1">
              <a:lnSpc>
                <a:spcPct val="90000"/>
              </a:lnSpc>
            </a:pPr>
            <a:r>
              <a:rPr lang="en-US" sz="2000">
                <a:latin typeface="Comic Sans MS" charset="0"/>
                <a:ea typeface="ＭＳ Ｐゴシック" charset="0"/>
              </a:rPr>
              <a:t>A partial solution is for these tools to be personal agents rather than web services</a:t>
            </a:r>
          </a:p>
        </p:txBody>
      </p:sp>
    </p:spTree>
    <p:extLst>
      <p:ext uri="{BB962C8B-B14F-4D97-AF65-F5344CB8AC3E}">
        <p14:creationId xmlns:p14="http://schemas.microsoft.com/office/powerpoint/2010/main" val="30799573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p:txBody>
          <a:bodyPr/>
          <a:lstStyle/>
          <a:p>
            <a:pPr eaLnBrk="1" hangingPunct="1"/>
            <a:r>
              <a:rPr lang="en-US">
                <a:latin typeface="Comic Sans MS" charset="0"/>
                <a:ea typeface="ＭＳ Ｐゴシック" charset="0"/>
              </a:rPr>
              <a:t>Email handling</a:t>
            </a:r>
          </a:p>
        </p:txBody>
      </p:sp>
      <p:sp>
        <p:nvSpPr>
          <p:cNvPr id="226306"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Big point of pain for many people</a:t>
            </a:r>
          </a:p>
          <a:p>
            <a:pPr eaLnBrk="1" hangingPunct="1">
              <a:lnSpc>
                <a:spcPct val="90000"/>
              </a:lnSpc>
            </a:pPr>
            <a:r>
              <a:rPr lang="en-US" sz="2400">
                <a:latin typeface="Comic Sans MS" charset="0"/>
                <a:ea typeface="ＭＳ Ｐゴシック" charset="0"/>
              </a:rPr>
              <a:t>There just aren</a:t>
            </a:r>
            <a:r>
              <a:rPr lang="fr-FR" altLang="ja-JP" sz="2400">
                <a:latin typeface="Comic Sans MS" charset="0"/>
                <a:ea typeface="ＭＳ Ｐゴシック" charset="0"/>
              </a:rPr>
              <a:t>'</a:t>
            </a:r>
            <a:r>
              <a:rPr lang="en-US" sz="2400">
                <a:latin typeface="Comic Sans MS" charset="0"/>
                <a:ea typeface="ＭＳ Ｐゴシック" charset="0"/>
              </a:rPr>
              <a:t>t enough hours in the day</a:t>
            </a:r>
          </a:p>
          <a:p>
            <a:pPr lvl="1" eaLnBrk="1" hangingPunct="1">
              <a:lnSpc>
                <a:spcPct val="90000"/>
              </a:lnSpc>
            </a:pPr>
            <a:r>
              <a:rPr lang="en-US" sz="2000">
                <a:latin typeface="Comic Sans MS" charset="0"/>
                <a:ea typeface="ＭＳ Ｐゴシック" charset="0"/>
              </a:rPr>
              <a:t>even if you</a:t>
            </a:r>
            <a:r>
              <a:rPr lang="fr-FR" altLang="ja-JP" sz="2000">
                <a:latin typeface="Comic Sans MS" charset="0"/>
                <a:ea typeface="ＭＳ Ｐゴシック" charset="0"/>
              </a:rPr>
              <a:t>'</a:t>
            </a:r>
            <a:r>
              <a:rPr lang="en-US" sz="2000">
                <a:latin typeface="Comic Sans MS" charset="0"/>
                <a:ea typeface="ＭＳ Ｐゴシック" charset="0"/>
              </a:rPr>
              <a:t>re not a customer service rep</a:t>
            </a:r>
          </a:p>
          <a:p>
            <a:pPr eaLnBrk="1" hangingPunct="1">
              <a:lnSpc>
                <a:spcPct val="90000"/>
              </a:lnSpc>
            </a:pPr>
            <a:r>
              <a:rPr lang="en-US" sz="2400">
                <a:latin typeface="Comic Sans MS" charset="0"/>
                <a:ea typeface="ＭＳ Ｐゴシック" charset="0"/>
              </a:rPr>
              <a:t>What kind of tools are there to provide an electronic secretary?</a:t>
            </a:r>
          </a:p>
          <a:p>
            <a:pPr lvl="1" eaLnBrk="1" hangingPunct="1">
              <a:lnSpc>
                <a:spcPct val="90000"/>
              </a:lnSpc>
            </a:pPr>
            <a:r>
              <a:rPr lang="en-US" sz="2000">
                <a:latin typeface="Comic Sans MS" charset="0"/>
                <a:ea typeface="ＭＳ Ｐゴシック" charset="0"/>
              </a:rPr>
              <a:t>Negotiating routine correspondence</a:t>
            </a:r>
          </a:p>
          <a:p>
            <a:pPr lvl="1" eaLnBrk="1" hangingPunct="1">
              <a:lnSpc>
                <a:spcPct val="90000"/>
              </a:lnSpc>
            </a:pPr>
            <a:r>
              <a:rPr lang="en-US" sz="2000">
                <a:latin typeface="Comic Sans MS" charset="0"/>
                <a:ea typeface="ＭＳ Ｐゴシック" charset="0"/>
              </a:rPr>
              <a:t>Scheduling meetings</a:t>
            </a:r>
          </a:p>
          <a:p>
            <a:pPr lvl="1" eaLnBrk="1" hangingPunct="1">
              <a:lnSpc>
                <a:spcPct val="90000"/>
              </a:lnSpc>
            </a:pPr>
            <a:r>
              <a:rPr lang="en-US" sz="2000">
                <a:latin typeface="Comic Sans MS" charset="0"/>
                <a:ea typeface="ＭＳ Ｐゴシック" charset="0"/>
              </a:rPr>
              <a:t>Filtering junk</a:t>
            </a:r>
          </a:p>
          <a:p>
            <a:pPr lvl="1" eaLnBrk="1" hangingPunct="1">
              <a:lnSpc>
                <a:spcPct val="90000"/>
              </a:lnSpc>
            </a:pPr>
            <a:r>
              <a:rPr lang="en-US" sz="2000">
                <a:latin typeface="Comic Sans MS" charset="0"/>
                <a:ea typeface="ＭＳ Ｐゴシック" charset="0"/>
              </a:rPr>
              <a:t>Summarizing content</a:t>
            </a:r>
          </a:p>
          <a:p>
            <a:pPr eaLnBrk="1" hangingPunct="1">
              <a:lnSpc>
                <a:spcPct val="90000"/>
              </a:lnSpc>
            </a:pPr>
            <a:r>
              <a:rPr lang="ja-JP" altLang="en-US" sz="2400">
                <a:latin typeface="Comic Sans MS" charset="0"/>
                <a:ea typeface="ＭＳ Ｐゴシック" charset="0"/>
              </a:rPr>
              <a:t>“</a:t>
            </a:r>
            <a:r>
              <a:rPr lang="en-US" altLang="ja-JP" sz="2400">
                <a:latin typeface="Comic Sans MS" charset="0"/>
                <a:ea typeface="ＭＳ Ｐゴシック" charset="0"/>
              </a:rPr>
              <a:t>The web</a:t>
            </a:r>
            <a:r>
              <a:rPr lang="fr-FR" altLang="ja-JP" sz="2400">
                <a:latin typeface="Comic Sans MS" charset="0"/>
                <a:ea typeface="ＭＳ Ｐゴシック" charset="0"/>
              </a:rPr>
              <a:t>'</a:t>
            </a:r>
            <a:r>
              <a:rPr lang="en-US" altLang="ja-JP" sz="2400">
                <a:latin typeface="Comic Sans MS" charset="0"/>
                <a:ea typeface="ＭＳ Ｐゴシック" charset="0"/>
              </a:rPr>
              <a:t>s okay to use; it</a:t>
            </a:r>
            <a:r>
              <a:rPr lang="fr-FR" altLang="ja-JP" sz="2400">
                <a:latin typeface="Comic Sans MS" charset="0"/>
                <a:ea typeface="ＭＳ Ｐゴシック" charset="0"/>
              </a:rPr>
              <a:t>'</a:t>
            </a:r>
            <a:r>
              <a:rPr lang="en-US" altLang="ja-JP" sz="2400">
                <a:latin typeface="Comic Sans MS" charset="0"/>
                <a:ea typeface="ＭＳ Ｐゴシック" charset="0"/>
              </a:rPr>
              <a:t>s my email that is out of control</a:t>
            </a:r>
            <a:r>
              <a:rPr lang="ja-JP" altLang="en-US" sz="2400">
                <a:latin typeface="Comic Sans MS" charset="0"/>
                <a:ea typeface="ＭＳ Ｐゴシック" charset="0"/>
              </a:rPr>
              <a:t>”</a:t>
            </a:r>
            <a:endParaRPr lang="en-US" sz="2400">
              <a:latin typeface="Comic Sans MS" charset="0"/>
              <a:ea typeface="ＭＳ Ｐゴシック" charset="0"/>
            </a:endParaRPr>
          </a:p>
        </p:txBody>
      </p:sp>
    </p:spTree>
    <p:extLst>
      <p:ext uri="{BB962C8B-B14F-4D97-AF65-F5344CB8AC3E}">
        <p14:creationId xmlns:p14="http://schemas.microsoft.com/office/powerpoint/2010/main" val="4433598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p:txBody>
          <a:bodyPr/>
          <a:lstStyle/>
          <a:p>
            <a:pPr eaLnBrk="1" hangingPunct="1"/>
            <a:r>
              <a:rPr lang="en-US" sz="4000">
                <a:latin typeface="Comic Sans MS" charset="0"/>
                <a:ea typeface="ＭＳ Ｐゴシック" charset="0"/>
              </a:rPr>
              <a:t>Text Categorization Uses</a:t>
            </a:r>
          </a:p>
        </p:txBody>
      </p:sp>
      <p:sp>
        <p:nvSpPr>
          <p:cNvPr id="228354" name="Rectangle 3"/>
          <p:cNvSpPr>
            <a:spLocks noGrp="1" noChangeArrowheads="1"/>
          </p:cNvSpPr>
          <p:nvPr>
            <p:ph type="body" idx="1"/>
          </p:nvPr>
        </p:nvSpPr>
        <p:spPr/>
        <p:txBody>
          <a:bodyPr/>
          <a:lstStyle/>
          <a:p>
            <a:pPr eaLnBrk="1" hangingPunct="1">
              <a:lnSpc>
                <a:spcPct val="90000"/>
              </a:lnSpc>
            </a:pPr>
            <a:r>
              <a:rPr lang="en-US" sz="2000">
                <a:latin typeface="Comic Sans MS" charset="0"/>
                <a:ea typeface="ＭＳ Ｐゴシック" charset="0"/>
              </a:rPr>
              <a:t>Take a document and assign it a label representing its content (MeSH heading, ACM keyword, Yahoo category)</a:t>
            </a:r>
          </a:p>
          <a:p>
            <a:pPr eaLnBrk="1" hangingPunct="1">
              <a:lnSpc>
                <a:spcPct val="90000"/>
              </a:lnSpc>
            </a:pPr>
            <a:r>
              <a:rPr lang="en-US" sz="2000">
                <a:latin typeface="Comic Sans MS" charset="0"/>
                <a:ea typeface="ＭＳ Ｐゴシック" charset="0"/>
              </a:rPr>
              <a:t>Classic example: decide if a newspaper article is about politics, business, or sports?</a:t>
            </a:r>
          </a:p>
          <a:p>
            <a:pPr eaLnBrk="1" hangingPunct="1">
              <a:lnSpc>
                <a:spcPct val="90000"/>
              </a:lnSpc>
            </a:pPr>
            <a:r>
              <a:rPr lang="en-US" sz="2000">
                <a:latin typeface="Comic Sans MS" charset="0"/>
                <a:ea typeface="ＭＳ Ｐゴシック" charset="0"/>
              </a:rPr>
              <a:t>There are many other uses for the same technology:</a:t>
            </a:r>
          </a:p>
          <a:p>
            <a:pPr lvl="1" eaLnBrk="1" hangingPunct="1">
              <a:lnSpc>
                <a:spcPct val="90000"/>
              </a:lnSpc>
            </a:pPr>
            <a:r>
              <a:rPr lang="en-US" sz="1800">
                <a:latin typeface="Comic Sans MS" charset="0"/>
                <a:ea typeface="ＭＳ Ｐゴシック" charset="0"/>
              </a:rPr>
              <a:t>Is this page a laser printer product page?</a:t>
            </a:r>
          </a:p>
          <a:p>
            <a:pPr lvl="1" eaLnBrk="1" hangingPunct="1">
              <a:lnSpc>
                <a:spcPct val="90000"/>
              </a:lnSpc>
            </a:pPr>
            <a:r>
              <a:rPr lang="en-US" sz="1800">
                <a:latin typeface="Comic Sans MS" charset="0"/>
                <a:ea typeface="ＭＳ Ｐゴシック" charset="0"/>
              </a:rPr>
              <a:t>Does this company accept overseas orders?</a:t>
            </a:r>
          </a:p>
          <a:p>
            <a:pPr lvl="1" eaLnBrk="1" hangingPunct="1">
              <a:lnSpc>
                <a:spcPct val="90000"/>
              </a:lnSpc>
            </a:pPr>
            <a:r>
              <a:rPr lang="en-US" sz="1800">
                <a:latin typeface="Comic Sans MS" charset="0"/>
                <a:ea typeface="ＭＳ Ｐゴシック" charset="0"/>
              </a:rPr>
              <a:t>What kind of job does this job posting describe?</a:t>
            </a:r>
          </a:p>
          <a:p>
            <a:pPr lvl="1" eaLnBrk="1" hangingPunct="1">
              <a:lnSpc>
                <a:spcPct val="90000"/>
              </a:lnSpc>
            </a:pPr>
            <a:r>
              <a:rPr lang="en-US" sz="1800">
                <a:latin typeface="Comic Sans MS" charset="0"/>
                <a:ea typeface="ＭＳ Ｐゴシック" charset="0"/>
              </a:rPr>
              <a:t>What kind of position does this list of responsibilities describe?</a:t>
            </a:r>
          </a:p>
          <a:p>
            <a:pPr lvl="1" eaLnBrk="1" hangingPunct="1">
              <a:lnSpc>
                <a:spcPct val="90000"/>
              </a:lnSpc>
            </a:pPr>
            <a:r>
              <a:rPr lang="en-US" sz="1800">
                <a:latin typeface="Comic Sans MS" charset="0"/>
                <a:ea typeface="ＭＳ Ｐゴシック" charset="0"/>
              </a:rPr>
              <a:t>What position does this this list of skills best fit?</a:t>
            </a:r>
          </a:p>
          <a:p>
            <a:pPr lvl="1" eaLnBrk="1" hangingPunct="1">
              <a:lnSpc>
                <a:spcPct val="90000"/>
              </a:lnSpc>
            </a:pPr>
            <a:r>
              <a:rPr lang="en-US" sz="1800">
                <a:latin typeface="Comic Sans MS" charset="0"/>
                <a:ea typeface="ＭＳ Ｐゴシック" charset="0"/>
              </a:rPr>
              <a:t>Is this the </a:t>
            </a:r>
            <a:r>
              <a:rPr lang="ja-JP" altLang="en-US" sz="1800">
                <a:latin typeface="Comic Sans MS" charset="0"/>
                <a:ea typeface="ＭＳ Ｐゴシック" charset="0"/>
              </a:rPr>
              <a:t>“</a:t>
            </a:r>
            <a:r>
              <a:rPr lang="en-US" altLang="ja-JP" sz="1800">
                <a:latin typeface="Comic Sans MS" charset="0"/>
                <a:ea typeface="ＭＳ Ｐゴシック" charset="0"/>
              </a:rPr>
              <a:t>computer</a:t>
            </a:r>
            <a:r>
              <a:rPr lang="ja-JP" altLang="en-US" sz="1800">
                <a:latin typeface="Comic Sans MS" charset="0"/>
                <a:ea typeface="ＭＳ Ｐゴシック" charset="0"/>
              </a:rPr>
              <a:t>”</a:t>
            </a:r>
            <a:r>
              <a:rPr lang="en-US" altLang="ja-JP" sz="1800">
                <a:latin typeface="Comic Sans MS" charset="0"/>
                <a:ea typeface="ＭＳ Ｐゴシック" charset="0"/>
              </a:rPr>
              <a:t> or </a:t>
            </a:r>
            <a:r>
              <a:rPr lang="ja-JP" altLang="en-US" sz="1800">
                <a:latin typeface="Comic Sans MS" charset="0"/>
                <a:ea typeface="ＭＳ Ｐゴシック" charset="0"/>
              </a:rPr>
              <a:t>“</a:t>
            </a:r>
            <a:r>
              <a:rPr lang="en-US" altLang="ja-JP" sz="1800">
                <a:latin typeface="Comic Sans MS" charset="0"/>
                <a:ea typeface="ＭＳ Ｐゴシック" charset="0"/>
              </a:rPr>
              <a:t>harbor</a:t>
            </a:r>
            <a:r>
              <a:rPr lang="ja-JP" altLang="en-US" sz="1800">
                <a:latin typeface="Comic Sans MS" charset="0"/>
                <a:ea typeface="ＭＳ Ｐゴシック" charset="0"/>
              </a:rPr>
              <a:t>”</a:t>
            </a:r>
            <a:r>
              <a:rPr lang="en-US" altLang="ja-JP" sz="1800">
                <a:latin typeface="Comic Sans MS" charset="0"/>
                <a:ea typeface="ＭＳ Ｐゴシック" charset="0"/>
              </a:rPr>
              <a:t> sense of </a:t>
            </a:r>
            <a:r>
              <a:rPr lang="en-US" altLang="ja-JP" sz="1800" i="1">
                <a:latin typeface="Comic Sans MS" charset="0"/>
                <a:ea typeface="ＭＳ Ｐゴシック" charset="0"/>
              </a:rPr>
              <a:t>port</a:t>
            </a:r>
            <a:r>
              <a:rPr lang="en-US" altLang="ja-JP" sz="1800">
                <a:latin typeface="Comic Sans MS" charset="0"/>
                <a:ea typeface="ＭＳ Ｐゴシック" charset="0"/>
              </a:rPr>
              <a:t>?</a:t>
            </a:r>
            <a:endParaRPr lang="en-US" sz="1800">
              <a:latin typeface="Comic Sans MS" charset="0"/>
              <a:ea typeface="ＭＳ Ｐゴシック" charset="0"/>
            </a:endParaRPr>
          </a:p>
        </p:txBody>
      </p:sp>
    </p:spTree>
    <p:extLst>
      <p:ext uri="{BB962C8B-B14F-4D97-AF65-F5344CB8AC3E}">
        <p14:creationId xmlns:p14="http://schemas.microsoft.com/office/powerpoint/2010/main" val="2583328235"/>
      </p:ext>
    </p:extLst>
  </p:cSld>
  <p:clrMapOvr>
    <a:masterClrMapping/>
  </p:clrMapOvr>
  <p:transition xmlns:p14="http://schemas.microsoft.com/office/powerpoint/2010/mai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p:txBody>
          <a:bodyPr/>
          <a:lstStyle/>
          <a:p>
            <a:pPr eaLnBrk="1" hangingPunct="1"/>
            <a:r>
              <a:rPr lang="en-US">
                <a:latin typeface="Comic Sans MS" charset="0"/>
                <a:ea typeface="ＭＳ Ｐゴシック" charset="0"/>
              </a:rPr>
              <a:t>Text Categorization</a:t>
            </a:r>
          </a:p>
        </p:txBody>
      </p:sp>
      <p:sp>
        <p:nvSpPr>
          <p:cNvPr id="230402" name="Rectangle 3"/>
          <p:cNvSpPr>
            <a:spLocks noGrp="1" noChangeArrowheads="1"/>
          </p:cNvSpPr>
          <p:nvPr>
            <p:ph type="body" idx="1"/>
          </p:nvPr>
        </p:nvSpPr>
        <p:spPr>
          <a:xfrm>
            <a:off x="457200" y="2133600"/>
            <a:ext cx="7772400" cy="4114800"/>
          </a:xfrm>
        </p:spPr>
        <p:txBody>
          <a:bodyPr/>
          <a:lstStyle/>
          <a:p>
            <a:pPr eaLnBrk="1" hangingPunct="1">
              <a:lnSpc>
                <a:spcPct val="90000"/>
              </a:lnSpc>
            </a:pPr>
            <a:r>
              <a:rPr lang="en-US" sz="2000">
                <a:latin typeface="Comic Sans MS" charset="0"/>
                <a:ea typeface="ＭＳ Ｐゴシック" charset="0"/>
              </a:rPr>
              <a:t>Usually, simple machine learning algorithms are used.</a:t>
            </a:r>
          </a:p>
          <a:p>
            <a:pPr eaLnBrk="1" hangingPunct="1">
              <a:lnSpc>
                <a:spcPct val="90000"/>
              </a:lnSpc>
            </a:pPr>
            <a:r>
              <a:rPr lang="en-US" sz="2000">
                <a:latin typeface="Comic Sans MS" charset="0"/>
                <a:ea typeface="ＭＳ Ｐゴシック" charset="0"/>
              </a:rPr>
              <a:t>Examples: Naïve Bayes models, decision trees.</a:t>
            </a:r>
          </a:p>
          <a:p>
            <a:pPr eaLnBrk="1" hangingPunct="1">
              <a:lnSpc>
                <a:spcPct val="90000"/>
              </a:lnSpc>
            </a:pPr>
            <a:r>
              <a:rPr lang="en-US" sz="2000">
                <a:latin typeface="Comic Sans MS" charset="0"/>
                <a:ea typeface="ＭＳ Ｐゴシック" charset="0"/>
              </a:rPr>
              <a:t>Very robust, very re-usable, very fast.</a:t>
            </a:r>
          </a:p>
          <a:p>
            <a:pPr eaLnBrk="1" hangingPunct="1">
              <a:lnSpc>
                <a:spcPct val="90000"/>
              </a:lnSpc>
            </a:pPr>
            <a:r>
              <a:rPr lang="en-US" sz="2000">
                <a:latin typeface="Comic Sans MS" charset="0"/>
                <a:ea typeface="ＭＳ Ｐゴシック" charset="0"/>
              </a:rPr>
              <a:t>Recently, slightly better performance from better algorithms</a:t>
            </a:r>
          </a:p>
          <a:p>
            <a:pPr lvl="1" eaLnBrk="1" hangingPunct="1">
              <a:lnSpc>
                <a:spcPct val="90000"/>
              </a:lnSpc>
            </a:pPr>
            <a:r>
              <a:rPr lang="en-US" sz="1800">
                <a:latin typeface="Comic Sans MS" charset="0"/>
                <a:ea typeface="ＭＳ Ｐゴシック" charset="0"/>
              </a:rPr>
              <a:t>e.g., use of support vector machines, nearest neighbor methods, boosting</a:t>
            </a:r>
          </a:p>
          <a:p>
            <a:pPr eaLnBrk="1" hangingPunct="1">
              <a:lnSpc>
                <a:spcPct val="90000"/>
              </a:lnSpc>
            </a:pPr>
            <a:r>
              <a:rPr lang="en-US" sz="2000">
                <a:latin typeface="Comic Sans MS" charset="0"/>
                <a:ea typeface="ＭＳ Ｐゴシック" charset="0"/>
              </a:rPr>
              <a:t>Accuracy is more dependent on:</a:t>
            </a:r>
          </a:p>
          <a:p>
            <a:pPr lvl="1" eaLnBrk="1" hangingPunct="1">
              <a:lnSpc>
                <a:spcPct val="90000"/>
              </a:lnSpc>
            </a:pPr>
            <a:r>
              <a:rPr lang="en-US" sz="1800">
                <a:latin typeface="Comic Sans MS" charset="0"/>
                <a:ea typeface="ＭＳ Ｐゴシック" charset="0"/>
              </a:rPr>
              <a:t>Naturalness of classes.</a:t>
            </a:r>
          </a:p>
          <a:p>
            <a:pPr lvl="1" eaLnBrk="1" hangingPunct="1">
              <a:lnSpc>
                <a:spcPct val="90000"/>
              </a:lnSpc>
            </a:pPr>
            <a:r>
              <a:rPr lang="en-US" sz="1800">
                <a:latin typeface="Comic Sans MS" charset="0"/>
                <a:ea typeface="ＭＳ Ｐゴシック" charset="0"/>
              </a:rPr>
              <a:t>Quality of features extracted and amount of training data available.</a:t>
            </a:r>
          </a:p>
          <a:p>
            <a:pPr eaLnBrk="1" hangingPunct="1">
              <a:lnSpc>
                <a:spcPct val="90000"/>
              </a:lnSpc>
            </a:pPr>
            <a:r>
              <a:rPr lang="en-US" sz="2000">
                <a:latin typeface="Comic Sans MS" charset="0"/>
                <a:ea typeface="ＭＳ Ｐゴシック" charset="0"/>
              </a:rPr>
              <a:t>Accuracy typically ranges from 65% to 97% depending on the situation</a:t>
            </a:r>
          </a:p>
          <a:p>
            <a:pPr lvl="1" eaLnBrk="1" hangingPunct="1">
              <a:lnSpc>
                <a:spcPct val="90000"/>
              </a:lnSpc>
            </a:pPr>
            <a:r>
              <a:rPr lang="en-US" sz="1800">
                <a:latin typeface="Comic Sans MS" charset="0"/>
                <a:ea typeface="ＭＳ Ｐゴシック" charset="0"/>
              </a:rPr>
              <a:t>Note particularly performance on rare classes</a:t>
            </a:r>
          </a:p>
        </p:txBody>
      </p:sp>
    </p:spTree>
    <p:extLst>
      <p:ext uri="{BB962C8B-B14F-4D97-AF65-F5344CB8AC3E}">
        <p14:creationId xmlns:p14="http://schemas.microsoft.com/office/powerpoint/2010/main" val="3315511326"/>
      </p:ext>
    </p:extLst>
  </p:cSld>
  <p:clrMapOvr>
    <a:masterClrMapping/>
  </p:clrMapOvr>
  <p:transition xmlns:p14="http://schemas.microsoft.com/office/powerpoint/2010/mai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p:txBody>
          <a:bodyPr/>
          <a:lstStyle/>
          <a:p>
            <a:pPr eaLnBrk="1" hangingPunct="1"/>
            <a:r>
              <a:rPr lang="en-US">
                <a:latin typeface="Comic Sans MS" charset="0"/>
                <a:ea typeface="ＭＳ Ｐゴシック" charset="0"/>
              </a:rPr>
              <a:t>Email response: </a:t>
            </a:r>
            <a:r>
              <a:rPr lang="ja-JP" altLang="en-US">
                <a:latin typeface="Comic Sans MS" charset="0"/>
                <a:ea typeface="ＭＳ Ｐゴシック" charset="0"/>
              </a:rPr>
              <a:t>“</a:t>
            </a:r>
            <a:r>
              <a:rPr lang="en-US" altLang="ja-JP">
                <a:latin typeface="Comic Sans MS" charset="0"/>
                <a:ea typeface="ＭＳ Ｐゴシック" charset="0"/>
              </a:rPr>
              <a:t>eCRM</a:t>
            </a:r>
            <a:r>
              <a:rPr lang="ja-JP" altLang="en-US">
                <a:latin typeface="Comic Sans MS" charset="0"/>
                <a:ea typeface="ＭＳ Ｐゴシック" charset="0"/>
              </a:rPr>
              <a:t>”</a:t>
            </a:r>
            <a:endParaRPr lang="en-US">
              <a:latin typeface="Comic Sans MS" charset="0"/>
              <a:ea typeface="ＭＳ Ｐゴシック" charset="0"/>
            </a:endParaRPr>
          </a:p>
        </p:txBody>
      </p:sp>
      <p:sp>
        <p:nvSpPr>
          <p:cNvPr id="232450" name="Rectangle 3"/>
          <p:cNvSpPr>
            <a:spLocks noGrp="1" noChangeArrowheads="1"/>
          </p:cNvSpPr>
          <p:nvPr>
            <p:ph type="body" idx="1"/>
          </p:nvPr>
        </p:nvSpPr>
        <p:spPr/>
        <p:txBody>
          <a:bodyPr/>
          <a:lstStyle/>
          <a:p>
            <a:pPr eaLnBrk="1" hangingPunct="1">
              <a:lnSpc>
                <a:spcPct val="90000"/>
              </a:lnSpc>
              <a:spcBef>
                <a:spcPts val="500"/>
              </a:spcBef>
              <a:spcAft>
                <a:spcPts val="500"/>
              </a:spcAft>
            </a:pPr>
            <a:r>
              <a:rPr lang="en-US" sz="2400">
                <a:latin typeface="Comic Sans MS" charset="0"/>
                <a:ea typeface="ＭＳ Ｐゴシック" charset="0"/>
              </a:rPr>
              <a:t>Automated systems which attempt to categorize incoming email, and to automatically respond to users with standard, or frequently seen questions</a:t>
            </a:r>
          </a:p>
          <a:p>
            <a:pPr eaLnBrk="1" hangingPunct="1">
              <a:lnSpc>
                <a:spcPct val="90000"/>
              </a:lnSpc>
              <a:spcBef>
                <a:spcPts val="500"/>
              </a:spcBef>
              <a:spcAft>
                <a:spcPts val="500"/>
              </a:spcAft>
            </a:pPr>
            <a:r>
              <a:rPr lang="en-US" sz="2400">
                <a:latin typeface="Comic Sans MS" charset="0"/>
                <a:ea typeface="ＭＳ Ｐゴシック" charset="0"/>
              </a:rPr>
              <a:t>Most but not all are more sophisticated than just keyword matching</a:t>
            </a:r>
          </a:p>
          <a:p>
            <a:pPr eaLnBrk="1" hangingPunct="1">
              <a:lnSpc>
                <a:spcPct val="90000"/>
              </a:lnSpc>
              <a:spcBef>
                <a:spcPts val="500"/>
              </a:spcBef>
              <a:spcAft>
                <a:spcPts val="500"/>
              </a:spcAft>
            </a:pPr>
            <a:r>
              <a:rPr lang="en-US" sz="2400">
                <a:latin typeface="Comic Sans MS" charset="0"/>
                <a:ea typeface="ＭＳ Ｐゴシック" charset="0"/>
              </a:rPr>
              <a:t>Generally use text classification techniques</a:t>
            </a:r>
          </a:p>
          <a:p>
            <a:pPr lvl="1" eaLnBrk="1" hangingPunct="1">
              <a:lnSpc>
                <a:spcPct val="90000"/>
              </a:lnSpc>
              <a:spcBef>
                <a:spcPts val="500"/>
              </a:spcBef>
              <a:spcAft>
                <a:spcPts val="500"/>
              </a:spcAft>
            </a:pPr>
            <a:r>
              <a:rPr lang="en-US" sz="2000">
                <a:latin typeface="Comic Sans MS" charset="0"/>
                <a:ea typeface="ＭＳ Ｐゴシック" charset="0"/>
              </a:rPr>
              <a:t>E.g., Echomail, Kana Classify, Banter</a:t>
            </a:r>
          </a:p>
          <a:p>
            <a:pPr lvl="1" eaLnBrk="1" hangingPunct="1">
              <a:lnSpc>
                <a:spcPct val="90000"/>
              </a:lnSpc>
              <a:spcBef>
                <a:spcPts val="500"/>
              </a:spcBef>
              <a:spcAft>
                <a:spcPts val="500"/>
              </a:spcAft>
            </a:pPr>
            <a:r>
              <a:rPr lang="en-US" sz="2000">
                <a:latin typeface="Comic Sans MS" charset="0"/>
                <a:ea typeface="ＭＳ Ｐゴシック" charset="0"/>
              </a:rPr>
              <a:t>More linguistic analysis: YY software </a:t>
            </a:r>
          </a:p>
          <a:p>
            <a:pPr eaLnBrk="1" hangingPunct="1">
              <a:lnSpc>
                <a:spcPct val="90000"/>
              </a:lnSpc>
              <a:spcBef>
                <a:spcPts val="500"/>
              </a:spcBef>
              <a:spcAft>
                <a:spcPts val="500"/>
              </a:spcAft>
            </a:pPr>
            <a:r>
              <a:rPr lang="en-US" sz="2400">
                <a:latin typeface="Comic Sans MS" charset="0"/>
                <a:ea typeface="ＭＳ Ｐゴシック" charset="0"/>
              </a:rPr>
              <a:t>Can save real money by doing 50% of the task close to 100% right</a:t>
            </a:r>
          </a:p>
        </p:txBody>
      </p:sp>
    </p:spTree>
    <p:extLst>
      <p:ext uri="{BB962C8B-B14F-4D97-AF65-F5344CB8AC3E}">
        <p14:creationId xmlns:p14="http://schemas.microsoft.com/office/powerpoint/2010/main" val="2243353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p:txBody>
          <a:bodyPr/>
          <a:lstStyle/>
          <a:p>
            <a:pPr eaLnBrk="1" hangingPunct="1"/>
            <a:r>
              <a:rPr lang="en-US">
                <a:latin typeface="Comic Sans MS" charset="0"/>
                <a:ea typeface="ＭＳ Ｐゴシック" charset="0"/>
              </a:rPr>
              <a:t>Financial markets</a:t>
            </a:r>
          </a:p>
        </p:txBody>
      </p:sp>
      <p:sp>
        <p:nvSpPr>
          <p:cNvPr id="234498" name="Rectangle 3"/>
          <p:cNvSpPr>
            <a:spLocks noGrp="1" noChangeArrowheads="1"/>
          </p:cNvSpPr>
          <p:nvPr>
            <p:ph type="body" idx="1"/>
          </p:nvPr>
        </p:nvSpPr>
        <p:spPr>
          <a:xfrm>
            <a:off x="685800" y="1752600"/>
            <a:ext cx="8229600" cy="4876800"/>
          </a:xfrm>
        </p:spPr>
        <p:txBody>
          <a:bodyPr/>
          <a:lstStyle/>
          <a:p>
            <a:pPr eaLnBrk="1" hangingPunct="1">
              <a:lnSpc>
                <a:spcPct val="90000"/>
              </a:lnSpc>
            </a:pPr>
            <a:r>
              <a:rPr lang="en-US" sz="2800">
                <a:latin typeface="Comic Sans MS" charset="0"/>
                <a:ea typeface="ＭＳ Ｐゴシック" charset="0"/>
              </a:rPr>
              <a:t>Quantitative data are (relatively) easily and rapidly processed by computer systems, and consequently many numerical tools are available to stock market analysts</a:t>
            </a:r>
          </a:p>
          <a:p>
            <a:pPr lvl="1" eaLnBrk="1" hangingPunct="1">
              <a:lnSpc>
                <a:spcPct val="90000"/>
              </a:lnSpc>
            </a:pPr>
            <a:r>
              <a:rPr lang="en-US" sz="2400">
                <a:latin typeface="Comic Sans MS" charset="0"/>
                <a:ea typeface="ＭＳ Ｐゴシック" charset="0"/>
              </a:rPr>
              <a:t>However, a lot of these are in the form of (widely derided) technical analysis</a:t>
            </a:r>
          </a:p>
          <a:p>
            <a:pPr lvl="1" eaLnBrk="1" hangingPunct="1">
              <a:lnSpc>
                <a:spcPct val="90000"/>
              </a:lnSpc>
            </a:pPr>
            <a:r>
              <a:rPr lang="en-US" sz="2400">
                <a:latin typeface="Comic Sans MS" charset="0"/>
                <a:ea typeface="ＭＳ Ｐゴシック" charset="0"/>
              </a:rPr>
              <a:t>It</a:t>
            </a:r>
            <a:r>
              <a:rPr lang="fr-FR" altLang="ja-JP" sz="2400">
                <a:latin typeface="Comic Sans MS" charset="0"/>
                <a:ea typeface="ＭＳ Ｐゴシック" charset="0"/>
              </a:rPr>
              <a:t>'</a:t>
            </a:r>
            <a:r>
              <a:rPr lang="en-US" sz="2400">
                <a:latin typeface="Comic Sans MS" charset="0"/>
                <a:ea typeface="ＭＳ Ｐゴシック" charset="0"/>
              </a:rPr>
              <a:t>s meant to be </a:t>
            </a:r>
            <a:r>
              <a:rPr lang="en-US" sz="2400" i="1">
                <a:latin typeface="Comic Sans MS" charset="0"/>
                <a:ea typeface="ＭＳ Ｐゴシック" charset="0"/>
              </a:rPr>
              <a:t>information </a:t>
            </a:r>
            <a:r>
              <a:rPr lang="en-US" sz="2400">
                <a:latin typeface="Comic Sans MS" charset="0"/>
                <a:ea typeface="ＭＳ Ｐゴシック" charset="0"/>
              </a:rPr>
              <a:t>that moves markets</a:t>
            </a:r>
          </a:p>
          <a:p>
            <a:pPr eaLnBrk="1" hangingPunct="1">
              <a:lnSpc>
                <a:spcPct val="90000"/>
              </a:lnSpc>
            </a:pPr>
            <a:r>
              <a:rPr lang="en-US" sz="2800">
                <a:latin typeface="Comic Sans MS" charset="0"/>
                <a:ea typeface="ＭＳ Ｐゴシック" charset="0"/>
              </a:rPr>
              <a:t>Financial market players are overloaded with qualitative information – mainly news articles – with few tools to help them (beyond people)</a:t>
            </a:r>
          </a:p>
          <a:p>
            <a:pPr lvl="1" eaLnBrk="1" hangingPunct="1">
              <a:lnSpc>
                <a:spcPct val="90000"/>
              </a:lnSpc>
            </a:pPr>
            <a:r>
              <a:rPr lang="en-US" sz="2400">
                <a:latin typeface="Comic Sans MS" charset="0"/>
                <a:ea typeface="ＭＳ Ｐゴシック" charset="0"/>
              </a:rPr>
              <a:t>Need tools to identify, summarize, and partition information, and to generate meaningful links </a:t>
            </a:r>
          </a:p>
        </p:txBody>
      </p:sp>
    </p:spTree>
    <p:extLst>
      <p:ext uri="{BB962C8B-B14F-4D97-AF65-F5344CB8AC3E}">
        <p14:creationId xmlns:p14="http://schemas.microsoft.com/office/powerpoint/2010/main" val="229247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5" descr="turing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68425"/>
            <a:ext cx="73453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62401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p:txBody>
          <a:bodyPr/>
          <a:lstStyle/>
          <a:p>
            <a:pPr eaLnBrk="1" hangingPunct="1"/>
            <a:r>
              <a:rPr lang="en-AU">
                <a:latin typeface="Comic Sans MS" charset="0"/>
                <a:ea typeface="ＭＳ Ｐゴシック" charset="0"/>
              </a:rPr>
              <a:t>Text Clustering</a:t>
            </a:r>
          </a:p>
        </p:txBody>
      </p:sp>
      <p:sp>
        <p:nvSpPr>
          <p:cNvPr id="236546" name="Rectangle 3"/>
          <p:cNvSpPr>
            <a:spLocks noGrp="1" noChangeArrowheads="1"/>
          </p:cNvSpPr>
          <p:nvPr>
            <p:ph type="body" idx="1"/>
          </p:nvPr>
        </p:nvSpPr>
        <p:spPr/>
        <p:txBody>
          <a:bodyPr/>
          <a:lstStyle/>
          <a:p>
            <a:pPr eaLnBrk="1" hangingPunct="1">
              <a:lnSpc>
                <a:spcPct val="90000"/>
              </a:lnSpc>
            </a:pPr>
            <a:r>
              <a:rPr lang="en-AU" sz="2400">
                <a:latin typeface="Comic Sans MS" charset="0"/>
                <a:ea typeface="ＭＳ Ｐゴシック" charset="0"/>
              </a:rPr>
              <a:t>Scatter/Gather Clustering</a:t>
            </a:r>
          </a:p>
          <a:p>
            <a:pPr lvl="1" eaLnBrk="1" hangingPunct="1">
              <a:lnSpc>
                <a:spcPct val="90000"/>
              </a:lnSpc>
            </a:pPr>
            <a:r>
              <a:rPr lang="en-AU" sz="2000">
                <a:latin typeface="Comic Sans MS" charset="0"/>
                <a:ea typeface="ＭＳ Ｐゴシック" charset="0"/>
              </a:rPr>
              <a:t>Cutting, Pedersen, Karger, Tukey </a:t>
            </a:r>
            <a:r>
              <a:rPr lang="fr-FR" sz="2000">
                <a:latin typeface="Comic Sans MS" charset="0"/>
                <a:ea typeface="ＭＳ Ｐゴシック" charset="0"/>
              </a:rPr>
              <a:t>'</a:t>
            </a:r>
            <a:r>
              <a:rPr lang="en-AU" sz="2000">
                <a:latin typeface="Comic Sans MS" charset="0"/>
                <a:ea typeface="ＭＳ Ｐゴシック" charset="0"/>
              </a:rPr>
              <a:t>92, </a:t>
            </a:r>
            <a:r>
              <a:rPr lang="fr-FR" sz="2000">
                <a:latin typeface="Comic Sans MS" charset="0"/>
                <a:ea typeface="ＭＳ Ｐゴシック" charset="0"/>
              </a:rPr>
              <a:t>'</a:t>
            </a:r>
            <a:r>
              <a:rPr lang="en-AU" sz="2000">
                <a:latin typeface="Comic Sans MS" charset="0"/>
                <a:ea typeface="ＭＳ Ｐゴシック" charset="0"/>
              </a:rPr>
              <a:t>93</a:t>
            </a:r>
          </a:p>
          <a:p>
            <a:pPr eaLnBrk="1" hangingPunct="1">
              <a:lnSpc>
                <a:spcPct val="90000"/>
              </a:lnSpc>
            </a:pPr>
            <a:r>
              <a:rPr lang="en-AU" sz="2400">
                <a:latin typeface="Comic Sans MS" charset="0"/>
                <a:ea typeface="ＭＳ Ｐゴシック" charset="0"/>
              </a:rPr>
              <a:t>Cluster sets of documents into general “themes”, like a table of contents </a:t>
            </a:r>
          </a:p>
          <a:p>
            <a:pPr eaLnBrk="1" hangingPunct="1">
              <a:lnSpc>
                <a:spcPct val="90000"/>
              </a:lnSpc>
            </a:pPr>
            <a:r>
              <a:rPr lang="en-AU" sz="2400">
                <a:latin typeface="Comic Sans MS" charset="0"/>
                <a:ea typeface="ＭＳ Ｐゴシック" charset="0"/>
              </a:rPr>
              <a:t>Display the contents of the clusters by showing topical terms and typical titles</a:t>
            </a:r>
          </a:p>
          <a:p>
            <a:pPr eaLnBrk="1" hangingPunct="1">
              <a:lnSpc>
                <a:spcPct val="90000"/>
              </a:lnSpc>
            </a:pPr>
            <a:r>
              <a:rPr lang="en-AU" sz="2400">
                <a:latin typeface="Comic Sans MS" charset="0"/>
                <a:ea typeface="ＭＳ Ｐゴシック" charset="0"/>
              </a:rPr>
              <a:t>User chooses subsets of the clusters and re-clusters the documents within them </a:t>
            </a:r>
          </a:p>
          <a:p>
            <a:pPr eaLnBrk="1" hangingPunct="1">
              <a:lnSpc>
                <a:spcPct val="90000"/>
              </a:lnSpc>
            </a:pPr>
            <a:r>
              <a:rPr lang="en-AU" sz="2400">
                <a:latin typeface="Comic Sans MS" charset="0"/>
                <a:ea typeface="ＭＳ Ｐゴシック" charset="0"/>
              </a:rPr>
              <a:t>Resulting new groups have different “themes”</a:t>
            </a:r>
          </a:p>
        </p:txBody>
      </p:sp>
    </p:spTree>
    <p:extLst>
      <p:ext uri="{BB962C8B-B14F-4D97-AF65-F5344CB8AC3E}">
        <p14:creationId xmlns:p14="http://schemas.microsoft.com/office/powerpoint/2010/main" val="3865902937"/>
      </p:ext>
    </p:extLst>
  </p:cSld>
  <p:clrMapOvr>
    <a:masterClrMapping/>
  </p:clrMapOvr>
  <p:transition xmlns:p14="http://schemas.microsoft.com/office/powerpoint/2010/mai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p:nvPr>
        </p:nvSpPr>
        <p:spPr/>
        <p:txBody>
          <a:bodyPr/>
          <a:lstStyle/>
          <a:p>
            <a:pPr eaLnBrk="1" hangingPunct="1"/>
            <a:r>
              <a:rPr lang="en-AU">
                <a:latin typeface="Comic Sans MS" charset="0"/>
                <a:ea typeface="ＭＳ Ｐゴシック" charset="0"/>
              </a:rPr>
              <a:t>Clustering (of query </a:t>
            </a:r>
            <a:r>
              <a:rPr lang="en-AU" i="1">
                <a:latin typeface="Comic Sans MS" charset="0"/>
                <a:ea typeface="ＭＳ Ｐゴシック" charset="0"/>
              </a:rPr>
              <a:t>Kant</a:t>
            </a:r>
            <a:r>
              <a:rPr lang="en-AU">
                <a:latin typeface="Comic Sans MS" charset="0"/>
                <a:ea typeface="ＭＳ Ｐゴシック" charset="0"/>
              </a:rPr>
              <a:t>)</a:t>
            </a:r>
          </a:p>
        </p:txBody>
      </p:sp>
      <p:pic>
        <p:nvPicPr>
          <p:cNvPr id="238594" name="Picture 3" descr="kant-grou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843088"/>
            <a:ext cx="608647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512909"/>
      </p:ext>
    </p:extLst>
  </p:cSld>
  <p:clrMapOvr>
    <a:masterClrMapping/>
  </p:clrMapOvr>
  <p:transition xmlns:p14="http://schemas.microsoft.com/office/powerpoint/2010/mai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p:txBody>
          <a:bodyPr/>
          <a:lstStyle/>
          <a:p>
            <a:pPr eaLnBrk="1" hangingPunct="1"/>
            <a:r>
              <a:rPr lang="en-US" sz="3600">
                <a:latin typeface="Comic Sans MS" charset="0"/>
                <a:ea typeface="ＭＳ Ｐゴシック" charset="0"/>
              </a:rPr>
              <a:t>Clustering a Multi-Dimensional Document Space</a:t>
            </a:r>
            <a:endParaRPr lang="en-US">
              <a:latin typeface="Comic Sans MS" charset="0"/>
              <a:ea typeface="ＭＳ Ｐゴシック" charset="0"/>
            </a:endParaRPr>
          </a:p>
        </p:txBody>
      </p:sp>
      <p:pic>
        <p:nvPicPr>
          <p:cNvPr id="240642" name="Picture 3" descr="spi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1851025"/>
            <a:ext cx="54864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256484"/>
      </p:ext>
    </p:extLst>
  </p:cSld>
  <p:clrMapOvr>
    <a:masterClrMapping/>
  </p:clrMapOvr>
  <p:transition xmlns:p14="http://schemas.microsoft.com/office/powerpoint/2010/mai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p:txBody>
          <a:bodyPr/>
          <a:lstStyle/>
          <a:p>
            <a:pPr eaLnBrk="1" hangingPunct="1"/>
            <a:r>
              <a:rPr lang="en-US">
                <a:latin typeface="Comic Sans MS" charset="0"/>
                <a:ea typeface="ＭＳ Ｐゴシック" charset="0"/>
              </a:rPr>
              <a:t>Clustering</a:t>
            </a:r>
          </a:p>
        </p:txBody>
      </p:sp>
      <p:sp>
        <p:nvSpPr>
          <p:cNvPr id="242690" name="Rectangle 3"/>
          <p:cNvSpPr>
            <a:spLocks noGrp="1" noChangeArrowheads="1"/>
          </p:cNvSpPr>
          <p:nvPr>
            <p:ph type="body" idx="1"/>
          </p:nvPr>
        </p:nvSpPr>
        <p:spPr>
          <a:xfrm>
            <a:off x="685800" y="1752600"/>
            <a:ext cx="8001000" cy="4876800"/>
          </a:xfrm>
        </p:spPr>
        <p:txBody>
          <a:bodyPr/>
          <a:lstStyle/>
          <a:p>
            <a:pPr eaLnBrk="1" hangingPunct="1">
              <a:lnSpc>
                <a:spcPct val="90000"/>
              </a:lnSpc>
            </a:pPr>
            <a:r>
              <a:rPr lang="en-US" sz="2400">
                <a:latin typeface="Comic Sans MS" charset="0"/>
                <a:ea typeface="ＭＳ Ｐゴシック" charset="0"/>
              </a:rPr>
              <a:t>June 11, 2001: The latest KDnuggets Poll asked: What types of analysis did you do in the past 12 months. </a:t>
            </a:r>
          </a:p>
          <a:p>
            <a:pPr lvl="1" eaLnBrk="1" hangingPunct="1">
              <a:lnSpc>
                <a:spcPct val="90000"/>
              </a:lnSpc>
            </a:pPr>
            <a:r>
              <a:rPr lang="en-US" sz="2000">
                <a:latin typeface="Comic Sans MS" charset="0"/>
                <a:ea typeface="ＭＳ Ｐゴシック" charset="0"/>
              </a:rPr>
              <a:t>The results, multiple choices allowed, indicate that a wide variety of tasks is performed by data miners. Clustering was by far the most frequent (22%), followed by Direct Marketing (14%), and Cross-Sell Models (12%)</a:t>
            </a:r>
          </a:p>
          <a:p>
            <a:pPr eaLnBrk="1" hangingPunct="1">
              <a:lnSpc>
                <a:spcPct val="90000"/>
              </a:lnSpc>
            </a:pPr>
            <a:r>
              <a:rPr lang="en-US" sz="2400">
                <a:latin typeface="Comic Sans MS" charset="0"/>
                <a:ea typeface="ＭＳ Ｐゴシック" charset="0"/>
              </a:rPr>
              <a:t>Clustering of results can work well in certain domains (e.g., biomedical literature)</a:t>
            </a:r>
          </a:p>
          <a:p>
            <a:pPr eaLnBrk="1" hangingPunct="1">
              <a:lnSpc>
                <a:spcPct val="90000"/>
              </a:lnSpc>
            </a:pPr>
            <a:r>
              <a:rPr lang="en-US" sz="2400">
                <a:latin typeface="Comic Sans MS" charset="0"/>
                <a:ea typeface="ＭＳ Ｐゴシック" charset="0"/>
              </a:rPr>
              <a:t>But it doesn</a:t>
            </a:r>
            <a:r>
              <a:rPr lang="fr-FR" altLang="ja-JP" sz="2400">
                <a:latin typeface="Comic Sans MS" charset="0"/>
                <a:ea typeface="ＭＳ Ｐゴシック" charset="0"/>
              </a:rPr>
              <a:t>'</a:t>
            </a:r>
            <a:r>
              <a:rPr lang="en-US" sz="2400">
                <a:latin typeface="Comic Sans MS" charset="0"/>
                <a:ea typeface="ＭＳ Ｐゴシック" charset="0"/>
              </a:rPr>
              <a:t>t seem compelling for the average user, it appears </a:t>
            </a:r>
            <a:r>
              <a:rPr lang="en-US" sz="2000">
                <a:solidFill>
                  <a:srgbClr val="CC0000"/>
                </a:solidFill>
                <a:latin typeface="Comic Sans MS" charset="0"/>
                <a:ea typeface="ＭＳ Ｐゴシック" charset="0"/>
              </a:rPr>
              <a:t>(Altavista, Northern Light, Vivisimo)</a:t>
            </a:r>
          </a:p>
        </p:txBody>
      </p:sp>
    </p:spTree>
    <p:extLst>
      <p:ext uri="{BB962C8B-B14F-4D97-AF65-F5344CB8AC3E}">
        <p14:creationId xmlns:p14="http://schemas.microsoft.com/office/powerpoint/2010/main" val="12117065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title"/>
          </p:nvPr>
        </p:nvSpPr>
        <p:spPr/>
        <p:txBody>
          <a:bodyPr/>
          <a:lstStyle/>
          <a:p>
            <a:pPr eaLnBrk="1" hangingPunct="1"/>
            <a:r>
              <a:rPr lang="en-US">
                <a:latin typeface="Comic Sans MS" charset="0"/>
                <a:ea typeface="ＭＳ Ｐゴシック" charset="0"/>
              </a:rPr>
              <a:t>Citeseer/ResearchIndex</a:t>
            </a:r>
          </a:p>
        </p:txBody>
      </p:sp>
      <p:sp>
        <p:nvSpPr>
          <p:cNvPr id="244738"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An online repository of papers, with citations, etc.  Specialized search with semantics in it</a:t>
            </a:r>
          </a:p>
          <a:p>
            <a:pPr eaLnBrk="1" hangingPunct="1">
              <a:lnSpc>
                <a:spcPct val="90000"/>
              </a:lnSpc>
            </a:pPr>
            <a:r>
              <a:rPr lang="en-US" sz="2400">
                <a:latin typeface="Comic Sans MS" charset="0"/>
                <a:ea typeface="ＭＳ Ｐゴシック" charset="0"/>
              </a:rPr>
              <a:t>Great product; research people love it</a:t>
            </a:r>
          </a:p>
          <a:p>
            <a:pPr eaLnBrk="1" hangingPunct="1">
              <a:lnSpc>
                <a:spcPct val="90000"/>
              </a:lnSpc>
            </a:pPr>
            <a:r>
              <a:rPr lang="en-US" sz="2400">
                <a:latin typeface="Comic Sans MS" charset="0"/>
                <a:ea typeface="ＭＳ Ｐゴシック" charset="0"/>
              </a:rPr>
              <a:t>However it</a:t>
            </a:r>
            <a:r>
              <a:rPr lang="fr-FR" altLang="ja-JP" sz="2400">
                <a:latin typeface="Comic Sans MS" charset="0"/>
                <a:ea typeface="ＭＳ Ｐゴシック" charset="0"/>
              </a:rPr>
              <a:t>'</a:t>
            </a:r>
            <a:r>
              <a:rPr lang="en-US" sz="2400">
                <a:latin typeface="Comic Sans MS" charset="0"/>
                <a:ea typeface="ＭＳ Ｐゴシック" charset="0"/>
              </a:rPr>
              <a:t>s fairly low tech. NLP could improve on it:</a:t>
            </a:r>
          </a:p>
          <a:p>
            <a:pPr lvl="1" eaLnBrk="1" hangingPunct="1">
              <a:lnSpc>
                <a:spcPct val="90000"/>
              </a:lnSpc>
            </a:pPr>
            <a:r>
              <a:rPr lang="en-US" sz="2000">
                <a:latin typeface="Comic Sans MS" charset="0"/>
                <a:ea typeface="ＭＳ Ｐゴシック" charset="0"/>
              </a:rPr>
              <a:t>Better parsing of bibliographic entries</a:t>
            </a:r>
          </a:p>
          <a:p>
            <a:pPr lvl="1" eaLnBrk="1" hangingPunct="1">
              <a:lnSpc>
                <a:spcPct val="90000"/>
              </a:lnSpc>
            </a:pPr>
            <a:r>
              <a:rPr lang="en-US" sz="2000">
                <a:latin typeface="Comic Sans MS" charset="0"/>
                <a:ea typeface="ＭＳ Ｐゴシック" charset="0"/>
              </a:rPr>
              <a:t>Better linking from author names to web pages</a:t>
            </a:r>
          </a:p>
          <a:p>
            <a:pPr lvl="1" eaLnBrk="1" hangingPunct="1">
              <a:lnSpc>
                <a:spcPct val="90000"/>
              </a:lnSpc>
            </a:pPr>
            <a:r>
              <a:rPr lang="en-US" sz="2000">
                <a:latin typeface="Comic Sans MS" charset="0"/>
                <a:ea typeface="ＭＳ Ｐゴシック" charset="0"/>
              </a:rPr>
              <a:t>Better resolution of cases of name identity</a:t>
            </a:r>
          </a:p>
          <a:p>
            <a:pPr lvl="2" eaLnBrk="1" hangingPunct="1">
              <a:lnSpc>
                <a:spcPct val="90000"/>
              </a:lnSpc>
            </a:pPr>
            <a:r>
              <a:rPr lang="en-US" sz="1800">
                <a:latin typeface="Comic Sans MS" charset="0"/>
                <a:ea typeface="ＭＳ Ｐゴシック" charset="0"/>
              </a:rPr>
              <a:t>E.g., by also using the paper content</a:t>
            </a:r>
          </a:p>
          <a:p>
            <a:pPr lvl="2" eaLnBrk="1" hangingPunct="1">
              <a:lnSpc>
                <a:spcPct val="90000"/>
              </a:lnSpc>
            </a:pPr>
            <a:r>
              <a:rPr lang="en-US" sz="1800">
                <a:latin typeface="Comic Sans MS" charset="0"/>
                <a:ea typeface="ＭＳ Ｐゴシック" charset="0"/>
              </a:rPr>
              <a:t>Cf. Cora, which did some of these tasks better</a:t>
            </a:r>
          </a:p>
        </p:txBody>
      </p:sp>
    </p:spTree>
    <p:extLst>
      <p:ext uri="{BB962C8B-B14F-4D97-AF65-F5344CB8AC3E}">
        <p14:creationId xmlns:p14="http://schemas.microsoft.com/office/powerpoint/2010/main" val="7200053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ChangeArrowheads="1"/>
          </p:cNvSpPr>
          <p:nvPr>
            <p:ph type="title"/>
          </p:nvPr>
        </p:nvSpPr>
        <p:spPr/>
        <p:txBody>
          <a:bodyPr/>
          <a:lstStyle/>
          <a:p>
            <a:pPr eaLnBrk="1" hangingPunct="1"/>
            <a:r>
              <a:rPr lang="en-US">
                <a:latin typeface="Comic Sans MS" charset="0"/>
                <a:ea typeface="ＭＳ Ｐゴシック" charset="0"/>
              </a:rPr>
              <a:t>Chats, Forums, etc.</a:t>
            </a:r>
          </a:p>
        </p:txBody>
      </p:sp>
      <p:sp>
        <p:nvSpPr>
          <p:cNvPr id="246786"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Many of these are public on the web</a:t>
            </a:r>
          </a:p>
          <a:p>
            <a:pPr eaLnBrk="1" hangingPunct="1">
              <a:lnSpc>
                <a:spcPct val="90000"/>
              </a:lnSpc>
            </a:pPr>
            <a:r>
              <a:rPr lang="en-US" sz="2400">
                <a:latin typeface="Comic Sans MS" charset="0"/>
                <a:ea typeface="ＭＳ Ｐゴシック" charset="0"/>
              </a:rPr>
              <a:t>The signal to noise ratio is very low</a:t>
            </a:r>
          </a:p>
          <a:p>
            <a:pPr eaLnBrk="1" hangingPunct="1">
              <a:lnSpc>
                <a:spcPct val="90000"/>
              </a:lnSpc>
            </a:pPr>
            <a:r>
              <a:rPr lang="en-US" sz="2400">
                <a:latin typeface="Comic Sans MS" charset="0"/>
                <a:ea typeface="ＭＳ Ｐゴシック" charset="0"/>
              </a:rPr>
              <a:t>But there</a:t>
            </a:r>
            <a:r>
              <a:rPr lang="fr-FR" altLang="ja-JP" sz="2400">
                <a:latin typeface="Comic Sans MS" charset="0"/>
                <a:ea typeface="ＭＳ Ｐゴシック" charset="0"/>
              </a:rPr>
              <a:t>'</a:t>
            </a:r>
            <a:r>
              <a:rPr lang="en-US" sz="2400">
                <a:latin typeface="Comic Sans MS" charset="0"/>
                <a:ea typeface="ＭＳ Ｐゴシック" charset="0"/>
              </a:rPr>
              <a:t>s still lots of good information there</a:t>
            </a:r>
          </a:p>
          <a:p>
            <a:pPr eaLnBrk="1" hangingPunct="1">
              <a:lnSpc>
                <a:spcPct val="90000"/>
              </a:lnSpc>
            </a:pPr>
            <a:r>
              <a:rPr lang="en-US" sz="2400">
                <a:latin typeface="Comic Sans MS" charset="0"/>
                <a:ea typeface="ＭＳ Ｐゴシック" charset="0"/>
              </a:rPr>
              <a:t>Some of it has commercial value</a:t>
            </a:r>
          </a:p>
          <a:p>
            <a:pPr lvl="1" eaLnBrk="1" hangingPunct="1">
              <a:lnSpc>
                <a:spcPct val="90000"/>
              </a:lnSpc>
            </a:pPr>
            <a:r>
              <a:rPr lang="en-US" sz="2000">
                <a:latin typeface="Comic Sans MS" charset="0"/>
                <a:ea typeface="ＭＳ Ｐゴシック" charset="0"/>
              </a:rPr>
              <a:t>What problems have users had with your product?</a:t>
            </a:r>
          </a:p>
          <a:p>
            <a:pPr lvl="1" eaLnBrk="1" hangingPunct="1">
              <a:lnSpc>
                <a:spcPct val="90000"/>
              </a:lnSpc>
            </a:pPr>
            <a:r>
              <a:rPr lang="en-US" sz="2000">
                <a:latin typeface="Comic Sans MS" charset="0"/>
                <a:ea typeface="ＭＳ Ｐゴシック" charset="0"/>
              </a:rPr>
              <a:t>Why did people end up buying product X rather than your product Y</a:t>
            </a:r>
          </a:p>
          <a:p>
            <a:pPr eaLnBrk="1" hangingPunct="1">
              <a:lnSpc>
                <a:spcPct val="90000"/>
              </a:lnSpc>
            </a:pPr>
            <a:r>
              <a:rPr lang="en-US" sz="2400">
                <a:latin typeface="Comic Sans MS" charset="0"/>
                <a:ea typeface="ＭＳ Ｐゴシック" charset="0"/>
              </a:rPr>
              <a:t>Some of it is time sensitive</a:t>
            </a:r>
          </a:p>
          <a:p>
            <a:pPr lvl="1" eaLnBrk="1" hangingPunct="1">
              <a:lnSpc>
                <a:spcPct val="90000"/>
              </a:lnSpc>
            </a:pPr>
            <a:r>
              <a:rPr lang="en-US" sz="2000">
                <a:latin typeface="Comic Sans MS" charset="0"/>
                <a:ea typeface="ＭＳ Ｐゴシック" charset="0"/>
              </a:rPr>
              <a:t>Rumors on chat rooms can affect stockprice</a:t>
            </a:r>
          </a:p>
          <a:p>
            <a:pPr lvl="2" eaLnBrk="1" hangingPunct="1">
              <a:lnSpc>
                <a:spcPct val="90000"/>
              </a:lnSpc>
            </a:pPr>
            <a:r>
              <a:rPr lang="en-US" sz="1800">
                <a:latin typeface="Comic Sans MS" charset="0"/>
                <a:ea typeface="ＭＳ Ｐゴシック" charset="0"/>
              </a:rPr>
              <a:t>Regardless of whether they are factual or not</a:t>
            </a:r>
          </a:p>
        </p:txBody>
      </p:sp>
    </p:spTree>
    <p:extLst>
      <p:ext uri="{BB962C8B-B14F-4D97-AF65-F5344CB8AC3E}">
        <p14:creationId xmlns:p14="http://schemas.microsoft.com/office/powerpoint/2010/main" val="41966025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p:txBody>
          <a:bodyPr/>
          <a:lstStyle/>
          <a:p>
            <a:pPr eaLnBrk="1" hangingPunct="1"/>
            <a:r>
              <a:rPr lang="en-US">
                <a:latin typeface="Comic Sans MS" charset="0"/>
                <a:ea typeface="ＭＳ Ｐゴシック" charset="0"/>
              </a:rPr>
              <a:t>Small devices</a:t>
            </a:r>
          </a:p>
        </p:txBody>
      </p:sp>
      <p:sp>
        <p:nvSpPr>
          <p:cNvPr id="248834" name="Rectangle 3"/>
          <p:cNvSpPr>
            <a:spLocks noGrp="1" noChangeArrowheads="1"/>
          </p:cNvSpPr>
          <p:nvPr>
            <p:ph type="body" idx="1"/>
          </p:nvPr>
        </p:nvSpPr>
        <p:spPr>
          <a:xfrm>
            <a:off x="685800" y="1981200"/>
            <a:ext cx="5754688" cy="4114800"/>
          </a:xfrm>
        </p:spPr>
        <p:txBody>
          <a:bodyPr/>
          <a:lstStyle/>
          <a:p>
            <a:pPr eaLnBrk="1" hangingPunct="1">
              <a:lnSpc>
                <a:spcPct val="90000"/>
              </a:lnSpc>
            </a:pPr>
            <a:r>
              <a:rPr lang="en-US" sz="2800">
                <a:latin typeface="Comic Sans MS" charset="0"/>
                <a:ea typeface="ＭＳ Ｐゴシック" charset="0"/>
              </a:rPr>
              <a:t>With a big monitor, humans can scan for the right information</a:t>
            </a:r>
          </a:p>
          <a:p>
            <a:pPr eaLnBrk="1" hangingPunct="1">
              <a:lnSpc>
                <a:spcPct val="90000"/>
              </a:lnSpc>
            </a:pPr>
            <a:r>
              <a:rPr lang="en-US" sz="2800">
                <a:latin typeface="Comic Sans MS" charset="0"/>
                <a:ea typeface="ＭＳ Ｐゴシック" charset="0"/>
              </a:rPr>
              <a:t>On a small screen, there</a:t>
            </a:r>
            <a:r>
              <a:rPr lang="fr-FR" altLang="ja-JP" sz="2800">
                <a:latin typeface="Comic Sans MS" charset="0"/>
                <a:ea typeface="ＭＳ Ｐゴシック" charset="0"/>
              </a:rPr>
              <a:t>'</a:t>
            </a:r>
            <a:r>
              <a:rPr lang="en-US" sz="2800">
                <a:latin typeface="Comic Sans MS" charset="0"/>
                <a:ea typeface="ＭＳ Ｐゴシック" charset="0"/>
              </a:rPr>
              <a:t>s </a:t>
            </a:r>
            <a:r>
              <a:rPr lang="en-US" sz="2800" i="1">
                <a:latin typeface="Comic Sans MS" charset="0"/>
                <a:ea typeface="ＭＳ Ｐゴシック" charset="0"/>
              </a:rPr>
              <a:t>hugely</a:t>
            </a:r>
            <a:r>
              <a:rPr lang="en-US" sz="2800">
                <a:latin typeface="Comic Sans MS" charset="0"/>
                <a:ea typeface="ＭＳ Ｐゴシック" charset="0"/>
              </a:rPr>
              <a:t> more value from a system that can show you what you want:</a:t>
            </a:r>
          </a:p>
          <a:p>
            <a:pPr lvl="1" eaLnBrk="1" hangingPunct="1">
              <a:lnSpc>
                <a:spcPct val="90000"/>
              </a:lnSpc>
            </a:pPr>
            <a:r>
              <a:rPr lang="en-US" sz="2400">
                <a:latin typeface="Comic Sans MS" charset="0"/>
                <a:ea typeface="ＭＳ Ｐゴシック" charset="0"/>
              </a:rPr>
              <a:t>phone number</a:t>
            </a:r>
          </a:p>
          <a:p>
            <a:pPr lvl="1" eaLnBrk="1" hangingPunct="1">
              <a:lnSpc>
                <a:spcPct val="90000"/>
              </a:lnSpc>
            </a:pPr>
            <a:r>
              <a:rPr lang="en-US" sz="2400">
                <a:latin typeface="Comic Sans MS" charset="0"/>
                <a:ea typeface="ＭＳ Ｐゴシック" charset="0"/>
              </a:rPr>
              <a:t>business hours</a:t>
            </a:r>
          </a:p>
          <a:p>
            <a:pPr lvl="1" eaLnBrk="1" hangingPunct="1">
              <a:lnSpc>
                <a:spcPct val="90000"/>
              </a:lnSpc>
            </a:pPr>
            <a:r>
              <a:rPr lang="en-US" sz="2400">
                <a:latin typeface="Comic Sans MS" charset="0"/>
                <a:ea typeface="ＭＳ Ｐゴシック" charset="0"/>
              </a:rPr>
              <a:t>email summary</a:t>
            </a:r>
          </a:p>
          <a:p>
            <a:pPr lvl="2" eaLnBrk="1" hangingPunct="1">
              <a:lnSpc>
                <a:spcPct val="90000"/>
              </a:lnSpc>
            </a:pPr>
            <a:r>
              <a:rPr lang="ja-JP" altLang="en-US" sz="2000">
                <a:latin typeface="Comic Sans MS" charset="0"/>
                <a:ea typeface="ＭＳ Ｐゴシック" charset="0"/>
              </a:rPr>
              <a:t>“</a:t>
            </a:r>
            <a:r>
              <a:rPr lang="en-US" altLang="ja-JP" sz="2000">
                <a:latin typeface="Comic Sans MS" charset="0"/>
                <a:ea typeface="ＭＳ Ｐゴシック" charset="0"/>
              </a:rPr>
              <a:t>Call me at 11 to finalize this</a:t>
            </a:r>
            <a:r>
              <a:rPr lang="ja-JP" altLang="en-US" sz="2000">
                <a:latin typeface="Comic Sans MS" charset="0"/>
                <a:ea typeface="ＭＳ Ｐゴシック" charset="0"/>
              </a:rPr>
              <a:t>”</a:t>
            </a:r>
            <a:endParaRPr lang="en-US" sz="2000">
              <a:latin typeface="Comic Sans MS" charset="0"/>
              <a:ea typeface="ＭＳ Ｐゴシック" charset="0"/>
            </a:endParaRPr>
          </a:p>
        </p:txBody>
      </p:sp>
      <p:pic>
        <p:nvPicPr>
          <p:cNvPr id="97284"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77000" y="1752600"/>
            <a:ext cx="2373313" cy="48768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780771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pPr eaLnBrk="1" hangingPunct="1"/>
            <a:r>
              <a:rPr lang="en-US">
                <a:latin typeface="Comic Sans MS" charset="0"/>
                <a:ea typeface="ＭＳ Ｐゴシック" charset="0"/>
              </a:rPr>
              <a:t>Machine translation</a:t>
            </a:r>
          </a:p>
        </p:txBody>
      </p:sp>
      <p:sp>
        <p:nvSpPr>
          <p:cNvPr id="250882"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High quality MT is still a distant goal</a:t>
            </a:r>
          </a:p>
          <a:p>
            <a:pPr eaLnBrk="1" hangingPunct="1">
              <a:lnSpc>
                <a:spcPct val="90000"/>
              </a:lnSpc>
            </a:pPr>
            <a:r>
              <a:rPr lang="en-US" sz="2400">
                <a:latin typeface="Comic Sans MS" charset="0"/>
                <a:ea typeface="ＭＳ Ｐゴシック" charset="0"/>
              </a:rPr>
              <a:t>But MT is effective for scanning content</a:t>
            </a:r>
          </a:p>
          <a:p>
            <a:pPr eaLnBrk="1" hangingPunct="1">
              <a:lnSpc>
                <a:spcPct val="90000"/>
              </a:lnSpc>
            </a:pPr>
            <a:r>
              <a:rPr lang="en-US" sz="2400">
                <a:latin typeface="Comic Sans MS" charset="0"/>
                <a:ea typeface="ＭＳ Ｐゴシック" charset="0"/>
              </a:rPr>
              <a:t>And for machine-assisted human translation</a:t>
            </a:r>
          </a:p>
          <a:p>
            <a:pPr eaLnBrk="1" hangingPunct="1">
              <a:lnSpc>
                <a:spcPct val="90000"/>
              </a:lnSpc>
            </a:pPr>
            <a:r>
              <a:rPr lang="en-US" sz="2400">
                <a:latin typeface="Comic Sans MS" charset="0"/>
                <a:ea typeface="ＭＳ Ｐゴシック" charset="0"/>
              </a:rPr>
              <a:t>Dictionary use accounts for about half of a traditional translator</a:t>
            </a:r>
            <a:r>
              <a:rPr lang="fr-FR" sz="2400">
                <a:latin typeface="Comic Sans MS" charset="0"/>
                <a:ea typeface="ＭＳ Ｐゴシック" charset="0"/>
              </a:rPr>
              <a:t>'</a:t>
            </a:r>
            <a:r>
              <a:rPr lang="en-US" sz="2400">
                <a:latin typeface="Comic Sans MS" charset="0"/>
                <a:ea typeface="ＭＳ Ｐゴシック" charset="0"/>
              </a:rPr>
              <a:t>s time. </a:t>
            </a:r>
          </a:p>
          <a:p>
            <a:pPr eaLnBrk="1" hangingPunct="1">
              <a:lnSpc>
                <a:spcPct val="90000"/>
              </a:lnSpc>
            </a:pPr>
            <a:r>
              <a:rPr lang="en-US" sz="2400">
                <a:latin typeface="Comic Sans MS" charset="0"/>
                <a:ea typeface="ＭＳ Ｐゴシック" charset="0"/>
              </a:rPr>
              <a:t>Printed lexical resources are not up-to-date</a:t>
            </a:r>
          </a:p>
          <a:p>
            <a:pPr eaLnBrk="1" hangingPunct="1">
              <a:lnSpc>
                <a:spcPct val="90000"/>
              </a:lnSpc>
            </a:pPr>
            <a:r>
              <a:rPr lang="en-US" sz="2400">
                <a:latin typeface="Comic Sans MS" charset="0"/>
                <a:ea typeface="ＭＳ Ｐゴシック" charset="0"/>
              </a:rPr>
              <a:t>Electronic lexical resources ease access to terminological data. </a:t>
            </a:r>
          </a:p>
          <a:p>
            <a:pPr eaLnBrk="1" hangingPunct="1">
              <a:lnSpc>
                <a:spcPct val="90000"/>
              </a:lnSpc>
            </a:pPr>
            <a:r>
              <a:rPr lang="ja-JP" altLang="en-US" sz="2400">
                <a:latin typeface="Comic Sans MS" charset="0"/>
                <a:ea typeface="ＭＳ Ｐゴシック" charset="0"/>
              </a:rPr>
              <a:t>“</a:t>
            </a:r>
            <a:r>
              <a:rPr lang="en-US" altLang="ja-JP" sz="2400">
                <a:latin typeface="Comic Sans MS" charset="0"/>
                <a:ea typeface="ＭＳ Ｐゴシック" charset="0"/>
              </a:rPr>
              <a:t>Translation memory</a:t>
            </a:r>
            <a:r>
              <a:rPr lang="ja-JP" altLang="en-US" sz="2400">
                <a:latin typeface="Comic Sans MS" charset="0"/>
                <a:ea typeface="ＭＳ Ｐゴシック" charset="0"/>
              </a:rPr>
              <a:t>”</a:t>
            </a:r>
            <a:r>
              <a:rPr lang="en-US" altLang="ja-JP" sz="2400">
                <a:latin typeface="Comic Sans MS" charset="0"/>
                <a:ea typeface="ＭＳ Ｐゴシック" charset="0"/>
              </a:rPr>
              <a:t> systems: remember previously translated documents, allowing automatic recycling of translations</a:t>
            </a:r>
            <a:endParaRPr lang="en-US" sz="2400">
              <a:latin typeface="Comic Sans MS" charset="0"/>
              <a:ea typeface="ＭＳ Ｐゴシック" charset="0"/>
            </a:endParaRPr>
          </a:p>
        </p:txBody>
      </p:sp>
    </p:spTree>
    <p:extLst>
      <p:ext uri="{BB962C8B-B14F-4D97-AF65-F5344CB8AC3E}">
        <p14:creationId xmlns:p14="http://schemas.microsoft.com/office/powerpoint/2010/main" val="1131401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ChangeArrowheads="1"/>
          </p:cNvSpPr>
          <p:nvPr>
            <p:ph type="title"/>
          </p:nvPr>
        </p:nvSpPr>
        <p:spPr/>
        <p:txBody>
          <a:bodyPr/>
          <a:lstStyle/>
          <a:p>
            <a:pPr eaLnBrk="1" hangingPunct="1"/>
            <a:r>
              <a:rPr lang="en-US" sz="4800" i="1">
                <a:solidFill>
                  <a:srgbClr val="0000FF"/>
                </a:solidFill>
                <a:latin typeface="Comic Sans MS" charset="0"/>
                <a:ea typeface="ＭＳ Ｐゴシック" charset="0"/>
                <a:cs typeface="Times New Roman" charset="0"/>
              </a:rPr>
              <a:t>Jackson &amp; Moulinier</a:t>
            </a:r>
          </a:p>
        </p:txBody>
      </p:sp>
      <p:sp>
        <p:nvSpPr>
          <p:cNvPr id="252930" name="Rectangle 3"/>
          <p:cNvSpPr>
            <a:spLocks noGrp="1" noChangeArrowheads="1"/>
          </p:cNvSpPr>
          <p:nvPr>
            <p:ph type="body" idx="1"/>
          </p:nvPr>
        </p:nvSpPr>
        <p:spPr>
          <a:xfrm>
            <a:off x="685800" y="1752600"/>
            <a:ext cx="8229600" cy="4876800"/>
          </a:xfrm>
        </p:spPr>
        <p:txBody>
          <a:bodyPr/>
          <a:lstStyle/>
          <a:p>
            <a:pPr eaLnBrk="1" hangingPunct="1">
              <a:lnSpc>
                <a:spcPct val="90000"/>
              </a:lnSpc>
              <a:buFontTx/>
              <a:buNone/>
            </a:pPr>
            <a:r>
              <a:rPr lang="en-US" sz="2600">
                <a:solidFill>
                  <a:srgbClr val="00000B"/>
                </a:solidFill>
                <a:latin typeface="Comic Sans MS" charset="0"/>
                <a:ea typeface="ＭＳ Ｐゴシック" charset="0"/>
                <a:cs typeface="Times New Roman" charset="0"/>
              </a:rPr>
              <a:t>	</a:t>
            </a:r>
          </a:p>
          <a:p>
            <a:pPr eaLnBrk="1" hangingPunct="1">
              <a:lnSpc>
                <a:spcPct val="90000"/>
              </a:lnSpc>
              <a:buFontTx/>
              <a:buNone/>
            </a:pPr>
            <a:r>
              <a:rPr lang="en-US" sz="2600">
                <a:solidFill>
                  <a:srgbClr val="00000B"/>
                </a:solidFill>
                <a:latin typeface="Comic Sans MS" charset="0"/>
                <a:ea typeface="ＭＳ Ｐゴシック" charset="0"/>
                <a:cs typeface="Times New Roman" charset="0"/>
              </a:rPr>
              <a:t>	The Web really changed everything, because there was suddenly a pressing need to process large amounts of text, and there was also a ready-made vehicle for delivering it to the world. Technologies such as information retrieval, information extraction, and text categorization no longer seemed quite so arcane to upper management. The applications were, in some cases, obvious to anyone with half a brain; all one needed to do was demonstrate that they could be built and made to work, which we proceeded to do.</a:t>
            </a:r>
            <a:r>
              <a:rPr lang="ja-JP" altLang="en-US" sz="2600">
                <a:solidFill>
                  <a:srgbClr val="00000B"/>
                </a:solidFill>
                <a:latin typeface="Comic Sans MS" charset="0"/>
                <a:ea typeface="ＭＳ Ｐゴシック" charset="0"/>
                <a:cs typeface="Times New Roman" charset="0"/>
              </a:rPr>
              <a:t>”</a:t>
            </a:r>
            <a:endParaRPr lang="en-US" sz="2600">
              <a:latin typeface="Comic Sans MS" charset="0"/>
              <a:ea typeface="ＭＳ Ｐゴシック" charset="0"/>
            </a:endParaRPr>
          </a:p>
        </p:txBody>
      </p:sp>
    </p:spTree>
    <p:extLst>
      <p:ext uri="{BB962C8B-B14F-4D97-AF65-F5344CB8AC3E}">
        <p14:creationId xmlns:p14="http://schemas.microsoft.com/office/powerpoint/2010/main" val="19313919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p:nvPr>
        </p:nvSpPr>
        <p:spPr/>
        <p:txBody>
          <a:bodyPr/>
          <a:lstStyle/>
          <a:p>
            <a:pPr eaLnBrk="1" hangingPunct="1"/>
            <a:r>
              <a:rPr lang="en-US" sz="4000">
                <a:latin typeface="Comic Sans MS" charset="0"/>
                <a:ea typeface="ＭＳ Ｐゴシック" charset="0"/>
              </a:rPr>
              <a:t>Information Extraction</a:t>
            </a:r>
          </a:p>
        </p:txBody>
      </p:sp>
      <p:sp>
        <p:nvSpPr>
          <p:cNvPr id="254978" name="Rectangle 3"/>
          <p:cNvSpPr>
            <a:spLocks noGrp="1" noChangeArrowheads="1"/>
          </p:cNvSpPr>
          <p:nvPr>
            <p:ph type="body" idx="1"/>
          </p:nvPr>
        </p:nvSpPr>
        <p:spPr/>
        <p:txBody>
          <a:bodyPr/>
          <a:lstStyle/>
          <a:p>
            <a:pPr eaLnBrk="1" hangingPunct="1">
              <a:lnSpc>
                <a:spcPct val="90000"/>
              </a:lnSpc>
              <a:buFontTx/>
              <a:buNone/>
            </a:pPr>
            <a:r>
              <a:rPr lang="en-US" sz="2400">
                <a:solidFill>
                  <a:schemeClr val="tx2"/>
                </a:solidFill>
                <a:latin typeface="Comic Sans MS" charset="0"/>
                <a:ea typeface="ＭＳ Ｐゴシック" charset="0"/>
              </a:rPr>
              <a:t>Suppositions:</a:t>
            </a:r>
          </a:p>
          <a:p>
            <a:pPr eaLnBrk="1" hangingPunct="1">
              <a:lnSpc>
                <a:spcPct val="90000"/>
              </a:lnSpc>
            </a:pPr>
            <a:r>
              <a:rPr lang="en-US" sz="2400">
                <a:latin typeface="Comic Sans MS" charset="0"/>
                <a:ea typeface="ＭＳ Ｐゴシック" charset="0"/>
              </a:rPr>
              <a:t>A lot of information that </a:t>
            </a:r>
            <a:r>
              <a:rPr lang="en-US" sz="2400" i="1">
                <a:latin typeface="Comic Sans MS" charset="0"/>
                <a:ea typeface="ＭＳ Ｐゴシック" charset="0"/>
              </a:rPr>
              <a:t>could</a:t>
            </a:r>
            <a:r>
              <a:rPr lang="en-US" sz="2400">
                <a:latin typeface="Comic Sans MS" charset="0"/>
                <a:ea typeface="ＭＳ Ｐゴシック" charset="0"/>
              </a:rPr>
              <a:t> be represented in a structured semantically clear format isn</a:t>
            </a:r>
            <a:r>
              <a:rPr lang="fr-FR" altLang="ja-JP" sz="2400">
                <a:latin typeface="Comic Sans MS" charset="0"/>
                <a:ea typeface="ＭＳ Ｐゴシック" charset="0"/>
              </a:rPr>
              <a:t>'</a:t>
            </a:r>
            <a:r>
              <a:rPr lang="en-US" sz="2400">
                <a:latin typeface="Comic Sans MS" charset="0"/>
                <a:ea typeface="ＭＳ Ｐゴシック" charset="0"/>
              </a:rPr>
              <a:t>t</a:t>
            </a:r>
          </a:p>
          <a:p>
            <a:pPr eaLnBrk="1" hangingPunct="1">
              <a:lnSpc>
                <a:spcPct val="90000"/>
              </a:lnSpc>
            </a:pPr>
            <a:r>
              <a:rPr lang="en-US" sz="2400">
                <a:latin typeface="Comic Sans MS" charset="0"/>
                <a:ea typeface="ＭＳ Ｐゴシック" charset="0"/>
              </a:rPr>
              <a:t>It may be costly, not desired, or not in one</a:t>
            </a:r>
            <a:r>
              <a:rPr lang="fr-FR" altLang="ja-JP" sz="2400">
                <a:latin typeface="Comic Sans MS" charset="0"/>
                <a:ea typeface="ＭＳ Ｐゴシック" charset="0"/>
              </a:rPr>
              <a:t>'</a:t>
            </a:r>
            <a:r>
              <a:rPr lang="en-US" sz="2400">
                <a:latin typeface="Comic Sans MS" charset="0"/>
                <a:ea typeface="ＭＳ Ｐゴシック" charset="0"/>
              </a:rPr>
              <a:t>s control (screen scraping) to change this.</a:t>
            </a:r>
          </a:p>
          <a:p>
            <a:pPr eaLnBrk="1" hangingPunct="1">
              <a:lnSpc>
                <a:spcPct val="90000"/>
              </a:lnSpc>
            </a:pPr>
            <a:endParaRPr lang="en-US" sz="2400">
              <a:latin typeface="Comic Sans MS" charset="0"/>
              <a:ea typeface="ＭＳ Ｐゴシック" charset="0"/>
            </a:endParaRPr>
          </a:p>
          <a:p>
            <a:pPr eaLnBrk="1" hangingPunct="1">
              <a:lnSpc>
                <a:spcPct val="90000"/>
              </a:lnSpc>
            </a:pPr>
            <a:r>
              <a:rPr lang="en-US" sz="2400">
                <a:solidFill>
                  <a:schemeClr val="tx2"/>
                </a:solidFill>
                <a:latin typeface="Comic Sans MS" charset="0"/>
                <a:ea typeface="ＭＳ Ｐゴシック" charset="0"/>
              </a:rPr>
              <a:t>Goal: being able to answer semantic queries using </a:t>
            </a:r>
            <a:r>
              <a:rPr lang="ja-JP" altLang="en-US" sz="2400">
                <a:solidFill>
                  <a:schemeClr val="tx2"/>
                </a:solidFill>
                <a:latin typeface="Comic Sans MS" charset="0"/>
                <a:ea typeface="ＭＳ Ｐゴシック" charset="0"/>
              </a:rPr>
              <a:t>“</a:t>
            </a:r>
            <a:r>
              <a:rPr lang="en-US" altLang="ja-JP" sz="2400">
                <a:solidFill>
                  <a:schemeClr val="tx2"/>
                </a:solidFill>
                <a:latin typeface="Comic Sans MS" charset="0"/>
                <a:ea typeface="ＭＳ Ｐゴシック" charset="0"/>
              </a:rPr>
              <a:t>unstructured</a:t>
            </a:r>
            <a:r>
              <a:rPr lang="ja-JP" altLang="en-US" sz="2400">
                <a:solidFill>
                  <a:schemeClr val="tx2"/>
                </a:solidFill>
                <a:latin typeface="Comic Sans MS" charset="0"/>
                <a:ea typeface="ＭＳ Ｐゴシック" charset="0"/>
              </a:rPr>
              <a:t>”</a:t>
            </a:r>
            <a:r>
              <a:rPr lang="en-US" altLang="ja-JP" sz="2400">
                <a:solidFill>
                  <a:schemeClr val="tx2"/>
                </a:solidFill>
                <a:latin typeface="Comic Sans MS" charset="0"/>
                <a:ea typeface="ＭＳ Ｐゴシック" charset="0"/>
              </a:rPr>
              <a:t> natural language sources</a:t>
            </a:r>
            <a:endParaRPr lang="en-US" sz="2400">
              <a:solidFill>
                <a:schemeClr val="tx2"/>
              </a:solidFill>
              <a:latin typeface="Comic Sans MS" charset="0"/>
              <a:ea typeface="ＭＳ Ｐゴシック" charset="0"/>
            </a:endParaRPr>
          </a:p>
        </p:txBody>
      </p:sp>
    </p:spTree>
    <p:extLst>
      <p:ext uri="{BB962C8B-B14F-4D97-AF65-F5344CB8AC3E}">
        <p14:creationId xmlns:p14="http://schemas.microsoft.com/office/powerpoint/2010/main" val="2236828520"/>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US">
                <a:latin typeface="Comic Sans MS" charset="0"/>
                <a:ea typeface="ＭＳ Ｐゴシック" charset="0"/>
              </a:rPr>
              <a:t>History (1940-1960)</a:t>
            </a:r>
          </a:p>
        </p:txBody>
      </p:sp>
      <p:sp>
        <p:nvSpPr>
          <p:cNvPr id="94210" name="Rectangle 3"/>
          <p:cNvSpPr>
            <a:spLocks noGrp="1" noChangeArrowheads="1"/>
          </p:cNvSpPr>
          <p:nvPr>
            <p:ph type="body" idx="1"/>
          </p:nvPr>
        </p:nvSpPr>
        <p:spPr>
          <a:xfrm>
            <a:off x="152400" y="1752600"/>
            <a:ext cx="9144000" cy="4876800"/>
          </a:xfrm>
        </p:spPr>
        <p:txBody>
          <a:bodyPr/>
          <a:lstStyle/>
          <a:p>
            <a:pPr eaLnBrk="1" hangingPunct="1">
              <a:lnSpc>
                <a:spcPct val="80000"/>
              </a:lnSpc>
            </a:pPr>
            <a:endParaRPr lang="en-US" sz="2000" b="1">
              <a:latin typeface="Comic Sans MS" charset="0"/>
              <a:ea typeface="ＭＳ Ｐゴシック" charset="0"/>
            </a:endParaRPr>
          </a:p>
          <a:p>
            <a:pPr eaLnBrk="1" hangingPunct="1">
              <a:lnSpc>
                <a:spcPct val="80000"/>
              </a:lnSpc>
            </a:pPr>
            <a:endParaRPr lang="en-US" sz="2000" b="1">
              <a:latin typeface="Comic Sans MS" charset="0"/>
              <a:ea typeface="ＭＳ Ｐゴシック" charset="0"/>
            </a:endParaRPr>
          </a:p>
          <a:p>
            <a:pPr lvl="1" eaLnBrk="1" hangingPunct="1">
              <a:lnSpc>
                <a:spcPct val="80000"/>
              </a:lnSpc>
            </a:pPr>
            <a:r>
              <a:rPr lang="en-US">
                <a:latin typeface="Comic Sans MS" charset="0"/>
                <a:ea typeface="ＭＳ Ｐゴシック" charset="0"/>
              </a:rPr>
              <a:t>Symbolic approach</a:t>
            </a:r>
          </a:p>
          <a:p>
            <a:pPr lvl="2" eaLnBrk="1" hangingPunct="1">
              <a:lnSpc>
                <a:spcPct val="80000"/>
              </a:lnSpc>
            </a:pPr>
            <a:r>
              <a:rPr lang="en-US">
                <a:latin typeface="Comic Sans MS" charset="0"/>
                <a:ea typeface="ＭＳ Ｐゴシック" charset="0"/>
              </a:rPr>
              <a:t>Generative syntax </a:t>
            </a:r>
          </a:p>
          <a:p>
            <a:pPr lvl="2" eaLnBrk="1" hangingPunct="1">
              <a:lnSpc>
                <a:spcPct val="80000"/>
              </a:lnSpc>
            </a:pPr>
            <a:r>
              <a:rPr lang="en-US">
                <a:latin typeface="Comic Sans MS" charset="0"/>
                <a:ea typeface="ＭＳ Ｐゴシック" charset="0"/>
              </a:rPr>
              <a:t>AI</a:t>
            </a:r>
          </a:p>
          <a:p>
            <a:pPr lvl="3" eaLnBrk="1" hangingPunct="1">
              <a:lnSpc>
                <a:spcPct val="80000"/>
              </a:lnSpc>
            </a:pPr>
            <a:r>
              <a:rPr lang="en-US">
                <a:latin typeface="Comic Sans MS" charset="0"/>
                <a:ea typeface="ＭＳ Ｐゴシック" charset="0"/>
              </a:rPr>
              <a:t>pattern matching</a:t>
            </a:r>
          </a:p>
          <a:p>
            <a:pPr lvl="3" eaLnBrk="1" hangingPunct="1">
              <a:lnSpc>
                <a:spcPct val="80000"/>
              </a:lnSpc>
            </a:pPr>
            <a:r>
              <a:rPr lang="en-US">
                <a:latin typeface="Comic Sans MS" charset="0"/>
                <a:ea typeface="ＭＳ Ｐゴシック" charset="0"/>
              </a:rPr>
              <a:t>logic-based systems</a:t>
            </a:r>
          </a:p>
          <a:p>
            <a:pPr lvl="3" eaLnBrk="1" hangingPunct="1">
              <a:lnSpc>
                <a:spcPct val="80000"/>
              </a:lnSpc>
            </a:pPr>
            <a:r>
              <a:rPr lang="en-US">
                <a:latin typeface="Comic Sans MS" charset="0"/>
                <a:ea typeface="ＭＳ Ｐゴシック" charset="0"/>
              </a:rPr>
              <a:t>special-purpose systems</a:t>
            </a:r>
          </a:p>
          <a:p>
            <a:pPr lvl="3" eaLnBrk="1" hangingPunct="1">
              <a:lnSpc>
                <a:spcPct val="80000"/>
              </a:lnSpc>
            </a:pPr>
            <a:endParaRPr lang="en-US">
              <a:latin typeface="Comic Sans MS" charset="0"/>
              <a:ea typeface="ＭＳ Ｐゴシック" charset="0"/>
            </a:endParaRPr>
          </a:p>
          <a:p>
            <a:pPr lvl="1" eaLnBrk="1" hangingPunct="1">
              <a:lnSpc>
                <a:spcPct val="80000"/>
              </a:lnSpc>
            </a:pPr>
            <a:r>
              <a:rPr lang="en-US">
                <a:latin typeface="Comic Sans MS" charset="0"/>
                <a:ea typeface="ＭＳ Ｐゴシック" charset="0"/>
              </a:rPr>
              <a:t>Stochastic approach</a:t>
            </a:r>
          </a:p>
          <a:p>
            <a:pPr lvl="2" eaLnBrk="1" hangingPunct="1">
              <a:lnSpc>
                <a:spcPct val="80000"/>
              </a:lnSpc>
            </a:pPr>
            <a:r>
              <a:rPr lang="en-US">
                <a:latin typeface="Comic Sans MS" charset="0"/>
                <a:ea typeface="ＭＳ Ｐゴシック" charset="0"/>
              </a:rPr>
              <a:t>Bayesian methods</a:t>
            </a:r>
          </a:p>
          <a:p>
            <a:pPr lvl="1" eaLnBrk="1" hangingPunct="1">
              <a:lnSpc>
                <a:spcPct val="80000"/>
              </a:lnSpc>
            </a:pPr>
            <a:endParaRPr lang="en-US" sz="2400">
              <a:latin typeface="Comic Sans MS" charset="0"/>
              <a:ea typeface="ＭＳ Ｐゴシック" charset="0"/>
            </a:endParaRPr>
          </a:p>
        </p:txBody>
      </p:sp>
    </p:spTree>
    <p:extLst>
      <p:ext uri="{BB962C8B-B14F-4D97-AF65-F5344CB8AC3E}">
        <p14:creationId xmlns:p14="http://schemas.microsoft.com/office/powerpoint/2010/main" val="397545340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ChangeArrowheads="1"/>
          </p:cNvSpPr>
          <p:nvPr>
            <p:ph type="title"/>
          </p:nvPr>
        </p:nvSpPr>
        <p:spPr/>
        <p:txBody>
          <a:bodyPr/>
          <a:lstStyle/>
          <a:p>
            <a:pPr eaLnBrk="1" hangingPunct="1"/>
            <a:r>
              <a:rPr lang="en-US" sz="4000">
                <a:latin typeface="Comic Sans MS" charset="0"/>
                <a:ea typeface="ＭＳ Ｐゴシック" charset="0"/>
              </a:rPr>
              <a:t>Information Extraction</a:t>
            </a:r>
          </a:p>
        </p:txBody>
      </p:sp>
      <p:sp>
        <p:nvSpPr>
          <p:cNvPr id="257026" name="Rectangle 3"/>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Information extraction systems</a:t>
            </a:r>
          </a:p>
          <a:p>
            <a:pPr lvl="1" eaLnBrk="1" hangingPunct="1">
              <a:lnSpc>
                <a:spcPct val="90000"/>
              </a:lnSpc>
            </a:pPr>
            <a:r>
              <a:rPr lang="en-US" sz="2000">
                <a:latin typeface="Comic Sans MS" charset="0"/>
                <a:ea typeface="ＭＳ Ｐゴシック" charset="0"/>
              </a:rPr>
              <a:t>Find and understand relevant parts of texts.</a:t>
            </a:r>
          </a:p>
          <a:p>
            <a:pPr lvl="1" eaLnBrk="1" hangingPunct="1">
              <a:lnSpc>
                <a:spcPct val="90000"/>
              </a:lnSpc>
            </a:pPr>
            <a:r>
              <a:rPr lang="en-US" sz="2000">
                <a:latin typeface="Comic Sans MS" charset="0"/>
                <a:ea typeface="ＭＳ Ｐゴシック" charset="0"/>
              </a:rPr>
              <a:t>Produce a structured representation of the relevant information: </a:t>
            </a:r>
            <a:r>
              <a:rPr lang="en-US" sz="2000" i="1">
                <a:latin typeface="Comic Sans MS" charset="0"/>
                <a:ea typeface="ＭＳ Ｐゴシック" charset="0"/>
              </a:rPr>
              <a:t>relations</a:t>
            </a:r>
            <a:r>
              <a:rPr lang="en-US" sz="2000">
                <a:latin typeface="Comic Sans MS" charset="0"/>
                <a:ea typeface="ＭＳ Ｐゴシック" charset="0"/>
              </a:rPr>
              <a:t> (in the DB sense)</a:t>
            </a:r>
          </a:p>
          <a:p>
            <a:pPr lvl="1" eaLnBrk="1" hangingPunct="1">
              <a:lnSpc>
                <a:spcPct val="90000"/>
              </a:lnSpc>
            </a:pPr>
            <a:r>
              <a:rPr lang="en-US" sz="2000">
                <a:latin typeface="Comic Sans MS" charset="0"/>
                <a:ea typeface="ＭＳ Ｐゴシック" charset="0"/>
              </a:rPr>
              <a:t>Combine knowledge about language and the application domain</a:t>
            </a:r>
          </a:p>
          <a:p>
            <a:pPr lvl="1" eaLnBrk="1" hangingPunct="1">
              <a:lnSpc>
                <a:spcPct val="90000"/>
              </a:lnSpc>
            </a:pPr>
            <a:r>
              <a:rPr lang="en-US" sz="2000">
                <a:latin typeface="Comic Sans MS" charset="0"/>
                <a:ea typeface="ＭＳ Ｐゴシック" charset="0"/>
              </a:rPr>
              <a:t>Automatically extract the desired information</a:t>
            </a:r>
          </a:p>
          <a:p>
            <a:pPr eaLnBrk="1" hangingPunct="1">
              <a:lnSpc>
                <a:spcPct val="90000"/>
              </a:lnSpc>
            </a:pPr>
            <a:r>
              <a:rPr lang="en-US" sz="2400">
                <a:latin typeface="Comic Sans MS" charset="0"/>
                <a:ea typeface="ＭＳ Ｐゴシック" charset="0"/>
              </a:rPr>
              <a:t>When is IE appropriate?</a:t>
            </a:r>
          </a:p>
          <a:p>
            <a:pPr lvl="1" eaLnBrk="1" hangingPunct="1">
              <a:lnSpc>
                <a:spcPct val="90000"/>
              </a:lnSpc>
            </a:pPr>
            <a:r>
              <a:rPr lang="en-US" sz="2000">
                <a:latin typeface="Comic Sans MS" charset="0"/>
                <a:ea typeface="ＭＳ Ｐゴシック" charset="0"/>
              </a:rPr>
              <a:t>Clear, factual information (who did what to whom and when?)</a:t>
            </a:r>
          </a:p>
          <a:p>
            <a:pPr lvl="1" eaLnBrk="1" hangingPunct="1">
              <a:lnSpc>
                <a:spcPct val="90000"/>
              </a:lnSpc>
            </a:pPr>
            <a:r>
              <a:rPr lang="en-US" sz="2000" i="1">
                <a:latin typeface="Comic Sans MS" charset="0"/>
                <a:ea typeface="ＭＳ Ｐゴシック" charset="0"/>
              </a:rPr>
              <a:t>Only a small portion of the text is relevant.</a:t>
            </a:r>
          </a:p>
          <a:p>
            <a:pPr lvl="1" eaLnBrk="1" hangingPunct="1">
              <a:lnSpc>
                <a:spcPct val="90000"/>
              </a:lnSpc>
            </a:pPr>
            <a:r>
              <a:rPr lang="en-US" sz="2000" b="1" i="1">
                <a:latin typeface="Comic Sans MS" charset="0"/>
                <a:ea typeface="ＭＳ Ｐゴシック" charset="0"/>
              </a:rPr>
              <a:t>Some errors can be tolerated</a:t>
            </a:r>
            <a:endParaRPr lang="en-US" sz="2000">
              <a:latin typeface="Comic Sans MS" charset="0"/>
              <a:ea typeface="ＭＳ Ｐゴシック" charset="0"/>
            </a:endParaRPr>
          </a:p>
        </p:txBody>
      </p:sp>
    </p:spTree>
    <p:extLst>
      <p:ext uri="{BB962C8B-B14F-4D97-AF65-F5344CB8AC3E}">
        <p14:creationId xmlns:p14="http://schemas.microsoft.com/office/powerpoint/2010/main" val="2761232269"/>
      </p:ext>
    </p:extLst>
  </p:cSld>
  <p:clrMapOvr>
    <a:masterClrMapping/>
  </p:clrMapOvr>
  <p:transition xmlns:p14="http://schemas.microsoft.com/office/powerpoint/2010/mai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p:txBody>
          <a:bodyPr/>
          <a:lstStyle/>
          <a:p>
            <a:pPr eaLnBrk="1" hangingPunct="1"/>
            <a:r>
              <a:rPr lang="en-US" sz="4000">
                <a:latin typeface="Comic Sans MS" charset="0"/>
                <a:ea typeface="ＭＳ Ｐゴシック" charset="0"/>
              </a:rPr>
              <a:t>Wrapper Induction</a:t>
            </a:r>
          </a:p>
        </p:txBody>
      </p:sp>
      <p:sp>
        <p:nvSpPr>
          <p:cNvPr id="259074" name="Rectangle 3"/>
          <p:cNvSpPr>
            <a:spLocks noGrp="1" noChangeArrowheads="1"/>
          </p:cNvSpPr>
          <p:nvPr>
            <p:ph type="body" idx="1"/>
          </p:nvPr>
        </p:nvSpPr>
        <p:spPr>
          <a:xfrm>
            <a:off x="457200" y="1828800"/>
            <a:ext cx="8001000" cy="4267200"/>
          </a:xfrm>
        </p:spPr>
        <p:txBody>
          <a:bodyPr/>
          <a:lstStyle/>
          <a:p>
            <a:pPr eaLnBrk="1" hangingPunct="1">
              <a:lnSpc>
                <a:spcPct val="90000"/>
              </a:lnSpc>
            </a:pPr>
            <a:r>
              <a:rPr lang="en-US" sz="2600">
                <a:latin typeface="Comic Sans MS" charset="0"/>
                <a:ea typeface="ＭＳ Ｐゴシック" charset="0"/>
              </a:rPr>
              <a:t>Wrapper Induction</a:t>
            </a:r>
          </a:p>
          <a:p>
            <a:pPr lvl="1" eaLnBrk="1" hangingPunct="1">
              <a:lnSpc>
                <a:spcPct val="90000"/>
              </a:lnSpc>
            </a:pPr>
            <a:r>
              <a:rPr lang="en-US" sz="2000">
                <a:latin typeface="Comic Sans MS" charset="0"/>
                <a:ea typeface="ＭＳ Ｐゴシック" charset="0"/>
              </a:rPr>
              <a:t>Sometimes, the relations are structural.</a:t>
            </a:r>
          </a:p>
          <a:p>
            <a:pPr lvl="2" eaLnBrk="1" hangingPunct="1">
              <a:lnSpc>
                <a:spcPct val="90000"/>
              </a:lnSpc>
            </a:pPr>
            <a:r>
              <a:rPr lang="en-US" sz="1800">
                <a:latin typeface="Comic Sans MS" charset="0"/>
                <a:ea typeface="ＭＳ Ｐゴシック" charset="0"/>
              </a:rPr>
              <a:t>Web pages generated by a database.</a:t>
            </a:r>
          </a:p>
          <a:p>
            <a:pPr lvl="2" eaLnBrk="1" hangingPunct="1">
              <a:lnSpc>
                <a:spcPct val="90000"/>
              </a:lnSpc>
            </a:pPr>
            <a:r>
              <a:rPr lang="en-US" sz="1800">
                <a:latin typeface="Comic Sans MS" charset="0"/>
                <a:ea typeface="ＭＳ Ｐゴシック" charset="0"/>
              </a:rPr>
              <a:t>Tables, lists, etc.</a:t>
            </a:r>
          </a:p>
          <a:p>
            <a:pPr lvl="1" eaLnBrk="1" hangingPunct="1">
              <a:lnSpc>
                <a:spcPct val="90000"/>
              </a:lnSpc>
            </a:pPr>
            <a:r>
              <a:rPr lang="en-US" sz="2000">
                <a:latin typeface="Comic Sans MS" charset="0"/>
                <a:ea typeface="ＭＳ Ｐゴシック" charset="0"/>
              </a:rPr>
              <a:t>Wrapper induction is usually regular relations which can be expressed by the </a:t>
            </a:r>
            <a:r>
              <a:rPr lang="en-US" sz="2000" i="1">
                <a:latin typeface="Comic Sans MS" charset="0"/>
                <a:ea typeface="ＭＳ Ｐゴシック" charset="0"/>
              </a:rPr>
              <a:t>structure</a:t>
            </a:r>
            <a:r>
              <a:rPr lang="en-US" sz="2000">
                <a:latin typeface="Comic Sans MS" charset="0"/>
                <a:ea typeface="ＭＳ Ｐゴシック" charset="0"/>
              </a:rPr>
              <a:t> of the document:</a:t>
            </a:r>
          </a:p>
          <a:p>
            <a:pPr lvl="2" eaLnBrk="1" hangingPunct="1">
              <a:lnSpc>
                <a:spcPct val="90000"/>
              </a:lnSpc>
            </a:pPr>
            <a:r>
              <a:rPr lang="en-US" sz="1800">
                <a:latin typeface="Comic Sans MS" charset="0"/>
                <a:ea typeface="ＭＳ Ｐゴシック" charset="0"/>
              </a:rPr>
              <a:t>the item in bold in the 3</a:t>
            </a:r>
            <a:r>
              <a:rPr lang="en-US" sz="1800" baseline="30000">
                <a:latin typeface="Comic Sans MS" charset="0"/>
                <a:ea typeface="ＭＳ Ｐゴシック" charset="0"/>
              </a:rPr>
              <a:t>rd</a:t>
            </a:r>
            <a:r>
              <a:rPr lang="en-US" sz="1800">
                <a:latin typeface="Comic Sans MS" charset="0"/>
                <a:ea typeface="ＭＳ Ｐゴシック" charset="0"/>
              </a:rPr>
              <a:t> column of the table is the price</a:t>
            </a:r>
          </a:p>
          <a:p>
            <a:pPr eaLnBrk="1" hangingPunct="1">
              <a:lnSpc>
                <a:spcPct val="90000"/>
              </a:lnSpc>
            </a:pPr>
            <a:r>
              <a:rPr lang="en-US" sz="2600">
                <a:latin typeface="Comic Sans MS" charset="0"/>
                <a:ea typeface="ＭＳ Ｐゴシック" charset="0"/>
              </a:rPr>
              <a:t>Handcoding a wrapper in Perl isn</a:t>
            </a:r>
            <a:r>
              <a:rPr lang="fr-FR" altLang="ja-JP" sz="2600">
                <a:latin typeface="Comic Sans MS" charset="0"/>
                <a:ea typeface="ＭＳ Ｐゴシック" charset="0"/>
              </a:rPr>
              <a:t>'</a:t>
            </a:r>
            <a:r>
              <a:rPr lang="en-US" sz="2600">
                <a:latin typeface="Comic Sans MS" charset="0"/>
                <a:ea typeface="ＭＳ Ｐゴシック" charset="0"/>
              </a:rPr>
              <a:t>t very viable</a:t>
            </a:r>
          </a:p>
          <a:p>
            <a:pPr lvl="1" eaLnBrk="1" hangingPunct="1">
              <a:lnSpc>
                <a:spcPct val="90000"/>
              </a:lnSpc>
            </a:pPr>
            <a:r>
              <a:rPr lang="en-US" sz="2000">
                <a:latin typeface="Comic Sans MS" charset="0"/>
                <a:ea typeface="ＭＳ Ｐゴシック" charset="0"/>
              </a:rPr>
              <a:t>sites are numerous, and their surface structure mutates rapidly</a:t>
            </a:r>
          </a:p>
          <a:p>
            <a:pPr eaLnBrk="1" hangingPunct="1">
              <a:lnSpc>
                <a:spcPct val="90000"/>
              </a:lnSpc>
            </a:pPr>
            <a:r>
              <a:rPr lang="en-US" sz="2600">
                <a:latin typeface="Comic Sans MS" charset="0"/>
                <a:ea typeface="ＭＳ Ｐゴシック" charset="0"/>
              </a:rPr>
              <a:t>Wrapper induction techniques can also learn:</a:t>
            </a:r>
          </a:p>
          <a:p>
            <a:pPr lvl="1" eaLnBrk="1" hangingPunct="1">
              <a:lnSpc>
                <a:spcPct val="90000"/>
              </a:lnSpc>
            </a:pPr>
            <a:r>
              <a:rPr lang="en-US" sz="2000">
                <a:latin typeface="Comic Sans MS" charset="0"/>
                <a:ea typeface="ＭＳ Ｐゴシック" charset="0"/>
              </a:rPr>
              <a:t> If there is a page about a research project X and there is a link near the word </a:t>
            </a:r>
            <a:r>
              <a:rPr lang="fr-FR" altLang="ja-JP" sz="2000">
                <a:latin typeface="Comic Sans MS" charset="0"/>
                <a:ea typeface="ＭＳ Ｐゴシック" charset="0"/>
              </a:rPr>
              <a:t>'</a:t>
            </a:r>
            <a:r>
              <a:rPr lang="en-US" sz="2000">
                <a:latin typeface="Comic Sans MS" charset="0"/>
                <a:ea typeface="ＭＳ Ｐゴシック" charset="0"/>
              </a:rPr>
              <a:t>people</a:t>
            </a:r>
            <a:r>
              <a:rPr lang="fr-FR" altLang="ja-JP" sz="2000">
                <a:latin typeface="Comic Sans MS" charset="0"/>
                <a:ea typeface="ＭＳ Ｐゴシック" charset="0"/>
              </a:rPr>
              <a:t>'</a:t>
            </a:r>
            <a:r>
              <a:rPr lang="en-US" sz="2000">
                <a:latin typeface="Comic Sans MS" charset="0"/>
                <a:ea typeface="ＭＳ Ｐゴシック" charset="0"/>
              </a:rPr>
              <a:t> to a page that is about a person Y then Y is a member of the project X.</a:t>
            </a:r>
          </a:p>
          <a:p>
            <a:pPr lvl="2" eaLnBrk="1" hangingPunct="1">
              <a:lnSpc>
                <a:spcPct val="90000"/>
              </a:lnSpc>
            </a:pPr>
            <a:r>
              <a:rPr lang="en-US" sz="1800">
                <a:latin typeface="Comic Sans MS" charset="0"/>
                <a:ea typeface="ＭＳ Ｐゴシック" charset="0"/>
              </a:rPr>
              <a:t>[e.g, Tom Mitchell</a:t>
            </a:r>
            <a:r>
              <a:rPr lang="fr-FR" altLang="ja-JP" sz="1800">
                <a:latin typeface="Comic Sans MS" charset="0"/>
                <a:ea typeface="ＭＳ Ｐゴシック" charset="0"/>
              </a:rPr>
              <a:t>'</a:t>
            </a:r>
            <a:r>
              <a:rPr lang="en-US" sz="1800">
                <a:latin typeface="Comic Sans MS" charset="0"/>
                <a:ea typeface="ＭＳ Ｐゴシック" charset="0"/>
              </a:rPr>
              <a:t>s Web-&gt;KB project]</a:t>
            </a:r>
          </a:p>
        </p:txBody>
      </p:sp>
    </p:spTree>
    <p:extLst>
      <p:ext uri="{BB962C8B-B14F-4D97-AF65-F5344CB8AC3E}">
        <p14:creationId xmlns:p14="http://schemas.microsoft.com/office/powerpoint/2010/main" val="4118021979"/>
      </p:ext>
    </p:extLst>
  </p:cSld>
  <p:clrMapOvr>
    <a:masterClrMapping/>
  </p:clrMapOvr>
  <p:transition xmlns:p14="http://schemas.microsoft.com/office/powerpoint/2010/mai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ChangeArrowheads="1"/>
          </p:cNvSpPr>
          <p:nvPr>
            <p:ph type="title"/>
          </p:nvPr>
        </p:nvSpPr>
        <p:spPr/>
        <p:txBody>
          <a:bodyPr/>
          <a:lstStyle/>
          <a:p>
            <a:pPr eaLnBrk="1" hangingPunct="1"/>
            <a:r>
              <a:rPr lang="en-AU" sz="4000">
                <a:latin typeface="Comic Sans MS" charset="0"/>
                <a:ea typeface="ＭＳ Ｐゴシック" charset="0"/>
              </a:rPr>
              <a:t>Existing IE Systems</a:t>
            </a:r>
          </a:p>
        </p:txBody>
      </p:sp>
      <p:sp>
        <p:nvSpPr>
          <p:cNvPr id="261122" name="Rectangle 3"/>
          <p:cNvSpPr>
            <a:spLocks noGrp="1" noChangeArrowheads="1"/>
          </p:cNvSpPr>
          <p:nvPr>
            <p:ph type="body" idx="1"/>
          </p:nvPr>
        </p:nvSpPr>
        <p:spPr/>
        <p:txBody>
          <a:bodyPr/>
          <a:lstStyle/>
          <a:p>
            <a:pPr eaLnBrk="1" hangingPunct="1">
              <a:lnSpc>
                <a:spcPct val="90000"/>
              </a:lnSpc>
            </a:pPr>
            <a:r>
              <a:rPr lang="en-AU" sz="2400">
                <a:latin typeface="Comic Sans MS" charset="0"/>
                <a:ea typeface="ＭＳ Ｐゴシック" charset="0"/>
              </a:rPr>
              <a:t>Systems to summarize medical patient records by extracting diagnoses, symptoms, physical findings, test results, and therapeutic treatments. </a:t>
            </a:r>
          </a:p>
          <a:p>
            <a:pPr eaLnBrk="1" hangingPunct="1">
              <a:lnSpc>
                <a:spcPct val="90000"/>
              </a:lnSpc>
            </a:pPr>
            <a:r>
              <a:rPr lang="en-AU" sz="2400">
                <a:latin typeface="Comic Sans MS" charset="0"/>
                <a:ea typeface="ＭＳ Ｐゴシック" charset="0"/>
              </a:rPr>
              <a:t>Gathering earnings, profits, board members, etc. from company reports </a:t>
            </a:r>
          </a:p>
          <a:p>
            <a:pPr eaLnBrk="1" hangingPunct="1">
              <a:lnSpc>
                <a:spcPct val="90000"/>
              </a:lnSpc>
            </a:pPr>
            <a:r>
              <a:rPr lang="en-AU" sz="2400">
                <a:latin typeface="Comic Sans MS" charset="0"/>
                <a:ea typeface="ＭＳ Ｐゴシック" charset="0"/>
              </a:rPr>
              <a:t>Verification of construction industry specifications documents (are the quantities correct/reasonable?)</a:t>
            </a:r>
          </a:p>
          <a:p>
            <a:pPr eaLnBrk="1" hangingPunct="1">
              <a:lnSpc>
                <a:spcPct val="90000"/>
              </a:lnSpc>
            </a:pPr>
            <a:r>
              <a:rPr lang="en-AU" sz="2400">
                <a:latin typeface="Comic Sans MS" charset="0"/>
                <a:ea typeface="ＭＳ Ｐゴシック" charset="0"/>
              </a:rPr>
              <a:t>Real estate advertisements </a:t>
            </a:r>
          </a:p>
          <a:p>
            <a:pPr eaLnBrk="1" hangingPunct="1">
              <a:lnSpc>
                <a:spcPct val="90000"/>
              </a:lnSpc>
            </a:pPr>
            <a:r>
              <a:rPr lang="en-AU" sz="2400">
                <a:latin typeface="Comic Sans MS" charset="0"/>
                <a:ea typeface="ＭＳ Ｐゴシック" charset="0"/>
              </a:rPr>
              <a:t>Building job databases from textual job vacancy postings</a:t>
            </a:r>
          </a:p>
          <a:p>
            <a:pPr eaLnBrk="1" hangingPunct="1">
              <a:lnSpc>
                <a:spcPct val="90000"/>
              </a:lnSpc>
            </a:pPr>
            <a:r>
              <a:rPr lang="en-AU" sz="2400">
                <a:latin typeface="Comic Sans MS" charset="0"/>
                <a:ea typeface="ＭＳ Ｐゴシック" charset="0"/>
              </a:rPr>
              <a:t>Extraction of company take-over events</a:t>
            </a:r>
          </a:p>
          <a:p>
            <a:pPr eaLnBrk="1" hangingPunct="1">
              <a:lnSpc>
                <a:spcPct val="90000"/>
              </a:lnSpc>
            </a:pPr>
            <a:r>
              <a:rPr lang="en-AU" sz="2400">
                <a:latin typeface="Comic Sans MS" charset="0"/>
                <a:ea typeface="ＭＳ Ｐゴシック" charset="0"/>
              </a:rPr>
              <a:t>Extracting gene locations from biomed texts</a:t>
            </a:r>
          </a:p>
        </p:txBody>
      </p:sp>
    </p:spTree>
    <p:extLst>
      <p:ext uri="{BB962C8B-B14F-4D97-AF65-F5344CB8AC3E}">
        <p14:creationId xmlns:p14="http://schemas.microsoft.com/office/powerpoint/2010/main" val="1449827106"/>
      </p:ext>
    </p:extLst>
  </p:cSld>
  <p:clrMapOvr>
    <a:masterClrMapping/>
  </p:clrMapOvr>
  <p:transition xmlns:p14="http://schemas.microsoft.com/office/powerpoint/2010/mai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p:txBody>
          <a:bodyPr/>
          <a:lstStyle/>
          <a:p>
            <a:pPr eaLnBrk="1" hangingPunct="1"/>
            <a:r>
              <a:rPr lang="en-US" sz="4000">
                <a:latin typeface="Comic Sans MS" charset="0"/>
                <a:ea typeface="ＭＳ Ｐゴシック" charset="0"/>
              </a:rPr>
              <a:t>3 generations of IE systems</a:t>
            </a:r>
          </a:p>
        </p:txBody>
      </p:sp>
      <p:sp>
        <p:nvSpPr>
          <p:cNvPr id="263170" name="Rectangle 3"/>
          <p:cNvSpPr>
            <a:spLocks noGrp="1" noChangeArrowheads="1"/>
          </p:cNvSpPr>
          <p:nvPr>
            <p:ph type="body" idx="1"/>
          </p:nvPr>
        </p:nvSpPr>
        <p:spPr>
          <a:xfrm>
            <a:off x="533400" y="1981200"/>
            <a:ext cx="8305800" cy="4114800"/>
          </a:xfrm>
        </p:spPr>
        <p:txBody>
          <a:bodyPr/>
          <a:lstStyle/>
          <a:p>
            <a:pPr eaLnBrk="1" hangingPunct="1">
              <a:lnSpc>
                <a:spcPct val="90000"/>
              </a:lnSpc>
            </a:pPr>
            <a:r>
              <a:rPr lang="en-US" sz="2400">
                <a:latin typeface="Comic Sans MS" charset="0"/>
                <a:ea typeface="ＭＳ Ｐゴシック" charset="0"/>
              </a:rPr>
              <a:t>Hand-Built Systems – Knowledge Engineering [1980s– ]</a:t>
            </a:r>
          </a:p>
          <a:p>
            <a:pPr lvl="1" eaLnBrk="1" hangingPunct="1">
              <a:lnSpc>
                <a:spcPct val="90000"/>
              </a:lnSpc>
            </a:pPr>
            <a:r>
              <a:rPr lang="en-US" sz="2000">
                <a:latin typeface="Comic Sans MS" charset="0"/>
                <a:ea typeface="ＭＳ Ｐゴシック" charset="0"/>
              </a:rPr>
              <a:t>Rules written by hand</a:t>
            </a:r>
          </a:p>
          <a:p>
            <a:pPr lvl="1" eaLnBrk="1" hangingPunct="1">
              <a:lnSpc>
                <a:spcPct val="90000"/>
              </a:lnSpc>
            </a:pPr>
            <a:r>
              <a:rPr lang="en-US" sz="2000">
                <a:latin typeface="Comic Sans MS" charset="0"/>
                <a:ea typeface="ＭＳ Ｐゴシック" charset="0"/>
              </a:rPr>
              <a:t>Require experts who understand both the systems and the domain</a:t>
            </a:r>
          </a:p>
          <a:p>
            <a:pPr lvl="1" eaLnBrk="1" hangingPunct="1">
              <a:lnSpc>
                <a:spcPct val="90000"/>
              </a:lnSpc>
            </a:pPr>
            <a:r>
              <a:rPr lang="en-US" sz="2000">
                <a:latin typeface="Comic Sans MS" charset="0"/>
                <a:ea typeface="ＭＳ Ｐゴシック" charset="0"/>
              </a:rPr>
              <a:t>Iterative guess-test-tweak-repeat cycle</a:t>
            </a:r>
          </a:p>
          <a:p>
            <a:pPr eaLnBrk="1" hangingPunct="1">
              <a:lnSpc>
                <a:spcPct val="90000"/>
              </a:lnSpc>
            </a:pPr>
            <a:r>
              <a:rPr lang="en-US" sz="2400">
                <a:latin typeface="Comic Sans MS" charset="0"/>
                <a:ea typeface="ＭＳ Ｐゴシック" charset="0"/>
              </a:rPr>
              <a:t>Automatic, Trainable Rule-Extraction Systems [1990s– ]</a:t>
            </a:r>
          </a:p>
          <a:p>
            <a:pPr lvl="1" eaLnBrk="1" hangingPunct="1">
              <a:lnSpc>
                <a:spcPct val="90000"/>
              </a:lnSpc>
            </a:pPr>
            <a:r>
              <a:rPr lang="en-US" sz="2000">
                <a:latin typeface="Comic Sans MS" charset="0"/>
                <a:ea typeface="ＭＳ Ｐゴシック" charset="0"/>
              </a:rPr>
              <a:t>Rules discovered automatically using predefined templates, using methods like ILP</a:t>
            </a:r>
          </a:p>
          <a:p>
            <a:pPr lvl="1" eaLnBrk="1" hangingPunct="1">
              <a:lnSpc>
                <a:spcPct val="90000"/>
              </a:lnSpc>
            </a:pPr>
            <a:r>
              <a:rPr lang="en-US" sz="2000">
                <a:latin typeface="Comic Sans MS" charset="0"/>
                <a:ea typeface="ＭＳ Ｐゴシック" charset="0"/>
              </a:rPr>
              <a:t>Require huge, labeled corpora (effort is just moved!)</a:t>
            </a:r>
          </a:p>
          <a:p>
            <a:pPr eaLnBrk="1" hangingPunct="1">
              <a:lnSpc>
                <a:spcPct val="90000"/>
              </a:lnSpc>
            </a:pPr>
            <a:r>
              <a:rPr lang="en-US" sz="2400">
                <a:latin typeface="Comic Sans MS" charset="0"/>
                <a:ea typeface="ＭＳ Ｐゴシック" charset="0"/>
              </a:rPr>
              <a:t>Statistical Generative Models [1997 – ]</a:t>
            </a:r>
          </a:p>
          <a:p>
            <a:pPr lvl="1" eaLnBrk="1" hangingPunct="1">
              <a:lnSpc>
                <a:spcPct val="90000"/>
              </a:lnSpc>
            </a:pPr>
            <a:r>
              <a:rPr lang="en-US" sz="2000">
                <a:latin typeface="Comic Sans MS" charset="0"/>
                <a:ea typeface="ＭＳ Ｐゴシック" charset="0"/>
              </a:rPr>
              <a:t>One decodes the statistical model to find which bits of the text were relevant, using HMMs or statistical parsers</a:t>
            </a:r>
          </a:p>
          <a:p>
            <a:pPr lvl="1" eaLnBrk="1" hangingPunct="1">
              <a:lnSpc>
                <a:spcPct val="90000"/>
              </a:lnSpc>
            </a:pPr>
            <a:r>
              <a:rPr lang="en-US" sz="2000">
                <a:latin typeface="Comic Sans MS" charset="0"/>
                <a:ea typeface="ＭＳ Ｐゴシック" charset="0"/>
              </a:rPr>
              <a:t>Learning usually supervised; may be partially unsupervised</a:t>
            </a:r>
          </a:p>
        </p:txBody>
      </p:sp>
    </p:spTree>
    <p:extLst>
      <p:ext uri="{BB962C8B-B14F-4D97-AF65-F5344CB8AC3E}">
        <p14:creationId xmlns:p14="http://schemas.microsoft.com/office/powerpoint/2010/main" val="697635773"/>
      </p:ext>
    </p:extLst>
  </p:cSld>
  <p:clrMapOvr>
    <a:masterClrMapping/>
  </p:clrMapOvr>
  <p:transition xmlns:p14="http://schemas.microsoft.com/office/powerpoint/2010/mai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p:txBody>
          <a:bodyPr/>
          <a:lstStyle/>
          <a:p>
            <a:pPr eaLnBrk="1" hangingPunct="1"/>
            <a:r>
              <a:rPr lang="en-US">
                <a:latin typeface="Comic Sans MS" charset="0"/>
                <a:ea typeface="ＭＳ Ｐゴシック" charset="0"/>
              </a:rPr>
              <a:t>Name Extraction via HMMs</a:t>
            </a:r>
          </a:p>
        </p:txBody>
      </p:sp>
      <p:sp>
        <p:nvSpPr>
          <p:cNvPr id="113667" name="Rectangle 3"/>
          <p:cNvSpPr>
            <a:spLocks noChangeArrowheads="1"/>
          </p:cNvSpPr>
          <p:nvPr/>
        </p:nvSpPr>
        <p:spPr bwMode="auto">
          <a:xfrm>
            <a:off x="3344863" y="3376613"/>
            <a:ext cx="984250" cy="4254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68" name="Rectangle 4"/>
          <p:cNvSpPr>
            <a:spLocks noChangeArrowheads="1"/>
          </p:cNvSpPr>
          <p:nvPr/>
        </p:nvSpPr>
        <p:spPr bwMode="auto">
          <a:xfrm>
            <a:off x="3227388" y="3978275"/>
            <a:ext cx="4794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defTabSz="515938">
              <a:lnSpc>
                <a:spcPct val="90000"/>
              </a:lnSpc>
              <a:defRPr/>
            </a:pPr>
            <a:r>
              <a:rPr lang="en-US" sz="1200" b="1">
                <a:solidFill>
                  <a:schemeClr val="tx2"/>
                </a:solidFill>
              </a:rPr>
              <a:t>Text</a:t>
            </a:r>
          </a:p>
        </p:txBody>
      </p:sp>
      <p:sp>
        <p:nvSpPr>
          <p:cNvPr id="113669" name="Rectangle 5"/>
          <p:cNvSpPr>
            <a:spLocks noChangeArrowheads="1"/>
          </p:cNvSpPr>
          <p:nvPr/>
        </p:nvSpPr>
        <p:spPr bwMode="auto">
          <a:xfrm>
            <a:off x="3392488" y="3384550"/>
            <a:ext cx="946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algn="ctr" defTabSz="515938">
              <a:lnSpc>
                <a:spcPct val="90000"/>
              </a:lnSpc>
              <a:defRPr/>
            </a:pPr>
            <a:r>
              <a:rPr lang="en-US" sz="1200" b="1">
                <a:solidFill>
                  <a:schemeClr val="tx2"/>
                </a:solidFill>
              </a:rPr>
              <a:t>Speech</a:t>
            </a:r>
          </a:p>
          <a:p>
            <a:pPr algn="ctr" defTabSz="515938">
              <a:lnSpc>
                <a:spcPct val="90000"/>
              </a:lnSpc>
              <a:defRPr/>
            </a:pPr>
            <a:r>
              <a:rPr lang="en-US" sz="1200" b="1">
                <a:solidFill>
                  <a:schemeClr val="tx2"/>
                </a:solidFill>
              </a:rPr>
              <a:t>Recognition</a:t>
            </a:r>
          </a:p>
        </p:txBody>
      </p:sp>
      <p:sp>
        <p:nvSpPr>
          <p:cNvPr id="113670" name="Rectangle 6"/>
          <p:cNvSpPr>
            <a:spLocks noChangeArrowheads="1"/>
          </p:cNvSpPr>
          <p:nvPr/>
        </p:nvSpPr>
        <p:spPr bwMode="auto">
          <a:xfrm>
            <a:off x="4708525" y="3395663"/>
            <a:ext cx="944563" cy="60483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71" name="Rectangle 7"/>
          <p:cNvSpPr>
            <a:spLocks noChangeArrowheads="1"/>
          </p:cNvSpPr>
          <p:nvPr/>
        </p:nvSpPr>
        <p:spPr bwMode="auto">
          <a:xfrm>
            <a:off x="4776788" y="3573463"/>
            <a:ext cx="844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algn="ctr" defTabSz="515938">
              <a:lnSpc>
                <a:spcPct val="90000"/>
              </a:lnSpc>
              <a:defRPr/>
            </a:pPr>
            <a:r>
              <a:rPr lang="en-US" sz="1200" b="1">
                <a:solidFill>
                  <a:schemeClr val="tx2"/>
                </a:solidFill>
              </a:rPr>
              <a:t>Extractor</a:t>
            </a:r>
          </a:p>
        </p:txBody>
      </p:sp>
      <p:sp>
        <p:nvSpPr>
          <p:cNvPr id="113672" name="Rectangle 8"/>
          <p:cNvSpPr>
            <a:spLocks noChangeArrowheads="1"/>
          </p:cNvSpPr>
          <p:nvPr/>
        </p:nvSpPr>
        <p:spPr bwMode="auto">
          <a:xfrm>
            <a:off x="2663825" y="3378200"/>
            <a:ext cx="650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defTabSz="515938">
              <a:lnSpc>
                <a:spcPct val="90000"/>
              </a:lnSpc>
              <a:defRPr/>
            </a:pPr>
            <a:r>
              <a:rPr lang="en-US" sz="1200" b="1">
                <a:solidFill>
                  <a:schemeClr val="tx2"/>
                </a:solidFill>
              </a:rPr>
              <a:t>Speech</a:t>
            </a:r>
          </a:p>
        </p:txBody>
      </p:sp>
      <p:sp>
        <p:nvSpPr>
          <p:cNvPr id="113673" name="Line 9"/>
          <p:cNvSpPr>
            <a:spLocks noChangeShapeType="1"/>
          </p:cNvSpPr>
          <p:nvPr/>
        </p:nvSpPr>
        <p:spPr bwMode="auto">
          <a:xfrm flipV="1">
            <a:off x="2762250" y="3657600"/>
            <a:ext cx="609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74" name="Line 10"/>
          <p:cNvSpPr>
            <a:spLocks noChangeShapeType="1"/>
          </p:cNvSpPr>
          <p:nvPr/>
        </p:nvSpPr>
        <p:spPr bwMode="auto">
          <a:xfrm flipV="1">
            <a:off x="4338638" y="3640138"/>
            <a:ext cx="331787" cy="15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75" name="Line 11"/>
          <p:cNvSpPr>
            <a:spLocks noChangeShapeType="1"/>
          </p:cNvSpPr>
          <p:nvPr/>
        </p:nvSpPr>
        <p:spPr bwMode="auto">
          <a:xfrm flipH="1">
            <a:off x="5168900" y="3162300"/>
            <a:ext cx="15875" cy="2317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76" name="Line 12"/>
          <p:cNvSpPr>
            <a:spLocks noChangeShapeType="1"/>
          </p:cNvSpPr>
          <p:nvPr/>
        </p:nvSpPr>
        <p:spPr bwMode="auto">
          <a:xfrm>
            <a:off x="2684463" y="3962400"/>
            <a:ext cx="199866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77" name="Rectangle 13"/>
          <p:cNvSpPr>
            <a:spLocks noChangeArrowheads="1"/>
          </p:cNvSpPr>
          <p:nvPr/>
        </p:nvSpPr>
        <p:spPr bwMode="auto">
          <a:xfrm>
            <a:off x="5618163" y="3332163"/>
            <a:ext cx="6905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algn="ctr" defTabSz="515938">
              <a:lnSpc>
                <a:spcPct val="90000"/>
              </a:lnSpc>
              <a:defRPr/>
            </a:pPr>
            <a:r>
              <a:rPr lang="en-US" sz="1200" b="1">
                <a:solidFill>
                  <a:schemeClr val="tx2"/>
                </a:solidFill>
              </a:rPr>
              <a:t>Entities</a:t>
            </a:r>
          </a:p>
        </p:txBody>
      </p:sp>
      <p:sp>
        <p:nvSpPr>
          <p:cNvPr id="113678" name="Oval 14"/>
          <p:cNvSpPr>
            <a:spLocks noChangeArrowheads="1"/>
          </p:cNvSpPr>
          <p:nvPr/>
        </p:nvSpPr>
        <p:spPr bwMode="auto">
          <a:xfrm>
            <a:off x="4757738" y="2601913"/>
            <a:ext cx="804862" cy="52863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nchor="ctr"/>
          <a:lstStyle/>
          <a:p>
            <a:pPr algn="ctr" defTabSz="515938">
              <a:lnSpc>
                <a:spcPct val="90000"/>
              </a:lnSpc>
              <a:defRPr/>
            </a:pPr>
            <a:r>
              <a:rPr lang="en-US" sz="1100">
                <a:solidFill>
                  <a:schemeClr val="tx2"/>
                </a:solidFill>
              </a:rPr>
              <a:t>    </a:t>
            </a:r>
          </a:p>
        </p:txBody>
      </p:sp>
      <p:sp>
        <p:nvSpPr>
          <p:cNvPr id="113679" name="Rectangle 15"/>
          <p:cNvSpPr>
            <a:spLocks noChangeArrowheads="1"/>
          </p:cNvSpPr>
          <p:nvPr/>
        </p:nvSpPr>
        <p:spPr bwMode="auto">
          <a:xfrm>
            <a:off x="4865688" y="2665413"/>
            <a:ext cx="6318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algn="ctr" defTabSz="515938">
              <a:lnSpc>
                <a:spcPct val="90000"/>
              </a:lnSpc>
              <a:defRPr/>
            </a:pPr>
            <a:r>
              <a:rPr lang="en-US" sz="1200" b="1">
                <a:solidFill>
                  <a:schemeClr val="tx2"/>
                </a:solidFill>
              </a:rPr>
              <a:t>NE</a:t>
            </a:r>
          </a:p>
          <a:p>
            <a:pPr algn="ctr" defTabSz="515938">
              <a:lnSpc>
                <a:spcPct val="90000"/>
              </a:lnSpc>
              <a:defRPr/>
            </a:pPr>
            <a:r>
              <a:rPr lang="en-US" sz="1200" b="1">
                <a:solidFill>
                  <a:schemeClr val="tx2"/>
                </a:solidFill>
              </a:rPr>
              <a:t>Models</a:t>
            </a:r>
          </a:p>
        </p:txBody>
      </p:sp>
      <p:sp>
        <p:nvSpPr>
          <p:cNvPr id="113680" name="Line 16"/>
          <p:cNvSpPr>
            <a:spLocks noChangeShapeType="1"/>
          </p:cNvSpPr>
          <p:nvPr/>
        </p:nvSpPr>
        <p:spPr bwMode="auto">
          <a:xfrm flipV="1">
            <a:off x="5657850" y="3657600"/>
            <a:ext cx="533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265232" name="Group 17"/>
          <p:cNvGrpSpPr>
            <a:grpSpLocks/>
          </p:cNvGrpSpPr>
          <p:nvPr/>
        </p:nvGrpSpPr>
        <p:grpSpPr bwMode="auto">
          <a:xfrm>
            <a:off x="7391400" y="4648200"/>
            <a:ext cx="1524000" cy="842963"/>
            <a:chOff x="4506" y="1103"/>
            <a:chExt cx="960" cy="531"/>
          </a:xfrm>
        </p:grpSpPr>
        <p:sp>
          <p:nvSpPr>
            <p:cNvPr id="113682" name="Rectangle 18"/>
            <p:cNvSpPr>
              <a:spLocks noChangeArrowheads="1"/>
            </p:cNvSpPr>
            <p:nvPr/>
          </p:nvSpPr>
          <p:spPr bwMode="auto">
            <a:xfrm>
              <a:off x="4506" y="1139"/>
              <a:ext cx="94" cy="70"/>
            </a:xfrm>
            <a:prstGeom prst="rect">
              <a:avLst/>
            </a:prstGeom>
            <a:solidFill>
              <a:srgbClr val="CF0E3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83" name="Rectangle 19"/>
            <p:cNvSpPr>
              <a:spLocks noChangeArrowheads="1"/>
            </p:cNvSpPr>
            <p:nvPr/>
          </p:nvSpPr>
          <p:spPr bwMode="auto">
            <a:xfrm>
              <a:off x="4506" y="1309"/>
              <a:ext cx="94" cy="69"/>
            </a:xfrm>
            <a:prstGeom prst="rect">
              <a:avLst/>
            </a:prstGeom>
            <a:solidFill>
              <a:srgbClr val="8901F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84" name="Rectangle 20"/>
            <p:cNvSpPr>
              <a:spLocks noChangeArrowheads="1"/>
            </p:cNvSpPr>
            <p:nvPr/>
          </p:nvSpPr>
          <p:spPr bwMode="auto">
            <a:xfrm>
              <a:off x="4506" y="1478"/>
              <a:ext cx="94" cy="70"/>
            </a:xfrm>
            <a:prstGeom prst="rect">
              <a:avLst/>
            </a:prstGeom>
            <a:solidFill>
              <a:srgbClr val="037C0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85" name="Rectangle 21"/>
            <p:cNvSpPr>
              <a:spLocks noChangeArrowheads="1"/>
            </p:cNvSpPr>
            <p:nvPr/>
          </p:nvSpPr>
          <p:spPr bwMode="auto">
            <a:xfrm>
              <a:off x="4655" y="1103"/>
              <a:ext cx="5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defTabSz="804863">
                <a:lnSpc>
                  <a:spcPct val="90000"/>
                </a:lnSpc>
                <a:defRPr/>
              </a:pPr>
              <a:r>
                <a:rPr lang="en-US" sz="1400" b="1">
                  <a:solidFill>
                    <a:srgbClr val="CF0E30"/>
                  </a:solidFill>
                </a:rPr>
                <a:t>Locations</a:t>
              </a:r>
            </a:p>
          </p:txBody>
        </p:sp>
        <p:sp>
          <p:nvSpPr>
            <p:cNvPr id="113686" name="Rectangle 22"/>
            <p:cNvSpPr>
              <a:spLocks noChangeArrowheads="1"/>
            </p:cNvSpPr>
            <p:nvPr/>
          </p:nvSpPr>
          <p:spPr bwMode="auto">
            <a:xfrm>
              <a:off x="4655" y="1273"/>
              <a:ext cx="5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defTabSz="804863">
                <a:lnSpc>
                  <a:spcPct val="90000"/>
                </a:lnSpc>
                <a:defRPr/>
              </a:pPr>
              <a:r>
                <a:rPr lang="en-US" sz="1400" b="1" u="sng">
                  <a:solidFill>
                    <a:srgbClr val="990099"/>
                  </a:solidFill>
                </a:rPr>
                <a:t>Persons</a:t>
              </a:r>
              <a:endParaRPr lang="en-US" sz="1400" b="1" u="sng">
                <a:solidFill>
                  <a:schemeClr val="tx2"/>
                </a:solidFill>
              </a:endParaRPr>
            </a:p>
          </p:txBody>
        </p:sp>
        <p:sp>
          <p:nvSpPr>
            <p:cNvPr id="113687" name="Rectangle 23"/>
            <p:cNvSpPr>
              <a:spLocks noChangeArrowheads="1"/>
            </p:cNvSpPr>
            <p:nvPr/>
          </p:nvSpPr>
          <p:spPr bwMode="auto">
            <a:xfrm>
              <a:off x="4630" y="1461"/>
              <a:ext cx="83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defTabSz="804863">
                <a:lnSpc>
                  <a:spcPct val="90000"/>
                </a:lnSpc>
                <a:defRPr/>
              </a:pPr>
              <a:r>
                <a:rPr lang="en-US" sz="1400" b="1">
                  <a:solidFill>
                    <a:srgbClr val="005400"/>
                  </a:solidFill>
                </a:rPr>
                <a:t>Organizations</a:t>
              </a:r>
            </a:p>
          </p:txBody>
        </p:sp>
        <p:sp>
          <p:nvSpPr>
            <p:cNvPr id="113688" name="Line 24"/>
            <p:cNvSpPr>
              <a:spLocks noChangeShapeType="1"/>
            </p:cNvSpPr>
            <p:nvPr/>
          </p:nvSpPr>
          <p:spPr bwMode="auto">
            <a:xfrm>
              <a:off x="4714" y="1614"/>
              <a:ext cx="741"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89" name="Line 25"/>
            <p:cNvSpPr>
              <a:spLocks noChangeShapeType="1"/>
            </p:cNvSpPr>
            <p:nvPr/>
          </p:nvSpPr>
          <p:spPr bwMode="auto">
            <a:xfrm>
              <a:off x="4721" y="1240"/>
              <a:ext cx="516"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13690" name="Rectangle 26"/>
          <p:cNvSpPr>
            <a:spLocks noChangeArrowheads="1"/>
          </p:cNvSpPr>
          <p:nvPr/>
        </p:nvSpPr>
        <p:spPr bwMode="auto">
          <a:xfrm>
            <a:off x="485775" y="1838325"/>
            <a:ext cx="2257425"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lstStyle/>
          <a:p>
            <a:pPr defTabSz="812800">
              <a:lnSpc>
                <a:spcPct val="110000"/>
              </a:lnSpc>
              <a:spcBef>
                <a:spcPct val="30000"/>
              </a:spcBef>
              <a:defRPr/>
            </a:pPr>
            <a:r>
              <a:rPr lang="en-US" sz="1400" b="1">
                <a:solidFill>
                  <a:schemeClr val="tx2"/>
                </a:solidFill>
              </a:rPr>
              <a:t>The delegation, which included the commander of the  U.N. troops in Bosnia, Lt. Gen. Sir Michael Rose, went to the Serb stronghold of Pale, near Sarajevo, for talks with Bosnian Serb leader Radovan Karadzic.</a:t>
            </a:r>
          </a:p>
        </p:txBody>
      </p:sp>
      <p:sp>
        <p:nvSpPr>
          <p:cNvPr id="113691" name="Rectangle 27"/>
          <p:cNvSpPr>
            <a:spLocks noChangeArrowheads="1"/>
          </p:cNvSpPr>
          <p:nvPr/>
        </p:nvSpPr>
        <p:spPr bwMode="auto">
          <a:xfrm>
            <a:off x="4630738" y="1870075"/>
            <a:ext cx="1138237" cy="4572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92" name="Rectangle 28"/>
          <p:cNvSpPr>
            <a:spLocks noChangeArrowheads="1"/>
          </p:cNvSpPr>
          <p:nvPr/>
        </p:nvSpPr>
        <p:spPr bwMode="auto">
          <a:xfrm>
            <a:off x="4862513" y="1916113"/>
            <a:ext cx="68738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625" tIns="25400" rIns="47625" bIns="25400">
            <a:spAutoFit/>
          </a:bodyPr>
          <a:lstStyle/>
          <a:p>
            <a:pPr algn="ctr" defTabSz="309563">
              <a:lnSpc>
                <a:spcPct val="90000"/>
              </a:lnSpc>
              <a:defRPr/>
            </a:pPr>
            <a:r>
              <a:rPr lang="en-US" sz="1200" b="1"/>
              <a:t>Training</a:t>
            </a:r>
          </a:p>
          <a:p>
            <a:pPr algn="ctr" defTabSz="309563">
              <a:lnSpc>
                <a:spcPct val="90000"/>
              </a:lnSpc>
              <a:defRPr/>
            </a:pPr>
            <a:r>
              <a:rPr lang="en-US" sz="1200" b="1"/>
              <a:t>Program</a:t>
            </a:r>
          </a:p>
        </p:txBody>
      </p:sp>
      <p:sp>
        <p:nvSpPr>
          <p:cNvPr id="113693" name="Line 29"/>
          <p:cNvSpPr>
            <a:spLocks noChangeShapeType="1"/>
          </p:cNvSpPr>
          <p:nvPr/>
        </p:nvSpPr>
        <p:spPr bwMode="auto">
          <a:xfrm>
            <a:off x="5186363" y="2374900"/>
            <a:ext cx="0" cy="215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94" name="Line 30"/>
          <p:cNvSpPr>
            <a:spLocks noChangeShapeType="1"/>
          </p:cNvSpPr>
          <p:nvPr/>
        </p:nvSpPr>
        <p:spPr bwMode="auto">
          <a:xfrm>
            <a:off x="4211638" y="2098675"/>
            <a:ext cx="3619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95" name="Rectangle 31"/>
          <p:cNvSpPr>
            <a:spLocks noChangeArrowheads="1"/>
          </p:cNvSpPr>
          <p:nvPr/>
        </p:nvSpPr>
        <p:spPr bwMode="auto">
          <a:xfrm>
            <a:off x="3506788" y="1931988"/>
            <a:ext cx="809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625" tIns="25400" rIns="47625" bIns="25400">
            <a:spAutoFit/>
          </a:bodyPr>
          <a:lstStyle/>
          <a:p>
            <a:pPr defTabSz="309563">
              <a:lnSpc>
                <a:spcPct val="90000"/>
              </a:lnSpc>
              <a:defRPr/>
            </a:pPr>
            <a:r>
              <a:rPr lang="en-US" sz="1200" b="1"/>
              <a:t>training</a:t>
            </a:r>
          </a:p>
          <a:p>
            <a:pPr defTabSz="309563">
              <a:lnSpc>
                <a:spcPct val="90000"/>
              </a:lnSpc>
              <a:defRPr/>
            </a:pPr>
            <a:r>
              <a:rPr lang="en-US" sz="1200" b="1"/>
              <a:t>sentences</a:t>
            </a:r>
          </a:p>
        </p:txBody>
      </p:sp>
      <p:sp>
        <p:nvSpPr>
          <p:cNvPr id="113696" name="Line 32"/>
          <p:cNvSpPr>
            <a:spLocks noChangeShapeType="1"/>
          </p:cNvSpPr>
          <p:nvPr/>
        </p:nvSpPr>
        <p:spPr bwMode="auto">
          <a:xfrm>
            <a:off x="5813425" y="2073275"/>
            <a:ext cx="361950"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697" name="Rectangle 33"/>
          <p:cNvSpPr>
            <a:spLocks noChangeArrowheads="1"/>
          </p:cNvSpPr>
          <p:nvPr/>
        </p:nvSpPr>
        <p:spPr bwMode="auto">
          <a:xfrm>
            <a:off x="5786438" y="2116138"/>
            <a:ext cx="67151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625" tIns="25400" rIns="47625" bIns="25400">
            <a:spAutoFit/>
          </a:bodyPr>
          <a:lstStyle/>
          <a:p>
            <a:pPr defTabSz="309563">
              <a:lnSpc>
                <a:spcPct val="90000"/>
              </a:lnSpc>
              <a:defRPr/>
            </a:pPr>
            <a:r>
              <a:rPr lang="en-US" sz="1200" b="1"/>
              <a:t>answers</a:t>
            </a:r>
          </a:p>
        </p:txBody>
      </p:sp>
      <p:sp>
        <p:nvSpPr>
          <p:cNvPr id="113698" name="Rectangle 34"/>
          <p:cNvSpPr>
            <a:spLocks noChangeArrowheads="1"/>
          </p:cNvSpPr>
          <p:nvPr/>
        </p:nvSpPr>
        <p:spPr bwMode="auto">
          <a:xfrm>
            <a:off x="6477000" y="1524000"/>
            <a:ext cx="2484438"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662" tIns="46038" rIns="93662" bIns="46038"/>
          <a:lstStyle/>
          <a:p>
            <a:pPr defTabSz="923925">
              <a:lnSpc>
                <a:spcPct val="110000"/>
              </a:lnSpc>
              <a:spcBef>
                <a:spcPct val="30000"/>
              </a:spcBef>
              <a:defRPr/>
            </a:pPr>
            <a:r>
              <a:rPr lang="en-US" sz="1600" b="1"/>
              <a:t>The delegation, which included the commander of the  </a:t>
            </a:r>
            <a:r>
              <a:rPr lang="en-US" sz="1600" b="1">
                <a:solidFill>
                  <a:srgbClr val="006600"/>
                </a:solidFill>
              </a:rPr>
              <a:t>U.N.</a:t>
            </a:r>
            <a:r>
              <a:rPr lang="en-US" sz="1600" b="1">
                <a:solidFill>
                  <a:srgbClr val="005400"/>
                </a:solidFill>
              </a:rPr>
              <a:t> </a:t>
            </a:r>
            <a:r>
              <a:rPr lang="en-US" sz="1600" b="1"/>
              <a:t>troops in </a:t>
            </a:r>
            <a:r>
              <a:rPr lang="en-US" sz="1600" b="1">
                <a:solidFill>
                  <a:srgbClr val="CF0E30"/>
                </a:solidFill>
              </a:rPr>
              <a:t>Bosnia</a:t>
            </a:r>
            <a:r>
              <a:rPr lang="en-US" sz="1600" b="1"/>
              <a:t>, Lt. Gen. Sir </a:t>
            </a:r>
            <a:r>
              <a:rPr lang="en-US" sz="1600" b="1" u="sng">
                <a:solidFill>
                  <a:srgbClr val="8901F3"/>
                </a:solidFill>
              </a:rPr>
              <a:t>Michael Rose</a:t>
            </a:r>
            <a:r>
              <a:rPr lang="en-US" sz="1600" b="1"/>
              <a:t>, went to the Serb stronghold of </a:t>
            </a:r>
            <a:r>
              <a:rPr lang="en-US" sz="1600" b="1">
                <a:solidFill>
                  <a:srgbClr val="CF0E30"/>
                </a:solidFill>
              </a:rPr>
              <a:t>Pale</a:t>
            </a:r>
            <a:r>
              <a:rPr lang="en-US" sz="1600" b="1"/>
              <a:t>, near</a:t>
            </a:r>
            <a:r>
              <a:rPr lang="en-US" sz="1600" b="1">
                <a:solidFill>
                  <a:srgbClr val="CF0E30"/>
                </a:solidFill>
              </a:rPr>
              <a:t> Sarajevo</a:t>
            </a:r>
            <a:r>
              <a:rPr lang="en-US" sz="1600" b="1"/>
              <a:t>, for talks with Bosnian Serb leader</a:t>
            </a:r>
            <a:r>
              <a:rPr lang="en-US" sz="1600" b="1">
                <a:solidFill>
                  <a:srgbClr val="8901F3"/>
                </a:solidFill>
              </a:rPr>
              <a:t> </a:t>
            </a:r>
            <a:r>
              <a:rPr lang="en-US" sz="1600" b="1" u="sng">
                <a:solidFill>
                  <a:srgbClr val="8901F3"/>
                </a:solidFill>
              </a:rPr>
              <a:t>Radovan Karadzic</a:t>
            </a:r>
            <a:r>
              <a:rPr lang="en-US" sz="1600" b="1"/>
              <a:t>.</a:t>
            </a:r>
          </a:p>
        </p:txBody>
      </p:sp>
      <p:sp>
        <p:nvSpPr>
          <p:cNvPr id="113699" name="Line 35"/>
          <p:cNvSpPr>
            <a:spLocks noChangeShapeType="1"/>
          </p:cNvSpPr>
          <p:nvPr/>
        </p:nvSpPr>
        <p:spPr bwMode="auto">
          <a:xfrm>
            <a:off x="6553200" y="2667000"/>
            <a:ext cx="43021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700" name="Line 36"/>
          <p:cNvSpPr>
            <a:spLocks noChangeShapeType="1"/>
          </p:cNvSpPr>
          <p:nvPr/>
        </p:nvSpPr>
        <p:spPr bwMode="auto">
          <a:xfrm>
            <a:off x="8153400" y="2667000"/>
            <a:ext cx="533400"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701" name="Line 37"/>
          <p:cNvSpPr>
            <a:spLocks noChangeShapeType="1"/>
          </p:cNvSpPr>
          <p:nvPr/>
        </p:nvSpPr>
        <p:spPr bwMode="auto">
          <a:xfrm>
            <a:off x="6629400" y="3733800"/>
            <a:ext cx="317500"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702" name="Line 38"/>
          <p:cNvSpPr>
            <a:spLocks noChangeShapeType="1"/>
          </p:cNvSpPr>
          <p:nvPr/>
        </p:nvSpPr>
        <p:spPr bwMode="auto">
          <a:xfrm>
            <a:off x="7772400" y="3733800"/>
            <a:ext cx="723900"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5246" name="Rectangle 39"/>
          <p:cNvSpPr>
            <a:spLocks noChangeArrowheads="1"/>
          </p:cNvSpPr>
          <p:nvPr/>
        </p:nvSpPr>
        <p:spPr bwMode="auto">
          <a:xfrm>
            <a:off x="560388" y="4752975"/>
            <a:ext cx="578961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90000"/>
              </a:lnSpc>
              <a:buFontTx/>
              <a:buChar char="•"/>
            </a:pPr>
            <a:r>
              <a:rPr lang="en-US" sz="1800"/>
              <a:t>Prior to 1997 - no learning approach competitive with hand-built rule systems </a:t>
            </a:r>
          </a:p>
          <a:p>
            <a:pPr>
              <a:lnSpc>
                <a:spcPct val="90000"/>
              </a:lnSpc>
              <a:buFontTx/>
              <a:buChar char="•"/>
            </a:pPr>
            <a:r>
              <a:rPr lang="en-US" sz="1800"/>
              <a:t>Since 1997 - Statistical approaches  (BBN, NYU, MITRE, CMU/JustSystems) achieve state-of-the-art performance</a:t>
            </a:r>
            <a:endParaRPr lang="en-US" sz="2000" i="1"/>
          </a:p>
        </p:txBody>
      </p:sp>
    </p:spTree>
    <p:extLst>
      <p:ext uri="{BB962C8B-B14F-4D97-AF65-F5344CB8AC3E}">
        <p14:creationId xmlns:p14="http://schemas.microsoft.com/office/powerpoint/2010/main" val="2188201667"/>
      </p:ext>
    </p:extLst>
  </p:cSld>
  <p:clrMapOvr>
    <a:masterClrMapping/>
  </p:clrMapOvr>
  <p:transition xmlns:p14="http://schemas.microsoft.com/office/powerpoint/2010/mai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p:txBody>
          <a:bodyPr/>
          <a:lstStyle/>
          <a:p>
            <a:pPr eaLnBrk="1" hangingPunct="1"/>
            <a:r>
              <a:rPr lang="en-AU" sz="4000">
                <a:latin typeface="Comic Sans MS" charset="0"/>
                <a:ea typeface="ＭＳ Ｐゴシック" charset="0"/>
              </a:rPr>
              <a:t>Classified Advertisements</a:t>
            </a:r>
            <a:endParaRPr lang="en-AU">
              <a:latin typeface="Comic Sans MS" charset="0"/>
              <a:ea typeface="ＭＳ Ｐゴシック" charset="0"/>
            </a:endParaRPr>
          </a:p>
        </p:txBody>
      </p:sp>
      <p:sp>
        <p:nvSpPr>
          <p:cNvPr id="267266" name="Rectangle 3"/>
          <p:cNvSpPr>
            <a:spLocks noGrp="1" noChangeArrowheads="1"/>
          </p:cNvSpPr>
          <p:nvPr>
            <p:ph type="body" idx="1"/>
          </p:nvPr>
        </p:nvSpPr>
        <p:spPr>
          <a:xfrm>
            <a:off x="685800" y="1981200"/>
            <a:ext cx="3513138" cy="4114800"/>
          </a:xfrm>
        </p:spPr>
        <p:txBody>
          <a:bodyPr/>
          <a:lstStyle/>
          <a:p>
            <a:pPr eaLnBrk="1" hangingPunct="1">
              <a:lnSpc>
                <a:spcPct val="90000"/>
              </a:lnSpc>
              <a:buFontTx/>
              <a:buNone/>
            </a:pPr>
            <a:r>
              <a:rPr lang="en-AU" sz="2800">
                <a:solidFill>
                  <a:schemeClr val="tx2"/>
                </a:solidFill>
                <a:latin typeface="Comic Sans MS" charset="0"/>
                <a:ea typeface="ＭＳ Ｐゴシック" charset="0"/>
              </a:rPr>
              <a:t>Background:</a:t>
            </a:r>
          </a:p>
          <a:p>
            <a:pPr eaLnBrk="1" hangingPunct="1">
              <a:lnSpc>
                <a:spcPct val="90000"/>
              </a:lnSpc>
            </a:pPr>
            <a:r>
              <a:rPr lang="en-AU" sz="2800">
                <a:latin typeface="Comic Sans MS" charset="0"/>
                <a:ea typeface="ＭＳ Ｐゴシック" charset="0"/>
              </a:rPr>
              <a:t>Advertisements are plain text</a:t>
            </a:r>
          </a:p>
          <a:p>
            <a:pPr eaLnBrk="1" hangingPunct="1">
              <a:lnSpc>
                <a:spcPct val="90000"/>
              </a:lnSpc>
            </a:pPr>
            <a:r>
              <a:rPr lang="en-AU" sz="2800">
                <a:latin typeface="Comic Sans MS" charset="0"/>
                <a:ea typeface="ＭＳ Ｐゴシック" charset="0"/>
              </a:rPr>
              <a:t>Lowest common denominator: only thing that 70+ newspapers with 20+ publishing systems can all handle</a:t>
            </a:r>
          </a:p>
        </p:txBody>
      </p:sp>
      <p:sp>
        <p:nvSpPr>
          <p:cNvPr id="115716" name="Rectangle 4"/>
          <p:cNvSpPr>
            <a:spLocks noChangeArrowheads="1"/>
          </p:cNvSpPr>
          <p:nvPr/>
        </p:nvSpPr>
        <p:spPr bwMode="auto">
          <a:xfrm>
            <a:off x="4495800" y="1676400"/>
            <a:ext cx="434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tx1"/>
              </a:buClr>
              <a:buSzPct val="55000"/>
              <a:buFont typeface="Wingdings" charset="0"/>
              <a:buNone/>
              <a:defRPr/>
            </a:pPr>
            <a:r>
              <a:rPr lang="en-AU" sz="1700"/>
              <a:t>&lt;ADNUM&gt;2067206v1&lt;/ADNUM&gt;</a:t>
            </a:r>
          </a:p>
          <a:p>
            <a:pPr marL="342900" indent="-342900" eaLnBrk="1" hangingPunct="1">
              <a:buClr>
                <a:schemeClr val="tx1"/>
              </a:buClr>
              <a:buSzPct val="55000"/>
              <a:buFont typeface="Wingdings" charset="0"/>
              <a:buNone/>
              <a:defRPr/>
            </a:pPr>
            <a:r>
              <a:rPr lang="en-AU" sz="1700"/>
              <a:t>&lt;DATE&gt;March 02, 1998&lt;/DATE&gt;</a:t>
            </a:r>
          </a:p>
          <a:p>
            <a:pPr marL="342900" indent="-342900" eaLnBrk="1" hangingPunct="1">
              <a:buClr>
                <a:schemeClr val="tx1"/>
              </a:buClr>
              <a:buSzPct val="55000"/>
              <a:buFont typeface="Wingdings" charset="0"/>
              <a:buNone/>
              <a:defRPr/>
            </a:pPr>
            <a:r>
              <a:rPr lang="en-AU" sz="1700"/>
              <a:t>&lt;ADTITLE&gt;MADDINGTON $89,000&lt;/ADTITLE&gt;</a:t>
            </a:r>
          </a:p>
          <a:p>
            <a:pPr marL="342900" indent="-342900" eaLnBrk="1" hangingPunct="1">
              <a:buClr>
                <a:schemeClr val="tx1"/>
              </a:buClr>
              <a:buSzPct val="55000"/>
              <a:buFont typeface="Wingdings" charset="0"/>
              <a:buNone/>
              <a:defRPr/>
            </a:pPr>
            <a:r>
              <a:rPr lang="en-AU" sz="1700"/>
              <a:t>&lt;ADTEXT&gt;</a:t>
            </a:r>
          </a:p>
          <a:p>
            <a:pPr marL="342900" indent="-342900" eaLnBrk="1" hangingPunct="1">
              <a:buClr>
                <a:schemeClr val="tx1"/>
              </a:buClr>
              <a:buSzPct val="55000"/>
              <a:buFont typeface="Wingdings" charset="0"/>
              <a:buNone/>
              <a:defRPr/>
            </a:pPr>
            <a:r>
              <a:rPr lang="en-AU" sz="1700"/>
              <a:t>OPEN 1.00 - 1.45&lt;BR&gt;</a:t>
            </a:r>
          </a:p>
          <a:p>
            <a:pPr marL="342900" indent="-342900" eaLnBrk="1" hangingPunct="1">
              <a:buClr>
                <a:srgbClr val="A50021"/>
              </a:buClr>
              <a:buSzPct val="60000"/>
              <a:buFont typeface="Wingdings" charset="0"/>
              <a:buNone/>
              <a:defRPr/>
            </a:pPr>
            <a:r>
              <a:rPr lang="en-AU" sz="1700"/>
              <a:t>U 11 / 10 BERTRAM ST&lt;BR&gt; </a:t>
            </a:r>
          </a:p>
          <a:p>
            <a:pPr marL="342900" indent="-342900" eaLnBrk="1" hangingPunct="1">
              <a:buClr>
                <a:srgbClr val="A50021"/>
              </a:buClr>
              <a:buSzPct val="60000"/>
              <a:buFont typeface="Wingdings" charset="0"/>
              <a:buNone/>
              <a:defRPr/>
            </a:pPr>
            <a:r>
              <a:rPr lang="en-AU" sz="1700"/>
              <a:t>NEW TO MARKET Beautiful&lt;BR&gt;</a:t>
            </a:r>
          </a:p>
          <a:p>
            <a:pPr marL="342900" indent="-342900" eaLnBrk="1" hangingPunct="1">
              <a:buClr>
                <a:srgbClr val="A50021"/>
              </a:buClr>
              <a:buSzPct val="60000"/>
              <a:buFont typeface="Wingdings" charset="0"/>
              <a:buNone/>
              <a:defRPr/>
            </a:pPr>
            <a:r>
              <a:rPr lang="en-AU" sz="1700"/>
              <a:t>3 brm freestanding&lt;BR&gt;</a:t>
            </a:r>
          </a:p>
          <a:p>
            <a:pPr marL="342900" indent="-342900" eaLnBrk="1" hangingPunct="1">
              <a:buClr>
                <a:srgbClr val="A50021"/>
              </a:buClr>
              <a:buSzPct val="60000"/>
              <a:buFont typeface="Wingdings" charset="0"/>
              <a:buNone/>
              <a:defRPr/>
            </a:pPr>
            <a:r>
              <a:rPr lang="en-AU" sz="1700"/>
              <a:t>villa, close to shops &amp; bus&lt;BR&gt;</a:t>
            </a:r>
          </a:p>
          <a:p>
            <a:pPr marL="342900" indent="-342900" eaLnBrk="1" hangingPunct="1">
              <a:buClr>
                <a:srgbClr val="A50021"/>
              </a:buClr>
              <a:buSzPct val="60000"/>
              <a:buFont typeface="Wingdings" charset="0"/>
              <a:buNone/>
              <a:defRPr/>
            </a:pPr>
            <a:r>
              <a:rPr lang="en-AU" sz="1700"/>
              <a:t>Owner moved to Melbourne&lt;BR&gt; </a:t>
            </a:r>
          </a:p>
          <a:p>
            <a:pPr marL="342900" indent="-342900" eaLnBrk="1" hangingPunct="1">
              <a:buClr>
                <a:srgbClr val="A50021"/>
              </a:buClr>
              <a:buSzPct val="60000"/>
              <a:buFont typeface="Wingdings" charset="0"/>
              <a:buNone/>
              <a:defRPr/>
            </a:pPr>
            <a:r>
              <a:rPr lang="en-AU" sz="1700"/>
              <a:t>ideally suit 1st home buyer,&lt;BR&gt; </a:t>
            </a:r>
          </a:p>
          <a:p>
            <a:pPr marL="342900" indent="-342900" eaLnBrk="1" hangingPunct="1">
              <a:buClr>
                <a:srgbClr val="A50021"/>
              </a:buClr>
              <a:buSzPct val="60000"/>
              <a:buFont typeface="Wingdings" charset="0"/>
              <a:buNone/>
              <a:defRPr/>
            </a:pPr>
            <a:r>
              <a:rPr lang="en-AU" sz="1700"/>
              <a:t>investor &amp; 55 and over.&lt;BR&gt;</a:t>
            </a:r>
          </a:p>
          <a:p>
            <a:pPr marL="342900" indent="-342900" eaLnBrk="1" hangingPunct="1">
              <a:buClr>
                <a:srgbClr val="A50021"/>
              </a:buClr>
              <a:buSzPct val="60000"/>
              <a:buFont typeface="Wingdings" charset="0"/>
              <a:buNone/>
              <a:defRPr/>
            </a:pPr>
            <a:r>
              <a:rPr lang="en-AU" sz="1700"/>
              <a:t>Brian Hazelden 0418 958 996&lt;BR&gt; </a:t>
            </a:r>
          </a:p>
          <a:p>
            <a:pPr marL="342900" indent="-342900" eaLnBrk="1" hangingPunct="1">
              <a:buClr>
                <a:srgbClr val="A50021"/>
              </a:buClr>
              <a:buSzPct val="60000"/>
              <a:buFont typeface="Wingdings" charset="0"/>
              <a:buNone/>
              <a:defRPr/>
            </a:pPr>
            <a:r>
              <a:rPr lang="en-AU" sz="1700"/>
              <a:t>R WHITE LEEMING 9332 3477</a:t>
            </a:r>
          </a:p>
          <a:p>
            <a:pPr marL="342900" indent="-342900" eaLnBrk="1" hangingPunct="1">
              <a:buClr>
                <a:schemeClr val="tx1"/>
              </a:buClr>
              <a:buSzPct val="55000"/>
              <a:buFont typeface="Wingdings" charset="0"/>
              <a:buNone/>
              <a:defRPr/>
            </a:pPr>
            <a:r>
              <a:rPr lang="en-AU" sz="1700"/>
              <a:t>&lt;/ADTEXT&gt;</a:t>
            </a:r>
          </a:p>
        </p:txBody>
      </p:sp>
    </p:spTree>
    <p:extLst>
      <p:ext uri="{BB962C8B-B14F-4D97-AF65-F5344CB8AC3E}">
        <p14:creationId xmlns:p14="http://schemas.microsoft.com/office/powerpoint/2010/main" val="3439554186"/>
      </p:ext>
    </p:extLst>
  </p:cSld>
  <p:clrMapOvr>
    <a:masterClrMapping/>
  </p:clrMapOvr>
  <p:transition xmlns:p14="http://schemas.microsoft.com/office/powerpoint/2010/mai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8775" y="207963"/>
            <a:ext cx="6677025" cy="639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09908542"/>
      </p:ext>
    </p:extLst>
  </p:cSld>
  <p:clrMapOvr>
    <a:masterClrMapping/>
  </p:clrMapOvr>
  <p:transition xmlns:p14="http://schemas.microsoft.com/office/powerpoint/2010/mai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p:txBody>
          <a:bodyPr/>
          <a:lstStyle/>
          <a:p>
            <a:pPr eaLnBrk="1" hangingPunct="1"/>
            <a:r>
              <a:rPr lang="en-US">
                <a:latin typeface="Comic Sans MS" charset="0"/>
                <a:ea typeface="ＭＳ Ｐゴシック" charset="0"/>
              </a:rPr>
              <a:t>Why doesn</a:t>
            </a:r>
            <a:r>
              <a:rPr lang="fr-FR" altLang="ja-JP">
                <a:latin typeface="Comic Sans MS" charset="0"/>
                <a:ea typeface="ＭＳ Ｐゴシック" charset="0"/>
              </a:rPr>
              <a:t>'</a:t>
            </a:r>
            <a:r>
              <a:rPr lang="en-US">
                <a:latin typeface="Comic Sans MS" charset="0"/>
                <a:ea typeface="ＭＳ Ｐゴシック" charset="0"/>
              </a:rPr>
              <a:t>t text search (IR) work?</a:t>
            </a:r>
          </a:p>
        </p:txBody>
      </p:sp>
      <p:sp>
        <p:nvSpPr>
          <p:cNvPr id="271362" name="Rectangle 3"/>
          <p:cNvSpPr>
            <a:spLocks noGrp="1" noChangeArrowheads="1"/>
          </p:cNvSpPr>
          <p:nvPr>
            <p:ph type="body" idx="1"/>
          </p:nvPr>
        </p:nvSpPr>
        <p:spPr/>
        <p:txBody>
          <a:bodyPr/>
          <a:lstStyle/>
          <a:p>
            <a:pPr eaLnBrk="1" hangingPunct="1">
              <a:lnSpc>
                <a:spcPct val="90000"/>
              </a:lnSpc>
              <a:buFontTx/>
              <a:buNone/>
            </a:pPr>
            <a:r>
              <a:rPr lang="en-US" sz="2400">
                <a:latin typeface="Comic Sans MS" charset="0"/>
                <a:ea typeface="ＭＳ Ｐゴシック" charset="0"/>
              </a:rPr>
              <a:t>What you search for in real estate advertisements:</a:t>
            </a:r>
          </a:p>
          <a:p>
            <a:pPr eaLnBrk="1" hangingPunct="1">
              <a:lnSpc>
                <a:spcPct val="90000"/>
              </a:lnSpc>
            </a:pPr>
            <a:r>
              <a:rPr lang="en-US" sz="2400">
                <a:latin typeface="Comic Sans MS" charset="0"/>
                <a:ea typeface="ＭＳ Ｐゴシック" charset="0"/>
              </a:rPr>
              <a:t>Suburbs.  You might think easy, but:</a:t>
            </a:r>
          </a:p>
          <a:p>
            <a:pPr lvl="1" eaLnBrk="1" hangingPunct="1">
              <a:lnSpc>
                <a:spcPct val="90000"/>
              </a:lnSpc>
            </a:pPr>
            <a:r>
              <a:rPr lang="en-US" sz="2000">
                <a:solidFill>
                  <a:schemeClr val="tx2"/>
                </a:solidFill>
                <a:latin typeface="Comic Sans MS" charset="0"/>
                <a:ea typeface="ＭＳ Ｐゴシック" charset="0"/>
              </a:rPr>
              <a:t>Real estate agents:</a:t>
            </a:r>
            <a:r>
              <a:rPr lang="en-US" sz="2000">
                <a:latin typeface="Comic Sans MS" charset="0"/>
                <a:ea typeface="ＭＳ Ｐゴシック" charset="0"/>
              </a:rPr>
              <a:t> Coldwell Banker, Mosman</a:t>
            </a:r>
          </a:p>
          <a:p>
            <a:pPr lvl="1" eaLnBrk="1" hangingPunct="1">
              <a:lnSpc>
                <a:spcPct val="90000"/>
              </a:lnSpc>
            </a:pPr>
            <a:r>
              <a:rPr lang="en-US" sz="2000">
                <a:solidFill>
                  <a:schemeClr val="tx2"/>
                </a:solidFill>
                <a:latin typeface="Comic Sans MS" charset="0"/>
                <a:ea typeface="ＭＳ Ｐゴシック" charset="0"/>
              </a:rPr>
              <a:t>Phrases:</a:t>
            </a:r>
            <a:r>
              <a:rPr lang="en-US" sz="2000">
                <a:latin typeface="Comic Sans MS" charset="0"/>
                <a:ea typeface="ＭＳ Ｐゴシック" charset="0"/>
              </a:rPr>
              <a:t> Only 45 minutes from Parramatta</a:t>
            </a:r>
          </a:p>
          <a:p>
            <a:pPr lvl="1" eaLnBrk="1" hangingPunct="1">
              <a:lnSpc>
                <a:spcPct val="90000"/>
              </a:lnSpc>
            </a:pPr>
            <a:r>
              <a:rPr lang="en-US" sz="2000">
                <a:solidFill>
                  <a:schemeClr val="tx2"/>
                </a:solidFill>
                <a:latin typeface="Comic Sans MS" charset="0"/>
                <a:ea typeface="ＭＳ Ｐゴシック" charset="0"/>
              </a:rPr>
              <a:t>Multiple property ads have different suburbs</a:t>
            </a:r>
          </a:p>
          <a:p>
            <a:pPr eaLnBrk="1" hangingPunct="1">
              <a:lnSpc>
                <a:spcPct val="90000"/>
              </a:lnSpc>
            </a:pPr>
            <a:r>
              <a:rPr lang="en-US" sz="2400">
                <a:latin typeface="Comic Sans MS" charset="0"/>
                <a:ea typeface="ＭＳ Ｐゴシック" charset="0"/>
              </a:rPr>
              <a:t>Money: want a range not a textual match</a:t>
            </a:r>
          </a:p>
          <a:p>
            <a:pPr lvl="1" eaLnBrk="1" hangingPunct="1">
              <a:lnSpc>
                <a:spcPct val="90000"/>
              </a:lnSpc>
            </a:pPr>
            <a:r>
              <a:rPr lang="en-US" sz="2000">
                <a:solidFill>
                  <a:schemeClr val="tx2"/>
                </a:solidFill>
                <a:latin typeface="Comic Sans MS" charset="0"/>
                <a:ea typeface="ＭＳ Ｐゴシック" charset="0"/>
              </a:rPr>
              <a:t>Multiple amounts:</a:t>
            </a:r>
            <a:r>
              <a:rPr lang="en-US" sz="2000">
                <a:latin typeface="Comic Sans MS" charset="0"/>
                <a:ea typeface="ＭＳ Ｐゴシック" charset="0"/>
              </a:rPr>
              <a:t> was $155K, now $145K</a:t>
            </a:r>
          </a:p>
          <a:p>
            <a:pPr lvl="1" eaLnBrk="1" hangingPunct="1">
              <a:lnSpc>
                <a:spcPct val="90000"/>
              </a:lnSpc>
            </a:pPr>
            <a:r>
              <a:rPr lang="en-US" sz="2000">
                <a:solidFill>
                  <a:schemeClr val="tx2"/>
                </a:solidFill>
                <a:latin typeface="Comic Sans MS" charset="0"/>
                <a:ea typeface="ＭＳ Ｐゴシック" charset="0"/>
              </a:rPr>
              <a:t>Variations:</a:t>
            </a:r>
            <a:r>
              <a:rPr lang="en-US" sz="2000">
                <a:latin typeface="Comic Sans MS" charset="0"/>
                <a:ea typeface="ＭＳ Ｐゴシック" charset="0"/>
              </a:rPr>
              <a:t> offers in the high 700s [</a:t>
            </a:r>
            <a:r>
              <a:rPr lang="en-US" sz="2000" i="1">
                <a:latin typeface="Comic Sans MS" charset="0"/>
                <a:ea typeface="ＭＳ Ｐゴシック" charset="0"/>
              </a:rPr>
              <a:t>but not</a:t>
            </a:r>
            <a:r>
              <a:rPr lang="en-US" sz="2000">
                <a:latin typeface="Comic Sans MS" charset="0"/>
                <a:ea typeface="ＭＳ Ｐゴシック" charset="0"/>
              </a:rPr>
              <a:t>  rents for $270]</a:t>
            </a:r>
            <a:endParaRPr lang="en-US" sz="2000" i="1">
              <a:latin typeface="Comic Sans MS" charset="0"/>
              <a:ea typeface="ＭＳ Ｐゴシック" charset="0"/>
            </a:endParaRPr>
          </a:p>
          <a:p>
            <a:pPr eaLnBrk="1" hangingPunct="1">
              <a:lnSpc>
                <a:spcPct val="90000"/>
              </a:lnSpc>
            </a:pPr>
            <a:r>
              <a:rPr lang="en-US" sz="2400">
                <a:latin typeface="Comic Sans MS" charset="0"/>
                <a:ea typeface="ＭＳ Ｐゴシック" charset="0"/>
              </a:rPr>
              <a:t>Bedrooms: similar issues (br, bdr, beds, B/R)</a:t>
            </a:r>
          </a:p>
        </p:txBody>
      </p:sp>
    </p:spTree>
    <p:extLst>
      <p:ext uri="{BB962C8B-B14F-4D97-AF65-F5344CB8AC3E}">
        <p14:creationId xmlns:p14="http://schemas.microsoft.com/office/powerpoint/2010/main" val="3223957340"/>
      </p:ext>
    </p:extLst>
  </p:cSld>
  <p:clrMapOvr>
    <a:masterClrMapping/>
  </p:clrMapOvr>
  <p:transition xmlns:p14="http://schemas.microsoft.com/office/powerpoint/2010/mai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485775" y="118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p>
        </p:txBody>
      </p:sp>
      <p:sp>
        <p:nvSpPr>
          <p:cNvPr id="273410" name="Rectangle 3"/>
          <p:cNvSpPr>
            <a:spLocks noGrp="1" noChangeArrowheads="1"/>
          </p:cNvSpPr>
          <p:nvPr>
            <p:ph type="title"/>
          </p:nvPr>
        </p:nvSpPr>
        <p:spPr/>
        <p:txBody>
          <a:bodyPr/>
          <a:lstStyle/>
          <a:p>
            <a:pPr eaLnBrk="1" hangingPunct="1"/>
            <a:r>
              <a:rPr lang="en-US">
                <a:latin typeface="Comic Sans MS" charset="0"/>
                <a:ea typeface="ＭＳ Ｐゴシック" charset="0"/>
              </a:rPr>
              <a:t>Machine learning</a:t>
            </a:r>
          </a:p>
        </p:txBody>
      </p:sp>
      <p:sp>
        <p:nvSpPr>
          <p:cNvPr id="273411" name="Rectangle 4"/>
          <p:cNvSpPr>
            <a:spLocks noGrp="1" noChangeArrowheads="1"/>
          </p:cNvSpPr>
          <p:nvPr>
            <p:ph type="body" idx="1"/>
          </p:nvPr>
        </p:nvSpPr>
        <p:spPr/>
        <p:txBody>
          <a:bodyPr/>
          <a:lstStyle/>
          <a:p>
            <a:pPr eaLnBrk="1" hangingPunct="1">
              <a:lnSpc>
                <a:spcPct val="90000"/>
              </a:lnSpc>
            </a:pPr>
            <a:r>
              <a:rPr lang="en-US" sz="2400">
                <a:latin typeface="Comic Sans MS" charset="0"/>
                <a:ea typeface="ＭＳ Ｐゴシック" charset="0"/>
              </a:rPr>
              <a:t>To keep up with and exploit the web, you need to be able to </a:t>
            </a:r>
            <a:r>
              <a:rPr lang="en-US" sz="2400" i="1">
                <a:latin typeface="Comic Sans MS" charset="0"/>
                <a:ea typeface="ＭＳ Ｐゴシック" charset="0"/>
              </a:rPr>
              <a:t>learn</a:t>
            </a:r>
          </a:p>
          <a:p>
            <a:pPr lvl="1" eaLnBrk="1" hangingPunct="1">
              <a:lnSpc>
                <a:spcPct val="90000"/>
              </a:lnSpc>
            </a:pPr>
            <a:r>
              <a:rPr lang="en-US" sz="2000">
                <a:latin typeface="Comic Sans MS" charset="0"/>
                <a:ea typeface="ＭＳ Ｐゴシック" charset="0"/>
              </a:rPr>
              <a:t>Discovery: How do you find new information sources </a:t>
            </a:r>
            <a:r>
              <a:rPr lang="en-US" sz="2000" i="1">
                <a:latin typeface="Comic Sans MS" charset="0"/>
                <a:ea typeface="ＭＳ Ｐゴシック" charset="0"/>
              </a:rPr>
              <a:t>S</a:t>
            </a:r>
            <a:r>
              <a:rPr lang="en-US" sz="2000">
                <a:latin typeface="Comic Sans MS" charset="0"/>
                <a:ea typeface="ＭＳ Ｐゴシック" charset="0"/>
              </a:rPr>
              <a:t>?</a:t>
            </a:r>
          </a:p>
          <a:p>
            <a:pPr lvl="1" eaLnBrk="1" hangingPunct="1">
              <a:lnSpc>
                <a:spcPct val="90000"/>
              </a:lnSpc>
            </a:pPr>
            <a:r>
              <a:rPr lang="en-US" sz="2000">
                <a:latin typeface="Comic Sans MS" charset="0"/>
                <a:ea typeface="ＭＳ Ｐゴシック" charset="0"/>
              </a:rPr>
              <a:t>Extraction: How can you access and parse the information in </a:t>
            </a:r>
            <a:r>
              <a:rPr lang="en-US" sz="2000" i="1">
                <a:latin typeface="Comic Sans MS" charset="0"/>
                <a:ea typeface="ＭＳ Ｐゴシック" charset="0"/>
              </a:rPr>
              <a:t>S</a:t>
            </a:r>
            <a:r>
              <a:rPr lang="en-US" sz="2000">
                <a:latin typeface="Comic Sans MS" charset="0"/>
                <a:ea typeface="ＭＳ Ｐゴシック" charset="0"/>
              </a:rPr>
              <a:t>?</a:t>
            </a:r>
            <a:endParaRPr lang="en-US" sz="2000" i="1">
              <a:latin typeface="Comic Sans MS" charset="0"/>
              <a:ea typeface="ＭＳ Ｐゴシック" charset="0"/>
            </a:endParaRPr>
          </a:p>
          <a:p>
            <a:pPr lvl="1" eaLnBrk="1" hangingPunct="1">
              <a:lnSpc>
                <a:spcPct val="90000"/>
              </a:lnSpc>
            </a:pPr>
            <a:r>
              <a:rPr lang="en-US" sz="2000">
                <a:latin typeface="Comic Sans MS" charset="0"/>
                <a:ea typeface="ＭＳ Ｐゴシック" charset="0"/>
              </a:rPr>
              <a:t>Semantics: How does one understand and link up the information in contained in </a:t>
            </a:r>
            <a:r>
              <a:rPr lang="en-US" sz="2000" i="1">
                <a:latin typeface="Comic Sans MS" charset="0"/>
                <a:ea typeface="ＭＳ Ｐゴシック" charset="0"/>
              </a:rPr>
              <a:t>S</a:t>
            </a:r>
            <a:r>
              <a:rPr lang="en-US" sz="2000">
                <a:latin typeface="Comic Sans MS" charset="0"/>
                <a:ea typeface="ＭＳ Ｐゴシック" charset="0"/>
              </a:rPr>
              <a:t>?</a:t>
            </a:r>
            <a:endParaRPr lang="en-US" sz="2000" i="1">
              <a:latin typeface="Comic Sans MS" charset="0"/>
              <a:ea typeface="ＭＳ Ｐゴシック" charset="0"/>
            </a:endParaRPr>
          </a:p>
          <a:p>
            <a:pPr lvl="1" eaLnBrk="1" hangingPunct="1">
              <a:lnSpc>
                <a:spcPct val="90000"/>
              </a:lnSpc>
            </a:pPr>
            <a:r>
              <a:rPr lang="en-US" sz="2000">
                <a:latin typeface="Comic Sans MS" charset="0"/>
                <a:ea typeface="ＭＳ Ｐゴシック" charset="0"/>
              </a:rPr>
              <a:t>Pragmatics: What is the accuracy, reliability, and scope of information in </a:t>
            </a:r>
            <a:r>
              <a:rPr lang="en-US" sz="2000" i="1">
                <a:latin typeface="Comic Sans MS" charset="0"/>
                <a:ea typeface="ＭＳ Ｐゴシック" charset="0"/>
              </a:rPr>
              <a:t>S</a:t>
            </a:r>
            <a:r>
              <a:rPr lang="en-US" sz="2000">
                <a:latin typeface="Comic Sans MS" charset="0"/>
                <a:ea typeface="ＭＳ Ｐゴシック" charset="0"/>
              </a:rPr>
              <a:t>?</a:t>
            </a:r>
          </a:p>
          <a:p>
            <a:pPr eaLnBrk="1" hangingPunct="1">
              <a:lnSpc>
                <a:spcPct val="90000"/>
              </a:lnSpc>
            </a:pPr>
            <a:r>
              <a:rPr lang="en-US" sz="2400">
                <a:latin typeface="Comic Sans MS" charset="0"/>
                <a:ea typeface="ＭＳ Ｐゴシック" charset="0"/>
              </a:rPr>
              <a:t>Hand-coding just doesn</a:t>
            </a:r>
            <a:r>
              <a:rPr lang="fr-FR" altLang="ja-JP" sz="2400">
                <a:latin typeface="Comic Sans MS" charset="0"/>
                <a:ea typeface="ＭＳ Ｐゴシック" charset="0"/>
              </a:rPr>
              <a:t>'</a:t>
            </a:r>
            <a:r>
              <a:rPr lang="en-US" sz="2400">
                <a:latin typeface="Comic Sans MS" charset="0"/>
                <a:ea typeface="ＭＳ Ｐゴシック" charset="0"/>
              </a:rPr>
              <a:t>t scale</a:t>
            </a:r>
          </a:p>
        </p:txBody>
      </p:sp>
    </p:spTree>
    <p:extLst>
      <p:ext uri="{BB962C8B-B14F-4D97-AF65-F5344CB8AC3E}">
        <p14:creationId xmlns:p14="http://schemas.microsoft.com/office/powerpoint/2010/main" val="26024174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p:nvPr>
        </p:nvSpPr>
        <p:spPr/>
        <p:txBody>
          <a:bodyPr/>
          <a:lstStyle/>
          <a:p>
            <a:pPr eaLnBrk="1" hangingPunct="1"/>
            <a:r>
              <a:rPr lang="en-US">
                <a:latin typeface="Comic Sans MS" charset="0"/>
                <a:ea typeface="ＭＳ Ｐゴシック" charset="0"/>
              </a:rPr>
              <a:t>Question Answering</a:t>
            </a:r>
          </a:p>
        </p:txBody>
      </p:sp>
      <p:sp>
        <p:nvSpPr>
          <p:cNvPr id="275458" name="Rectangle 3"/>
          <p:cNvSpPr>
            <a:spLocks noGrp="1" noChangeArrowheads="1"/>
          </p:cNvSpPr>
          <p:nvPr>
            <p:ph type="body" idx="1"/>
          </p:nvPr>
        </p:nvSpPr>
        <p:spPr/>
        <p:txBody>
          <a:bodyPr/>
          <a:lstStyle/>
          <a:p>
            <a:pPr eaLnBrk="1" hangingPunct="1">
              <a:lnSpc>
                <a:spcPct val="90000"/>
              </a:lnSpc>
            </a:pPr>
            <a:r>
              <a:rPr lang="en-US" sz="2200">
                <a:latin typeface="Comic Sans MS" charset="0"/>
                <a:ea typeface="ＭＳ Ｐゴシック" charset="0"/>
              </a:rPr>
              <a:t>TREC 8/9 QA competition: an idea originating from the IR community</a:t>
            </a:r>
          </a:p>
          <a:p>
            <a:pPr eaLnBrk="1" hangingPunct="1">
              <a:lnSpc>
                <a:spcPct val="90000"/>
              </a:lnSpc>
            </a:pPr>
            <a:r>
              <a:rPr lang="en-US" sz="2200">
                <a:latin typeface="Comic Sans MS" charset="0"/>
                <a:ea typeface="ＭＳ Ｐゴシック" charset="0"/>
              </a:rPr>
              <a:t>With massive collections of on-line documents, manual translation of knowledge is impractical: we want answers from textbases </a:t>
            </a:r>
            <a:r>
              <a:rPr lang="en-US" sz="2000">
                <a:solidFill>
                  <a:srgbClr val="CC0000"/>
                </a:solidFill>
                <a:latin typeface="Comic Sans MS" charset="0"/>
                <a:ea typeface="ＭＳ Ｐゴシック" charset="0"/>
              </a:rPr>
              <a:t>[cf. bioinformatics]</a:t>
            </a:r>
          </a:p>
          <a:p>
            <a:pPr eaLnBrk="1" hangingPunct="1">
              <a:lnSpc>
                <a:spcPct val="90000"/>
              </a:lnSpc>
            </a:pPr>
            <a:r>
              <a:rPr lang="en-US" sz="2200">
                <a:latin typeface="Comic Sans MS" charset="0"/>
                <a:ea typeface="ＭＳ Ｐゴシック" charset="0"/>
              </a:rPr>
              <a:t>Evaluated output is 5 answers of 50/250 byte snippets of text drawn from a 3 Gb text collection, and required to contain at least one concept of the semantic category of the expected answer type. (IR think.  Suggests the use of named entity recognizers.)</a:t>
            </a:r>
          </a:p>
          <a:p>
            <a:pPr eaLnBrk="1" hangingPunct="1">
              <a:lnSpc>
                <a:spcPct val="90000"/>
              </a:lnSpc>
            </a:pPr>
            <a:r>
              <a:rPr lang="en-US" sz="2200">
                <a:latin typeface="Comic Sans MS" charset="0"/>
                <a:ea typeface="ＭＳ Ｐゴシック" charset="0"/>
              </a:rPr>
              <a:t>Get reciprocal points for highest correct answer.</a:t>
            </a:r>
          </a:p>
        </p:txBody>
      </p:sp>
    </p:spTree>
    <p:extLst>
      <p:ext uri="{BB962C8B-B14F-4D97-AF65-F5344CB8AC3E}">
        <p14:creationId xmlns:p14="http://schemas.microsoft.com/office/powerpoint/2010/main" val="1523677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5619</Words>
  <Application>Microsoft Macintosh PowerPoint</Application>
  <PresentationFormat>On-screen Show (4:3)</PresentationFormat>
  <Paragraphs>1013</Paragraphs>
  <Slides>118</Slides>
  <Notes>109</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Office Theme</vt:lpstr>
      <vt:lpstr>PowerPoint Presentation</vt:lpstr>
      <vt:lpstr>Descartes (1629)</vt:lpstr>
      <vt:lpstr>Petr Troyanskii (1933)</vt:lpstr>
      <vt:lpstr>Background</vt:lpstr>
      <vt:lpstr>Weaver (1947)</vt:lpstr>
      <vt:lpstr>History (1948) </vt:lpstr>
      <vt:lpstr>Turing Test (1950)</vt:lpstr>
      <vt:lpstr>PowerPoint Presentation</vt:lpstr>
      <vt:lpstr>History (1940-1960)</vt:lpstr>
      <vt:lpstr>Symbolic vs. Stochastic</vt:lpstr>
      <vt:lpstr>Augmented Transition Networks</vt:lpstr>
      <vt:lpstr>Early Excitement (1960s)</vt:lpstr>
      <vt:lpstr>ELIZA (1966)</vt:lpstr>
      <vt:lpstr>History (1970-1990)</vt:lpstr>
      <vt:lpstr>SHRDLU (Winograd, 1970)</vt:lpstr>
      <vt:lpstr>Dave McDonald</vt:lpstr>
      <vt:lpstr>LIFER/LADDER (1978)</vt:lpstr>
      <vt:lpstr>History (1970-1990)</vt:lpstr>
      <vt:lpstr>History (1970-1990)</vt:lpstr>
      <vt:lpstr>Empiricism (1983-93)</vt:lpstr>
      <vt:lpstr>Renaissance (1990-)</vt:lpstr>
      <vt:lpstr>Present </vt:lpstr>
      <vt:lpstr>PowerPoint Presentation</vt:lpstr>
      <vt:lpstr>NLP Pipeline </vt:lpstr>
      <vt:lpstr>NL Understanding</vt:lpstr>
      <vt:lpstr>NLU</vt:lpstr>
      <vt:lpstr>Dialogue-based Applications </vt:lpstr>
      <vt:lpstr>Multimodal Applications </vt:lpstr>
      <vt:lpstr>Ambiguity</vt:lpstr>
      <vt:lpstr>Syntactic Disambiguation</vt:lpstr>
      <vt:lpstr>Part of Speech Tagging and Word Sense Disambiguation</vt:lpstr>
      <vt:lpstr>Resources</vt:lpstr>
      <vt:lpstr>Language Technology</vt:lpstr>
      <vt:lpstr>Natural Language Understanding</vt:lpstr>
      <vt:lpstr>NLU</vt:lpstr>
      <vt:lpstr>Where are the words?</vt:lpstr>
      <vt:lpstr>Dissecting words/sentences</vt:lpstr>
      <vt:lpstr>What does it mean?</vt:lpstr>
      <vt:lpstr>What does it mean?</vt:lpstr>
      <vt:lpstr>Syntax </vt:lpstr>
      <vt:lpstr>Where are the ambiguities?</vt:lpstr>
      <vt:lpstr>POS Tags</vt:lpstr>
      <vt:lpstr>Lexical Semantics</vt:lpstr>
      <vt:lpstr>Compositional Semantics</vt:lpstr>
      <vt:lpstr>Word-Governed Semantics</vt:lpstr>
      <vt:lpstr>Pragmatics</vt:lpstr>
      <vt:lpstr>Discourse Analysis</vt:lpstr>
      <vt:lpstr>PowerPoint Presentation</vt:lpstr>
      <vt:lpstr>Interaction Level</vt:lpstr>
      <vt:lpstr>Spectrum</vt:lpstr>
      <vt:lpstr>Some NLP Applications</vt:lpstr>
      <vt:lpstr>Text-based Applications </vt:lpstr>
      <vt:lpstr>Translating user needs</vt:lpstr>
      <vt:lpstr>Translating user needs</vt:lpstr>
      <vt:lpstr>Translating user needs</vt:lpstr>
      <vt:lpstr>Practical goals</vt:lpstr>
      <vt:lpstr>Knowledge Extraction Vision</vt:lpstr>
      <vt:lpstr>Terms and technologies</vt:lpstr>
      <vt:lpstr>Terms and technologies</vt:lpstr>
      <vt:lpstr>Terms and technologies</vt:lpstr>
      <vt:lpstr>Terms and technologies</vt:lpstr>
      <vt:lpstr>Database Interfaces</vt:lpstr>
      <vt:lpstr>Lunar (Woods, 1971)</vt:lpstr>
      <vt:lpstr>Example : FoG</vt:lpstr>
      <vt:lpstr>FoG: Input</vt:lpstr>
      <vt:lpstr>FoG: Output</vt:lpstr>
      <vt:lpstr>Word Sense Disambiguation</vt:lpstr>
      <vt:lpstr>WSD</vt:lpstr>
      <vt:lpstr>PowerPoint Presentation</vt:lpstr>
      <vt:lpstr>NLP for IR/web search?</vt:lpstr>
      <vt:lpstr>Product information</vt:lpstr>
      <vt:lpstr>Product info</vt:lpstr>
      <vt:lpstr>Inconsistency: digital cameras</vt:lpstr>
      <vt:lpstr>Comparison shopping</vt:lpstr>
      <vt:lpstr>Email handling</vt:lpstr>
      <vt:lpstr>Text Categorization Uses</vt:lpstr>
      <vt:lpstr>Text Categorization</vt:lpstr>
      <vt:lpstr>Email response: “eCRM”</vt:lpstr>
      <vt:lpstr>Financial markets</vt:lpstr>
      <vt:lpstr>Text Clustering</vt:lpstr>
      <vt:lpstr>Clustering (of query Kant)</vt:lpstr>
      <vt:lpstr>Clustering a Multi-Dimensional Document Space</vt:lpstr>
      <vt:lpstr>Clustering</vt:lpstr>
      <vt:lpstr>Citeseer/ResearchIndex</vt:lpstr>
      <vt:lpstr>Chats, Forums, etc.</vt:lpstr>
      <vt:lpstr>Small devices</vt:lpstr>
      <vt:lpstr>Machine translation</vt:lpstr>
      <vt:lpstr>Jackson &amp; Moulinier</vt:lpstr>
      <vt:lpstr>Information Extraction</vt:lpstr>
      <vt:lpstr>Information Extraction</vt:lpstr>
      <vt:lpstr>Wrapper Induction</vt:lpstr>
      <vt:lpstr>Existing IE Systems</vt:lpstr>
      <vt:lpstr>3 generations of IE systems</vt:lpstr>
      <vt:lpstr>Name Extraction via HMMs</vt:lpstr>
      <vt:lpstr>Classified Advertisements</vt:lpstr>
      <vt:lpstr>PowerPoint Presentation</vt:lpstr>
      <vt:lpstr>Why doesn't text search (IR) work?</vt:lpstr>
      <vt:lpstr>Machine learning</vt:lpstr>
      <vt:lpstr>Question Answering</vt:lpstr>
      <vt:lpstr>Pasca and Harabagiu (2001)</vt:lpstr>
      <vt:lpstr>Question-Answering</vt:lpstr>
      <vt:lpstr>PowerPoint Presentation</vt:lpstr>
      <vt:lpstr>Machine Translation</vt:lpstr>
      <vt:lpstr>An Old Example</vt:lpstr>
      <vt:lpstr>Machine Translation</vt:lpstr>
      <vt:lpstr>Machine Translation History</vt:lpstr>
      <vt:lpstr>What happened?</vt:lpstr>
      <vt:lpstr>MT Approaches</vt:lpstr>
      <vt:lpstr>Three Approaches</vt:lpstr>
      <vt:lpstr>Direct</vt:lpstr>
      <vt:lpstr>Transfer</vt:lpstr>
      <vt:lpstr>Interlingual</vt:lpstr>
      <vt:lpstr>Mapping from Input Dependency to English Dependency Tree</vt:lpstr>
      <vt:lpstr>Statistical Extraction</vt:lpstr>
      <vt:lpstr>MT Challenges: Ambiguity</vt:lpstr>
      <vt:lpstr>PowerPoint Presentation</vt:lpstr>
      <vt:lpstr>Controversial questions</vt:lpstr>
      <vt:lpstr>Thanks...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Nachum Dershowitz</dc:creator>
  <cp:keywords/>
  <dc:description/>
  <cp:lastModifiedBy>Nachum Dershowitz</cp:lastModifiedBy>
  <cp:revision>1</cp:revision>
  <dcterms:created xsi:type="dcterms:W3CDTF">2014-02-18T10:20:09Z</dcterms:created>
  <dcterms:modified xsi:type="dcterms:W3CDTF">2014-02-18T10:21:22Z</dcterms:modified>
  <cp:category/>
</cp:coreProperties>
</file>