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8" r:id="rId2"/>
    <p:sldId id="259" r:id="rId3"/>
    <p:sldId id="299" r:id="rId4"/>
    <p:sldId id="300" r:id="rId5"/>
    <p:sldId id="301" r:id="rId6"/>
    <p:sldId id="302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309" r:id="rId15"/>
    <p:sldId id="303" r:id="rId16"/>
    <p:sldId id="304" r:id="rId17"/>
    <p:sldId id="305" r:id="rId18"/>
    <p:sldId id="306" r:id="rId19"/>
    <p:sldId id="307" r:id="rId20"/>
    <p:sldId id="308" r:id="rId21"/>
    <p:sldId id="273" r:id="rId22"/>
    <p:sldId id="274" r:id="rId23"/>
    <p:sldId id="275" r:id="rId24"/>
    <p:sldId id="276" r:id="rId25"/>
    <p:sldId id="277" r:id="rId26"/>
    <p:sldId id="278" r:id="rId27"/>
    <p:sldId id="294" r:id="rId28"/>
    <p:sldId id="279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1D08B8"/>
    <a:srgbClr val="D3B5E9"/>
    <a:srgbClr val="5BB9FF"/>
    <a:srgbClr val="E69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43" autoAdjust="0"/>
  </p:normalViewPr>
  <p:slideViewPr>
    <p:cSldViewPr>
      <p:cViewPr>
        <p:scale>
          <a:sx n="125" d="100"/>
          <a:sy n="125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C2ABC-FE3E-4234-B1CB-A28FB6E76881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297C6-9A6B-4A6D-839A-C97E6B73D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54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9B316-CA97-4D83-B82C-D710BC3A8AE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386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51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51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9B316-CA97-4D83-B82C-D710BC3A8A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804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02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666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297C6-9A6B-4A6D-839A-C97E6B73DC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7539-CBD4-451D-A4C9-95A541B1D05D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1858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E53E-BD8C-49DC-A3A0-E6F7C55FBDDB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655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145E-D537-45C7-8C9A-289198D4B851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620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665A-A004-4D4A-BC81-D49DC99578C3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88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D74B-5EA9-4D22-8674-8EF9B567815D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0577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DF5A-961F-4AB9-83F2-087D02EDC4AD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7183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4297-414F-4B38-805A-FA768400D599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2744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3880-923A-4064-90F6-3D3A0C47C94D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60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DE03-6039-4A26-B928-28310EE9F2EF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162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B374-EE3F-43DF-AA49-2F45A4CF90AE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125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0A56-4AA2-471C-BF1E-D3FA4CEA9B66}" type="datetime8">
              <a:rPr lang="he-IL" smtClean="0">
                <a:solidFill>
                  <a:srgbClr val="696464"/>
                </a:solidFill>
              </a:rPr>
              <a:pPr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e-IL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FAECAB-C45E-4A96-B7DD-92EBDA7AC1F7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3468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rtl="1"/>
            <a:fld id="{C82B6F53-3B58-422D-8DFA-47BC7EB1943C}" type="datetime8">
              <a:rPr lang="he-IL" smtClean="0">
                <a:solidFill>
                  <a:srgbClr val="696464"/>
                </a:solidFill>
              </a:rPr>
              <a:pPr rtl="1"/>
              <a:t>27 דצמבר 11</a:t>
            </a:fld>
            <a:endParaRPr lang="he-IL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rtl="1"/>
            <a:endParaRPr lang="he-IL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fld id="{5BFAECAB-C45E-4A96-B7DD-92EBDA7AC1F7}" type="slidenum">
              <a:rPr lang="he-IL" smtClean="0"/>
              <a:pPr rtl="1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631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Recitation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Programming for Engineers in Python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44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What Does this Program Do?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r" rtl="1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0040" lvl="1" indent="0" algn="l" rtl="0">
              <a:buFont typeface="Wingdings 2"/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def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secret():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7030A0"/>
                </a:solidFill>
              </a:rPr>
              <a:t>input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'Enter a value:'</a:t>
            </a:r>
            <a:r>
              <a:rPr lang="en-US" dirty="0" smtClean="0"/>
              <a:t>)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== 0: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else</a:t>
            </a:r>
            <a:r>
              <a:rPr lang="en-US" dirty="0" smtClean="0"/>
              <a:t>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secret()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320040" lvl="1" indent="0" algn="l" rtl="0">
              <a:buFont typeface="Wingdings 2"/>
              <a:buNone/>
            </a:pPr>
            <a:endParaRPr lang="en-US" dirty="0"/>
          </a:p>
        </p:txBody>
      </p:sp>
      <p:sp>
        <p:nvSpPr>
          <p:cNvPr id="6" name="מלבן מעוגל 5"/>
          <p:cNvSpPr/>
          <p:nvPr/>
        </p:nvSpPr>
        <p:spPr>
          <a:xfrm>
            <a:off x="611560" y="4869160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501317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4434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1</a:t>
            </a:r>
            <a:endParaRPr lang="en-US" sz="2000" dirty="0"/>
          </a:p>
        </p:txBody>
      </p:sp>
      <p:sp>
        <p:nvSpPr>
          <p:cNvPr id="9" name="מלבן מעוגל 8"/>
          <p:cNvSpPr/>
          <p:nvPr/>
        </p:nvSpPr>
        <p:spPr>
          <a:xfrm>
            <a:off x="2699792" y="4901781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71800" y="504579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34484" y="5476101"/>
            <a:ext cx="166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=‘</a:t>
            </a:r>
            <a:r>
              <a:rPr lang="en-US" sz="2000" dirty="0" err="1" smtClean="0"/>
              <a:t>mellon</a:t>
            </a:r>
            <a:r>
              <a:rPr lang="en-US" sz="2000" dirty="0" smtClean="0"/>
              <a:t>’ </a:t>
            </a:r>
            <a:endParaRPr lang="en-US" sz="2000" dirty="0"/>
          </a:p>
        </p:txBody>
      </p:sp>
      <p:sp>
        <p:nvSpPr>
          <p:cNvPr id="12" name="חץ מעוקל למטה 11"/>
          <p:cNvSpPr/>
          <p:nvPr/>
        </p:nvSpPr>
        <p:spPr>
          <a:xfrm>
            <a:off x="2123728" y="5245852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4796408" y="4901761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68416" y="504577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68416" y="547608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2</a:t>
            </a:r>
            <a:endParaRPr lang="en-US" sz="2000" dirty="0"/>
          </a:p>
        </p:txBody>
      </p:sp>
      <p:sp>
        <p:nvSpPr>
          <p:cNvPr id="19" name="חץ מעוקל למטה 18"/>
          <p:cNvSpPr/>
          <p:nvPr/>
        </p:nvSpPr>
        <p:spPr>
          <a:xfrm>
            <a:off x="4219992" y="5249918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6878508" y="4891748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950516" y="50357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88852" y="5466068"/>
            <a:ext cx="1797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‘bananas</a:t>
            </a:r>
            <a:endParaRPr lang="en-US" sz="2000" dirty="0"/>
          </a:p>
        </p:txBody>
      </p:sp>
      <p:sp>
        <p:nvSpPr>
          <p:cNvPr id="23" name="חץ מעוקל למטה 22"/>
          <p:cNvSpPr/>
          <p:nvPr/>
        </p:nvSpPr>
        <p:spPr>
          <a:xfrm>
            <a:off x="6302092" y="5239905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9" grpId="0" animBg="1"/>
      <p:bldP spid="20" grpId="0" animBg="1"/>
      <p:bldP spid="21" grpId="0"/>
      <p:bldP spid="22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What Does this Program Do?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r" rtl="1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0040" lvl="1" indent="0" algn="l" rtl="0">
              <a:buFont typeface="Wingdings 2"/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def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secret():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7030A0"/>
                </a:solidFill>
              </a:rPr>
              <a:t>input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'Enter a value:'</a:t>
            </a:r>
            <a:r>
              <a:rPr lang="en-US" dirty="0" smtClean="0"/>
              <a:t>)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== 0: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else</a:t>
            </a:r>
            <a:r>
              <a:rPr lang="en-US" dirty="0" smtClean="0"/>
              <a:t>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secret()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320040" lvl="1" indent="0" algn="l" rtl="0">
              <a:buFont typeface="Wingdings 2"/>
              <a:buNone/>
            </a:pPr>
            <a:endParaRPr lang="en-US" dirty="0"/>
          </a:p>
        </p:txBody>
      </p:sp>
      <p:sp>
        <p:nvSpPr>
          <p:cNvPr id="21" name="מלבן מעוגל 20"/>
          <p:cNvSpPr/>
          <p:nvPr/>
        </p:nvSpPr>
        <p:spPr>
          <a:xfrm>
            <a:off x="611560" y="4869160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83568" y="501317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83568" y="54434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1</a:t>
            </a:r>
            <a:endParaRPr lang="en-US" sz="2000" dirty="0"/>
          </a:p>
        </p:txBody>
      </p:sp>
      <p:sp>
        <p:nvSpPr>
          <p:cNvPr id="24" name="מלבן מעוגל 23"/>
          <p:cNvSpPr/>
          <p:nvPr/>
        </p:nvSpPr>
        <p:spPr>
          <a:xfrm>
            <a:off x="2699792" y="4901781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771800" y="504579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34484" y="5476101"/>
            <a:ext cx="166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=‘</a:t>
            </a:r>
            <a:r>
              <a:rPr lang="en-US" sz="2000" dirty="0" err="1" smtClean="0"/>
              <a:t>mellon</a:t>
            </a:r>
            <a:r>
              <a:rPr lang="en-US" sz="2000" dirty="0" smtClean="0"/>
              <a:t>’ </a:t>
            </a:r>
            <a:endParaRPr lang="en-US" sz="2000" dirty="0"/>
          </a:p>
        </p:txBody>
      </p:sp>
      <p:sp>
        <p:nvSpPr>
          <p:cNvPr id="27" name="חץ מעוקל למטה 26"/>
          <p:cNvSpPr/>
          <p:nvPr/>
        </p:nvSpPr>
        <p:spPr>
          <a:xfrm>
            <a:off x="2123728" y="5245852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מלבן מעוגל 27"/>
          <p:cNvSpPr/>
          <p:nvPr/>
        </p:nvSpPr>
        <p:spPr>
          <a:xfrm>
            <a:off x="4796408" y="4901761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868416" y="504577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868416" y="547608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2</a:t>
            </a:r>
            <a:endParaRPr lang="en-US" sz="2000" dirty="0"/>
          </a:p>
        </p:txBody>
      </p:sp>
      <p:sp>
        <p:nvSpPr>
          <p:cNvPr id="31" name="חץ מעוקל למטה 30"/>
          <p:cNvSpPr/>
          <p:nvPr/>
        </p:nvSpPr>
        <p:spPr>
          <a:xfrm>
            <a:off x="4219992" y="5249918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מלבן מעוגל 31"/>
          <p:cNvSpPr/>
          <p:nvPr/>
        </p:nvSpPr>
        <p:spPr>
          <a:xfrm>
            <a:off x="6878508" y="4891748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50516" y="50357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34" name="חץ מעוקל למטה 33"/>
          <p:cNvSpPr/>
          <p:nvPr/>
        </p:nvSpPr>
        <p:spPr>
          <a:xfrm>
            <a:off x="6302092" y="5239905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חץ מעוקל למעלה 34"/>
          <p:cNvSpPr/>
          <p:nvPr/>
        </p:nvSpPr>
        <p:spPr>
          <a:xfrm flipH="1">
            <a:off x="5732512" y="5981881"/>
            <a:ext cx="1650052" cy="3994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88852" y="5466068"/>
            <a:ext cx="1797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‘bananas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 rtl="0"/>
            <a:r>
              <a:rPr lang="en-US" dirty="0"/>
              <a:t>What Does this Program Do?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r" rtl="1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0040" lvl="1" indent="0" algn="l" rtl="0">
              <a:buFont typeface="Wingdings 2"/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def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secret():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7030A0"/>
                </a:solidFill>
              </a:rPr>
              <a:t>input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'Enter a value:'</a:t>
            </a:r>
            <a:r>
              <a:rPr lang="en-US" dirty="0" smtClean="0"/>
              <a:t>)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== 0: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else</a:t>
            </a:r>
            <a:r>
              <a:rPr lang="en-US" dirty="0" smtClean="0"/>
              <a:t>: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secret()</a:t>
            </a:r>
          </a:p>
          <a:p>
            <a:pPr marL="320040" lvl="1" indent="0" algn="l" rtl="0">
              <a:buFont typeface="Wingdings 2"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320040" lvl="1" indent="0" algn="l" rtl="0">
              <a:buFont typeface="Wingdings 2"/>
              <a:buNone/>
            </a:pPr>
            <a:endParaRPr lang="en-US" dirty="0"/>
          </a:p>
        </p:txBody>
      </p:sp>
      <p:sp>
        <p:nvSpPr>
          <p:cNvPr id="7" name="מלבן מעוגל 6"/>
          <p:cNvSpPr/>
          <p:nvPr/>
        </p:nvSpPr>
        <p:spPr>
          <a:xfrm>
            <a:off x="611560" y="4907260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3568" y="501317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54434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1</a:t>
            </a:r>
            <a:endParaRPr lang="en-US" sz="2000" dirty="0"/>
          </a:p>
        </p:txBody>
      </p:sp>
      <p:sp>
        <p:nvSpPr>
          <p:cNvPr id="10" name="מלבן מעוגל 9"/>
          <p:cNvSpPr/>
          <p:nvPr/>
        </p:nvSpPr>
        <p:spPr>
          <a:xfrm>
            <a:off x="2699792" y="4901781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771800" y="504579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34484" y="5476101"/>
            <a:ext cx="166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=‘</a:t>
            </a:r>
            <a:r>
              <a:rPr lang="en-US" sz="2000" dirty="0" err="1" smtClean="0"/>
              <a:t>mellon</a:t>
            </a:r>
            <a:r>
              <a:rPr lang="en-US" sz="2000" dirty="0" smtClean="0"/>
              <a:t>’ </a:t>
            </a:r>
            <a:endParaRPr lang="en-US" sz="2000" dirty="0"/>
          </a:p>
        </p:txBody>
      </p:sp>
      <p:sp>
        <p:nvSpPr>
          <p:cNvPr id="13" name="חץ מעוקל למטה 12"/>
          <p:cNvSpPr/>
          <p:nvPr/>
        </p:nvSpPr>
        <p:spPr>
          <a:xfrm>
            <a:off x="2123728" y="5245852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4796408" y="4901761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68416" y="504577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68416" y="547608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2</a:t>
            </a:r>
            <a:endParaRPr lang="en-US" sz="2000" dirty="0"/>
          </a:p>
        </p:txBody>
      </p:sp>
      <p:sp>
        <p:nvSpPr>
          <p:cNvPr id="17" name="חץ מעוקל למטה 16"/>
          <p:cNvSpPr/>
          <p:nvPr/>
        </p:nvSpPr>
        <p:spPr>
          <a:xfrm>
            <a:off x="4219992" y="5249918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6878508" y="4891748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950516" y="50357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20" name="חץ מעוקל למטה 19"/>
          <p:cNvSpPr/>
          <p:nvPr/>
        </p:nvSpPr>
        <p:spPr>
          <a:xfrm>
            <a:off x="6302092" y="5239905"/>
            <a:ext cx="576064" cy="163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חץ מעוקל למעלה 20"/>
          <p:cNvSpPr/>
          <p:nvPr/>
        </p:nvSpPr>
        <p:spPr>
          <a:xfrm flipH="1">
            <a:off x="5732512" y="5981881"/>
            <a:ext cx="1650052" cy="3994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חץ מעוקל למעלה 22"/>
          <p:cNvSpPr/>
          <p:nvPr/>
        </p:nvSpPr>
        <p:spPr>
          <a:xfrm flipH="1">
            <a:off x="3601410" y="5991305"/>
            <a:ext cx="1650052" cy="3994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חץ מעוקל למעלה 23"/>
          <p:cNvSpPr/>
          <p:nvPr/>
        </p:nvSpPr>
        <p:spPr>
          <a:xfrm flipH="1">
            <a:off x="1539260" y="5998905"/>
            <a:ext cx="1650052" cy="3994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88852" y="5466068"/>
            <a:ext cx="1797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‘bananas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Reverse Print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err="1">
                <a:solidFill>
                  <a:srgbClr val="FF6600"/>
                </a:solidFill>
              </a:rPr>
              <a:t>def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secret():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 err="1"/>
              <a:t>var</a:t>
            </a:r>
            <a:r>
              <a:rPr lang="en-US" dirty="0"/>
              <a:t>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'Enter a value:'</a:t>
            </a:r>
            <a:r>
              <a:rPr lang="en-US" dirty="0"/>
              <a:t>)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if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== 0:</a:t>
            </a:r>
          </a:p>
          <a:p>
            <a:pPr marL="320040" lvl="1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else</a:t>
            </a:r>
            <a:r>
              <a:rPr lang="en-US" dirty="0"/>
              <a:t>:</a:t>
            </a:r>
          </a:p>
          <a:p>
            <a:pPr marL="320040" lvl="1" indent="0" algn="l" rtl="0">
              <a:buNone/>
            </a:pPr>
            <a:r>
              <a:rPr lang="en-US" dirty="0"/>
              <a:t>        secret()</a:t>
            </a:r>
          </a:p>
          <a:p>
            <a:pPr marL="320040" lvl="1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 </a:t>
            </a:r>
            <a:r>
              <a:rPr lang="en-US" dirty="0" err="1"/>
              <a:t>var</a:t>
            </a:r>
            <a:endParaRPr lang="en-US" dirty="0"/>
          </a:p>
          <a:p>
            <a:pPr marL="320040" lvl="1" indent="0" algn="l" rtl="0">
              <a:buNone/>
            </a:pPr>
            <a:endParaRPr lang="en-US" dirty="0"/>
          </a:p>
        </p:txBody>
      </p:sp>
      <p:pic>
        <p:nvPicPr>
          <p:cNvPr id="8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1988840"/>
            <a:ext cx="977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1063625" y="2471440"/>
            <a:ext cx="495300" cy="100013"/>
          </a:xfrm>
          <a:prstGeom prst="leftArrow">
            <a:avLst>
              <a:gd name="adj1" fmla="val 50000"/>
              <a:gd name="adj2" fmla="val 12380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2850515" y="3704273"/>
            <a:ext cx="1049338" cy="122237"/>
          </a:xfrm>
          <a:prstGeom prst="leftArrow">
            <a:avLst>
              <a:gd name="adj1" fmla="val 50000"/>
              <a:gd name="adj2" fmla="val 21461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12" name="Picture 14" descr="av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939" y="4211756"/>
            <a:ext cx="11080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16"/>
          <p:cNvSpPr>
            <a:spLocks noChangeArrowheads="1"/>
          </p:cNvSpPr>
          <p:nvPr/>
        </p:nvSpPr>
        <p:spPr bwMode="auto">
          <a:xfrm rot="1822747">
            <a:off x="2854614" y="4311769"/>
            <a:ext cx="744537" cy="134937"/>
          </a:xfrm>
          <a:prstGeom prst="leftArrow">
            <a:avLst>
              <a:gd name="adj1" fmla="val 50000"/>
              <a:gd name="adj2" fmla="val 13794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204016"/>
            <a:ext cx="1134768" cy="97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Choose </a:t>
            </a:r>
            <a:r>
              <a:rPr lang="en-US" i="1" dirty="0" smtClean="0"/>
              <a:t>k</a:t>
            </a:r>
            <a:r>
              <a:rPr lang="en-US" dirty="0" smtClean="0"/>
              <a:t> elements from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14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Think recursion:</a:t>
            </a:r>
          </a:p>
          <a:p>
            <a:pPr algn="l" rtl="0"/>
            <a:r>
              <a:rPr lang="en-US" sz="3200" dirty="0"/>
              <a:t>If the n</a:t>
            </a:r>
            <a:r>
              <a:rPr lang="en-US" sz="3200" baseline="30000" dirty="0"/>
              <a:t>th</a:t>
            </a:r>
            <a:r>
              <a:rPr lang="en-US" sz="3200" dirty="0"/>
              <a:t> element is selected – there are</a:t>
            </a:r>
          </a:p>
          <a:p>
            <a:pPr algn="l" rtl="0">
              <a:buNone/>
            </a:pPr>
            <a:r>
              <a:rPr lang="en-US" sz="3200" dirty="0" smtClean="0"/>
              <a:t>	k-1 </a:t>
            </a:r>
            <a:r>
              <a:rPr lang="en-US" sz="3200" dirty="0"/>
              <a:t>elements to choose from {1, …, n-1}.</a:t>
            </a:r>
          </a:p>
          <a:p>
            <a:pPr algn="l" rtl="0"/>
            <a:r>
              <a:rPr lang="en-US" sz="3200" dirty="0"/>
              <a:t>If the n</a:t>
            </a:r>
            <a:r>
              <a:rPr lang="en-US" sz="3200" baseline="30000" dirty="0"/>
              <a:t>th</a:t>
            </a:r>
            <a:r>
              <a:rPr lang="en-US" sz="3200" dirty="0"/>
              <a:t> element is </a:t>
            </a:r>
            <a:r>
              <a:rPr lang="en-US" sz="3200" dirty="0">
                <a:solidFill>
                  <a:srgbClr val="FF3300"/>
                </a:solidFill>
              </a:rPr>
              <a:t>not</a:t>
            </a:r>
            <a:r>
              <a:rPr lang="en-US" sz="3200" dirty="0"/>
              <a:t> selected – there are</a:t>
            </a:r>
          </a:p>
          <a:p>
            <a:pPr algn="l" rtl="0">
              <a:buNone/>
            </a:pPr>
            <a:r>
              <a:rPr lang="en-US" sz="3200" dirty="0" smtClean="0"/>
              <a:t> 	k </a:t>
            </a:r>
            <a:r>
              <a:rPr lang="en-US" sz="3200" dirty="0"/>
              <a:t>elements to choose from {1, …, n-1</a:t>
            </a:r>
            <a:r>
              <a:rPr lang="en-US" sz="3200" dirty="0" smtClean="0"/>
              <a:t>}.</a:t>
            </a:r>
          </a:p>
          <a:p>
            <a:pPr algn="l" rtl="0">
              <a:buNone/>
            </a:pPr>
            <a:endParaRPr lang="en-US" sz="3200" dirty="0" smtClean="0"/>
          </a:p>
          <a:p>
            <a:pPr algn="l" rtl="0">
              <a:buNone/>
            </a:pPr>
            <a:endParaRPr lang="en-US" sz="3200" dirty="0" smtClean="0"/>
          </a:p>
          <a:p>
            <a:pPr algn="l" rtl="0">
              <a:buNone/>
            </a:pPr>
            <a:endParaRPr lang="en-US" sz="3200" dirty="0"/>
          </a:p>
          <a:p>
            <a:pPr marL="320040" lvl="1" indent="0" algn="l" rtl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12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Choose </a:t>
            </a:r>
            <a:r>
              <a:rPr lang="en-US" i="1" dirty="0"/>
              <a:t>k</a:t>
            </a:r>
            <a:r>
              <a:rPr lang="en-US" dirty="0"/>
              <a:t> from </a:t>
            </a:r>
            <a:r>
              <a:rPr lang="en-US" i="1" dirty="0"/>
              <a:t>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15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Recursive formula: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Termination Criteria:</a:t>
            </a:r>
          </a:p>
          <a:p>
            <a:pPr marL="0" indent="0" algn="l" rtl="0">
              <a:buNone/>
            </a:pPr>
            <a:r>
              <a:rPr lang="en-US" dirty="0"/>
              <a:t>k &gt; n   </a:t>
            </a:r>
            <a:r>
              <a:rPr lang="en-US" dirty="0">
                <a:sym typeface="Wingdings" pitchFamily="2" charset="2"/>
              </a:rPr>
              <a:t> 0</a:t>
            </a:r>
          </a:p>
          <a:p>
            <a:pPr marL="0" indent="0" algn="l" rtl="0">
              <a:buNone/>
            </a:pPr>
            <a:r>
              <a:rPr lang="en-US" dirty="0">
                <a:sym typeface="Wingdings" pitchFamily="2" charset="2"/>
              </a:rPr>
              <a:t>k = 0    1</a:t>
            </a:r>
          </a:p>
          <a:p>
            <a:pPr marL="0" indent="0" algn="l" rtl="0">
              <a:buNone/>
            </a:pPr>
            <a:r>
              <a:rPr lang="en-US" dirty="0">
                <a:sym typeface="Wingdings" pitchFamily="2" charset="2"/>
              </a:rPr>
              <a:t>k == n  1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320040" lvl="1" indent="0" algn="l" rtl="0">
              <a:buNone/>
            </a:pPr>
            <a:endParaRPr lang="en-US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590675"/>
              </p:ext>
            </p:extLst>
          </p:nvPr>
        </p:nvGraphicFramePr>
        <p:xfrm>
          <a:off x="1619672" y="2204864"/>
          <a:ext cx="287813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משוואה" r:id="rId4" imgW="1371600" imgH="457200" progId="Equation.3">
                  <p:embed/>
                </p:oleObj>
              </mc:Choice>
              <mc:Fallback>
                <p:oleObj name="משוואה" r:id="rId4" imgW="1371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204864"/>
                        <a:ext cx="2878137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64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/>
              <a:t>Choose </a:t>
            </a:r>
            <a:r>
              <a:rPr lang="en-US" i="1" dirty="0"/>
              <a:t>k</a:t>
            </a:r>
            <a:r>
              <a:rPr lang="en-US" dirty="0"/>
              <a:t> from </a:t>
            </a:r>
            <a:r>
              <a:rPr lang="en-US" i="1" dirty="0"/>
              <a:t>n</a:t>
            </a:r>
            <a:r>
              <a:rPr lang="en-US" dirty="0" smtClean="0"/>
              <a:t>–Formula </a:t>
            </a:r>
            <a:r>
              <a:rPr lang="en-US" dirty="0"/>
              <a:t>to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err="1"/>
              <a:t>def</a:t>
            </a:r>
            <a:r>
              <a:rPr lang="en-US" dirty="0"/>
              <a:t> choose(n, k):</a:t>
            </a:r>
          </a:p>
          <a:p>
            <a:pPr marL="320040" lvl="1" indent="0" algn="l" rtl="0">
              <a:buNone/>
            </a:pPr>
            <a:endParaRPr lang="en-US" dirty="0"/>
          </a:p>
          <a:p>
            <a:pPr marL="320040" lvl="1" indent="0" algn="l" rtl="0">
              <a:buNone/>
            </a:pPr>
            <a:r>
              <a:rPr lang="en-US" dirty="0"/>
              <a:t>	if k==0 or n==k:</a:t>
            </a:r>
          </a:p>
          <a:p>
            <a:pPr marL="320040" lvl="1" indent="0" algn="l" rtl="0">
              <a:buNone/>
            </a:pPr>
            <a:r>
              <a:rPr lang="en-US" dirty="0"/>
              <a:t>		return 1</a:t>
            </a:r>
          </a:p>
          <a:p>
            <a:pPr marL="320040" lvl="1" indent="0" algn="l" rtl="0">
              <a:buNone/>
            </a:pPr>
            <a:r>
              <a:rPr lang="en-US" dirty="0"/>
              <a:t>	if n &lt; k:</a:t>
            </a:r>
          </a:p>
          <a:p>
            <a:pPr marL="320040" lvl="1" indent="0" algn="l" rtl="0">
              <a:buNone/>
            </a:pPr>
            <a:r>
              <a:rPr lang="en-US" dirty="0"/>
              <a:t>		return 0</a:t>
            </a:r>
          </a:p>
          <a:p>
            <a:pPr marL="320040" lvl="1" indent="0" algn="l" rtl="0">
              <a:buNone/>
            </a:pPr>
            <a:endParaRPr lang="en-US" dirty="0"/>
          </a:p>
          <a:p>
            <a:pPr marL="320040" lvl="1" indent="0" algn="l" rtl="0">
              <a:buNone/>
            </a:pPr>
            <a:r>
              <a:rPr lang="en-US" dirty="0"/>
              <a:t>	return choose(n-1, k-1) + choose(n-1, k) </a:t>
            </a:r>
          </a:p>
        </p:txBody>
      </p:sp>
      <p:pic>
        <p:nvPicPr>
          <p:cNvPr id="5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68" y="2250036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av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43812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755624"/>
            <a:ext cx="419541" cy="360040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779012"/>
            <a:ext cx="419541" cy="360040"/>
          </a:xfrm>
          <a:prstGeom prst="rect">
            <a:avLst/>
          </a:prstGeom>
        </p:spPr>
      </p:pic>
      <p:pic>
        <p:nvPicPr>
          <p:cNvPr id="12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12" y="30274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Choose – </a:t>
            </a:r>
            <a:r>
              <a:rPr lang="en-US" dirty="0"/>
              <a:t>Recursion </a:t>
            </a:r>
            <a:r>
              <a:rPr lang="en-US" dirty="0" smtClean="0"/>
              <a:t>Tree 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17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smtClean="0"/>
              <a:t>&gt;&gt;&gt; choose(4, 2)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580063" y="1860550"/>
            <a:ext cx="893762" cy="71278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4</a:t>
            </a:r>
          </a:p>
          <a:p>
            <a:pPr eaLnBrk="1" hangingPunct="1"/>
            <a:r>
              <a:rPr lang="en-US" sz="1600"/>
              <a:t>k = 2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43350" y="2936875"/>
            <a:ext cx="893763" cy="71278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3</a:t>
            </a:r>
          </a:p>
          <a:p>
            <a:pPr eaLnBrk="1" hangingPunct="1"/>
            <a:r>
              <a:rPr lang="en-US" sz="1600"/>
              <a:t>k = 1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151688" y="2874963"/>
            <a:ext cx="893762" cy="712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3</a:t>
            </a:r>
          </a:p>
          <a:p>
            <a:pPr eaLnBrk="1" hangingPunct="1"/>
            <a:r>
              <a:rPr lang="en-US" sz="1600"/>
              <a:t>k = 2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6340475" y="2513013"/>
            <a:ext cx="1260475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4360863" y="2520950"/>
            <a:ext cx="13446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flipH="1">
            <a:off x="3779838" y="3576638"/>
            <a:ext cx="3889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600575" y="3871913"/>
            <a:ext cx="893763" cy="71278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2</a:t>
            </a:r>
          </a:p>
          <a:p>
            <a:pPr eaLnBrk="1" hangingPunct="1"/>
            <a:r>
              <a:rPr lang="en-US" sz="1600"/>
              <a:t>k = 0</a:t>
            </a:r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>
            <a:off x="4573588" y="3575050"/>
            <a:ext cx="338137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160713" y="3902075"/>
            <a:ext cx="893762" cy="71278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2</a:t>
            </a:r>
          </a:p>
          <a:p>
            <a:pPr eaLnBrk="1" hangingPunct="1"/>
            <a:r>
              <a:rPr lang="en-US" sz="1600"/>
              <a:t>k = 1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6318250" y="3849688"/>
            <a:ext cx="893763" cy="712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2</a:t>
            </a:r>
          </a:p>
          <a:p>
            <a:pPr eaLnBrk="1" hangingPunct="1"/>
            <a:r>
              <a:rPr lang="en-US" sz="1600"/>
              <a:t>k = 1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7842250" y="3843338"/>
            <a:ext cx="893763" cy="71278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dirty="0"/>
              <a:t>n = 2</a:t>
            </a:r>
          </a:p>
          <a:p>
            <a:pPr eaLnBrk="1" hangingPunct="1"/>
            <a:r>
              <a:rPr lang="en-US" sz="1600" dirty="0"/>
              <a:t>k = 2</a:t>
            </a:r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 flipH="1">
            <a:off x="2968625" y="4551363"/>
            <a:ext cx="376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2278063" y="4879975"/>
            <a:ext cx="893762" cy="71278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1</a:t>
            </a:r>
          </a:p>
          <a:p>
            <a:pPr eaLnBrk="1" hangingPunct="1"/>
            <a:r>
              <a:rPr lang="en-US" sz="1600"/>
              <a:t>k = 0</a:t>
            </a: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3800475" y="4546600"/>
            <a:ext cx="347663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3838575" y="4876800"/>
            <a:ext cx="893763" cy="71278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n = 1</a:t>
            </a:r>
          </a:p>
          <a:p>
            <a:pPr eaLnBrk="1" hangingPunct="1"/>
            <a:r>
              <a:rPr lang="en-US" sz="1600"/>
              <a:t>k = 1</a:t>
            </a: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H="1">
            <a:off x="6958013" y="3530600"/>
            <a:ext cx="3889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7751763" y="3529013"/>
            <a:ext cx="338137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H="1">
            <a:off x="6157913" y="4514850"/>
            <a:ext cx="376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5467350" y="4843463"/>
            <a:ext cx="893763" cy="71278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dirty="0"/>
              <a:t>n = 1</a:t>
            </a:r>
          </a:p>
          <a:p>
            <a:pPr eaLnBrk="1" hangingPunct="1"/>
            <a:r>
              <a:rPr lang="en-US" sz="1600" dirty="0"/>
              <a:t>k = 0</a:t>
            </a:r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6989763" y="4510088"/>
            <a:ext cx="347662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7027863" y="4840288"/>
            <a:ext cx="893762" cy="71278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dirty="0"/>
              <a:t>n = 1</a:t>
            </a:r>
          </a:p>
          <a:p>
            <a:pPr eaLnBrk="1" hangingPunct="1"/>
            <a:r>
              <a:rPr lang="en-US" sz="1600" dirty="0"/>
              <a:t>k = 1</a:t>
            </a:r>
          </a:p>
        </p:txBody>
      </p:sp>
    </p:spTree>
    <p:extLst>
      <p:ext uri="{BB962C8B-B14F-4D97-AF65-F5344CB8AC3E}">
        <p14:creationId xmlns:p14="http://schemas.microsoft.com/office/powerpoint/2010/main" val="8982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</a:t>
            </a:r>
            <a:endParaRPr lang="en-US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/>
              <a:t>Permutation – arranging objects in a particular order.</a:t>
            </a:r>
          </a:p>
          <a:p>
            <a:pPr marL="0" indent="0" algn="l" rtl="0">
              <a:buNone/>
            </a:pPr>
            <a:r>
              <a:rPr lang="en-US" dirty="0" smtClean="0"/>
              <a:t>For example, the set {1, 2, 3} has six permutations:</a:t>
            </a:r>
          </a:p>
          <a:p>
            <a:pPr marL="0" indent="0" algn="l" rtl="0">
              <a:buNone/>
            </a:pPr>
            <a:r>
              <a:rPr lang="en-US" dirty="0" smtClean="0"/>
              <a:t>(</a:t>
            </a:r>
            <a:r>
              <a:rPr lang="en-US" dirty="0"/>
              <a:t>1,2,3</a:t>
            </a:r>
            <a:r>
              <a:rPr lang="en-US" dirty="0" smtClean="0"/>
              <a:t>), (1,3,2</a:t>
            </a:r>
            <a:r>
              <a:rPr lang="en-US" dirty="0"/>
              <a:t>), (2,1,3), (2,3,1), (3,1,2), </a:t>
            </a:r>
            <a:r>
              <a:rPr lang="en-US" dirty="0" smtClean="0"/>
              <a:t> </a:t>
            </a:r>
            <a:r>
              <a:rPr lang="en-US" dirty="0"/>
              <a:t>(3,2,1). </a:t>
            </a: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How many permutations exists for a set </a:t>
            </a:r>
          </a:p>
          <a:p>
            <a:pPr marL="0" indent="0" algn="l" rtl="0">
              <a:buNone/>
            </a:pPr>
            <a:r>
              <a:rPr lang="en-US" dirty="0" smtClean="0"/>
              <a:t>    with n elements?</a:t>
            </a:r>
          </a:p>
          <a:p>
            <a:pPr algn="l" rtl="0">
              <a:buFontTx/>
              <a:buChar char="-"/>
            </a:pPr>
            <a:endParaRPr lang="en-US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140968"/>
            <a:ext cx="14287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2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Permutations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19</a:t>
            </a:fld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Char char="§"/>
            </a:pPr>
            <a:r>
              <a:rPr lang="en-US" dirty="0"/>
              <a:t>How can we create all </a:t>
            </a:r>
            <a:r>
              <a:rPr lang="en-US" dirty="0" smtClean="0"/>
              <a:t>permutations of </a:t>
            </a:r>
            <a:r>
              <a:rPr lang="en-US" i="1" dirty="0" smtClean="0"/>
              <a:t>n</a:t>
            </a:r>
            <a:r>
              <a:rPr lang="en-US" dirty="0" smtClean="0"/>
              <a:t> elements?</a:t>
            </a:r>
            <a:endParaRPr lang="en-US" dirty="0"/>
          </a:p>
          <a:p>
            <a:pPr algn="l" rtl="0">
              <a:buFont typeface="Wingdings" pitchFamily="2" charset="2"/>
              <a:buChar char="§"/>
            </a:pPr>
            <a:r>
              <a:rPr lang="en-US" dirty="0"/>
              <a:t>    </a:t>
            </a:r>
            <a:r>
              <a:rPr lang="en-US" dirty="0">
                <a:solidFill>
                  <a:srgbClr val="7030A0"/>
                </a:solidFill>
              </a:rPr>
              <a:t>Wishful thinking!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endParaRPr lang="en-US" dirty="0">
              <a:solidFill>
                <a:srgbClr val="7030A0"/>
              </a:solidFill>
            </a:endParaRPr>
          </a:p>
          <a:p>
            <a:pPr marL="0" indent="0" algn="l" rtl="0">
              <a:buNone/>
            </a:pPr>
            <a:r>
              <a:rPr lang="en-US" dirty="0"/>
              <a:t>- Set the </a:t>
            </a:r>
            <a:r>
              <a:rPr lang="en-US" dirty="0" smtClean="0"/>
              <a:t>last element</a:t>
            </a:r>
            <a:r>
              <a:rPr lang="en-US" dirty="0"/>
              <a:t>,</a:t>
            </a:r>
          </a:p>
          <a:p>
            <a:pPr algn="l" rtl="0">
              <a:buFontTx/>
              <a:buChar char="-"/>
            </a:pPr>
            <a:r>
              <a:rPr lang="en-US" dirty="0"/>
              <a:t>Create all sub-permutations</a:t>
            </a:r>
          </a:p>
          <a:p>
            <a:pPr algn="l" rtl="0">
              <a:buFontTx/>
              <a:buChar char="-"/>
            </a:pPr>
            <a:r>
              <a:rPr lang="en-US" dirty="0" smtClean="0"/>
              <a:t>Append last element</a:t>
            </a:r>
            <a:endParaRPr lang="en-US" dirty="0"/>
          </a:p>
          <a:p>
            <a:pPr algn="l" rtl="0">
              <a:buFontTx/>
              <a:buChar char="-"/>
            </a:pPr>
            <a:r>
              <a:rPr lang="en-US" dirty="0"/>
              <a:t>Repeat for all elements </a:t>
            </a:r>
            <a:r>
              <a:rPr lang="en-US" dirty="0" smtClean="0"/>
              <a:t>in </a:t>
            </a:r>
            <a:r>
              <a:rPr lang="en-US" dirty="0"/>
              <a:t>the list</a:t>
            </a:r>
          </a:p>
          <a:p>
            <a:endParaRPr lang="en-US" dirty="0"/>
          </a:p>
        </p:txBody>
      </p:sp>
      <p:sp>
        <p:nvSpPr>
          <p:cNvPr id="6" name="קוביה 5"/>
          <p:cNvSpPr/>
          <p:nvPr/>
        </p:nvSpPr>
        <p:spPr>
          <a:xfrm>
            <a:off x="6228184" y="2192960"/>
            <a:ext cx="2160240" cy="1380056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28184" y="2557998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Returns all permutations of </a:t>
            </a:r>
            <a:r>
              <a:rPr lang="en-US" i="1" dirty="0" smtClean="0"/>
              <a:t>n-1</a:t>
            </a:r>
            <a:r>
              <a:rPr lang="en-US" dirty="0" smtClean="0"/>
              <a:t> elements</a:t>
            </a:r>
            <a:endParaRPr lang="en-US" dirty="0"/>
          </a:p>
        </p:txBody>
      </p:sp>
      <p:sp>
        <p:nvSpPr>
          <p:cNvPr id="8" name="מלבן 7"/>
          <p:cNvSpPr/>
          <p:nvPr/>
        </p:nvSpPr>
        <p:spPr>
          <a:xfrm>
            <a:off x="6503149" y="2157888"/>
            <a:ext cx="161031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Magical Box</a:t>
            </a:r>
            <a:endParaRPr lang="he-IL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076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Recursion</a:t>
            </a:r>
          </a:p>
          <a:p>
            <a:pPr lvl="1"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Sum of Digits</a:t>
            </a:r>
          </a:p>
          <a:p>
            <a:pPr lvl="1"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Choose k elements from n</a:t>
            </a:r>
          </a:p>
          <a:p>
            <a:pPr lvl="1"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Permutations</a:t>
            </a:r>
          </a:p>
          <a:p>
            <a:pPr lvl="1"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GCD</a:t>
            </a:r>
          </a:p>
          <a:p>
            <a:pPr lvl="1" algn="l" rtl="0"/>
            <a:r>
              <a:rPr lang="en-US" smtClean="0">
                <a:latin typeface="Arial" pitchFamily="34" charset="0"/>
                <a:cs typeface="Arial" pitchFamily="34" charset="0"/>
              </a:rPr>
              <a:t>Fast Power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Reverse Digits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25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 - Code</a:t>
            </a:r>
            <a:endParaRPr lang="en-US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1"/>
          </p:nvPr>
        </p:nvSpPr>
        <p:spPr>
          <a:xfrm>
            <a:off x="914400" y="1340768"/>
            <a:ext cx="7772400" cy="5328592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>
                <a:solidFill>
                  <a:srgbClr val="1D08B8"/>
                </a:solidFill>
              </a:rPr>
              <a:t>permute</a:t>
            </a:r>
            <a:r>
              <a:rPr lang="en-US" dirty="0"/>
              <a:t>(</a:t>
            </a:r>
            <a:r>
              <a:rPr lang="en-US" dirty="0" err="1"/>
              <a:t>lst</a:t>
            </a:r>
            <a:r>
              <a:rPr lang="en-US" dirty="0"/>
              <a:t>):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6600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/>
              <a:t>(</a:t>
            </a:r>
            <a:r>
              <a:rPr lang="en-US" dirty="0" err="1"/>
              <a:t>lst</a:t>
            </a:r>
            <a:r>
              <a:rPr lang="en-US" dirty="0"/>
              <a:t>) == 0</a:t>
            </a:r>
            <a:r>
              <a:rPr lang="en-US" dirty="0" smtClean="0"/>
              <a:t>: 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# </a:t>
            </a:r>
            <a:r>
              <a:rPr lang="en-US" dirty="0" err="1">
                <a:solidFill>
                  <a:srgbClr val="FF0000"/>
                </a:solidFill>
              </a:rPr>
              <a:t>ternimation</a:t>
            </a:r>
            <a:r>
              <a:rPr lang="en-US" dirty="0">
                <a:solidFill>
                  <a:srgbClr val="FF0000"/>
                </a:solidFill>
              </a:rPr>
              <a:t> condition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  <a:r>
              <a:rPr lang="en-US" dirty="0"/>
              <a:t> [[]]</a:t>
            </a:r>
          </a:p>
          <a:p>
            <a:pPr marL="0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# in each iteration, one element is chosen as the last element</a:t>
            </a:r>
          </a:p>
          <a:p>
            <a:pPr marL="0" indent="0" algn="l" rtl="0">
              <a:buNone/>
            </a:pPr>
            <a:r>
              <a:rPr lang="en-US" dirty="0"/>
              <a:t>    sets = []</a:t>
            </a:r>
          </a:p>
          <a:p>
            <a:pPr marL="0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for</a:t>
            </a:r>
            <a:r>
              <a:rPr lang="en-US" dirty="0"/>
              <a:t> </a:t>
            </a:r>
            <a:r>
              <a:rPr lang="en-US" dirty="0" err="1"/>
              <a:t>elem</a:t>
            </a: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in</a:t>
            </a:r>
            <a:r>
              <a:rPr lang="en-US" dirty="0"/>
              <a:t> </a:t>
            </a:r>
            <a:r>
              <a:rPr lang="en-US" dirty="0" err="1"/>
              <a:t>lst</a:t>
            </a:r>
            <a:r>
              <a:rPr lang="en-US" dirty="0"/>
              <a:t>: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sub_lst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lst</a:t>
            </a:r>
            <a:r>
              <a:rPr lang="en-US" dirty="0" smtClean="0"/>
              <a:t>[:] </a:t>
            </a:r>
            <a:r>
              <a:rPr lang="en-US" dirty="0">
                <a:solidFill>
                  <a:srgbClr val="FF0000"/>
                </a:solidFill>
              </a:rPr>
              <a:t># duplicate, then create </a:t>
            </a:r>
            <a:r>
              <a:rPr lang="en-US" dirty="0" err="1">
                <a:solidFill>
                  <a:srgbClr val="FF0000"/>
                </a:solidFill>
              </a:rPr>
              <a:t>sublist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sub_lst.remove</a:t>
            </a:r>
            <a:r>
              <a:rPr lang="en-US" dirty="0"/>
              <a:t>(</a:t>
            </a:r>
            <a:r>
              <a:rPr lang="en-US" dirty="0" err="1"/>
              <a:t>elem</a:t>
            </a:r>
            <a:r>
              <a:rPr lang="en-US" dirty="0"/>
              <a:t>)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sub_perms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permute(</a:t>
            </a:r>
            <a:r>
              <a:rPr lang="en-US" dirty="0" err="1" smtClean="0"/>
              <a:t>sub_lst</a:t>
            </a:r>
            <a:r>
              <a:rPr lang="en-US" dirty="0" smtClean="0"/>
              <a:t>) </a:t>
            </a:r>
            <a:r>
              <a:rPr lang="en-US" dirty="0">
                <a:solidFill>
                  <a:srgbClr val="FF0000"/>
                </a:solidFill>
              </a:rPr>
              <a:t># create all </a:t>
            </a:r>
            <a:r>
              <a:rPr lang="en-US" dirty="0" smtClean="0">
                <a:solidFill>
                  <a:srgbClr val="FF0000"/>
                </a:solidFill>
              </a:rPr>
              <a:t>sub-perms</a:t>
            </a:r>
            <a:endParaRPr lang="en-US" dirty="0"/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# add last element</a:t>
            </a:r>
            <a:r>
              <a:rPr lang="en-US" dirty="0" smtClean="0"/>
              <a:t>      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6600"/>
                </a:solidFill>
              </a:rPr>
              <a:t>        for</a:t>
            </a:r>
            <a:r>
              <a:rPr lang="en-US" dirty="0" smtClean="0"/>
              <a:t> </a:t>
            </a:r>
            <a:r>
              <a:rPr lang="en-US" dirty="0"/>
              <a:t>sub </a:t>
            </a:r>
            <a:r>
              <a:rPr lang="en-US" dirty="0">
                <a:solidFill>
                  <a:srgbClr val="FF6600"/>
                </a:solidFill>
              </a:rPr>
              <a:t>in</a:t>
            </a:r>
            <a:r>
              <a:rPr lang="en-US" dirty="0"/>
              <a:t> </a:t>
            </a:r>
            <a:r>
              <a:rPr lang="en-US" dirty="0" err="1"/>
              <a:t>sub_perms</a:t>
            </a:r>
            <a:r>
              <a:rPr lang="en-US" dirty="0" smtClean="0"/>
              <a:t>: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 smtClean="0"/>
              <a:t>            </a:t>
            </a:r>
            <a:r>
              <a:rPr lang="en-US" dirty="0" err="1"/>
              <a:t>sub.append</a:t>
            </a:r>
            <a:r>
              <a:rPr lang="en-US" dirty="0"/>
              <a:t>(</a:t>
            </a:r>
            <a:r>
              <a:rPr lang="en-US" dirty="0" err="1"/>
              <a:t>elem</a:t>
            </a:r>
            <a:r>
              <a:rPr lang="en-US" dirty="0"/>
              <a:t>)</a:t>
            </a:r>
          </a:p>
          <a:p>
            <a:pPr marL="0" indent="0" algn="l" rtl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sets.extend</a:t>
            </a:r>
            <a:r>
              <a:rPr lang="en-US" dirty="0" smtClean="0"/>
              <a:t>(</a:t>
            </a:r>
            <a:r>
              <a:rPr lang="en-US" dirty="0" err="1" smtClean="0"/>
              <a:t>sub_perms</a:t>
            </a:r>
            <a:r>
              <a:rPr lang="en-US" dirty="0" smtClean="0"/>
              <a:t>) </a:t>
            </a:r>
            <a:r>
              <a:rPr lang="en-US" dirty="0">
                <a:solidFill>
                  <a:srgbClr val="FF0000"/>
                </a:solidFill>
              </a:rPr>
              <a:t># unite all permutations</a:t>
            </a:r>
          </a:p>
          <a:p>
            <a:pPr marL="0" indent="0" algn="l" rtl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/>
              <a:t>sets</a:t>
            </a:r>
          </a:p>
        </p:txBody>
      </p:sp>
    </p:spTree>
    <p:extLst>
      <p:ext uri="{BB962C8B-B14F-4D97-AF65-F5344CB8AC3E}">
        <p14:creationId xmlns:p14="http://schemas.microsoft.com/office/powerpoint/2010/main" val="31557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400" dirty="0"/>
              <a:t>GCD – </a:t>
            </a:r>
            <a:r>
              <a:rPr lang="en-US" dirty="0"/>
              <a:t>Greatest Common Divisor</a:t>
            </a:r>
            <a:r>
              <a:rPr lang="en-US" sz="4400" dirty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n-US" sz="2800" dirty="0">
                <a:solidFill>
                  <a:srgbClr val="008000"/>
                </a:solidFill>
              </a:rPr>
              <a:t>Definition:</a:t>
            </a:r>
            <a:r>
              <a:rPr lang="en-US" sz="2800" dirty="0"/>
              <a:t> </a:t>
            </a:r>
          </a:p>
          <a:p>
            <a:pPr algn="l" rtl="0">
              <a:lnSpc>
                <a:spcPct val="90000"/>
              </a:lnSpc>
              <a:buNone/>
            </a:pPr>
            <a:r>
              <a:rPr lang="en-US" sz="2800" dirty="0"/>
              <a:t>For two or more non-zero integers, </a:t>
            </a:r>
          </a:p>
          <a:p>
            <a:pPr algn="l" rtl="0">
              <a:lnSpc>
                <a:spcPct val="90000"/>
              </a:lnSpc>
              <a:buNone/>
            </a:pPr>
            <a:r>
              <a:rPr lang="en-US" sz="2800" dirty="0"/>
              <a:t>The GCD is the largest positive integer that</a:t>
            </a:r>
          </a:p>
          <a:p>
            <a:pPr algn="l" rtl="0">
              <a:lnSpc>
                <a:spcPct val="90000"/>
              </a:lnSpc>
              <a:buNone/>
            </a:pPr>
            <a:r>
              <a:rPr lang="en-US" sz="2800" dirty="0"/>
              <a:t>divides both numbers without a remainder.</a:t>
            </a:r>
          </a:p>
          <a:p>
            <a:pPr algn="l" rtl="0">
              <a:lnSpc>
                <a:spcPct val="90000"/>
              </a:lnSpc>
              <a:buNone/>
            </a:pPr>
            <a:endParaRPr lang="en-US" sz="2800" dirty="0"/>
          </a:p>
          <a:p>
            <a:pPr algn="l" rtl="0">
              <a:lnSpc>
                <a:spcPct val="90000"/>
              </a:lnSpc>
              <a:buNone/>
            </a:pPr>
            <a:r>
              <a:rPr lang="en-US" sz="2800" dirty="0"/>
              <a:t>Examples: </a:t>
            </a:r>
          </a:p>
          <a:p>
            <a:pPr algn="l" rtl="0">
              <a:lnSpc>
                <a:spcPct val="90000"/>
              </a:lnSpc>
              <a:buNone/>
            </a:pPr>
            <a:r>
              <a:rPr lang="en-US" sz="2800" dirty="0"/>
              <a:t>GCD(12, 4) </a:t>
            </a:r>
            <a:r>
              <a:rPr lang="en-US" sz="2800" dirty="0" smtClean="0"/>
              <a:t>  = </a:t>
            </a:r>
            <a:r>
              <a:rPr lang="en-US" sz="2800" dirty="0"/>
              <a:t>4</a:t>
            </a:r>
          </a:p>
          <a:p>
            <a:pPr algn="l" rtl="0">
              <a:lnSpc>
                <a:spcPct val="90000"/>
              </a:lnSpc>
              <a:buNone/>
            </a:pPr>
            <a:r>
              <a:rPr lang="en-US" sz="2800" dirty="0" smtClean="0"/>
              <a:t>GCD(32</a:t>
            </a:r>
            <a:r>
              <a:rPr lang="en-US" sz="2800" dirty="0"/>
              <a:t>, </a:t>
            </a:r>
            <a:r>
              <a:rPr lang="en-US" sz="2800" dirty="0" smtClean="0"/>
              <a:t>14) </a:t>
            </a:r>
            <a:r>
              <a:rPr lang="en-US" sz="2800" dirty="0"/>
              <a:t>= </a:t>
            </a:r>
            <a:r>
              <a:rPr lang="en-US" sz="2800" dirty="0" smtClean="0"/>
              <a:t>2</a:t>
            </a:r>
            <a:endParaRPr lang="en-US" sz="2800" dirty="0"/>
          </a:p>
          <a:p>
            <a:pPr algn="l" rtl="0">
              <a:lnSpc>
                <a:spcPct val="90000"/>
              </a:lnSpc>
              <a:buNone/>
            </a:pPr>
            <a:r>
              <a:rPr lang="en-US" sz="2800" dirty="0" smtClean="0"/>
              <a:t>GCD(12</a:t>
            </a:r>
            <a:r>
              <a:rPr lang="en-US" sz="2800" dirty="0"/>
              <a:t>, 5) </a:t>
            </a:r>
            <a:r>
              <a:rPr lang="en-US" sz="2800" dirty="0" smtClean="0"/>
              <a:t>  = </a:t>
            </a:r>
            <a:r>
              <a:rPr lang="en-US" sz="2800" dirty="0"/>
              <a:t>1</a:t>
            </a:r>
          </a:p>
          <a:p>
            <a:pPr marL="320040" lvl="1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GCD – Euclid’s 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22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400" dirty="0" smtClean="0"/>
              <a:t>What is GCD(616</a:t>
            </a:r>
            <a:r>
              <a:rPr lang="en-US" sz="2400" dirty="0"/>
              <a:t>, 143) ?</a:t>
            </a:r>
          </a:p>
          <a:p>
            <a:pPr algn="l" rtl="0">
              <a:buNone/>
            </a:pPr>
            <a:r>
              <a:rPr lang="en-US" sz="2400" dirty="0">
                <a:sym typeface="Wingdings" pitchFamily="2" charset="2"/>
              </a:rPr>
              <a:t>616 % 143 = 44 </a:t>
            </a:r>
            <a:r>
              <a:rPr lang="en-US" sz="2400" dirty="0" smtClean="0">
                <a:sym typeface="Wingdings" pitchFamily="2" charset="2"/>
              </a:rPr>
              <a:t>    </a:t>
            </a:r>
            <a:endParaRPr lang="en-US" sz="2400" dirty="0">
              <a:sym typeface="Wingdings" pitchFamily="2" charset="2"/>
            </a:endParaRPr>
          </a:p>
          <a:p>
            <a:pPr lvl="1" algn="l" rtl="0">
              <a:buNone/>
            </a:pPr>
            <a:r>
              <a:rPr lang="en-US" dirty="0">
                <a:sym typeface="Wingdings" pitchFamily="2" charset="2"/>
              </a:rPr>
              <a:t>GCD(143, 44) </a:t>
            </a:r>
          </a:p>
          <a:p>
            <a:pPr lvl="1" algn="l" rtl="0">
              <a:buNone/>
            </a:pPr>
            <a:r>
              <a:rPr lang="en-US" dirty="0">
                <a:sym typeface="Wingdings" pitchFamily="2" charset="2"/>
              </a:rPr>
              <a:t>143 % 44 = 11  </a:t>
            </a:r>
          </a:p>
          <a:p>
            <a:pPr lvl="2" algn="l" rtl="0">
              <a:buNone/>
            </a:pPr>
            <a:r>
              <a:rPr lang="en-US" dirty="0">
                <a:sym typeface="Wingdings" pitchFamily="2" charset="2"/>
              </a:rPr>
              <a:t>GCD(44, 11) </a:t>
            </a:r>
          </a:p>
          <a:p>
            <a:pPr algn="l" rtl="0">
              <a:buNone/>
            </a:pPr>
            <a:r>
              <a:rPr lang="en-US" sz="2400" dirty="0">
                <a:sym typeface="Wingdings" pitchFamily="2" charset="2"/>
              </a:rPr>
              <a:t>		44 % 11 = 0</a:t>
            </a:r>
          </a:p>
          <a:p>
            <a:pPr algn="l" rtl="0">
              <a:buNone/>
            </a:pPr>
            <a:r>
              <a:rPr lang="en-US" sz="2400" dirty="0">
                <a:sym typeface="Wingdings" pitchFamily="2" charset="2"/>
              </a:rPr>
              <a:t>			</a:t>
            </a:r>
            <a:r>
              <a:rPr lang="en-US" sz="2400" dirty="0" smtClean="0">
                <a:sym typeface="Wingdings" pitchFamily="2" charset="2"/>
              </a:rPr>
              <a:t>     </a:t>
            </a:r>
            <a:r>
              <a:rPr lang="en-US" sz="2400" dirty="0">
                <a:sym typeface="Wingdings" pitchFamily="2" charset="2"/>
              </a:rPr>
              <a:t>11</a:t>
            </a:r>
            <a:endParaRPr lang="en-US" sz="2800" dirty="0"/>
          </a:p>
          <a:p>
            <a:pPr marL="320040" lvl="1" indent="0" algn="l" rtl="0">
              <a:buNone/>
            </a:pPr>
            <a:endParaRPr lang="en-US" dirty="0"/>
          </a:p>
        </p:txBody>
      </p:sp>
      <p:pic>
        <p:nvPicPr>
          <p:cNvPr id="5" name="Picture 4" descr="225px-Euklid-von-Alexandria_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913" y="2000250"/>
            <a:ext cx="3338512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GCD – Euclid’s 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Stopping Criteria?</a:t>
            </a:r>
          </a:p>
          <a:p>
            <a:pPr marL="320040" lvl="1" indent="0" algn="l" rtl="0">
              <a:buNone/>
            </a:pPr>
            <a:r>
              <a:rPr lang="en-US" dirty="0" smtClean="0"/>
              <a:t>The second number is 0</a:t>
            </a:r>
          </a:p>
          <a:p>
            <a:pPr marL="320040" lvl="1" indent="0" algn="l" rtl="0">
              <a:buNone/>
            </a:pPr>
            <a:endParaRPr lang="en-US" dirty="0" smtClean="0"/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Smaller instances?</a:t>
            </a:r>
          </a:p>
          <a:p>
            <a:pPr marL="320040" lvl="1" indent="0" algn="l" rtl="0">
              <a:buNone/>
            </a:pPr>
            <a:r>
              <a:rPr lang="en-US" dirty="0" smtClean="0"/>
              <a:t>Solve GCD(b, </a:t>
            </a:r>
            <a:r>
              <a:rPr lang="en-US" dirty="0" err="1" smtClean="0"/>
              <a:t>a%b</a:t>
            </a:r>
            <a:r>
              <a:rPr lang="en-US" dirty="0" smtClean="0"/>
              <a:t>)</a:t>
            </a:r>
          </a:p>
          <a:p>
            <a:pPr marL="320040" lvl="1" indent="0" algn="l" rtl="0">
              <a:buNone/>
            </a:pPr>
            <a:endParaRPr lang="en-US" dirty="0" smtClean="0"/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Solve original solution with these instances</a:t>
            </a:r>
          </a:p>
          <a:p>
            <a:pPr marL="320040" lvl="1" indent="0" algn="l" rtl="0">
              <a:buNone/>
            </a:pPr>
            <a:r>
              <a:rPr lang="en-US" dirty="0" smtClean="0"/>
              <a:t>In this case – unnecessary</a:t>
            </a:r>
          </a:p>
          <a:p>
            <a:pPr marL="320040" lvl="1" indent="0" algn="l" rtl="0">
              <a:buNone/>
            </a:pPr>
            <a:endParaRPr lang="en-US" dirty="0"/>
          </a:p>
        </p:txBody>
      </p:sp>
      <p:pic>
        <p:nvPicPr>
          <p:cNvPr id="5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33" y="1340768"/>
            <a:ext cx="709032" cy="70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av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57" y="3861048"/>
            <a:ext cx="682352" cy="68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37" y="2636912"/>
            <a:ext cx="613792" cy="52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GCD – </a:t>
            </a:r>
            <a:r>
              <a:rPr lang="en-US" dirty="0" smtClean="0"/>
              <a:t>Code for Euclid’s </a:t>
            </a:r>
            <a:r>
              <a:rPr lang="en-US" dirty="0"/>
              <a:t>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 fontScale="85000" lnSpcReduction="20000"/>
          </a:bodyPr>
          <a:lstStyle/>
          <a:p>
            <a:pPr marL="320040" lvl="1" indent="0" algn="l" rtl="0">
              <a:buNone/>
            </a:pPr>
            <a:r>
              <a:rPr lang="en-US" sz="3100" dirty="0" err="1">
                <a:solidFill>
                  <a:srgbClr val="FF6600"/>
                </a:solidFill>
              </a:rPr>
              <a:t>def</a:t>
            </a:r>
            <a:r>
              <a:rPr lang="en-US" sz="3100" dirty="0">
                <a:solidFill>
                  <a:srgbClr val="FF6600"/>
                </a:solidFill>
              </a:rPr>
              <a:t> </a:t>
            </a:r>
            <a:r>
              <a:rPr lang="en-US" sz="3100" dirty="0" err="1">
                <a:solidFill>
                  <a:srgbClr val="1D08B8"/>
                </a:solidFill>
              </a:rPr>
              <a:t>gcd</a:t>
            </a:r>
            <a:r>
              <a:rPr lang="en-US" sz="3100" dirty="0"/>
              <a:t>(a, b):</a:t>
            </a:r>
          </a:p>
          <a:p>
            <a:pPr marL="320040" lvl="1" indent="0" algn="l" rtl="0">
              <a:buNone/>
            </a:pPr>
            <a:r>
              <a:rPr lang="en-US" sz="3100" dirty="0"/>
              <a:t>    </a:t>
            </a:r>
            <a:r>
              <a:rPr lang="en-US" sz="3100" dirty="0">
                <a:solidFill>
                  <a:srgbClr val="FF6600"/>
                </a:solidFill>
              </a:rPr>
              <a:t>if</a:t>
            </a:r>
            <a:r>
              <a:rPr lang="en-US" sz="3100" dirty="0"/>
              <a:t> (b == 0):</a:t>
            </a:r>
          </a:p>
          <a:p>
            <a:pPr marL="320040" lvl="1" indent="0" algn="l" rtl="0">
              <a:buNone/>
            </a:pPr>
            <a:r>
              <a:rPr lang="en-US" sz="3100" dirty="0"/>
              <a:t>        </a:t>
            </a:r>
            <a:r>
              <a:rPr lang="en-US" sz="3100" dirty="0">
                <a:solidFill>
                  <a:srgbClr val="FF6600"/>
                </a:solidFill>
              </a:rPr>
              <a:t>return</a:t>
            </a:r>
            <a:r>
              <a:rPr lang="en-US" sz="3100" dirty="0"/>
              <a:t> a</a:t>
            </a:r>
          </a:p>
          <a:p>
            <a:pPr marL="320040" lvl="1" indent="0" algn="l" rtl="0">
              <a:buNone/>
            </a:pPr>
            <a:r>
              <a:rPr lang="en-US" sz="3100" dirty="0" smtClean="0">
                <a:solidFill>
                  <a:srgbClr val="FF6600"/>
                </a:solidFill>
              </a:rPr>
              <a:t>    return</a:t>
            </a:r>
            <a:r>
              <a:rPr lang="en-US" sz="3100" dirty="0" smtClean="0"/>
              <a:t> </a:t>
            </a:r>
            <a:r>
              <a:rPr lang="en-US" sz="3100" dirty="0" err="1"/>
              <a:t>gcd</a:t>
            </a:r>
            <a:r>
              <a:rPr lang="en-US" sz="3100" dirty="0"/>
              <a:t>(b, </a:t>
            </a:r>
            <a:r>
              <a:rPr lang="en-US" sz="3100" dirty="0" err="1"/>
              <a:t>a%b</a:t>
            </a:r>
            <a:r>
              <a:rPr lang="en-US" sz="3100" dirty="0"/>
              <a:t>)</a:t>
            </a:r>
          </a:p>
          <a:p>
            <a:pPr marL="320040" lvl="1" indent="0" algn="l" rtl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320040" lvl="1" indent="0" algn="l" rtl="0">
              <a:buNone/>
            </a:pPr>
            <a:endParaRPr lang="en-US" dirty="0" smtClean="0"/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gcd</a:t>
            </a:r>
            <a:r>
              <a:rPr lang="en-US" dirty="0"/>
              <a:t>(12, 8)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4</a:t>
            </a:r>
          </a:p>
          <a:p>
            <a:pPr marL="320040" lvl="1" indent="0" algn="l" rtl="0">
              <a:buNone/>
            </a:pPr>
            <a:r>
              <a:rPr lang="en-US" dirty="0" smtClean="0"/>
              <a:t>&gt;&gt;&gt; </a:t>
            </a:r>
            <a:r>
              <a:rPr lang="en-US" dirty="0" err="1"/>
              <a:t>gcd</a:t>
            </a:r>
            <a:r>
              <a:rPr lang="en-US" dirty="0"/>
              <a:t>(161, 143)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</a:t>
            </a:r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gcd</a:t>
            </a:r>
            <a:r>
              <a:rPr lang="en-US" dirty="0"/>
              <a:t>(616, 143)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11</a:t>
            </a:r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gcd</a:t>
            </a:r>
            <a:r>
              <a:rPr lang="en-US" dirty="0"/>
              <a:t>(616, 0)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616</a:t>
            </a:r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gcd</a:t>
            </a:r>
            <a:r>
              <a:rPr lang="en-US" dirty="0"/>
              <a:t>(0, 616)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616</a:t>
            </a:r>
            <a:endParaRPr lang="en-US" dirty="0" smtClean="0">
              <a:solidFill>
                <a:srgbClr val="1D08B8"/>
              </a:solidFill>
            </a:endParaRPr>
          </a:p>
          <a:p>
            <a:pPr marL="320040" lvl="1" indent="0" algn="l" rtl="0">
              <a:buNone/>
            </a:pPr>
            <a:endParaRPr lang="en-US" dirty="0"/>
          </a:p>
        </p:txBody>
      </p:sp>
      <p:pic>
        <p:nvPicPr>
          <p:cNvPr id="5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3681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28" y="2600908"/>
            <a:ext cx="41954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Fast Power Calculation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 algn="l" rt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50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x*x*…*x</a:t>
            </a:r>
          </a:p>
          <a:p>
            <a:pPr marL="609600" indent="-609600" algn="l" rt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/>
            <a:endParaRPr lang="en-US" dirty="0"/>
          </a:p>
          <a:p>
            <a:pPr marL="609600" indent="-609600" algn="l" rtl="0"/>
            <a:r>
              <a:rPr lang="en-US" sz="2800" dirty="0"/>
              <a:t>Recursive definitions (assume non-negative y):</a:t>
            </a:r>
            <a:br>
              <a:rPr lang="en-US" sz="2800" dirty="0"/>
            </a:br>
            <a:r>
              <a:rPr lang="en-US" sz="2800" dirty="0"/>
              <a:t>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1,	y = 0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/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50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    x*x</a:t>
            </a:r>
            <a:r>
              <a:rPr lang="en-US" sz="2800" baseline="50000" dirty="0">
                <a:latin typeface="Times New Roman" pitchFamily="18" charset="0"/>
                <a:cs typeface="Times New Roman" pitchFamily="18" charset="0"/>
              </a:rPr>
              <a:t>y-1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	y odd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50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50000" dirty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5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	y even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/>
          </a:p>
          <a:p>
            <a:pPr marL="320040" lvl="1" indent="0" algn="l" rtl="0">
              <a:buNone/>
            </a:pPr>
            <a:endParaRPr lang="en-US" dirty="0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 rot="16200000">
            <a:off x="2720975" y="1261744"/>
            <a:ext cx="304800" cy="1524000"/>
          </a:xfrm>
          <a:prstGeom prst="leftBrace">
            <a:avLst>
              <a:gd name="adj1" fmla="val 41667"/>
              <a:gd name="adj2" fmla="val 50000"/>
            </a:avLst>
          </a:prstGeom>
          <a:noFill/>
          <a:ln w="412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 rtl="1">
              <a:spcBef>
                <a:spcPct val="0"/>
              </a:spcBef>
            </a:pPr>
            <a:endParaRPr lang="he-IL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06638" y="2131694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>
                <a:latin typeface="Tahoma" pitchFamily="34" charset="0"/>
              </a:rPr>
              <a:t> times</a:t>
            </a:r>
          </a:p>
        </p:txBody>
      </p:sp>
      <p:sp>
        <p:nvSpPr>
          <p:cNvPr id="7" name="AutoShape 6"/>
          <p:cNvSpPr>
            <a:spLocks/>
          </p:cNvSpPr>
          <p:nvPr/>
        </p:nvSpPr>
        <p:spPr bwMode="auto">
          <a:xfrm>
            <a:off x="2245678" y="3356992"/>
            <a:ext cx="304800" cy="1296144"/>
          </a:xfrm>
          <a:prstGeom prst="leftBrace">
            <a:avLst>
              <a:gd name="adj1" fmla="val 30339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1">
              <a:spcBef>
                <a:spcPct val="0"/>
              </a:spcBef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Fast Power - </a:t>
            </a:r>
            <a:r>
              <a:rPr lang="en-US" dirty="0"/>
              <a:t>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26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err="1">
                <a:solidFill>
                  <a:srgbClr val="FF6600"/>
                </a:solidFill>
              </a:rPr>
              <a:t>def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1D08B8"/>
                </a:solidFill>
              </a:rPr>
              <a:t>rec_power</a:t>
            </a:r>
            <a:r>
              <a:rPr lang="en-US" dirty="0"/>
              <a:t>(x, y</a:t>
            </a:r>
            <a:r>
              <a:rPr lang="en-US" dirty="0" smtClean="0"/>
              <a:t>):</a:t>
            </a:r>
          </a:p>
          <a:p>
            <a:pPr marL="320040" lvl="1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print </a:t>
            </a:r>
            <a:r>
              <a:rPr lang="en-US" dirty="0"/>
              <a:t>"</a:t>
            </a:r>
            <a:r>
              <a:rPr lang="en-US" dirty="0" err="1"/>
              <a:t>rec_power</a:t>
            </a:r>
            <a:r>
              <a:rPr lang="en-US" dirty="0"/>
              <a:t>("+</a:t>
            </a:r>
            <a:r>
              <a:rPr lang="en-US" dirty="0" err="1"/>
              <a:t>str</a:t>
            </a:r>
            <a:r>
              <a:rPr lang="en-US" dirty="0"/>
              <a:t>(x)+","+</a:t>
            </a:r>
            <a:r>
              <a:rPr lang="en-US" dirty="0" err="1"/>
              <a:t>str</a:t>
            </a:r>
            <a:r>
              <a:rPr lang="en-US" dirty="0"/>
              <a:t>(y)+")"+' ** ',</a:t>
            </a:r>
            <a:endParaRPr lang="en-US" dirty="0">
              <a:solidFill>
                <a:srgbClr val="00B050"/>
              </a:solidFill>
            </a:endParaRPr>
          </a:p>
          <a:p>
            <a:pPr marL="320040" lvl="1" indent="0" algn="l" rtl="0">
              <a:buNone/>
            </a:pPr>
            <a:r>
              <a:rPr lang="en-US" dirty="0" smtClean="0"/>
              <a:t>    </a:t>
            </a:r>
            <a:r>
              <a:rPr lang="en-US" dirty="0">
                <a:solidFill>
                  <a:srgbClr val="FF6600"/>
                </a:solidFill>
              </a:rPr>
              <a:t>if</a:t>
            </a:r>
            <a:r>
              <a:rPr lang="en-US" dirty="0"/>
              <a:t> y == 0:</a:t>
            </a:r>
          </a:p>
          <a:p>
            <a:pPr marL="320040" lvl="1" indent="0" algn="l" rtl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  <a:r>
              <a:rPr lang="en-US" dirty="0"/>
              <a:t> 1</a:t>
            </a:r>
          </a:p>
          <a:p>
            <a:pPr marL="320040" lvl="1" indent="0" algn="l" rtl="0">
              <a:buNone/>
            </a:pPr>
            <a:r>
              <a:rPr lang="en-US" dirty="0" smtClean="0"/>
              <a:t>    </a:t>
            </a:r>
            <a:r>
              <a:rPr lang="en-US" dirty="0">
                <a:solidFill>
                  <a:srgbClr val="FF6600"/>
                </a:solidFill>
              </a:rPr>
              <a:t>if</a:t>
            </a:r>
            <a:r>
              <a:rPr lang="en-US" dirty="0"/>
              <a:t> y%2 != 0:      </a:t>
            </a:r>
            <a:r>
              <a:rPr lang="en-US" dirty="0" smtClean="0">
                <a:solidFill>
                  <a:srgbClr val="FF0000"/>
                </a:solidFill>
              </a:rPr>
              <a:t># odd power</a:t>
            </a:r>
            <a:endParaRPr lang="en-US" dirty="0">
              <a:solidFill>
                <a:srgbClr val="FF0000"/>
              </a:solidFill>
            </a:endParaRPr>
          </a:p>
          <a:p>
            <a:pPr marL="320040" lvl="1" indent="0" algn="l" rtl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  <a:r>
              <a:rPr lang="en-US" dirty="0"/>
              <a:t> x * </a:t>
            </a:r>
            <a:r>
              <a:rPr lang="en-US" dirty="0" err="1"/>
              <a:t>rec_power</a:t>
            </a:r>
            <a:r>
              <a:rPr lang="en-US" dirty="0"/>
              <a:t>(x, y - 1)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 smtClean="0">
                <a:solidFill>
                  <a:srgbClr val="FF6600"/>
                </a:solidFill>
              </a:rPr>
              <a:t>else</a:t>
            </a:r>
            <a:r>
              <a:rPr lang="en-US" dirty="0" smtClean="0"/>
              <a:t>:	</a:t>
            </a:r>
            <a:r>
              <a:rPr lang="en-US" dirty="0" smtClean="0">
                <a:solidFill>
                  <a:srgbClr val="FF0000"/>
                </a:solidFill>
              </a:rPr>
              <a:t># even power</a:t>
            </a:r>
          </a:p>
          <a:p>
            <a:pPr marL="320040" lvl="1" indent="0" algn="l" rtl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tmp</a:t>
            </a:r>
            <a:r>
              <a:rPr lang="en-US" dirty="0" smtClean="0"/>
              <a:t> = </a:t>
            </a:r>
            <a:r>
              <a:rPr lang="en-US" dirty="0" err="1" smtClean="0"/>
              <a:t>rec_power</a:t>
            </a:r>
            <a:r>
              <a:rPr lang="en-US" dirty="0" smtClean="0"/>
              <a:t>(x, y/2)</a:t>
            </a:r>
          </a:p>
          <a:p>
            <a:pPr marL="320040" lvl="1" indent="0" algn="l" rtl="0">
              <a:buNone/>
            </a:pPr>
            <a:r>
              <a:rPr lang="en-US" dirty="0" smtClean="0"/>
              <a:t>  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err="1" smtClean="0"/>
              <a:t>tmp</a:t>
            </a:r>
            <a:r>
              <a:rPr lang="en-US" dirty="0" smtClean="0"/>
              <a:t>*</a:t>
            </a:r>
            <a:r>
              <a:rPr lang="en-US" dirty="0" err="1" smtClean="0"/>
              <a:t>tmp</a:t>
            </a:r>
            <a:endParaRPr lang="en-US" dirty="0" smtClean="0"/>
          </a:p>
          <a:p>
            <a:pPr marL="320040" lvl="1" indent="0" algn="l" rtl="0">
              <a:buNone/>
            </a:pPr>
            <a:endParaRPr lang="en-US" dirty="0" smtClean="0"/>
          </a:p>
          <a:p>
            <a:pPr lvl="1" algn="l" rtl="0">
              <a:buFont typeface="Wingdings" pitchFamily="2" charset="2"/>
              <a:buChar char="§"/>
            </a:pPr>
            <a:r>
              <a:rPr lang="en-US" u="sng" dirty="0" smtClean="0"/>
              <a:t>Note:</a:t>
            </a:r>
            <a:r>
              <a:rPr lang="en-US" dirty="0" smtClean="0"/>
              <a:t> In every call for </a:t>
            </a:r>
            <a:r>
              <a:rPr lang="en-US" dirty="0" err="1" smtClean="0">
                <a:solidFill>
                  <a:srgbClr val="1D08B8"/>
                </a:solidFill>
              </a:rPr>
              <a:t>rec_power</a:t>
            </a:r>
            <a:r>
              <a:rPr lang="en-US" dirty="0" smtClean="0">
                <a:solidFill>
                  <a:srgbClr val="1D08B8"/>
                </a:solidFill>
              </a:rPr>
              <a:t> </a:t>
            </a:r>
            <a:r>
              <a:rPr lang="en-US" dirty="0" smtClean="0"/>
              <a:t>there is only one multiplication!</a:t>
            </a:r>
            <a:endParaRPr lang="en-US" u="sng" dirty="0">
              <a:solidFill>
                <a:srgbClr val="1D08B8"/>
              </a:solidFill>
            </a:endParaRPr>
          </a:p>
        </p:txBody>
      </p:sp>
      <p:pic>
        <p:nvPicPr>
          <p:cNvPr id="5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68" y="2250036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av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017" y="4869160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88" y="3645024"/>
            <a:ext cx="419541" cy="360040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08" y="4437112"/>
            <a:ext cx="41954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Power - Run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27</a:t>
            </a:fld>
            <a:endParaRPr lang="he-IL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61503" y="1997393"/>
            <a:ext cx="2112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he-IL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98028" y="2145030"/>
            <a:ext cx="5670316" cy="446276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dirty="0" err="1">
                <a:solidFill>
                  <a:srgbClr val="008000"/>
                </a:solidFill>
              </a:rPr>
              <a:t>rec_power</a:t>
            </a:r>
            <a:r>
              <a:rPr lang="en-US" sz="1600" dirty="0">
                <a:solidFill>
                  <a:srgbClr val="008000"/>
                </a:solidFill>
              </a:rPr>
              <a:t>(2, 5)</a:t>
            </a:r>
          </a:p>
          <a:p>
            <a:pPr eaLnBrk="1" hangingPunct="1"/>
            <a:r>
              <a:rPr lang="en-US" sz="1600" dirty="0"/>
              <a:t>x = 2, y = 5</a:t>
            </a:r>
          </a:p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/>
              <a:t> 2 *	</a:t>
            </a:r>
            <a:r>
              <a:rPr lang="en-US" sz="1600" dirty="0" err="1">
                <a:solidFill>
                  <a:srgbClr val="008000"/>
                </a:solidFill>
              </a:rPr>
              <a:t>rec_power</a:t>
            </a:r>
            <a:endParaRPr lang="en-US" sz="1600" dirty="0">
              <a:solidFill>
                <a:srgbClr val="008000"/>
              </a:solidFill>
            </a:endParaRPr>
          </a:p>
          <a:p>
            <a:pPr eaLnBrk="1" hangingPunct="1"/>
            <a:r>
              <a:rPr lang="en-US" sz="1600" dirty="0"/>
              <a:t>	x = 2, y = </a:t>
            </a:r>
            <a:r>
              <a:rPr lang="en-US" sz="1600" dirty="0" smtClean="0"/>
              <a:t>4</a:t>
            </a:r>
            <a:endParaRPr lang="en-US" sz="1600" dirty="0"/>
          </a:p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	return</a:t>
            </a:r>
            <a:r>
              <a:rPr lang="en-US" sz="1600" dirty="0"/>
              <a:t> </a:t>
            </a:r>
            <a:r>
              <a:rPr lang="en-US" sz="1600" dirty="0" err="1" smtClean="0">
                <a:solidFill>
                  <a:srgbClr val="008000"/>
                </a:solidFill>
              </a:rPr>
              <a:t>rec_power</a:t>
            </a:r>
            <a:r>
              <a:rPr lang="en-US" sz="1600" dirty="0" smtClean="0">
                <a:solidFill>
                  <a:srgbClr val="008000"/>
                </a:solidFill>
              </a:rPr>
              <a:t>                                   </a:t>
            </a:r>
            <a:r>
              <a:rPr lang="en-US" sz="1600" dirty="0" smtClean="0"/>
              <a:t>^2</a:t>
            </a:r>
            <a:r>
              <a:rPr lang="en-US" sz="1600" dirty="0" smtClean="0">
                <a:solidFill>
                  <a:srgbClr val="008000"/>
                </a:solidFill>
              </a:rPr>
              <a:t>    </a:t>
            </a:r>
            <a:endParaRPr lang="en-US" sz="1600" dirty="0">
              <a:solidFill>
                <a:srgbClr val="008000"/>
              </a:solidFill>
            </a:endParaRPr>
          </a:p>
          <a:p>
            <a:pPr eaLnBrk="1" hangingPunct="1"/>
            <a:r>
              <a:rPr lang="en-US" sz="1600" dirty="0"/>
              <a:t>	          x = 2, y = 2</a:t>
            </a:r>
          </a:p>
          <a:p>
            <a:pPr eaLnBrk="1" hangingPunct="1"/>
            <a:r>
              <a:rPr lang="en-US" sz="1600" dirty="0"/>
              <a:t>	    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8000"/>
                </a:solidFill>
              </a:rPr>
              <a:t>rec_power</a:t>
            </a:r>
            <a:r>
              <a:rPr lang="en-US" sz="1600" dirty="0">
                <a:solidFill>
                  <a:srgbClr val="008000"/>
                </a:solidFill>
              </a:rPr>
              <a:t>                  </a:t>
            </a:r>
            <a:r>
              <a:rPr lang="en-US" sz="1600" dirty="0"/>
              <a:t>^2</a:t>
            </a:r>
            <a:r>
              <a:rPr lang="en-US" sz="1600" dirty="0">
                <a:solidFill>
                  <a:srgbClr val="008000"/>
                </a:solidFill>
              </a:rPr>
              <a:t> </a:t>
            </a:r>
          </a:p>
          <a:p>
            <a:pPr eaLnBrk="1" hangingPunct="1"/>
            <a:r>
              <a:rPr lang="en-US" sz="1600" dirty="0"/>
              <a:t>                   	    x = 2, y = 1</a:t>
            </a:r>
          </a:p>
          <a:p>
            <a:pPr eaLnBrk="1" hangingPunct="1"/>
            <a:r>
              <a:rPr lang="en-US" sz="1600" dirty="0"/>
              <a:t>	                    </a:t>
            </a:r>
            <a:r>
              <a:rPr lang="en-US" sz="1600" dirty="0">
                <a:solidFill>
                  <a:srgbClr val="0000FF"/>
                </a:solidFill>
              </a:rPr>
              <a:t>return </a:t>
            </a:r>
            <a:r>
              <a:rPr lang="en-US" sz="1600" dirty="0"/>
              <a:t>2* </a:t>
            </a:r>
            <a:r>
              <a:rPr lang="en-US" sz="1600" dirty="0" err="1">
                <a:solidFill>
                  <a:srgbClr val="008000"/>
                </a:solidFill>
              </a:rPr>
              <a:t>rec_power</a:t>
            </a:r>
            <a:endParaRPr lang="en-US" sz="1600" dirty="0">
              <a:solidFill>
                <a:srgbClr val="008000"/>
              </a:solidFill>
            </a:endParaRPr>
          </a:p>
          <a:p>
            <a:pPr eaLnBrk="1" hangingPunct="1"/>
            <a:r>
              <a:rPr lang="en-US" sz="1600" dirty="0"/>
              <a:t>                	                   x = 2, y = 0</a:t>
            </a:r>
          </a:p>
          <a:p>
            <a:pPr eaLnBrk="1" hangingPunct="1"/>
            <a:r>
              <a:rPr lang="en-US" sz="1600" dirty="0"/>
              <a:t>                               	             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/>
              <a:t> </a:t>
            </a:r>
            <a:r>
              <a:rPr lang="en-US" sz="1600" dirty="0" smtClean="0"/>
              <a:t>1</a:t>
            </a:r>
            <a:endParaRPr lang="en-US" sz="1600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947036" y="2708920"/>
            <a:ext cx="4360862" cy="35544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552826" y="3212429"/>
            <a:ext cx="3395662" cy="26908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125595" y="3654549"/>
            <a:ext cx="2490787" cy="18065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4932040" y="4149080"/>
            <a:ext cx="1346200" cy="10096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697038"/>
            <a:ext cx="4186808" cy="447992"/>
          </a:xfrm>
          <a:prstGeom prst="rect">
            <a:avLst/>
          </a:prstGeom>
          <a:noFill/>
        </p:spPr>
        <p:txBody>
          <a:bodyPr vert="horz">
            <a:normAutofit lnSpcReduction="10000"/>
          </a:bodyPr>
          <a:lstStyle>
            <a:lvl1pPr marL="274320" indent="-274320" algn="r" rtl="1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r" rtl="1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r" rtl="1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r" rtl="1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r" rtl="1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Font typeface="Wingdings" pitchFamily="2" charset="2"/>
              <a:buNone/>
            </a:pPr>
            <a:r>
              <a:rPr lang="en-US" sz="2400" dirty="0" smtClean="0"/>
              <a:t>&gt;&gt;&gt;</a:t>
            </a:r>
            <a:r>
              <a:rPr lang="en-US" sz="2400" dirty="0" err="1" smtClean="0"/>
              <a:t>rec_power</a:t>
            </a:r>
            <a:r>
              <a:rPr lang="en-US" sz="2400" dirty="0" smtClean="0"/>
              <a:t>(2, 5)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1602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568952" cy="5221560"/>
          </a:xfrm>
        </p:spPr>
        <p:txBody>
          <a:bodyPr>
            <a:noAutofit/>
          </a:bodyPr>
          <a:lstStyle/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rec_power</a:t>
            </a:r>
            <a:r>
              <a:rPr lang="en-US" dirty="0"/>
              <a:t>(2, 17)</a:t>
            </a:r>
          </a:p>
          <a:p>
            <a:pPr marL="320040" lvl="1" indent="0" algn="l" rtl="0">
              <a:buNone/>
            </a:pP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(2,17)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(2,16)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(2,8)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(2,4)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(2,2)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(2,1)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(2,0) --&gt; </a:t>
            </a:r>
          </a:p>
          <a:p>
            <a:pPr marL="320040" lvl="1" indent="0" algn="l" rtl="0">
              <a:buNone/>
            </a:pPr>
            <a:r>
              <a:rPr lang="en-US" sz="2000" dirty="0">
                <a:solidFill>
                  <a:srgbClr val="1D08B8"/>
                </a:solidFill>
              </a:rPr>
              <a:t>131072 </a:t>
            </a:r>
            <a:endParaRPr lang="en-US" sz="2000" dirty="0" smtClean="0">
              <a:solidFill>
                <a:srgbClr val="1D08B8"/>
              </a:solidFill>
            </a:endParaRP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7 multiplications instead of 17</a:t>
            </a:r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rec_power</a:t>
            </a:r>
            <a:r>
              <a:rPr lang="en-US" dirty="0"/>
              <a:t>(0.5, 30)</a:t>
            </a:r>
          </a:p>
          <a:p>
            <a:pPr marL="320040" lvl="1" indent="0" algn="l" rtl="0">
              <a:buNone/>
            </a:pP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(0.5,30)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(0.5,15)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(0.5,14)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(0.5,7)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(0.5,6)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(0.5,3)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(0.5,2)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(0.5,1) --&gt;  </a:t>
            </a:r>
            <a:r>
              <a:rPr lang="en-US" sz="2000" dirty="0" err="1">
                <a:solidFill>
                  <a:srgbClr val="1D08B8"/>
                </a:solidFill>
              </a:rPr>
              <a:t>rec_power</a:t>
            </a:r>
            <a:r>
              <a:rPr lang="en-US" sz="2000" dirty="0">
                <a:solidFill>
                  <a:srgbClr val="1D08B8"/>
                </a:solidFill>
              </a:rPr>
              <a:t>(0.5,0) --&gt; </a:t>
            </a:r>
          </a:p>
          <a:p>
            <a:pPr marL="320040" lvl="1" indent="0" algn="l" rtl="0">
              <a:buNone/>
            </a:pPr>
            <a:r>
              <a:rPr lang="en-US" sz="2000" dirty="0">
                <a:solidFill>
                  <a:srgbClr val="1D08B8"/>
                </a:solidFill>
              </a:rPr>
              <a:t>9.313225746154785e-10 </a:t>
            </a:r>
            <a:endParaRPr lang="en-US" sz="2000" dirty="0" smtClean="0">
              <a:solidFill>
                <a:srgbClr val="1D08B8"/>
              </a:solidFill>
            </a:endParaRP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9 multiplications instead of 30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How fast is fast calculation? What is the relation between the power and the number of multiplications?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Fast </a:t>
            </a:r>
            <a:r>
              <a:rPr lang="en-US" dirty="0" smtClean="0"/>
              <a:t>Power - Usage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Reverse digits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29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Receive an Integer number, reverse the order of its digits.</a:t>
            </a:r>
          </a:p>
          <a:p>
            <a:pPr algn="l" rtl="0"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reverse_digits</a:t>
            </a:r>
            <a:r>
              <a:rPr lang="en-US" sz="2800" dirty="0" smtClean="0"/>
              <a:t>(573824)</a:t>
            </a:r>
          </a:p>
          <a:p>
            <a:pPr algn="l" rtl="0">
              <a:buNone/>
            </a:pPr>
            <a:r>
              <a:rPr lang="en-US" sz="2800" dirty="0" smtClean="0">
                <a:solidFill>
                  <a:srgbClr val="1D08B8"/>
                </a:solidFill>
              </a:rPr>
              <a:t>428375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sz="2800" dirty="0" smtClean="0"/>
              <a:t>How can we solve it recursively?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/>
            <a:r>
              <a:rPr lang="en-US" sz="2800" dirty="0" smtClean="0">
                <a:solidFill>
                  <a:srgbClr val="0000FF"/>
                </a:solidFill>
              </a:rPr>
              <a:t>Wishful Thinking</a:t>
            </a:r>
            <a:r>
              <a:rPr lang="en-US" sz="2800" dirty="0" smtClean="0"/>
              <a:t>: If I only knew </a:t>
            </a:r>
            <a:r>
              <a:rPr lang="en-US" sz="2800" dirty="0" err="1" smtClean="0"/>
              <a:t>reverse_digits</a:t>
            </a:r>
            <a:r>
              <a:rPr lang="en-US" sz="2800" dirty="0" smtClean="0"/>
              <a:t>(73824) or </a:t>
            </a:r>
            <a:r>
              <a:rPr lang="en-US" sz="2800" dirty="0" err="1" smtClean="0"/>
              <a:t>reverse_digits</a:t>
            </a:r>
            <a:r>
              <a:rPr lang="en-US" sz="2800" dirty="0" smtClean="0"/>
              <a:t>(57382)…</a:t>
            </a:r>
          </a:p>
          <a:p>
            <a:pPr algn="l" rtl="0"/>
            <a:endParaRPr lang="en-US" sz="2800" dirty="0" smtClean="0"/>
          </a:p>
          <a:p>
            <a:pPr algn="l" rtl="0"/>
            <a:endParaRPr lang="en-US" sz="2800" dirty="0" smtClean="0"/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endParaRPr lang="en-US" sz="2800" dirty="0"/>
          </a:p>
          <a:p>
            <a:pPr algn="l" rtl="0"/>
            <a:endParaRPr lang="en-US" sz="2800" dirty="0"/>
          </a:p>
          <a:p>
            <a:pPr algn="l" rt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130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Sum of Digits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/>
              <a:t>Write a program that receives an integer and returns its sum of digits.</a:t>
            </a:r>
          </a:p>
          <a:p>
            <a:pPr marL="0" indent="0" algn="l" rtl="0">
              <a:buNone/>
            </a:pPr>
            <a:r>
              <a:rPr lang="en-US" sz="2800" dirty="0"/>
              <a:t>We do not know the number of digits in advance.</a:t>
            </a:r>
          </a:p>
          <a:p>
            <a:pPr marL="0" indent="0" algn="l" rtl="0">
              <a:buNone/>
            </a:pPr>
            <a:r>
              <a:rPr lang="en-US" sz="2800" u="sng" dirty="0"/>
              <a:t>Example: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sum_of_digits</a:t>
            </a:r>
            <a:r>
              <a:rPr lang="en-US" sz="2800" dirty="0" smtClean="0"/>
              <a:t>(369)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18</a:t>
            </a:r>
            <a:endParaRPr lang="en-US" sz="2800" dirty="0">
              <a:solidFill>
                <a:srgbClr val="0070C0"/>
              </a:solidFill>
            </a:endParaRPr>
          </a:p>
          <a:p>
            <a:pPr algn="l" rtl="0"/>
            <a:r>
              <a:rPr lang="en-US" sz="2800" dirty="0" smtClean="0"/>
              <a:t>Before we begin, let us recall the recursion “rules”</a:t>
            </a:r>
          </a:p>
          <a:p>
            <a:pPr marL="0" indent="0" algn="l" rtl="0">
              <a:buNone/>
            </a:pPr>
            <a:endParaRPr lang="en-US" sz="2800" dirty="0" smtClean="0"/>
          </a:p>
          <a:p>
            <a:pPr marL="320040" lvl="1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Reverse digits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30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>
                <a:solidFill>
                  <a:srgbClr val="FF3300"/>
                </a:solidFill>
              </a:rPr>
              <a:t>Problem</a:t>
            </a:r>
            <a:r>
              <a:rPr lang="en-US" sz="2800" dirty="0" smtClean="0"/>
              <a:t> – for d digits, the last digit is multiplied by 10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. </a:t>
            </a:r>
          </a:p>
          <a:p>
            <a:pPr algn="l" rtl="0">
              <a:buNone/>
            </a:pPr>
            <a:r>
              <a:rPr lang="en-US" sz="2800" dirty="0" smtClean="0"/>
              <a:t>     But I don’t know d in advance!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/>
            <a:r>
              <a:rPr lang="en-US" sz="2800" dirty="0" smtClean="0">
                <a:solidFill>
                  <a:srgbClr val="008000"/>
                </a:solidFill>
              </a:rPr>
              <a:t>Solution</a:t>
            </a:r>
            <a:r>
              <a:rPr lang="en-US" sz="2800" dirty="0" smtClean="0"/>
              <a:t> – Call a helper function that diffuses the temporal result throughout the recursion.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Termination criterion?</a:t>
            </a:r>
          </a:p>
          <a:p>
            <a:pPr marL="320040" lvl="1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09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Reverse Digits - Code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31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smtClean="0">
                <a:solidFill>
                  <a:srgbClr val="FF6600"/>
                </a:solidFill>
              </a:rPr>
              <a:t>def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1D08B8"/>
                </a:solidFill>
              </a:rPr>
              <a:t>reverse_help</a:t>
            </a:r>
            <a:r>
              <a:rPr lang="en-US" dirty="0" smtClean="0"/>
              <a:t>(n, res):</a:t>
            </a:r>
          </a:p>
          <a:p>
            <a:pPr marL="320040" lvl="1" indent="0" algn="l" rtl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if</a:t>
            </a:r>
            <a:r>
              <a:rPr lang="en-US" dirty="0" smtClean="0"/>
              <a:t> (n == 0): </a:t>
            </a:r>
          </a:p>
          <a:p>
            <a:pPr marL="320040" lvl="1" indent="0" algn="l" rtl="0"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  <a:r>
              <a:rPr lang="en-US" dirty="0" smtClean="0"/>
              <a:t> res;</a:t>
            </a:r>
          </a:p>
          <a:p>
            <a:pPr marL="320040" lvl="1" indent="0" algn="l" rtl="0">
              <a:buNone/>
            </a:pPr>
            <a:endParaRPr lang="en-US" dirty="0" smtClean="0"/>
          </a:p>
          <a:p>
            <a:pPr marL="320040" lvl="1" indent="0" algn="l" rtl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reverse_help</a:t>
            </a:r>
            <a:r>
              <a:rPr lang="en-US" dirty="0" smtClean="0"/>
              <a:t>(n/10, 10*res + n%10);</a:t>
            </a:r>
          </a:p>
          <a:p>
            <a:pPr marL="320040" lvl="1" indent="0" algn="l" rtl="0">
              <a:buNone/>
            </a:pPr>
            <a:endParaRPr lang="en-US" dirty="0" smtClean="0"/>
          </a:p>
          <a:p>
            <a:pPr marL="320040" lvl="1" indent="0" algn="l" rtl="0">
              <a:buNone/>
            </a:pPr>
            <a:endParaRPr lang="en-US" dirty="0" smtClean="0"/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FF6600"/>
                </a:solidFill>
              </a:rPr>
              <a:t>def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1D08B8"/>
                </a:solidFill>
              </a:rPr>
              <a:t>reverse_digits</a:t>
            </a:r>
            <a:r>
              <a:rPr lang="en-US" dirty="0" smtClean="0"/>
              <a:t>(n):</a:t>
            </a:r>
          </a:p>
          <a:p>
            <a:pPr marL="320040" lvl="1" indent="0" algn="l" rtl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66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reverse_help</a:t>
            </a:r>
            <a:r>
              <a:rPr lang="en-US" dirty="0" smtClean="0"/>
              <a:t>(n, 0)</a:t>
            </a:r>
            <a:endParaRPr lang="en-US" dirty="0"/>
          </a:p>
        </p:txBody>
      </p:sp>
      <p:pic>
        <p:nvPicPr>
          <p:cNvPr id="5" name="Picture 14" descr="av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54640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תמונה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830076"/>
            <a:ext cx="419541" cy="360040"/>
          </a:xfrm>
          <a:prstGeom prst="rect">
            <a:avLst/>
          </a:prstGeom>
        </p:spPr>
      </p:pic>
      <p:pic>
        <p:nvPicPr>
          <p:cNvPr id="7" name="Picture 5" descr="BET-3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30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The Three Rules of Recursion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 algn="l" rtl="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/>
              <a:t>Base (termination) condition</a:t>
            </a:r>
          </a:p>
          <a:p>
            <a:pPr marL="609600" indent="-609600" algn="l" rtl="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 algn="l" rtl="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/>
              <a:t>Decomposition to smaller instances</a:t>
            </a:r>
          </a:p>
          <a:p>
            <a:pPr marL="609600" indent="-609600" algn="l" rtl="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 algn="l" rtl="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/>
              <a:t>Use solutions to smaller instances to solve the original problem</a:t>
            </a:r>
          </a:p>
          <a:p>
            <a:pPr marL="609600" indent="-609600" algn="l" rtl="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en-US" dirty="0"/>
          </a:p>
          <a:p>
            <a:pPr marL="320040" lvl="1" indent="0" algn="l" rtl="0">
              <a:buNone/>
            </a:pPr>
            <a:endParaRPr lang="en-US" dirty="0"/>
          </a:p>
        </p:txBody>
      </p:sp>
      <p:pic>
        <p:nvPicPr>
          <p:cNvPr id="5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00" y="1268760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av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50705"/>
            <a:ext cx="682352" cy="68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01" y="2348880"/>
            <a:ext cx="613792" cy="52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4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fontScale="77500" lnSpcReduction="20000"/>
          </a:bodyPr>
          <a:lstStyle/>
          <a:p>
            <a:pPr marL="320040" lvl="1" indent="0" algn="l" rtl="0">
              <a:buNone/>
            </a:pPr>
            <a:r>
              <a:rPr lang="en-US" dirty="0"/>
              <a:t> </a:t>
            </a:r>
            <a:r>
              <a:rPr lang="en-US" sz="2800" dirty="0" err="1">
                <a:solidFill>
                  <a:srgbClr val="FF6600"/>
                </a:solidFill>
              </a:rPr>
              <a:t>def</a:t>
            </a:r>
            <a:r>
              <a:rPr lang="en-US" sz="2800" dirty="0">
                <a:solidFill>
                  <a:srgbClr val="FF6600"/>
                </a:solidFill>
              </a:rPr>
              <a:t> </a:t>
            </a:r>
            <a:r>
              <a:rPr lang="en-US" sz="2800" dirty="0" err="1">
                <a:solidFill>
                  <a:srgbClr val="1D08B8"/>
                </a:solidFill>
              </a:rPr>
              <a:t>sum_of_digits</a:t>
            </a:r>
            <a:r>
              <a:rPr lang="en-US" sz="2800" dirty="0"/>
              <a:t>(</a:t>
            </a:r>
            <a:r>
              <a:rPr lang="en-US" sz="2800" dirty="0" err="1"/>
              <a:t>num</a:t>
            </a:r>
            <a:r>
              <a:rPr lang="en-US" sz="2800" dirty="0" smtClean="0"/>
              <a:t>):</a:t>
            </a:r>
          </a:p>
          <a:p>
            <a:pPr marL="320040" lvl="1" indent="0" algn="l" rtl="0">
              <a:buNone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rgbClr val="7030A0"/>
                </a:solidFill>
              </a:rPr>
              <a:t>print</a:t>
            </a:r>
            <a:r>
              <a:rPr lang="en-US" sz="2800" dirty="0" smtClean="0"/>
              <a:t> </a:t>
            </a:r>
            <a:r>
              <a:rPr lang="en-US" sz="2800" dirty="0" err="1" smtClean="0"/>
              <a:t>num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# for tracking</a:t>
            </a:r>
            <a:endParaRPr lang="en-US" sz="2800" dirty="0">
              <a:solidFill>
                <a:srgbClr val="FF0000"/>
              </a:solidFill>
            </a:endParaRPr>
          </a:p>
          <a:p>
            <a:pPr marL="320040" lvl="1" indent="0" algn="l" rtl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FF6600"/>
                </a:solidFill>
              </a:rPr>
              <a:t>if</a:t>
            </a:r>
            <a:r>
              <a:rPr lang="en-US" sz="2800" dirty="0"/>
              <a:t> </a:t>
            </a:r>
            <a:r>
              <a:rPr lang="en-US" sz="2800" dirty="0" err="1"/>
              <a:t>num</a:t>
            </a:r>
            <a:r>
              <a:rPr lang="en-US" sz="2800" dirty="0"/>
              <a:t> == 0:</a:t>
            </a:r>
          </a:p>
          <a:p>
            <a:pPr marL="320040" lvl="1" indent="0" algn="l" rtl="0"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rgbClr val="FF6600"/>
                </a:solidFill>
              </a:rPr>
              <a:t>return</a:t>
            </a:r>
            <a:r>
              <a:rPr lang="en-US" sz="2800" dirty="0"/>
              <a:t> </a:t>
            </a:r>
            <a:r>
              <a:rPr lang="en-US" sz="2800" dirty="0" smtClean="0"/>
              <a:t>0</a:t>
            </a:r>
          </a:p>
          <a:p>
            <a:pPr marL="320040" lvl="1" indent="0" algn="l" rtl="0">
              <a:buNone/>
            </a:pPr>
            <a:endParaRPr lang="en-US" sz="2800" dirty="0"/>
          </a:p>
          <a:p>
            <a:pPr marL="320040" lvl="1" indent="0" algn="l" rtl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FF6600"/>
                </a:solidFill>
              </a:rPr>
              <a:t>return</a:t>
            </a:r>
            <a:r>
              <a:rPr lang="en-US" sz="2800" dirty="0"/>
              <a:t> </a:t>
            </a:r>
            <a:r>
              <a:rPr lang="en-US" sz="2800" dirty="0" err="1"/>
              <a:t>sum_of_digits</a:t>
            </a:r>
            <a:r>
              <a:rPr lang="en-US" sz="2800" dirty="0"/>
              <a:t>(</a:t>
            </a:r>
            <a:r>
              <a:rPr lang="en-US" sz="2800" dirty="0" err="1"/>
              <a:t>num</a:t>
            </a:r>
            <a:r>
              <a:rPr lang="en-US" sz="2800" dirty="0"/>
              <a:t>/10)+</a:t>
            </a:r>
            <a:r>
              <a:rPr lang="en-US" sz="2800" dirty="0" smtClean="0"/>
              <a:t>num%10</a:t>
            </a:r>
          </a:p>
          <a:p>
            <a:pPr marL="320040" lvl="1" indent="0" algn="l" rtl="0">
              <a:buNone/>
            </a:pPr>
            <a:endParaRPr lang="en-US" sz="2800" dirty="0" smtClean="0"/>
          </a:p>
          <a:p>
            <a:pPr marL="320040" lvl="1" indent="0" algn="l" rtl="0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sum_of_digits</a:t>
            </a:r>
            <a:r>
              <a:rPr lang="en-US" dirty="0" smtClean="0"/>
              <a:t>(12046)                   </a:t>
            </a:r>
            <a:endParaRPr lang="en-US" dirty="0" smtClean="0">
              <a:solidFill>
                <a:srgbClr val="1D08B8"/>
              </a:solidFill>
            </a:endParaRPr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1D08B8"/>
                </a:solidFill>
              </a:rPr>
              <a:t>12046</a:t>
            </a:r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1D08B8"/>
                </a:solidFill>
              </a:rPr>
              <a:t>1204</a:t>
            </a:r>
            <a:endParaRPr lang="en-US" dirty="0">
              <a:solidFill>
                <a:srgbClr val="1D08B8"/>
              </a:solidFill>
            </a:endParaRPr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1D08B8"/>
                </a:solidFill>
              </a:rPr>
              <a:t>120</a:t>
            </a:r>
            <a:endParaRPr lang="en-US" dirty="0">
              <a:solidFill>
                <a:srgbClr val="1D08B8"/>
              </a:solidFill>
            </a:endParaRP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12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</a:t>
            </a:r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1D08B8"/>
                </a:solidFill>
              </a:rPr>
              <a:t>0</a:t>
            </a:r>
          </a:p>
          <a:p>
            <a:pPr marL="320040" lvl="1" indent="0" algn="l" rtl="0">
              <a:buNone/>
            </a:pPr>
            <a:r>
              <a:rPr lang="en-US" smtClean="0">
                <a:solidFill>
                  <a:srgbClr val="1D08B8"/>
                </a:solidFill>
              </a:rPr>
              <a:t>13</a:t>
            </a:r>
            <a:endParaRPr lang="en-US" dirty="0">
              <a:solidFill>
                <a:srgbClr val="1D08B8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Sum of Digits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5</a:t>
            </a:fld>
            <a:endParaRPr lang="he-IL"/>
          </a:p>
        </p:txBody>
      </p:sp>
      <p:pic>
        <p:nvPicPr>
          <p:cNvPr id="13" name="Picture 5" descr="BET-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av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969" y="2674660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741752"/>
            <a:ext cx="41954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0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Sum of Digits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/>
              <a:t>sum_of_digits</a:t>
            </a:r>
            <a:r>
              <a:rPr lang="en-US" dirty="0"/>
              <a:t>(12045)                   </a:t>
            </a:r>
            <a:endParaRPr lang="en-US" dirty="0">
              <a:solidFill>
                <a:srgbClr val="1D08B8"/>
              </a:solidFill>
            </a:endParaRP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12045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1204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120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12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0</a:t>
            </a:r>
          </a:p>
          <a:p>
            <a:pPr marL="320040" lvl="1" indent="0" algn="l" rtl="0">
              <a:buNone/>
            </a:pPr>
            <a:r>
              <a:rPr lang="en-US" dirty="0">
                <a:solidFill>
                  <a:srgbClr val="1D08B8"/>
                </a:solidFill>
              </a:rPr>
              <a:t>12</a:t>
            </a:r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 smtClean="0"/>
              <a:t>sum_of_digits</a:t>
            </a:r>
            <a:r>
              <a:rPr lang="en-US" dirty="0" smtClean="0"/>
              <a:t>(9001)</a:t>
            </a:r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1D08B8"/>
                </a:solidFill>
              </a:rPr>
              <a:t>10</a:t>
            </a:r>
          </a:p>
          <a:p>
            <a:pPr marL="320040" lvl="1" indent="0" algn="l" rtl="0">
              <a:buNone/>
            </a:pPr>
            <a:r>
              <a:rPr lang="en-US" dirty="0"/>
              <a:t>&gt;&gt;&gt; </a:t>
            </a:r>
            <a:r>
              <a:rPr lang="en-US" dirty="0" err="1" smtClean="0"/>
              <a:t>sum_of_digits</a:t>
            </a:r>
            <a:r>
              <a:rPr lang="en-US" dirty="0" smtClean="0"/>
              <a:t>(999)</a:t>
            </a:r>
          </a:p>
          <a:p>
            <a:pPr marL="320040" lvl="1" indent="0" algn="l" rtl="0">
              <a:buNone/>
            </a:pPr>
            <a:r>
              <a:rPr lang="en-US" dirty="0" smtClean="0">
                <a:solidFill>
                  <a:srgbClr val="1D08B8"/>
                </a:solidFill>
              </a:rPr>
              <a:t>27</a:t>
            </a:r>
            <a:endParaRPr lang="en-US" dirty="0">
              <a:solidFill>
                <a:srgbClr val="1D08B8"/>
              </a:solidFill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4559421" y="1505192"/>
            <a:ext cx="580305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4521323" y="1455378"/>
            <a:ext cx="864096" cy="4596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89902" y="1516142"/>
            <a:ext cx="833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1204  5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What Does this Program Do?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err="1">
                <a:solidFill>
                  <a:srgbClr val="FF6600"/>
                </a:solidFill>
              </a:rPr>
              <a:t>def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secret():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 err="1"/>
              <a:t>var</a:t>
            </a:r>
            <a:r>
              <a:rPr lang="en-US" dirty="0"/>
              <a:t>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'Enter a value:'</a:t>
            </a:r>
            <a:r>
              <a:rPr lang="en-US" dirty="0"/>
              <a:t>)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if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== 0:</a:t>
            </a:r>
          </a:p>
          <a:p>
            <a:pPr marL="320040" lvl="1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else</a:t>
            </a:r>
            <a:r>
              <a:rPr lang="en-US" dirty="0"/>
              <a:t>:</a:t>
            </a:r>
          </a:p>
          <a:p>
            <a:pPr marL="320040" lvl="1" indent="0" algn="l" rtl="0">
              <a:buNone/>
            </a:pPr>
            <a:r>
              <a:rPr lang="en-US" dirty="0"/>
              <a:t>        secret()</a:t>
            </a:r>
          </a:p>
          <a:p>
            <a:pPr marL="320040" lvl="1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 </a:t>
            </a:r>
            <a:r>
              <a:rPr lang="en-US" dirty="0" err="1"/>
              <a:t>var</a:t>
            </a:r>
            <a:endParaRPr lang="en-US" dirty="0"/>
          </a:p>
          <a:p>
            <a:pPr marL="320040" lvl="1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5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Secret Output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20040" lvl="1" indent="0" algn="l" rtl="0">
              <a:buNone/>
            </a:pPr>
            <a:r>
              <a:rPr lang="en-US" sz="2600" dirty="0"/>
              <a:t>&gt;&gt;&gt; secret()</a:t>
            </a:r>
          </a:p>
          <a:p>
            <a:pPr marL="320040" lvl="1" indent="0" algn="l" rtl="0">
              <a:buNone/>
            </a:pPr>
            <a:r>
              <a:rPr lang="en-US" sz="2600" dirty="0">
                <a:solidFill>
                  <a:srgbClr val="0070C0"/>
                </a:solidFill>
              </a:rPr>
              <a:t>Enter a value:</a:t>
            </a:r>
            <a:r>
              <a:rPr lang="en-US" sz="2600" dirty="0"/>
              <a:t>1</a:t>
            </a:r>
          </a:p>
          <a:p>
            <a:pPr marL="320040" lvl="1" indent="0" algn="l" rtl="0">
              <a:buNone/>
            </a:pPr>
            <a:r>
              <a:rPr lang="en-US" sz="2600" dirty="0">
                <a:solidFill>
                  <a:srgbClr val="0070C0"/>
                </a:solidFill>
              </a:rPr>
              <a:t>Enter a value:</a:t>
            </a:r>
            <a:r>
              <a:rPr lang="en-US" sz="2600" dirty="0">
                <a:solidFill>
                  <a:srgbClr val="00B050"/>
                </a:solidFill>
              </a:rPr>
              <a:t>'</a:t>
            </a:r>
            <a:r>
              <a:rPr lang="en-US" sz="2600" dirty="0" err="1">
                <a:solidFill>
                  <a:srgbClr val="00B050"/>
                </a:solidFill>
              </a:rPr>
              <a:t>mellon</a:t>
            </a:r>
            <a:r>
              <a:rPr lang="en-US" sz="2600" dirty="0">
                <a:solidFill>
                  <a:srgbClr val="00B050"/>
                </a:solidFill>
              </a:rPr>
              <a:t>'</a:t>
            </a:r>
          </a:p>
          <a:p>
            <a:pPr marL="320040" lvl="1" indent="0" algn="l" rtl="0">
              <a:buNone/>
            </a:pPr>
            <a:r>
              <a:rPr lang="en-US" sz="2600" dirty="0">
                <a:solidFill>
                  <a:srgbClr val="0070C0"/>
                </a:solidFill>
              </a:rPr>
              <a:t>Enter a value:</a:t>
            </a:r>
            <a:r>
              <a:rPr lang="en-US" sz="2600" dirty="0"/>
              <a:t>2</a:t>
            </a:r>
          </a:p>
          <a:p>
            <a:pPr marL="320040" lvl="1" indent="0" algn="l" rtl="0">
              <a:buNone/>
            </a:pPr>
            <a:r>
              <a:rPr lang="en-US" sz="2600" dirty="0">
                <a:solidFill>
                  <a:srgbClr val="0070C0"/>
                </a:solidFill>
              </a:rPr>
              <a:t>Enter a </a:t>
            </a:r>
            <a:r>
              <a:rPr lang="en-US" sz="2600" dirty="0" err="1">
                <a:solidFill>
                  <a:srgbClr val="0070C0"/>
                </a:solidFill>
              </a:rPr>
              <a:t>value:</a:t>
            </a:r>
            <a:r>
              <a:rPr lang="en-US" sz="2600" dirty="0" err="1">
                <a:solidFill>
                  <a:srgbClr val="00B050"/>
                </a:solidFill>
              </a:rPr>
              <a:t>'bananas</a:t>
            </a:r>
            <a:r>
              <a:rPr lang="en-US" sz="2600" dirty="0">
                <a:solidFill>
                  <a:srgbClr val="00B050"/>
                </a:solidFill>
              </a:rPr>
              <a:t>'</a:t>
            </a:r>
          </a:p>
          <a:p>
            <a:pPr marL="320040" lvl="1" indent="0" algn="l" rtl="0"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Enter </a:t>
            </a:r>
            <a:r>
              <a:rPr lang="en-US" sz="2600" dirty="0">
                <a:solidFill>
                  <a:srgbClr val="0070C0"/>
                </a:solidFill>
              </a:rPr>
              <a:t>a value:</a:t>
            </a:r>
            <a:r>
              <a:rPr lang="en-US" sz="2600" dirty="0"/>
              <a:t>0</a:t>
            </a:r>
          </a:p>
          <a:p>
            <a:pPr marL="320040" lvl="1" indent="0" algn="l" rtl="0"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bananas</a:t>
            </a:r>
            <a:endParaRPr lang="en-US" sz="2600" dirty="0">
              <a:solidFill>
                <a:srgbClr val="0070C0"/>
              </a:solidFill>
            </a:endParaRPr>
          </a:p>
          <a:p>
            <a:pPr marL="320040" lvl="1" indent="0" algn="l" rtl="0">
              <a:buNone/>
            </a:pPr>
            <a:r>
              <a:rPr lang="en-US" sz="2600" dirty="0">
                <a:solidFill>
                  <a:srgbClr val="0070C0"/>
                </a:solidFill>
              </a:rPr>
              <a:t>2</a:t>
            </a:r>
          </a:p>
          <a:p>
            <a:pPr marL="320040" lvl="1" indent="0" algn="l" rtl="0">
              <a:buNone/>
            </a:pPr>
            <a:r>
              <a:rPr lang="en-US" sz="2600" dirty="0" err="1">
                <a:solidFill>
                  <a:srgbClr val="0070C0"/>
                </a:solidFill>
              </a:rPr>
              <a:t>mellon</a:t>
            </a:r>
            <a:endParaRPr lang="en-US" sz="2600" dirty="0">
              <a:solidFill>
                <a:srgbClr val="0070C0"/>
              </a:solidFill>
            </a:endParaRPr>
          </a:p>
          <a:p>
            <a:pPr marL="320040" lvl="1" indent="0" algn="l" rtl="0">
              <a:buNone/>
            </a:pPr>
            <a:r>
              <a:rPr lang="en-US" sz="26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 algn="l" rtl="0">
              <a:buNone/>
            </a:pPr>
            <a:r>
              <a:rPr lang="en-US" dirty="0" err="1">
                <a:solidFill>
                  <a:srgbClr val="FF6600"/>
                </a:solidFill>
              </a:rPr>
              <a:t>def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secret():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 err="1"/>
              <a:t>var</a:t>
            </a:r>
            <a:r>
              <a:rPr lang="en-US" dirty="0"/>
              <a:t>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'Enter a value:'</a:t>
            </a:r>
            <a:r>
              <a:rPr lang="en-US" dirty="0"/>
              <a:t>)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if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== 0:</a:t>
            </a:r>
          </a:p>
          <a:p>
            <a:pPr marL="320040" lvl="1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FF6600"/>
                </a:solidFill>
              </a:rPr>
              <a:t>return</a:t>
            </a:r>
          </a:p>
          <a:p>
            <a:pPr marL="320040" lvl="1" indent="0" algn="l" rtl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6600"/>
                </a:solidFill>
              </a:rPr>
              <a:t>else</a:t>
            </a:r>
            <a:r>
              <a:rPr lang="en-US" dirty="0"/>
              <a:t>:</a:t>
            </a:r>
          </a:p>
          <a:p>
            <a:pPr marL="320040" lvl="1" indent="0" algn="l" rtl="0">
              <a:buNone/>
            </a:pPr>
            <a:r>
              <a:rPr lang="en-US" dirty="0"/>
              <a:t>        secret()</a:t>
            </a:r>
          </a:p>
          <a:p>
            <a:pPr marL="320040" lvl="1" indent="0" algn="l" rtl="0"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 </a:t>
            </a:r>
            <a:r>
              <a:rPr lang="en-US" dirty="0" err="1"/>
              <a:t>var</a:t>
            </a:r>
            <a:endParaRPr lang="en-US" dirty="0"/>
          </a:p>
          <a:p>
            <a:pPr marL="320040" lvl="1" indent="0" algn="l" rtl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What Does this Program Do?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ECAB-C45E-4A96-B7DD-92EBDA7AC1F7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611560" y="4869160"/>
            <a:ext cx="1512168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501317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secret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54434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 = 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6219</TotalTime>
  <Words>1263</Words>
  <Application>Microsoft Office PowerPoint</Application>
  <PresentationFormat>‫הצגה על המסך (4:3)</PresentationFormat>
  <Paragraphs>401</Paragraphs>
  <Slides>31</Slides>
  <Notes>31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3" baseType="lpstr">
      <vt:lpstr>Equity</vt:lpstr>
      <vt:lpstr>משוואה</vt:lpstr>
      <vt:lpstr>Programming for Engineers in Python</vt:lpstr>
      <vt:lpstr>Plan</vt:lpstr>
      <vt:lpstr>Sum of Digits</vt:lpstr>
      <vt:lpstr>The Three Rules of Recursion</vt:lpstr>
      <vt:lpstr>Sum of Digits</vt:lpstr>
      <vt:lpstr>Sum of Digits</vt:lpstr>
      <vt:lpstr>What Does this Program Do?</vt:lpstr>
      <vt:lpstr>Secret Output</vt:lpstr>
      <vt:lpstr>What Does this Program Do?</vt:lpstr>
      <vt:lpstr>What Does this Program Do?</vt:lpstr>
      <vt:lpstr>What Does this Program Do?</vt:lpstr>
      <vt:lpstr>What Does this Program Do?</vt:lpstr>
      <vt:lpstr>Reverse Print</vt:lpstr>
      <vt:lpstr>Choose k elements from n</vt:lpstr>
      <vt:lpstr>Choose k from n</vt:lpstr>
      <vt:lpstr>Choose k from n–Formula to Code</vt:lpstr>
      <vt:lpstr>Choose – Recursion Tree  </vt:lpstr>
      <vt:lpstr>Permutations</vt:lpstr>
      <vt:lpstr>Permutations</vt:lpstr>
      <vt:lpstr>Permutations - Code</vt:lpstr>
      <vt:lpstr>GCD – Greatest Common Divisor </vt:lpstr>
      <vt:lpstr>GCD – Euclid’s Algorithm</vt:lpstr>
      <vt:lpstr>GCD – Euclid’s Algorithm</vt:lpstr>
      <vt:lpstr>GCD – Code for Euclid’s Algorithm</vt:lpstr>
      <vt:lpstr>Fast Power Calculation</vt:lpstr>
      <vt:lpstr>Fast Power - Code</vt:lpstr>
      <vt:lpstr>Fast Power - Run</vt:lpstr>
      <vt:lpstr>Fast Power - Usage</vt:lpstr>
      <vt:lpstr>Reverse digits </vt:lpstr>
      <vt:lpstr>Reverse digits </vt:lpstr>
      <vt:lpstr>Reverse Digits - Code</vt:lpstr>
    </vt:vector>
  </TitlesOfParts>
  <Company>Tel Aviv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yoavram</dc:creator>
  <cp:lastModifiedBy>NogAmir</cp:lastModifiedBy>
  <cp:revision>219</cp:revision>
  <dcterms:created xsi:type="dcterms:W3CDTF">2011-11-28T09:49:17Z</dcterms:created>
  <dcterms:modified xsi:type="dcterms:W3CDTF">2011-12-27T20:11:33Z</dcterms:modified>
</cp:coreProperties>
</file>