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2"/>
  </p:notesMasterIdLst>
  <p:sldIdLst>
    <p:sldId id="331" r:id="rId5"/>
    <p:sldId id="431" r:id="rId6"/>
    <p:sldId id="406" r:id="rId7"/>
    <p:sldId id="455" r:id="rId8"/>
    <p:sldId id="433" r:id="rId9"/>
    <p:sldId id="420" r:id="rId10"/>
    <p:sldId id="444" r:id="rId11"/>
    <p:sldId id="446" r:id="rId12"/>
    <p:sldId id="417" r:id="rId13"/>
    <p:sldId id="456" r:id="rId14"/>
    <p:sldId id="450" r:id="rId15"/>
    <p:sldId id="434" r:id="rId16"/>
    <p:sldId id="445" r:id="rId17"/>
    <p:sldId id="452" r:id="rId18"/>
    <p:sldId id="453" r:id="rId19"/>
    <p:sldId id="454" r:id="rId20"/>
    <p:sldId id="41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3300"/>
    <a:srgbClr val="07518F"/>
    <a:srgbClr val="FFFF00"/>
    <a:srgbClr val="FFFF66"/>
    <a:srgbClr val="FF6600"/>
    <a:srgbClr val="0A76D0"/>
    <a:srgbClr val="064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3054" autoAdjust="0"/>
  </p:normalViewPr>
  <p:slideViewPr>
    <p:cSldViewPr snapToGrid="0">
      <p:cViewPr>
        <p:scale>
          <a:sx n="90" d="100"/>
          <a:sy n="90" d="100"/>
        </p:scale>
        <p:origin x="-2250" y="-83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975CA1F-F9EC-4F00-8EB7-B69C391E2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2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1CC67F1-EE27-49DD-AA50-8225B2D6DBBE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9000" y="3981450"/>
            <a:ext cx="7810500" cy="1587500"/>
          </a:xfrm>
        </p:spPr>
        <p:txBody>
          <a:bodyPr lIns="92035" tIns="46019" rIns="92035" bIns="46019"/>
          <a:lstStyle>
            <a:lvl1pPr marL="0" indent="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400"/>
            </a:lvl1pPr>
          </a:lstStyle>
          <a:p>
            <a:r>
              <a:rPr lang="en-US"/>
              <a:t>Name</a:t>
            </a:r>
          </a:p>
          <a:p>
            <a:r>
              <a:rPr lang="en-US"/>
              <a:t>Title</a:t>
            </a:r>
          </a:p>
          <a:p>
            <a:r>
              <a:rPr lang="en-US"/>
              <a:t>Department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28688" y="2319338"/>
            <a:ext cx="7754937" cy="1471612"/>
          </a:xfrm>
        </p:spPr>
        <p:txBody>
          <a:bodyPr lIns="64264" tIns="32131" rIns="64264" bIns="32131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" y="6216155"/>
            <a:ext cx="1828737" cy="6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5502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470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62347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371600"/>
            <a:ext cx="4127500" cy="4618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71600"/>
            <a:ext cx="4127500" cy="4618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1702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4156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7240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29007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86540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0385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bg1"/>
            </a:gs>
            <a:gs pos="53000">
              <a:schemeClr val="bg1">
                <a:gamma/>
                <a:shade val="46275"/>
                <a:invGamma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intel_rgb_100-whit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77750" y="6316988"/>
            <a:ext cx="6683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412875"/>
            <a:ext cx="84074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57163"/>
            <a:ext cx="8423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29" name="Rectangle 17"/>
          <p:cNvSpPr>
            <a:spLocks noChangeArrowheads="1"/>
          </p:cNvSpPr>
          <p:nvPr/>
        </p:nvSpPr>
        <p:spPr bwMode="auto">
          <a:xfrm>
            <a:off x="7750175" y="6310313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eaLnBrk="0" hangingPunct="0"/>
            <a:fld id="{0696CC28-641D-40DC-9F76-28EABBDA271B}" type="slidenum">
              <a:rPr lang="en-US" sz="900" b="1">
                <a:solidFill>
                  <a:srgbClr val="7FC2F9"/>
                </a:solidFill>
                <a:effectLst/>
              </a:rPr>
              <a:pPr eaLnBrk="0" hangingPunct="0"/>
              <a:t>‹#›</a:t>
            </a:fld>
            <a:endParaRPr lang="en-US" sz="900" b="1">
              <a:solidFill>
                <a:srgbClr val="7FC2F9"/>
              </a:solidFill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6196993"/>
            <a:ext cx="1828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9pPr>
    </p:titleStyle>
    <p:bodyStyle>
      <a:lvl1pPr marL="225425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+mn-cs"/>
        </a:defRPr>
      </a:lvl2pPr>
      <a:lvl3pPr marL="914400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+mn-cs"/>
        </a:defRPr>
      </a:lvl3pPr>
      <a:lvl4pPr marL="1382713" indent="-2397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7272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1844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26416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30988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35560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rxiv.org/pdf/1212.5701v1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-net.org/challenges/LSVRC/2012/" TargetMode="External"/><Relationship Id="rId2" Type="http://schemas.openxmlformats.org/officeDocument/2006/relationships/hyperlink" Target="http://www.image-net.org/challenges/LSVRC/201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ffe.berkeleyvision.org/gathered/examples/imagenet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s.toronto.edu/~fritz/absps/imagenet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212.5701v1.pdf" TargetMode="External"/><Relationship Id="rId2" Type="http://schemas.openxmlformats.org/officeDocument/2006/relationships/hyperlink" Target="http://www.cs.toronto.edu/~fritz/absps/imagenet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stanford.edu/people/ang/?portfolio=on-optimization-methods-for-deep-learning" TargetMode="External"/><Relationship Id="rId2" Type="http://schemas.openxmlformats.org/officeDocument/2006/relationships/hyperlink" Target="http://yann.lecun.com/exdb/publis/pdf/lecun-01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search.microsoft.com/pubs/192769/tricks-2012.pdf" TargetMode="External"/><Relationship Id="rId4" Type="http://schemas.openxmlformats.org/officeDocument/2006/relationships/hyperlink" Target="http://www.iro.umontreal.ca/~pift6266/H10/notes/gradient.html#flowgraph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rxiv.org/pdf/1212.5701v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94532" y="1704975"/>
            <a:ext cx="7754937" cy="20859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Lecture 4: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CNN: Optimization Algorithms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49639" y="5590829"/>
            <a:ext cx="3823439" cy="49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9" rIns="92035" bIns="46019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" pitchFamily="34" charset="0"/>
                <a:ea typeface="+mn-ea"/>
                <a:cs typeface="+mn-cs"/>
              </a:defRPr>
            </a:lvl1pPr>
            <a:lvl2pPr marL="569913" indent="-225425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" pitchFamily="34" charset="0"/>
                <a:cs typeface="+mn-cs"/>
              </a:defRPr>
            </a:lvl2pPr>
            <a:lvl3pPr marL="914400" indent="-225425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" pitchFamily="34" charset="0"/>
                <a:cs typeface="+mn-cs"/>
              </a:defRPr>
            </a:lvl3pPr>
            <a:lvl4pPr marL="1382713" indent="-2397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4pPr>
            <a:lvl5pPr marL="17272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5pPr>
            <a:lvl6pPr marL="21844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6pPr>
            <a:lvl7pPr marL="26416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7pPr>
            <a:lvl8pPr marL="30988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8pPr>
            <a:lvl9pPr marL="35560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sz="2000" b="1" kern="0" dirty="0" err="1" smtClean="0"/>
              <a:t>boris</a:t>
            </a:r>
            <a:r>
              <a:rPr lang="en-US" sz="2000" b="1" kern="0" dirty="0" smtClean="0"/>
              <a:t>. ginzburg@intel.com</a:t>
            </a:r>
            <a:endParaRPr lang="en-US" sz="1600" kern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AdaGrad</a:t>
            </a:r>
            <a:r>
              <a:rPr lang="en-US" dirty="0" smtClean="0"/>
              <a:t>/</a:t>
            </a:r>
            <a:r>
              <a:rPr lang="en-US" dirty="0" err="1" smtClean="0"/>
              <a:t>AdaDelta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Adagrad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 adapt learning rate for </a:t>
                </a:r>
                <a:r>
                  <a:rPr lang="en-US" sz="2000" dirty="0"/>
                  <a:t>each </a:t>
                </a:r>
                <a:r>
                  <a:rPr lang="en-US" sz="2000" dirty="0" smtClean="0"/>
                  <a:t>weight: </a:t>
                </a:r>
                <a:r>
                  <a:rPr lang="en-US" sz="2000" dirty="0">
                    <a:effectLst/>
                    <a:latin typeface="Calibri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∆</m:t>
                    </m:r>
                    <m:sSub>
                      <m:sSubPr>
                        <m:ctrlPr>
                          <a:rPr lang="en-US" sz="2000" i="1" smtClean="0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𝑡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+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=−</m:t>
                    </m:r>
                    <m:f>
                      <m:fPr>
                        <m:ctrlPr>
                          <a:rPr lang="en-US" sz="2000" i="1" smtClean="0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𝛾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smtClean="0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000" i="1" smtClean="0">
                                    <a:effectLst/>
                                    <a:latin typeface="Cambria Math"/>
                                    <a:ea typeface="Cambria Math"/>
                                    <a:cs typeface="Calibri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000" b="0" i="1" smtClean="0">
                                    <a:effectLst/>
                                    <a:latin typeface="Cambria Math"/>
                                    <a:ea typeface="Cambria Math"/>
                                    <a:cs typeface="Calibri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/>
                                    <a:ea typeface="Cambria Math"/>
                                    <a:cs typeface="Calibri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effectLst/>
                                    <a:latin typeface="Cambria Math"/>
                                    <a:ea typeface="Cambria Math"/>
                                    <a:cs typeface="Calibri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effectLst/>
                                    <a:latin typeface="Cambria Math"/>
                                    <a:ea typeface="Cambria Math"/>
                                    <a:cs typeface="Calibri"/>
                                  </a:rPr>
                                  <m:t>1</m:t>
                                </m:r>
                              </m:sup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/>
                                    <a:ea typeface="Cambria Math"/>
                                    <a:cs typeface="Calibri"/>
                                  </a:rPr>
                                  <m:t>( 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Calibri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latin typeface="Cambria Math"/>
                                            <a:ea typeface="Cambria Math"/>
                                            <a:cs typeface="Calibri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effectLst/>
                                            <a:latin typeface="Cambria Math"/>
                                            <a:ea typeface="Cambria Math"/>
                                            <a:cs typeface="Calibri"/>
                                          </a:rPr>
                                          <m:t>𝜕</m:t>
                                        </m:r>
                                        <m:r>
                                          <a:rPr lang="en-US" sz="2000" i="1">
                                            <a:effectLst/>
                                            <a:latin typeface="Cambria Math"/>
                                            <a:ea typeface="Cambria Math"/>
                                            <a:cs typeface="Calibri"/>
                                          </a:rPr>
                                          <m:t>𝐸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effectLst/>
                                            <a:latin typeface="Cambria Math"/>
                                            <a:ea typeface="Cambria Math"/>
                                            <a:cs typeface="Calibri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 smtClean="0">
                                                <a:effectLst/>
                                                <a:latin typeface="Cambria Math"/>
                                                <a:ea typeface="Cambria Math"/>
                                                <a:cs typeface="Calibri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effectLst/>
                                                <a:latin typeface="Cambria Math"/>
                                                <a:ea typeface="Cambria Math"/>
                                                <a:cs typeface="Calibri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effectLst/>
                                                <a:latin typeface="Cambria Math"/>
                                                <a:ea typeface="Cambria Math"/>
                                                <a:cs typeface="Calibri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Cambria Math"/>
                                        <a:cs typeface="Calibri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Calibri"/>
                                      </a:rPr>
                                      <m:t>𝜏</m:t>
                                    </m:r>
                                    <m:r>
                                      <a:rPr lang="en-US" sz="2000" b="0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Calibri"/>
                                      </a:rPr>
                                      <m:t>))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Calibri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den>
                    </m:f>
                    <m:r>
                      <a:rPr lang="en-US" sz="2000" b="0" i="1" smtClean="0">
                        <a:effectLst/>
                        <a:latin typeface="Cambria Math"/>
                        <a:ea typeface="Cambria Math"/>
                        <a:cs typeface="Calibri"/>
                      </a:rPr>
                      <m:t> ∗</m:t>
                    </m:r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𝜕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 smtClean="0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𝑖𝑗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effectLst/>
                        <a:latin typeface="Cambria Math"/>
                        <a:ea typeface="Cambria Math"/>
                        <a:cs typeface="Calibri"/>
                      </a:rPr>
                      <m:t>(</m:t>
                    </m:r>
                    <m:r>
                      <a:rPr lang="en-US" sz="2000" b="0" i="1" smtClean="0">
                        <a:effectLst/>
                        <a:latin typeface="Cambria Math"/>
                        <a:ea typeface="Cambria Math"/>
                        <a:cs typeface="Calibri"/>
                      </a:rPr>
                      <m:t>𝑡</m:t>
                    </m:r>
                    <m:r>
                      <a:rPr lang="en-US" sz="2000" b="0" i="1" smtClean="0">
                        <a:effectLst/>
                        <a:latin typeface="Cambria Math"/>
                        <a:ea typeface="Cambria Math"/>
                        <a:cs typeface="Calibri"/>
                      </a:rPr>
                      <m:t>+</m:t>
                    </m:r>
                    <m:r>
                      <a:rPr lang="en-US" sz="2000" b="0" i="1" smtClean="0">
                        <a:effectLst/>
                        <a:latin typeface="Cambria Math"/>
                        <a:ea typeface="Cambria Math"/>
                        <a:cs typeface="Calibri"/>
                      </a:rPr>
                      <m:t>1</m:t>
                    </m:r>
                    <m:r>
                      <a:rPr lang="en-US" sz="2000" b="0" i="1" smtClean="0">
                        <a:effectLst/>
                        <a:latin typeface="Cambria Math"/>
                        <a:ea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Calibri"/>
                    <a:cs typeface="Calibri"/>
                  </a:rPr>
                  <a:t> </a:t>
                </a:r>
                <a:r>
                  <a:rPr lang="en-US" sz="2000" dirty="0" smtClean="0">
                    <a:effectLst/>
                    <a:latin typeface="Calibri"/>
                    <a:cs typeface="Calibri"/>
                  </a:rPr>
                  <a:t> </a:t>
                </a:r>
                <a:endParaRPr lang="en-US" sz="2000" dirty="0">
                  <a:effectLst/>
                </a:endParaRPr>
              </a:p>
              <a:p>
                <a:pPr marL="0" indent="0">
                  <a:buNone/>
                </a:pPr>
                <a:r>
                  <a:rPr lang="en-US" sz="1800" i="1" dirty="0" smtClean="0"/>
                  <a:t>// We can use the same method globally or per layer</a:t>
                </a:r>
              </a:p>
              <a:p>
                <a:pPr marL="0" indent="0">
                  <a:buNone/>
                </a:pPr>
                <a:r>
                  <a:rPr lang="en-US" sz="2000" dirty="0" err="1" smtClean="0"/>
                  <a:t>AdaDelta</a:t>
                </a:r>
                <a:r>
                  <a:rPr lang="en-US" sz="2000" dirty="0" smtClean="0"/>
                  <a:t>: </a:t>
                </a:r>
                <a:r>
                  <a:rPr lang="en-US" sz="2000" dirty="0" smtClean="0">
                    <a:hlinkClick r:id="rId2"/>
                  </a:rPr>
                  <a:t>http</a:t>
                </a:r>
                <a:r>
                  <a:rPr lang="en-US" sz="2000" dirty="0">
                    <a:hlinkClick r:id="rId2"/>
                  </a:rPr>
                  <a:t>://</a:t>
                </a:r>
                <a:r>
                  <a:rPr lang="en-US" sz="2000" dirty="0" smtClean="0">
                    <a:hlinkClick r:id="rId2"/>
                  </a:rPr>
                  <a:t>arxiv.org/pdf/1212.5701v1.pdf</a:t>
                </a:r>
                <a:r>
                  <a:rPr lang="en-US" sz="20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Idea -  accumulate the denominator over last k gradients (sliding window): </a:t>
                </a:r>
              </a:p>
              <a:p>
                <a:pPr marL="344488" lvl="1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/>
                        <a:ea typeface="Cambria Math"/>
                        <a:cs typeface="Calibri"/>
                      </a:rPr>
                      <m:t> </m:t>
                    </m:r>
                    <m:r>
                      <a:rPr lang="en-US" sz="1800" b="0" i="1" smtClean="0">
                        <a:effectLst/>
                        <a:latin typeface="Cambria Math"/>
                        <a:ea typeface="Cambria Math"/>
                        <a:cs typeface="Calibri"/>
                      </a:rPr>
                      <m:t>𝛼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𝑡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+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sz="1800" i="1">
                        <a:effectLst/>
                        <a:latin typeface="Cambria Math"/>
                        <a:ea typeface="Cambria Math"/>
                        <a:cs typeface="Calibri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800" b="0" i="1" smtClean="0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𝑡</m:t>
                        </m:r>
                        <m:r>
                          <m:rPr>
                            <m:brk m:alnAt="1"/>
                          </m:rPr>
                          <a:rPr lang="en-US" sz="1800" b="0" i="1" smtClean="0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−</m:t>
                        </m:r>
                        <m:r>
                          <m:rPr>
                            <m:brk m:alnAt="1"/>
                          </m:rPr>
                          <a:rPr lang="en-US" sz="1800" b="0" i="1" smtClean="0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𝑘</m:t>
                        </m:r>
                        <m:r>
                          <m:rPr>
                            <m:brk m:alnAt="1"/>
                          </m:rPr>
                          <a:rPr lang="en-US" sz="1800" b="0" i="1" smtClean="0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+</m:t>
                        </m:r>
                        <m:r>
                          <m:rPr>
                            <m:brk m:alnAt="1"/>
                          </m:rPr>
                          <a:rPr lang="en-US" sz="1800" b="0" i="1" smtClean="0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𝑡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+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1</m:t>
                        </m:r>
                      </m:sup>
                      <m:e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( </m:t>
                        </m:r>
                        <m:sSup>
                          <m:sSupPr>
                            <m:ctrlPr>
                              <a:rPr lang="en-US" sz="1800" i="1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1800" i="1">
                                    <a:effectLst/>
                                    <a:latin typeface="Cambria Math"/>
                                    <a:ea typeface="Cambria Math"/>
                                    <a:cs typeface="Calibri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Cambria Math"/>
                                    <a:cs typeface="Calibri"/>
                                  </a:rPr>
                                  <m:t>𝜕</m:t>
                                </m:r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Cambria Math"/>
                                    <a:cs typeface="Calibri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Cambria Math"/>
                                    <a:cs typeface="Calibri"/>
                                  </a:rPr>
                                  <m:t>𝜕</m:t>
                                </m:r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Cambria Math"/>
                                    <a:cs typeface="Calibri"/>
                                  </a:rPr>
                                  <m:t>𝑤</m:t>
                                </m:r>
                              </m:den>
                            </m:f>
                            <m:r>
                              <a:rPr lang="en-US" sz="1800" i="1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(</m:t>
                            </m:r>
                            <m:r>
                              <a:rPr lang="en-US" sz="1800" i="1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𝜏</m:t>
                            </m:r>
                            <m:r>
                              <a:rPr lang="en-US" sz="1800" i="1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))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dirty="0" smtClean="0"/>
                  <a:t>  and  </a:t>
                </a:r>
              </a:p>
              <a:p>
                <a:pPr marL="344488" lvl="1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Cambria Math"/>
                        <a:cs typeface="Calibri"/>
                      </a:rPr>
                      <m:t>∆</m:t>
                    </m:r>
                    <m:r>
                      <a:rPr lang="en-US" sz="1800" i="1">
                        <a:effectLst/>
                        <a:latin typeface="Cambria Math"/>
                        <a:ea typeface="Cambria Math"/>
                        <a:cs typeface="Calibri"/>
                      </a:rPr>
                      <m:t>𝑊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𝑡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+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sz="1800" i="1">
                        <a:effectLst/>
                        <a:latin typeface="Cambria Math"/>
                        <a:ea typeface="Cambria Math"/>
                        <a:cs typeface="Calibri"/>
                      </a:rPr>
                      <m:t>=−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𝛾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𝛼</m:t>
                            </m:r>
                            <m:r>
                              <a:rPr lang="en-US" sz="1800" b="0" i="1" smtClean="0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(</m:t>
                            </m:r>
                            <m:r>
                              <a:rPr lang="en-US" sz="1800" b="0" i="1" smtClean="0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𝑡</m:t>
                            </m:r>
                            <m:r>
                              <a:rPr lang="en-US" sz="1800" b="0" i="1" smtClean="0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+</m:t>
                            </m:r>
                            <m:r>
                              <a:rPr lang="en-US" sz="1800" b="0" i="1" smtClean="0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1</m:t>
                            </m:r>
                            <m:r>
                              <a:rPr lang="en-US" sz="1800" b="0" i="1" smtClean="0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)</m:t>
                            </m:r>
                          </m:e>
                        </m:rad>
                      </m:den>
                    </m:f>
                    <m:r>
                      <a:rPr lang="en-US" sz="1800" i="1">
                        <a:effectLst/>
                        <a:latin typeface="Cambria Math"/>
                        <a:ea typeface="Cambria Math"/>
                        <a:cs typeface="Calibri"/>
                      </a:rPr>
                      <m:t> ∗ 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𝜕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𝐸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𝜕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𝑤</m:t>
                        </m:r>
                      </m:den>
                    </m:f>
                    <m:r>
                      <a:rPr lang="en-US" sz="1800" i="1">
                        <a:effectLst/>
                        <a:latin typeface="Cambria Math"/>
                        <a:ea typeface="Cambria Math"/>
                        <a:cs typeface="Calibri"/>
                      </a:rPr>
                      <m:t>(</m:t>
                    </m:r>
                    <m:r>
                      <a:rPr lang="en-US" sz="1800" i="1">
                        <a:effectLst/>
                        <a:latin typeface="Cambria Math"/>
                        <a:ea typeface="Cambria Math"/>
                        <a:cs typeface="Calibri"/>
                      </a:rPr>
                      <m:t>𝑡</m:t>
                    </m:r>
                    <m:r>
                      <a:rPr lang="en-US" sz="1800" i="1">
                        <a:effectLst/>
                        <a:latin typeface="Cambria Math"/>
                        <a:ea typeface="Cambria Math"/>
                        <a:cs typeface="Calibri"/>
                      </a:rPr>
                      <m:t>+</m:t>
                    </m:r>
                    <m:r>
                      <a:rPr lang="en-US" sz="1800" i="1">
                        <a:effectLst/>
                        <a:latin typeface="Cambria Math"/>
                        <a:ea typeface="Cambria Math"/>
                        <a:cs typeface="Calibri"/>
                      </a:rPr>
                      <m:t>1</m:t>
                    </m:r>
                    <m:r>
                      <a:rPr lang="en-US" sz="1800" i="1">
                        <a:effectLst/>
                        <a:latin typeface="Cambria Math"/>
                        <a:ea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Calibri"/>
                    <a:cs typeface="Calibri"/>
                  </a:rPr>
                  <a:t>  </a:t>
                </a:r>
                <a:r>
                  <a:rPr lang="en-US" sz="1800" dirty="0" smtClean="0">
                    <a:effectLst/>
                    <a:latin typeface="Calibri"/>
                    <a:cs typeface="Calibri"/>
                  </a:rPr>
                  <a:t>.</a:t>
                </a: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This requires to keep k gradients. Instead we can use simpler formula:</a:t>
                </a:r>
              </a:p>
              <a:p>
                <a:pPr marL="344487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/>
                          <a:ea typeface="Cambria Math"/>
                          <a:cs typeface="Calibri"/>
                        </a:rPr>
                        <m:t>𝛽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  <m:t>𝑡</m:t>
                          </m:r>
                          <m:r>
                            <a:rPr lang="en-US" sz="1800" i="1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/>
                          <a:ea typeface="Cambria Math"/>
                          <a:cs typeface="Calibri"/>
                        </a:rPr>
                        <m:t>=</m:t>
                      </m:r>
                      <m:r>
                        <a:rPr lang="en-US" sz="1800" b="0" i="1" smtClean="0">
                          <a:effectLst/>
                          <a:latin typeface="Cambria Math"/>
                          <a:ea typeface="Cambria Math"/>
                          <a:cs typeface="Calibri"/>
                        </a:rPr>
                        <m:t>𝜌</m:t>
                      </m:r>
                      <m:r>
                        <a:rPr lang="en-US" sz="1800" b="0" i="1" smtClean="0">
                          <a:effectLst/>
                          <a:latin typeface="Cambria Math"/>
                          <a:ea typeface="Cambria Math"/>
                          <a:cs typeface="Calibri"/>
                        </a:rPr>
                        <m:t>∗</m:t>
                      </m:r>
                      <m:r>
                        <a:rPr lang="en-US" sz="1800" b="0" i="1" smtClean="0">
                          <a:effectLst/>
                          <a:latin typeface="Cambria Math"/>
                          <a:ea typeface="Cambria Math"/>
                          <a:cs typeface="Calibri"/>
                        </a:rPr>
                        <m:t>𝛽</m:t>
                      </m:r>
                      <m:d>
                        <m:dPr>
                          <m:ctrlPr>
                            <a:rPr lang="en-US" sz="1800" b="0" i="1" smtClean="0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effectLst/>
                          <a:latin typeface="Cambria Math"/>
                          <a:ea typeface="Cambria Math"/>
                          <a:cs typeface="Calibri"/>
                        </a:rPr>
                        <m:t>+</m:t>
                      </m:r>
                      <m:d>
                        <m:dPr>
                          <m:ctrlPr>
                            <a:rPr lang="en-US" sz="1800" b="0" i="1" smtClean="0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  <m:t>1</m:t>
                          </m:r>
                          <m:r>
                            <a:rPr lang="en-US" sz="1800" b="0" i="1" smtClean="0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  <m:t>−</m:t>
                          </m:r>
                          <m:r>
                            <a:rPr lang="en-US" sz="1800" b="0" i="1" smtClean="0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  <m:t>𝜌</m:t>
                          </m:r>
                        </m:e>
                      </m:d>
                      <m:r>
                        <a:rPr lang="en-US" sz="1800" b="0" i="1" smtClean="0">
                          <a:effectLst/>
                          <a:latin typeface="Cambria Math"/>
                          <a:ea typeface="Cambria Math"/>
                          <a:cs typeface="Calibri"/>
                        </a:rPr>
                        <m:t>∗</m:t>
                      </m:r>
                      <m:r>
                        <a:rPr lang="en-US" sz="1800" i="1">
                          <a:effectLst/>
                          <a:latin typeface="Cambria Math"/>
                          <a:ea typeface="Cambria Math"/>
                          <a:cs typeface="Calibri"/>
                        </a:rPr>
                        <m:t>( </m:t>
                      </m:r>
                      <m:sSup>
                        <m:sSupPr>
                          <m:ctrlPr>
                            <a:rPr lang="en-US" sz="1800" i="1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/>
                                  <a:ea typeface="Cambria Math"/>
                                  <a:cs typeface="Calibri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/>
                                  <a:ea typeface="Cambria Math"/>
                                  <a:cs typeface="Calibri"/>
                                </a:rPr>
                                <m:t>𝜕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Cambria Math"/>
                                  <a:cs typeface="Calibri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/>
                                  <a:ea typeface="Cambria Math"/>
                                  <a:cs typeface="Calibri"/>
                                </a:rPr>
                                <m:t>𝜕</m:t>
                              </m:r>
                              <m:r>
                                <a:rPr lang="en-US" sz="1800" i="1">
                                  <a:effectLst/>
                                  <a:latin typeface="Cambria Math"/>
                                  <a:ea typeface="Cambria Math"/>
                                  <a:cs typeface="Calibri"/>
                                </a:rPr>
                                <m:t>𝑤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  <m:t>(</m:t>
                          </m:r>
                          <m:r>
                            <a:rPr lang="en-US" sz="1800" b="0" i="1" smtClean="0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  <m:t>𝑡</m:t>
                          </m:r>
                          <m:r>
                            <a:rPr lang="en-US" sz="1800" b="0" i="1" smtClean="0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  <m:t>+</m:t>
                          </m:r>
                          <m:r>
                            <a:rPr lang="en-US" sz="1800" b="0" i="1" smtClean="0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  <m:t>1</m:t>
                          </m:r>
                          <m:r>
                            <a:rPr lang="en-US" sz="1800" i="1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  <m:t>))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 smtClean="0"/>
              </a:p>
              <a:p>
                <a:pPr marL="344487" lvl="2" indent="0">
                  <a:buNone/>
                </a:pPr>
                <a:r>
                  <a:rPr lang="en-US" sz="1800" dirty="0" smtClean="0"/>
                  <a:t>and 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Cambria Math"/>
                        <a:cs typeface="Calibri"/>
                      </a:rPr>
                      <m:t>∆</m:t>
                    </m:r>
                    <m:r>
                      <a:rPr lang="en-US" sz="1800" i="1">
                        <a:effectLst/>
                        <a:latin typeface="Cambria Math"/>
                        <a:ea typeface="Cambria Math"/>
                        <a:cs typeface="Calibri"/>
                      </a:rPr>
                      <m:t>𝑊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𝑡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+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sz="1800" i="1">
                        <a:effectLst/>
                        <a:latin typeface="Cambria Math"/>
                        <a:ea typeface="Cambria Math"/>
                        <a:cs typeface="Calibri"/>
                      </a:rPr>
                      <m:t>=−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𝛾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effectLst/>
                                    <a:latin typeface="Cambria Math"/>
                                    <a:ea typeface="Cambria Math"/>
                                    <a:cs typeface="Calibri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Cambria Math"/>
                                    <a:cs typeface="Calibri"/>
                                  </a:rPr>
                                  <m:t>𝑡</m:t>
                                </m:r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Cambria Math"/>
                                    <a:cs typeface="Calibri"/>
                                  </a:rPr>
                                  <m:t>+</m:t>
                                </m:r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Cambria Math"/>
                                    <a:cs typeface="Calibri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1800" b="0" i="1" smtClean="0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+</m:t>
                            </m:r>
                            <m:r>
                              <a:rPr lang="en-US" sz="1800" b="0" i="1" smtClean="0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𝜖</m:t>
                            </m:r>
                          </m:e>
                        </m:rad>
                      </m:den>
                    </m:f>
                    <m:r>
                      <a:rPr lang="en-US" sz="1800" i="1">
                        <a:effectLst/>
                        <a:latin typeface="Cambria Math"/>
                        <a:ea typeface="Cambria Math"/>
                        <a:cs typeface="Calibri"/>
                      </a:rPr>
                      <m:t> ∗ 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𝜕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𝐸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𝜕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𝑤</m:t>
                        </m:r>
                      </m:den>
                    </m:f>
                    <m:r>
                      <a:rPr lang="en-US" sz="1800" i="1">
                        <a:effectLst/>
                        <a:latin typeface="Cambria Math"/>
                        <a:ea typeface="Cambria Math"/>
                        <a:cs typeface="Calibri"/>
                      </a:rPr>
                      <m:t>(</m:t>
                    </m:r>
                    <m:r>
                      <a:rPr lang="en-US" sz="1800" i="1">
                        <a:effectLst/>
                        <a:latin typeface="Cambria Math"/>
                        <a:ea typeface="Cambria Math"/>
                        <a:cs typeface="Calibri"/>
                      </a:rPr>
                      <m:t>𝑡</m:t>
                    </m:r>
                    <m:r>
                      <a:rPr lang="en-US" sz="1800" i="1">
                        <a:effectLst/>
                        <a:latin typeface="Cambria Math"/>
                        <a:ea typeface="Cambria Math"/>
                        <a:cs typeface="Calibri"/>
                      </a:rPr>
                      <m:t>+</m:t>
                    </m:r>
                    <m:r>
                      <a:rPr lang="en-US" sz="1800" i="1">
                        <a:effectLst/>
                        <a:latin typeface="Cambria Math"/>
                        <a:ea typeface="Cambria Math"/>
                        <a:cs typeface="Calibri"/>
                      </a:rPr>
                      <m:t>1</m:t>
                    </m:r>
                    <m:r>
                      <a:rPr lang="en-US" sz="1800" i="1">
                        <a:effectLst/>
                        <a:latin typeface="Cambria Math"/>
                        <a:ea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Calibri"/>
                    <a:cs typeface="Calibri"/>
                  </a:rPr>
                  <a:t>  .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98" t="-1057" b="-6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249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SGD with Line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effectLst/>
              </a:rPr>
              <a:t>Gradient computation is ~ 3x time more expensive than Forward(. ). Rather </a:t>
            </a:r>
            <a:r>
              <a:rPr lang="en-US" sz="2400" dirty="0">
                <a:effectLst/>
              </a:rPr>
              <a:t>than take </a:t>
            </a:r>
            <a:r>
              <a:rPr lang="en-US" sz="2400" dirty="0" smtClean="0">
                <a:effectLst/>
              </a:rPr>
              <a:t>one fixed </a:t>
            </a:r>
            <a:r>
              <a:rPr lang="en-US" sz="2400" dirty="0">
                <a:effectLst/>
              </a:rPr>
              <a:t>step in the direction of the negative </a:t>
            </a:r>
            <a:r>
              <a:rPr lang="en-US" sz="2400" dirty="0" smtClean="0">
                <a:effectLst/>
              </a:rPr>
              <a:t>gradient </a:t>
            </a:r>
            <a:r>
              <a:rPr lang="en-US" sz="2400" dirty="0">
                <a:effectLst/>
              </a:rPr>
              <a:t>or the momentum-smoothed negative gradient, it is </a:t>
            </a:r>
            <a:r>
              <a:rPr lang="en-US" sz="2400" dirty="0" smtClean="0">
                <a:effectLst/>
              </a:rPr>
              <a:t> possible </a:t>
            </a:r>
            <a:r>
              <a:rPr lang="en-US" sz="2400" dirty="0">
                <a:effectLst/>
              </a:rPr>
              <a:t>to do a search along that direction to find the </a:t>
            </a:r>
            <a:r>
              <a:rPr lang="en-US" sz="2400" dirty="0" smtClean="0">
                <a:effectLst/>
              </a:rPr>
              <a:t>minimum of </a:t>
            </a:r>
            <a:r>
              <a:rPr lang="en-US" sz="2400" dirty="0">
                <a:effectLst/>
              </a:rPr>
              <a:t>the </a:t>
            </a:r>
            <a:r>
              <a:rPr lang="en-US" sz="2400" dirty="0" smtClean="0">
                <a:effectLst/>
              </a:rPr>
              <a:t>function:</a:t>
            </a:r>
            <a:endParaRPr lang="en-US" sz="24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4" y="3445169"/>
            <a:ext cx="4914124" cy="28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07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Conjugate Gradient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8775" y="1412875"/>
                <a:ext cx="8407400" cy="294798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At </a:t>
                </a:r>
                <a:r>
                  <a:rPr lang="en-US" sz="2000" dirty="0"/>
                  <a:t>the end of a line search, the new gradient is </a:t>
                </a:r>
                <a:r>
                  <a:rPr lang="en-US" sz="2000" dirty="0" smtClean="0"/>
                  <a:t>~ orthogonal </a:t>
                </a:r>
                <a:r>
                  <a:rPr lang="en-US" sz="2000" dirty="0"/>
                  <a:t>to the direction we just searched in</a:t>
                </a:r>
                <a:r>
                  <a:rPr lang="en-US" sz="2000" dirty="0" smtClean="0"/>
                  <a:t>. So </a:t>
                </a:r>
                <a:r>
                  <a:rPr lang="en-US" sz="2000" dirty="0"/>
                  <a:t>if we choose the next search direction to be the new gradient, we </a:t>
                </a:r>
                <a:r>
                  <a:rPr lang="en-US" sz="2000" dirty="0" smtClean="0"/>
                  <a:t>will always </a:t>
                </a:r>
                <a:r>
                  <a:rPr lang="en-US" sz="2000" dirty="0"/>
                  <a:t>be searching </a:t>
                </a:r>
                <a:r>
                  <a:rPr lang="en-US" sz="2000" dirty="0" smtClean="0"/>
                  <a:t>orthogonal </a:t>
                </a:r>
                <a:r>
                  <a:rPr lang="en-US" sz="2000" dirty="0"/>
                  <a:t>directions and things will be </a:t>
                </a:r>
                <a:r>
                  <a:rPr lang="en-US" sz="2000" dirty="0" smtClean="0"/>
                  <a:t> slow !  Instead</a:t>
                </a:r>
                <a:r>
                  <a:rPr lang="en-US" sz="2000" dirty="0"/>
                  <a:t>, </a:t>
                </a:r>
                <a:r>
                  <a:rPr lang="en-US" sz="2000" dirty="0" smtClean="0"/>
                  <a:t>let’s select </a:t>
                </a:r>
                <a:r>
                  <a:rPr lang="en-US" sz="2000" dirty="0"/>
                  <a:t>a new direction so that, to </a:t>
                </a:r>
                <a:r>
                  <a:rPr lang="en-US" sz="2000" dirty="0" smtClean="0"/>
                  <a:t>as </a:t>
                </a:r>
                <a:r>
                  <a:rPr lang="en-US" sz="2000" dirty="0"/>
                  <a:t>we move in the new </a:t>
                </a:r>
                <a:r>
                  <a:rPr lang="en-US" sz="2000" dirty="0" smtClean="0"/>
                  <a:t>direction </a:t>
                </a:r>
                <a:r>
                  <a:rPr lang="en-US" sz="2000" dirty="0"/>
                  <a:t>the gradient parallel to the old direction stays </a:t>
                </a:r>
                <a:r>
                  <a:rPr lang="en-US" sz="2000" dirty="0" smtClean="0"/>
                  <a:t>~ zero</a:t>
                </a:r>
                <a:r>
                  <a:rPr lang="en-US" sz="2000" dirty="0"/>
                  <a:t>. 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The </a:t>
                </a:r>
                <a:r>
                  <a:rPr lang="en-US" sz="2000" dirty="0"/>
                  <a:t>direction of descent: </a:t>
                </a:r>
                <a:r>
                  <a:rPr lang="en-US" sz="20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, </a:t>
                </a:r>
                <a:br>
                  <a:rPr lang="en-US" sz="2000" dirty="0" smtClean="0"/>
                </a:br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for example :         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𝛻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𝛻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775" y="1412875"/>
                <a:ext cx="8407400" cy="2947983"/>
              </a:xfrm>
              <a:blipFill rotWithShape="1">
                <a:blip r:embed="rId2"/>
                <a:stretch>
                  <a:fillRect l="-870" t="-1863" r="-1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84" y="4424656"/>
            <a:ext cx="3719510" cy="217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120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Diagonal </a:t>
            </a:r>
            <a:r>
              <a:rPr lang="en-US" dirty="0" err="1" smtClean="0"/>
              <a:t>Levenberg</a:t>
            </a:r>
            <a:r>
              <a:rPr lang="en-US" dirty="0" smtClean="0"/>
              <a:t>-Marquardt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08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Imagenet</a:t>
            </a:r>
            <a:r>
              <a:rPr lang="en-US" dirty="0" smtClean="0"/>
              <a:t>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ILSVRC uses a subset of </a:t>
            </a:r>
            <a:r>
              <a:rPr lang="en-US" sz="2000" dirty="0" err="1"/>
              <a:t>ImageNet</a:t>
            </a:r>
            <a:r>
              <a:rPr lang="en-US" sz="2000" dirty="0"/>
              <a:t> </a:t>
            </a:r>
            <a:r>
              <a:rPr lang="en-US" sz="2000" dirty="0" smtClean="0"/>
              <a:t>DB with </a:t>
            </a:r>
            <a:r>
              <a:rPr lang="en-US" sz="2000" dirty="0"/>
              <a:t>roughly 1000 images in each </a:t>
            </a:r>
            <a:r>
              <a:rPr lang="en-US" sz="2000" dirty="0" smtClean="0"/>
              <a:t>of 1000 </a:t>
            </a:r>
            <a:r>
              <a:rPr lang="en-US" sz="2000" dirty="0"/>
              <a:t>categories. In all, there are </a:t>
            </a:r>
            <a:r>
              <a:rPr lang="en-US" sz="2000" dirty="0" smtClean="0"/>
              <a:t>~ </a:t>
            </a:r>
            <a:r>
              <a:rPr lang="en-US" sz="2000" dirty="0"/>
              <a:t>1.2 million training images, 50,000 validation images, </a:t>
            </a:r>
            <a:r>
              <a:rPr lang="en-US" sz="2000" dirty="0" smtClean="0"/>
              <a:t>and 150,000 </a:t>
            </a:r>
            <a:r>
              <a:rPr lang="en-US" sz="2000" dirty="0"/>
              <a:t>testing images.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Read LSVRC competition rules: </a:t>
            </a:r>
            <a:br>
              <a:rPr lang="en-US" sz="2400" dirty="0" smtClean="0"/>
            </a:b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://www.image-net.org/challenges/LSVRC/2014/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://image-net.org/challenges/LSVRC/2012/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do </a:t>
            </a:r>
            <a:r>
              <a:rPr lang="en-US" sz="2400" dirty="0" err="1" smtClean="0"/>
              <a:t>Imagenet</a:t>
            </a:r>
            <a:r>
              <a:rPr lang="en-US" sz="2400" dirty="0" smtClean="0"/>
              <a:t> tutorial </a:t>
            </a:r>
            <a:r>
              <a:rPr lang="en-US" sz="2400" dirty="0"/>
              <a:t>following the tutorial</a:t>
            </a:r>
            <a:r>
              <a:rPr lang="en-US" sz="2400" dirty="0" smtClean="0"/>
              <a:t>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caffe.berkeleyvision.org/gathered/examples/imagenet.html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The data is already pre-processed and stored in </a:t>
            </a:r>
            <a:r>
              <a:rPr lang="en-US" sz="2000" dirty="0" err="1" smtClean="0"/>
              <a:t>leveldb</a:t>
            </a:r>
            <a:r>
              <a:rPr lang="en-US" sz="2000" dirty="0" smtClean="0"/>
              <a:t>, so you can </a:t>
            </a:r>
            <a:r>
              <a:rPr lang="en-US" sz="2000" dirty="0"/>
              <a:t>start with </a:t>
            </a:r>
            <a:r>
              <a:rPr lang="en-US" sz="2000" dirty="0">
                <a:solidFill>
                  <a:srgbClr val="FFC000"/>
                </a:solidFill>
              </a:rPr>
              <a:t>./train_imagenet.sh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 bwMode="auto">
          <a:xfrm rot="5636687">
            <a:off x="527681" y="2938326"/>
            <a:ext cx="340242" cy="18607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0632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AlexNet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6"/>
            <a:ext cx="8407400" cy="142601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Alex K. train </a:t>
            </a:r>
            <a:r>
              <a:rPr lang="en-US" sz="2400" dirty="0"/>
              <a:t>his net using two </a:t>
            </a:r>
            <a:r>
              <a:rPr lang="en-US" sz="2400" dirty="0" smtClean="0"/>
              <a:t>GTX-580 with 3 GB memory. To overcome this limit, he divided work between 2 GPU-s . It took 6 days to train the net: </a:t>
            </a:r>
            <a:r>
              <a:rPr lang="en-US" sz="2000" dirty="0" smtClean="0">
                <a:hlinkClick r:id="rId2"/>
              </a:rPr>
              <a:t>www.cs.toronto.edu</a:t>
            </a:r>
            <a:r>
              <a:rPr lang="en-US" sz="2000" dirty="0">
                <a:hlinkClick r:id="rId2"/>
              </a:rPr>
              <a:t>/~fritz/absps/imagenet.pdf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72952" y="5465135"/>
            <a:ext cx="8407400" cy="80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" pitchFamily="34" charset="0"/>
                <a:ea typeface="+mn-ea"/>
                <a:cs typeface="+mn-cs"/>
              </a:defRPr>
            </a:lvl1pPr>
            <a:lvl2pPr marL="569913" indent="-225425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" pitchFamily="34" charset="0"/>
                <a:cs typeface="+mn-cs"/>
              </a:defRPr>
            </a:lvl2pPr>
            <a:lvl3pPr marL="914400" indent="-225425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" pitchFamily="34" charset="0"/>
                <a:cs typeface="+mn-cs"/>
              </a:defRPr>
            </a:lvl3pPr>
            <a:lvl4pPr marL="1382713" indent="-2397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4pPr>
            <a:lvl5pPr marL="17272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5pPr>
            <a:lvl6pPr marL="21844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6pPr>
            <a:lvl7pPr marL="26416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7pPr>
            <a:lvl8pPr marL="30988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8pPr>
            <a:lvl9pPr marL="3556000" indent="-2301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kern="0" dirty="0" smtClean="0"/>
              <a:t>Can you train the net with the same performance in 1 day using one Titan Black?</a:t>
            </a:r>
            <a:endParaRPr lang="en-US" sz="24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42" y="2976465"/>
            <a:ext cx="71532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20627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AlexNet</a:t>
            </a:r>
            <a:r>
              <a:rPr lang="en-US" dirty="0" smtClean="0"/>
              <a:t>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64013"/>
            <a:ext cx="8407400" cy="5041094"/>
          </a:xfrm>
        </p:spPr>
        <p:txBody>
          <a:bodyPr/>
          <a:lstStyle/>
          <a:p>
            <a:r>
              <a:rPr lang="en-US" sz="2400" dirty="0" smtClean="0"/>
              <a:t>batch </a:t>
            </a:r>
            <a:r>
              <a:rPr lang="en-US" sz="2400" dirty="0"/>
              <a:t>size of 128 examples, </a:t>
            </a:r>
            <a:endParaRPr lang="en-US" sz="2400" dirty="0" smtClean="0"/>
          </a:p>
          <a:p>
            <a:r>
              <a:rPr lang="en-US" sz="2400" dirty="0" smtClean="0"/>
              <a:t>momentum </a:t>
            </a:r>
            <a:r>
              <a:rPr lang="en-US" sz="2400" dirty="0"/>
              <a:t>of 0.9, </a:t>
            </a:r>
            <a:endParaRPr lang="en-US" sz="2400" dirty="0" smtClean="0"/>
          </a:p>
          <a:p>
            <a:r>
              <a:rPr lang="en-US" sz="2400" dirty="0" smtClean="0"/>
              <a:t>weight </a:t>
            </a:r>
            <a:r>
              <a:rPr lang="en-US" sz="2400" dirty="0"/>
              <a:t>decay of 0.0005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Weight initialization</a:t>
            </a:r>
            <a:r>
              <a:rPr lang="en-US" sz="2400" dirty="0"/>
              <a:t>: </a:t>
            </a:r>
            <a:r>
              <a:rPr lang="en-US" sz="2400" dirty="0" smtClean="0"/>
              <a:t>a </a:t>
            </a:r>
            <a:r>
              <a:rPr lang="en-US" sz="2400" dirty="0"/>
              <a:t>zero-mean Gaussian distribution with standard deviation 0.01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learning rate:</a:t>
            </a:r>
          </a:p>
          <a:p>
            <a:pPr lvl="1"/>
            <a:r>
              <a:rPr lang="en-US" sz="2000" dirty="0" smtClean="0"/>
              <a:t>The same </a:t>
            </a:r>
            <a:r>
              <a:rPr lang="en-US" sz="2000" dirty="0"/>
              <a:t>for all layers, </a:t>
            </a:r>
            <a:endParaRPr lang="en-US" sz="2000" dirty="0" smtClean="0"/>
          </a:p>
          <a:p>
            <a:pPr lvl="1"/>
            <a:r>
              <a:rPr lang="en-US" sz="2000" dirty="0"/>
              <a:t>The learning rate was initialized at 0.01 </a:t>
            </a:r>
            <a:r>
              <a:rPr lang="en-US" sz="2000" dirty="0" smtClean="0"/>
              <a:t>and adjusted </a:t>
            </a:r>
            <a:r>
              <a:rPr lang="en-US" sz="2000" dirty="0"/>
              <a:t>manually throughout </a:t>
            </a:r>
            <a:r>
              <a:rPr lang="en-US" sz="2000" dirty="0" smtClean="0"/>
              <a:t>training: The </a:t>
            </a:r>
            <a:r>
              <a:rPr lang="en-US" sz="2000" dirty="0"/>
              <a:t>heuristic which we followed was to divide the learning rate by 10 when the validation </a:t>
            </a:r>
            <a:r>
              <a:rPr lang="en-US" sz="2000" dirty="0" smtClean="0"/>
              <a:t>error rate </a:t>
            </a:r>
            <a:r>
              <a:rPr lang="en-US" sz="2000" dirty="0"/>
              <a:t>stopped improving with the current learning </a:t>
            </a:r>
            <a:r>
              <a:rPr lang="en-US" sz="2000" dirty="0" smtClean="0"/>
              <a:t>rate</a:t>
            </a:r>
          </a:p>
          <a:p>
            <a:r>
              <a:rPr lang="en-US" sz="2400" dirty="0" smtClean="0"/>
              <a:t>Dropout for fully connected layer (will discuss tomorrow)</a:t>
            </a:r>
          </a:p>
          <a:p>
            <a:r>
              <a:rPr lang="en-US" sz="2400" dirty="0" smtClean="0"/>
              <a:t>90 epochs through whole image dataset.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90" y="1710181"/>
            <a:ext cx="4305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07300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Exercise :</a:t>
            </a:r>
          </a:p>
          <a:p>
            <a:pPr marL="858838" lvl="1" indent="-514350">
              <a:buFont typeface="+mj-lt"/>
              <a:buAutoNum type="arabicPeriod"/>
            </a:pPr>
            <a:r>
              <a:rPr lang="en-US" sz="2000" dirty="0" smtClean="0"/>
              <a:t>Read Alex K. paper: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://www.cs.toronto.edu/~</a:t>
            </a:r>
            <a:r>
              <a:rPr lang="en-US" sz="1600" dirty="0" smtClean="0">
                <a:hlinkClick r:id="rId2"/>
              </a:rPr>
              <a:t>fritz/absps/imagenet.pdf</a:t>
            </a:r>
            <a:r>
              <a:rPr lang="en-US" sz="1600" dirty="0" smtClean="0"/>
              <a:t> </a:t>
            </a:r>
          </a:p>
          <a:p>
            <a:pPr marL="858838" lvl="1" indent="-514350">
              <a:buFont typeface="+mj-lt"/>
              <a:buAutoNum type="arabicPeriod"/>
            </a:pPr>
            <a:r>
              <a:rPr lang="en-US" sz="2000" dirty="0" smtClean="0"/>
              <a:t>Train </a:t>
            </a:r>
            <a:r>
              <a:rPr lang="en-US" sz="2000" dirty="0" err="1" smtClean="0"/>
              <a:t>Imagenet</a:t>
            </a:r>
            <a:r>
              <a:rPr lang="en-US" sz="2000" dirty="0" smtClean="0"/>
              <a:t>. How good you can get till tomorrow 9am?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Projects: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Add to </a:t>
            </a:r>
            <a:r>
              <a:rPr lang="en-US" sz="2400" dirty="0" err="1" smtClean="0"/>
              <a:t>caffe</a:t>
            </a:r>
            <a:r>
              <a:rPr lang="en-US" sz="2400" dirty="0" smtClean="0"/>
              <a:t>: </a:t>
            </a:r>
          </a:p>
          <a:p>
            <a:pPr lvl="1"/>
            <a:r>
              <a:rPr lang="en-US" sz="1800" dirty="0" smtClean="0"/>
              <a:t>line-search , CGD, </a:t>
            </a:r>
            <a:r>
              <a:rPr lang="en-US" sz="1800" dirty="0" err="1" smtClean="0"/>
              <a:t>Adagrad</a:t>
            </a:r>
            <a:r>
              <a:rPr lang="en-US" sz="1800" dirty="0" smtClean="0"/>
              <a:t>/</a:t>
            </a:r>
            <a:r>
              <a:rPr lang="en-US" sz="1800" dirty="0" err="1" smtClean="0"/>
              <a:t>AdaDelta</a:t>
            </a:r>
            <a:r>
              <a:rPr lang="en-US" sz="1800" dirty="0" smtClean="0"/>
              <a:t> (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arxiv.org/pdf/1212.5701v1.pdf</a:t>
            </a:r>
            <a:r>
              <a:rPr lang="en-US" sz="1800" dirty="0" smtClean="0"/>
              <a:t> 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1905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</a:t>
            </a:r>
            <a:r>
              <a:rPr lang="en-US" sz="2400" dirty="0" smtClean="0"/>
              <a:t>radient-based learning for Convolutional NN</a:t>
            </a:r>
          </a:p>
          <a:p>
            <a:r>
              <a:rPr lang="en-US" sz="2400" dirty="0" smtClean="0"/>
              <a:t>Stochastic gradient descent in </a:t>
            </a:r>
            <a:r>
              <a:rPr lang="en-US" sz="2400" dirty="0" err="1" smtClean="0"/>
              <a:t>caffe</a:t>
            </a:r>
            <a:endParaRPr lang="en-US" sz="2400" dirty="0" smtClean="0"/>
          </a:p>
          <a:p>
            <a:pPr lvl="1"/>
            <a:r>
              <a:rPr lang="en-US" sz="2000" dirty="0" smtClean="0"/>
              <a:t>Learning rate adaptation</a:t>
            </a:r>
          </a:p>
          <a:p>
            <a:pPr lvl="1"/>
            <a:r>
              <a:rPr lang="en-US" sz="2000" dirty="0" smtClean="0"/>
              <a:t>Momentum and weight decay </a:t>
            </a:r>
          </a:p>
          <a:p>
            <a:r>
              <a:rPr lang="en-US" sz="2400" dirty="0" smtClean="0"/>
              <a:t>SGD with line search</a:t>
            </a:r>
          </a:p>
          <a:p>
            <a:r>
              <a:rPr lang="en-US" sz="2400" dirty="0" smtClean="0"/>
              <a:t>Newton methods;</a:t>
            </a:r>
          </a:p>
          <a:p>
            <a:pPr lvl="1"/>
            <a:r>
              <a:rPr lang="en-US" sz="2000" dirty="0" smtClean="0"/>
              <a:t>Conjugate Gradient</a:t>
            </a:r>
          </a:p>
          <a:p>
            <a:pPr lvl="1"/>
            <a:r>
              <a:rPr lang="en-US" sz="2000" dirty="0"/>
              <a:t>Limited memory BFGS (L-BFGS)</a:t>
            </a:r>
            <a:endParaRPr lang="en-US" sz="2000" dirty="0" smtClean="0"/>
          </a:p>
          <a:p>
            <a:r>
              <a:rPr lang="en-US" sz="2400" dirty="0" err="1" smtClean="0"/>
              <a:t>Imagenet</a:t>
            </a:r>
            <a:r>
              <a:rPr lang="en-US" sz="2400" dirty="0" smtClean="0"/>
              <a:t> training</a:t>
            </a:r>
          </a:p>
        </p:txBody>
      </p:sp>
    </p:spTree>
    <p:extLst>
      <p:ext uri="{BB962C8B-B14F-4D97-AF65-F5344CB8AC3E}">
        <p14:creationId xmlns:p14="http://schemas.microsoft.com/office/powerpoint/2010/main" val="531007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AutoNum type="arabicPeriod"/>
            </a:pPr>
            <a:r>
              <a:rPr lang="en-US" sz="2000" dirty="0" err="1" smtClean="0"/>
              <a:t>LeCun</a:t>
            </a:r>
            <a:r>
              <a:rPr lang="en-US" sz="2000" dirty="0" smtClean="0"/>
              <a:t> et all “Efficient </a:t>
            </a:r>
            <a:r>
              <a:rPr lang="en-US" sz="2000" dirty="0" err="1" smtClean="0"/>
              <a:t>Backpropagation</a:t>
            </a:r>
            <a:r>
              <a:rPr lang="en-US" sz="2000" dirty="0" smtClean="0"/>
              <a:t> “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://cseweb.ucsd.edu/classes/wi08/cse253/Handouts/lecun-98b.pdf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sz="2000" dirty="0" smtClean="0"/>
              <a:t>Le, Ng </a:t>
            </a:r>
            <a:r>
              <a:rPr lang="en-US" sz="2000" dirty="0"/>
              <a:t>et all “On Optimization Methods for Deep Learning“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http://cs.stanford.edu/people/ang/?</a:t>
            </a:r>
            <a:r>
              <a:rPr lang="en-US" sz="2000" dirty="0" smtClean="0">
                <a:hlinkClick r:id="rId3"/>
              </a:rPr>
              <a:t>portfolio=on-optimization-methods-for-deep-learning</a:t>
            </a:r>
            <a:r>
              <a:rPr lang="en-US" sz="2000" dirty="0" smtClean="0"/>
              <a:t> 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sz="2000" dirty="0" smtClean="0"/>
              <a:t>Hinton Lecture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://www.cs.toronto.edu/~</a:t>
            </a:r>
            <a:r>
              <a:rPr lang="en-US" sz="2000" dirty="0" smtClean="0">
                <a:hlinkClick r:id="rId2"/>
              </a:rPr>
              <a:t>hinton/csc2515/notes/lec6tutorial.pdf</a:t>
            </a:r>
          </a:p>
          <a:p>
            <a:pPr marL="0" indent="0">
              <a:buNone/>
            </a:pPr>
            <a:r>
              <a:rPr lang="en-US" sz="2000" dirty="0" smtClean="0"/>
              <a:t>++  </a:t>
            </a:r>
            <a:endParaRPr lang="en-US" sz="2000" dirty="0" smtClean="0">
              <a:hlinkClick r:id="rId2"/>
            </a:endParaRP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://yann.lecun.com/exdb/publis/pdf/lecun-01a.pdf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://www.iro.umontreal.ca/~</a:t>
            </a:r>
            <a:r>
              <a:rPr lang="en-US" sz="2000" dirty="0" smtClean="0">
                <a:hlinkClick r:id="rId4"/>
              </a:rPr>
              <a:t>pift6266/H10/notes/gradient.html#flowgraph</a:t>
            </a:r>
            <a:r>
              <a:rPr lang="en-US" sz="2000" dirty="0" smtClean="0"/>
              <a:t> 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sz="2000" dirty="0" err="1"/>
              <a:t>Bottou</a:t>
            </a:r>
            <a:r>
              <a:rPr lang="en-US" sz="2000" dirty="0"/>
              <a:t> Stochastic Gradient Descent Tricks </a:t>
            </a:r>
            <a:r>
              <a:rPr lang="en-US" sz="2000" dirty="0">
                <a:hlinkClick r:id="rId5"/>
              </a:rPr>
              <a:t>http</a:t>
            </a:r>
            <a:r>
              <a:rPr lang="en-US" sz="2000">
                <a:hlinkClick r:id="rId5"/>
              </a:rPr>
              <a:t>://</a:t>
            </a:r>
            <a:r>
              <a:rPr lang="en-US" sz="2000" smtClean="0">
                <a:hlinkClick r:id="rId5"/>
              </a:rPr>
              <a:t>research.microsoft.com/pubs/192769/tricks-2012.pdf</a:t>
            </a:r>
            <a:endParaRPr lang="en-US" sz="2400" dirty="0"/>
          </a:p>
          <a:p>
            <a:pPr marL="514350" indent="-514350">
              <a:buFont typeface="Wingdings" pitchFamily="2" charset="2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0353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8775" y="1412874"/>
                <a:ext cx="8407400" cy="491349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We want to find multilayer </a:t>
                </a:r>
                <a:r>
                  <a:rPr lang="en-US" sz="2400" dirty="0" err="1" smtClean="0"/>
                  <a:t>conv</a:t>
                </a:r>
                <a:r>
                  <a:rPr lang="en-US" sz="2400" dirty="0" smtClean="0"/>
                  <a:t> NN, </a:t>
                </a:r>
                <a:r>
                  <a:rPr lang="en-US" sz="2400" dirty="0" err="1" smtClean="0"/>
                  <a:t>parametrized</a:t>
                </a:r>
                <a:r>
                  <a:rPr lang="en-US" sz="2400" dirty="0" smtClean="0"/>
                  <a:t> by weights  W,  which minimize an error over N samples (</a:t>
                </a:r>
                <a:r>
                  <a:rPr lang="en-US" sz="2400" dirty="0" err="1" smtClean="0"/>
                  <a:t>x</a:t>
                </a:r>
                <a:r>
                  <a:rPr lang="en-US" sz="2400" baseline="-25000" dirty="0" err="1" smtClean="0"/>
                  <a:t>n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y</a:t>
                </a:r>
                <a:r>
                  <a:rPr lang="en-US" sz="2400" baseline="-25000" dirty="0" err="1" smtClean="0"/>
                  <a:t>n</a:t>
                </a:r>
                <a:r>
                  <a:rPr lang="en-US" sz="2400" dirty="0" smtClean="0"/>
                  <a:t>): </a:t>
                </a:r>
              </a:p>
              <a:p>
                <a:pPr marL="344488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𝑤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For this we will do iterative gradient descent: </a:t>
                </a:r>
              </a:p>
              <a:p>
                <a:pPr marL="344488" lvl="1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𝑊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𝑡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+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= </m:t>
                    </m:r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𝑊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 −</m:t>
                    </m:r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𝜆</m:t>
                    </m:r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∗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𝜕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𝜕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𝑤</m:t>
                        </m:r>
                      </m:den>
                    </m:f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 </m:t>
                    </m:r>
                  </m:oMath>
                </a14:m>
                <a:r>
                  <a:rPr lang="en-US" sz="2000" dirty="0" smtClean="0">
                    <a:effectLst/>
                    <a:ea typeface="Cambria Math"/>
                    <a:cs typeface="Calibri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𝑊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 −</m:t>
                    </m:r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𝜆</m:t>
                    </m:r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∗</m:t>
                    </m:r>
                    <m:f>
                      <m:fPr>
                        <m:ctrlPr>
                          <a:rPr lang="en-US" sz="2000" i="1" smtClean="0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i="1" smtClean="0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𝑛</m:t>
                        </m:r>
                        <m:r>
                          <m:rPr>
                            <m:brk m:alnAt="23"/>
                          </m:rP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𝜕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𝑙</m:t>
                            </m:r>
                          </m:num>
                          <m:den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𝜕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𝑤</m:t>
                            </m:r>
                          </m:den>
                        </m:f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(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,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𝑤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 smtClean="0">
                  <a:effectLst/>
                  <a:ea typeface="Cambria Math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effectLst/>
                  </a:rPr>
                  <a:t>Stochastic gradient descent:</a:t>
                </a:r>
              </a:p>
              <a:p>
                <a:pPr marL="801688" lvl="1" indent="-457200">
                  <a:buFont typeface="+mj-lt"/>
                  <a:buAutoNum type="arabicPeriod"/>
                </a:pPr>
                <a:r>
                  <a:rPr lang="en-US" sz="2000" dirty="0" smtClean="0">
                    <a:effectLst/>
                  </a:rPr>
                  <a:t>Randomly choose sample </a:t>
                </a:r>
                <a:r>
                  <a:rPr lang="en-US" sz="2000" dirty="0" smtClean="0"/>
                  <a:t>(</a:t>
                </a:r>
                <a:r>
                  <a:rPr lang="en-US" sz="2000" dirty="0" err="1" smtClean="0"/>
                  <a:t>x</a:t>
                </a:r>
                <a:r>
                  <a:rPr lang="en-US" sz="2000" baseline="-25000" dirty="0" err="1" smtClean="0"/>
                  <a:t>k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y</a:t>
                </a:r>
                <a:r>
                  <a:rPr lang="en-US" sz="2000" baseline="-25000" dirty="0" err="1" smtClean="0"/>
                  <a:t>k</a:t>
                </a:r>
                <a:r>
                  <a:rPr lang="en-US" sz="2000" dirty="0" smtClean="0"/>
                  <a:t>): </a:t>
                </a:r>
                <a:endParaRPr lang="en-US" sz="2000" baseline="-25000" dirty="0" smtClean="0">
                  <a:effectLst/>
                </a:endParaRPr>
              </a:p>
              <a:p>
                <a:pPr marL="801688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𝑊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𝑡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+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= </m:t>
                    </m:r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𝑊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 −</m:t>
                    </m:r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𝜆</m:t>
                    </m:r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∗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𝜕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𝑙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𝜕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𝑤</m:t>
                        </m:r>
                      </m:den>
                    </m:f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(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>
                    <a:effectLst/>
                    <a:ea typeface="Cambria Math"/>
                    <a:cs typeface="Calibri"/>
                  </a:rPr>
                  <a:t>)</a:t>
                </a:r>
                <a:endParaRPr lang="en-US" sz="2000" dirty="0">
                  <a:effectLst/>
                  <a:ea typeface="Cambria Math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775" y="1412874"/>
                <a:ext cx="8407400" cy="4913497"/>
              </a:xfrm>
              <a:blipFill rotWithShape="1">
                <a:blip r:embed="rId2"/>
                <a:stretch>
                  <a:fillRect l="-1233" t="-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FoAggMBIgACEQEDEQH/xAAaAAEAAwEBAQAAAAAAAAAAAAAAAwQFAgEH/8QAOxAAAgEDAgMFBQQIBwAAAAAAAQIDAAQREiEFMUETIlFhcRQyUoGRBiOCoRUkQpKxwdLwU1Vjk5TR8f/EABQBAQAAAAAAAAAAAAAAAAAAAAD/xAAUEQEAAAAAAAAAAAAAAAAAAAAA/9oADAMBAAIRAxEAPwD7jSqvELxbGATSLlNaq2OgJ51QX7S8OaRU1TBmGe9CwwcyDB25/dSfu+YyGzSsq249aXN41qiyq4maAMyYVmUZIB/snBxsM1q0ClKUClKr3czoUihUGWQ93VyUDmx8h+ZI5c6CxSqgtHIBa7uNfiCAB8sY+te20kizNb3BBcLqRxtrXrt0I2z03HoAtUpSgUqtxC6FlavOU1kEKq5xkkhRv0GSN+lZsn2jgt4rgXcLi4tiRJFD3wcKzd1jjOynw32oNulZK/aGwaQx6pVcEDS0TA7syg+mVYfL0qbhfFoOJD7lJY2EaSFJV0kBhkevqNvoaDQpSlBxNDHMuiZFdfhYAiqR4Lw1rqS5eygaSSLsW1RgjRliRjHUu2fHO9aFKCpFwuwhkSSGyto3j9xkhUFemxxtzP1q3SqtzO2mOO2KmSU4VuYUDm3n/wBkUFqlVRYQkfeGV3+NpG1fLB2+WKjEpspdFxLmAqWSR+a45gnrtuD5HNBckdY42d2CqoySTsBWXDdSy8XDvEEt+z7OMtnVrOGwfDKgHHp12E4U3Le03SlII+9HGwxy/bbz8B05nf3erSBZbP8AWEyZz2jqehO4HqBgfKgu1k8UnmivrVrZVbs2Pbg89LbKoPQlsfTpzq2LSQDSt7cBegOgkfMrn615NZKLOWK3GHYFg5OSX6MT1OQPpQWIJkniWSI5U8tsfIjoakrOEmhVv7dWMUyh5YwN8Ee8B4jqOo8wAeowvEZGkZ9dop0xqp7sh6sfEdAOWxO+2AuTRRzRtHKqvGwKsrDIYHmCKq/onhuIx7BaYjVkQdgvcVveA22Bycjrmu24fbY+6jWBx7rwgKw/vwO1dWUryRssuO1jbRJjkTzz5ZBBx0zigrQcD4XBGI0sLbAl7YZhUntMkhuXMZODVm3sbS1ZmtraGFmADGOMKTjxx6n61K0iI6ozqGf3VJ3b0rugUpSgVxLGssbRvnSwwcEj8xXdKCh+iLP4Zf8AkSf1VQsOB8P+zs5nskkRJ5ZGuGeVn70jai25wBqHTxrerxlDAgjIOxFAyKyONr7S0YjdgbJhcuU5rgEAeuCTjyHjV4WEIGEMyL8KTOoHoAdvlUsUEUKaIkCrzwOp8T40FCad5lSwnAE0rANp914xuzDyI28iw8QTpM6ohd2CqBkknAArGs4FuZZ4nJHsB7CF1PeU4Dah+ExjfqGGMHedJWur5bK5CloF7SQKO65yNB/icHcEDyJC0L6MjUsc7J8awtj+GT8qniljmjDxsGU9RXWKzbyQ2l7F7OF7S7zHpblrAyGPoobPU4AoOUmeMzWUJxIjsxkPKOM97UfqQB5eANecCPs1utrLlWctNFq/aDksRnxUkj0wetR3UItXWEMWa+HZO7HvO2dz66C58guOgrWlhimTRLGrp8LDIoPZZUhjMkrBEHMk4rOg4baXZkuryzjaSZtQEibquAFH0AOOhJq4llbo4cR5ZfdLEsV9M8qsUGNe/ZXgd+1ubrhsDi3lE0a6cAOAQCQOeMnntWwqhFCqMADAA6V7SgUpSgUpXErMkbMkZkYDIRSAT5b7UHdcySJGjPIwVVGSzHAAql7dd/5Tdf7kX9dZ3DL+/wCKXAi4nwmWwSOWRk7SVGE6owCtgHI5hsHqBz50Gr7Yzd6O0uHT4tKr+RIP5V17ZCbaScMSsQJdcYZcDOCDvmrOKx+ORuJLZoCU7SQJMyrqbQAXzjrgr5+8djyoI1MsFzDDCwE0y6LmTGRG5y4+e74Hmuemb72pgWKS1XMkechjvIGxqyfHYHPiK8NvG/DtFmVO2uN9WQWzqDE9dwCTVq3lWeCOVM6XUMAeYoIPb4sYZJ1fqhhYkfQb/Kozbtes0l1GUQppjTPeXcHUccjkLjwx51e2r2gw7qaQ3UUczfe2P6wzDYOp7mr90yZHQgeVas9zHCVViTI3uooyx+Xh58qpPbpeC6mJCntCsbkcgo0kHyzrB8vrXn2eLz2IurlcXEncffOyEqMHwOC34jyoLRvuzGq4gmgT43CkD1Kk4HmdqtAg8q9xmsm3u/ZHntUtbiWOGTShiQEKCoYLz6asDyAoNalYl/8AaB7OW1QcI4nN7RL2f3UIJTYnURn3dtz5itpTqUHBGeh6UHtKUoFKUoFV7qF3CPCQJY21IW5HoQfIj+R6VYpQVPbdIxJb3CyfCIy2fxDb6kUhjllnE866AoKxx5yRnmT57Dly+dW6UFOSB7d2ltAME5eHOAx8R4N+R6+NVbe9WPt4oBqcyZijbY5bcg+GCGJ8vlWtWdfwRR3ltxBlAaJijvy7jAjf0OPTJ86CYWjuNU9zMznqjFFHoB/PNRS3ElgD7Q5li0MyPgBsgElTjyBIPlWgOVZ3F4EvhBZEuNcqyMUbSwVDq5+BICnyY0HFrE1xFHAx1QRbSH/Gcc/w5znxO3IHNhlltp3kjQyRSHLIp7ytjGRnmDtt4775q1GixoqIoVVGAAMACuqCo14zjFtbys/+ohjUepI/hmpbSEwQ6XbW5JZ2+Jjz/wDOgwKmxSg8xXtKUClKUClKUClKUClKUCvGUMpUgEEYIPWvaUFVbMxjTBczxR9EUqQPTUDj0qSC3SAsy5Lv7zsclvn/ACqa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39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based training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8775" y="1412874"/>
                <a:ext cx="8407400" cy="491349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We want to find parameters W which minimize an error </a:t>
                </a:r>
              </a:p>
              <a:p>
                <a:pPr marL="344488" lvl="1" indent="0">
                  <a:buNone/>
                </a:pPr>
                <a:r>
                  <a:rPr lang="en-US" sz="2000" dirty="0" smtClean="0"/>
                  <a:t>E (f(x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,w),y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) = -log (f(</a:t>
                </a:r>
                <a:r>
                  <a:rPr lang="en-US" sz="2000" dirty="0"/>
                  <a:t>x</a:t>
                </a:r>
                <a:r>
                  <a:rPr lang="en-US" sz="2000" baseline="-25000" dirty="0"/>
                  <a:t>0</a:t>
                </a:r>
                <a:r>
                  <a:rPr lang="en-US" sz="2000" dirty="0" smtClean="0"/>
                  <a:t>,w) </a:t>
                </a:r>
                <a:r>
                  <a:rPr lang="en-US" sz="2000" baseline="-25000" dirty="0" smtClean="0"/>
                  <a:t>y0</a:t>
                </a:r>
                <a:r>
                  <a:rPr lang="en-US" sz="2000" dirty="0" smtClean="0"/>
                  <a:t>).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For this we will do iterative gradient descent: </a:t>
                </a:r>
              </a:p>
              <a:p>
                <a:pPr marL="344488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/>
                          <a:ea typeface="Cambria Math"/>
                          <a:cs typeface="Calibri"/>
                        </a:rPr>
                        <m:t>𝑊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  <m:t>𝑡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  <m:t>1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/>
                          <a:ea typeface="Cambria Math"/>
                          <a:cs typeface="Calibri"/>
                        </a:rPr>
                        <m:t>= </m:t>
                      </m:r>
                      <m:r>
                        <a:rPr lang="en-US" sz="2000" i="1">
                          <a:effectLst/>
                          <a:latin typeface="Cambria Math"/>
                          <a:ea typeface="Cambria Math"/>
                          <a:cs typeface="Calibri"/>
                        </a:rPr>
                        <m:t>𝑊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/>
                          <a:ea typeface="Cambria Math"/>
                          <a:cs typeface="Calibri"/>
                        </a:rPr>
                        <m:t> −</m:t>
                      </m:r>
                      <m:r>
                        <a:rPr lang="en-US" sz="2000" i="1">
                          <a:effectLst/>
                          <a:latin typeface="Cambria Math"/>
                          <a:ea typeface="Cambria Math"/>
                          <a:cs typeface="Calibri"/>
                        </a:rPr>
                        <m:t>𝜆</m:t>
                      </m:r>
                      <m:r>
                        <a:rPr lang="en-US" sz="2000" i="1">
                          <a:effectLst/>
                          <a:latin typeface="Cambria Math"/>
                          <a:ea typeface="Cambria Math"/>
                          <a:cs typeface="Calibri"/>
                        </a:rPr>
                        <m:t>∗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  <m:t>𝜕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  <m:t>𝐸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  <m:t>𝜕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Cambria Math"/>
                              <a:cs typeface="Calibri"/>
                            </a:rPr>
                            <m:t>𝑤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/>
                          <a:ea typeface="Cambria Math"/>
                          <a:cs typeface="Calibri"/>
                        </a:rPr>
                        <m:t> </m:t>
                      </m:r>
                    </m:oMath>
                  </m:oMathPara>
                </a14:m>
                <a:endParaRPr lang="en-US" sz="2000" dirty="0" smtClean="0">
                  <a:effectLst/>
                  <a:ea typeface="Cambria Math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We compute gradient using back-propagation:</a:t>
                </a:r>
              </a:p>
              <a:p>
                <a:pPr marL="344488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effectLst/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  <m:r>
                      <a:rPr lang="en-US" sz="2000" dirty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𝑤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effectLst/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  <m:r>
                      <a:rPr lang="en-US" sz="2000" dirty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𝑤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effectLst/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Issues: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E(.) is not convex and not smooth, with many local minima/flat regions. There is no guaranties to convergence.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>
                    <a:effectLst/>
                  </a:rPr>
                  <a:t>Computation of </a:t>
                </a:r>
                <a:r>
                  <a:rPr lang="en-US" sz="2400" dirty="0">
                    <a:effectLst/>
                  </a:rPr>
                  <a:t>gradient </a:t>
                </a:r>
                <a:r>
                  <a:rPr lang="en-US" sz="2400" dirty="0" smtClean="0">
                    <a:effectLst/>
                  </a:rPr>
                  <a:t>is </a:t>
                </a:r>
                <a:r>
                  <a:rPr lang="en-US" sz="2400" dirty="0">
                    <a:effectLst/>
                  </a:rPr>
                  <a:t>expensive.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775" y="1412874"/>
                <a:ext cx="8407400" cy="4913497"/>
              </a:xfrm>
              <a:blipFill rotWithShape="1">
                <a:blip r:embed="rId2"/>
                <a:stretch>
                  <a:fillRect l="-1305" t="-1489" r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FoAggMBIgACEQEDEQH/xAAaAAEAAwEBAQAAAAAAAAAAAAAAAwQFAgEH/8QAOxAAAgEDAgMFBQQIBwAAAAAAAQIDAAQREiEFMUETIlFhcRQyUoGRBiOCoRUkQpKxwdLwU1Vjk5TR8f/EABQBAQAAAAAAAAAAAAAAAAAAAAD/xAAUEQEAAAAAAAAAAAAAAAAAAAAA/9oADAMBAAIRAxEAPwD7jSqvELxbGATSLlNaq2OgJ51QX7S8OaRU1TBmGe9CwwcyDB25/dSfu+YyGzSsq249aXN41qiyq4maAMyYVmUZIB/snBxsM1q0ClKUClKr3czoUihUGWQ93VyUDmx8h+ZI5c6CxSqgtHIBa7uNfiCAB8sY+te20kizNb3BBcLqRxtrXrt0I2z03HoAtUpSgUqtxC6FlavOU1kEKq5xkkhRv0GSN+lZsn2jgt4rgXcLi4tiRJFD3wcKzd1jjOynw32oNulZK/aGwaQx6pVcEDS0TA7syg+mVYfL0qbhfFoOJD7lJY2EaSFJV0kBhkevqNvoaDQpSlBxNDHMuiZFdfhYAiqR4Lw1rqS5eygaSSLsW1RgjRliRjHUu2fHO9aFKCpFwuwhkSSGyto3j9xkhUFemxxtzP1q3SqtzO2mOO2KmSU4VuYUDm3n/wBkUFqlVRYQkfeGV3+NpG1fLB2+WKjEpspdFxLmAqWSR+a45gnrtuD5HNBckdY42d2CqoySTsBWXDdSy8XDvEEt+z7OMtnVrOGwfDKgHHp12E4U3Le03SlII+9HGwxy/bbz8B05nf3erSBZbP8AWEyZz2jqehO4HqBgfKgu1k8UnmivrVrZVbs2Pbg89LbKoPQlsfTpzq2LSQDSt7cBegOgkfMrn615NZKLOWK3GHYFg5OSX6MT1OQPpQWIJkniWSI5U8tsfIjoakrOEmhVv7dWMUyh5YwN8Ee8B4jqOo8wAeowvEZGkZ9dop0xqp7sh6sfEdAOWxO+2AuTRRzRtHKqvGwKsrDIYHmCKq/onhuIx7BaYjVkQdgvcVveA22Bycjrmu24fbY+6jWBx7rwgKw/vwO1dWUryRssuO1jbRJjkTzz5ZBBx0zigrQcD4XBGI0sLbAl7YZhUntMkhuXMZODVm3sbS1ZmtraGFmADGOMKTjxx6n61K0iI6ozqGf3VJ3b0rugUpSgVxLGssbRvnSwwcEj8xXdKCh+iLP4Zf8AkSf1VQsOB8P+zs5nskkRJ5ZGuGeVn70jai25wBqHTxrerxlDAgjIOxFAyKyONr7S0YjdgbJhcuU5rgEAeuCTjyHjV4WEIGEMyL8KTOoHoAdvlUsUEUKaIkCrzwOp8T40FCad5lSwnAE0rANp914xuzDyI28iw8QTpM6ohd2CqBkknAArGs4FuZZ4nJHsB7CF1PeU4Dah+ExjfqGGMHedJWur5bK5CloF7SQKO65yNB/icHcEDyJC0L6MjUsc7J8awtj+GT8qniljmjDxsGU9RXWKzbyQ2l7F7OF7S7zHpblrAyGPoobPU4AoOUmeMzWUJxIjsxkPKOM97UfqQB5eANecCPs1utrLlWctNFq/aDksRnxUkj0wetR3UItXWEMWa+HZO7HvO2dz66C58guOgrWlhimTRLGrp8LDIoPZZUhjMkrBEHMk4rOg4baXZkuryzjaSZtQEibquAFH0AOOhJq4llbo4cR5ZfdLEsV9M8qsUGNe/ZXgd+1ubrhsDi3lE0a6cAOAQCQOeMnntWwqhFCqMADAA6V7SgUpSgUpXErMkbMkZkYDIRSAT5b7UHdcySJGjPIwVVGSzHAAql7dd/5Tdf7kX9dZ3DL+/wCKXAi4nwmWwSOWRk7SVGE6owCtgHI5hsHqBz50Gr7Yzd6O0uHT4tKr+RIP5V17ZCbaScMSsQJdcYZcDOCDvmrOKx+ORuJLZoCU7SQJMyrqbQAXzjrgr5+8djyoI1MsFzDDCwE0y6LmTGRG5y4+e74Hmuemb72pgWKS1XMkechjvIGxqyfHYHPiK8NvG/DtFmVO2uN9WQWzqDE9dwCTVq3lWeCOVM6XUMAeYoIPb4sYZJ1fqhhYkfQb/Kozbtes0l1GUQppjTPeXcHUccjkLjwx51e2r2gw7qaQ3UUczfe2P6wzDYOp7mr90yZHQgeVas9zHCVViTI3uooyx+Xh58qpPbpeC6mJCntCsbkcgo0kHyzrB8vrXn2eLz2IurlcXEncffOyEqMHwOC34jyoLRvuzGq4gmgT43CkD1Kk4HmdqtAg8q9xmsm3u/ZHntUtbiWOGTShiQEKCoYLz6asDyAoNalYl/8AaB7OW1QcI4nN7RL2f3UIJTYnURn3dtz5itpTqUHBGeh6UHtKUoFKUoFV7qF3CPCQJY21IW5HoQfIj+R6VYpQVPbdIxJb3CyfCIy2fxDb6kUhjllnE866AoKxx5yRnmT57Dly+dW6UFOSB7d2ltAME5eHOAx8R4N+R6+NVbe9WPt4oBqcyZijbY5bcg+GCGJ8vlWtWdfwRR3ltxBlAaJijvy7jAjf0OPTJ86CYWjuNU9zMznqjFFHoB/PNRS3ElgD7Q5li0MyPgBsgElTjyBIPlWgOVZ3F4EvhBZEuNcqyMUbSwVDq5+BICnyY0HFrE1xFHAx1QRbSH/Gcc/w5znxO3IHNhlltp3kjQyRSHLIp7ytjGRnmDtt4775q1GixoqIoVVGAAMACuqCo14zjFtbys/+ohjUepI/hmpbSEwQ6XbW5JZ2+Jjz/wDOgwKmxSg8xXtKUClKUClKUClKUClKUCvGUMpUgEEYIPWvaUFVbMxjTBczxR9EUqQPTUDj0qSC3SAsy5Lv7zsclvn/ACqa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 descr="http://upload.wikimedia.org/wikipedia/commons/thumb/f/ff/Gradient_descent.svg/512px-Gradient_descen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13" y="2388091"/>
            <a:ext cx="2026801" cy="217327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709718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Gradient Descent with mini-batches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effectLst/>
              </a:rPr>
              <a:t>Stochastic Gradient Descent: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sz="2000" dirty="0" smtClean="0">
                <a:effectLst/>
              </a:rPr>
              <a:t>divide </a:t>
            </a:r>
            <a:r>
              <a:rPr lang="en-US" sz="2000" dirty="0">
                <a:effectLst/>
              </a:rPr>
              <a:t>the dataset into small batches of examples, </a:t>
            </a:r>
            <a:endParaRPr lang="en-US" sz="2000" dirty="0" smtClean="0">
              <a:effectLst/>
            </a:endParaRPr>
          </a:p>
          <a:p>
            <a:pPr marL="801688" lvl="1" indent="-457200">
              <a:buFont typeface="+mj-lt"/>
              <a:buAutoNum type="arabicPeriod"/>
            </a:pPr>
            <a:r>
              <a:rPr lang="en-US" sz="2000" dirty="0" smtClean="0">
                <a:effectLst/>
              </a:rPr>
              <a:t>compute </a:t>
            </a:r>
            <a:r>
              <a:rPr lang="en-US" sz="2000" dirty="0">
                <a:effectLst/>
              </a:rPr>
              <a:t>the gradient using a single batch, make an </a:t>
            </a:r>
            <a:r>
              <a:rPr lang="en-US" sz="2000" dirty="0" smtClean="0">
                <a:effectLst/>
              </a:rPr>
              <a:t>update, or do line-search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sz="2000" dirty="0" smtClean="0">
                <a:effectLst/>
              </a:rPr>
              <a:t>move </a:t>
            </a:r>
            <a:r>
              <a:rPr lang="en-US" sz="2000" dirty="0">
                <a:effectLst/>
              </a:rPr>
              <a:t>to the </a:t>
            </a:r>
            <a:r>
              <a:rPr lang="en-US" sz="2000" dirty="0" smtClean="0">
                <a:effectLst/>
              </a:rPr>
              <a:t> next </a:t>
            </a:r>
            <a:r>
              <a:rPr lang="en-US" sz="2000" dirty="0">
                <a:effectLst/>
              </a:rPr>
              <a:t>batch of </a:t>
            </a:r>
            <a:r>
              <a:rPr lang="en-US" sz="2000" dirty="0" smtClean="0">
                <a:effectLst/>
              </a:rPr>
              <a:t>examples…</a:t>
            </a:r>
          </a:p>
          <a:p>
            <a:pPr marL="0" indent="0">
              <a:buNone/>
            </a:pPr>
            <a:r>
              <a:rPr lang="en-US" sz="2400" dirty="0" smtClean="0">
                <a:effectLst/>
              </a:rPr>
              <a:t>Key </a:t>
            </a:r>
            <a:r>
              <a:rPr lang="en-US" sz="2400" dirty="0">
                <a:effectLst/>
              </a:rPr>
              <a:t>parameters :</a:t>
            </a:r>
          </a:p>
          <a:p>
            <a:pPr lvl="1"/>
            <a:r>
              <a:rPr lang="en-US" sz="2000" dirty="0">
                <a:effectLst/>
              </a:rPr>
              <a:t>size of mini-batch</a:t>
            </a:r>
          </a:p>
          <a:p>
            <a:pPr lvl="1"/>
            <a:r>
              <a:rPr lang="en-US" sz="2000" dirty="0">
                <a:effectLst/>
              </a:rPr>
              <a:t>number of iteration per mini-batch</a:t>
            </a:r>
          </a:p>
          <a:p>
            <a:pPr marL="0" indent="0">
              <a:buNone/>
            </a:pPr>
            <a:r>
              <a:rPr lang="en-US" sz="2400" dirty="0" smtClean="0">
                <a:effectLst/>
              </a:rPr>
              <a:t>Mini-batches: </a:t>
            </a:r>
          </a:p>
          <a:p>
            <a:pPr lvl="1"/>
            <a:r>
              <a:rPr lang="en-US" sz="2000" dirty="0" smtClean="0">
                <a:effectLst/>
              </a:rPr>
              <a:t>choose samples from different classes </a:t>
            </a:r>
          </a:p>
        </p:txBody>
      </p:sp>
    </p:spTree>
    <p:extLst>
      <p:ext uri="{BB962C8B-B14F-4D97-AF65-F5344CB8AC3E}">
        <p14:creationId xmlns:p14="http://schemas.microsoft.com/office/powerpoint/2010/main" val="3462754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Rate adaptation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8903" y="1401435"/>
                <a:ext cx="8407400" cy="27346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>
                    <a:effectLst/>
                    <a:ea typeface="Cambria Math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/>
                        <a:ea typeface="Cambria Math"/>
                        <a:cs typeface="Calibri"/>
                      </a:rPr>
                      <m:t>𝑊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𝑡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+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= </m:t>
                    </m:r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𝑊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 −</m:t>
                    </m:r>
                    <m:r>
                      <a:rPr lang="en-US" sz="2000" b="0" i="1" smtClean="0">
                        <a:solidFill>
                          <a:srgbClr val="FFCC00"/>
                        </a:solidFill>
                        <a:effectLst/>
                        <a:latin typeface="Cambria Math"/>
                        <a:ea typeface="Cambria Math"/>
                        <a:cs typeface="Calibri"/>
                      </a:rPr>
                      <m:t>𝜆</m:t>
                    </m:r>
                    <m:r>
                      <a:rPr lang="en-US" sz="2000" b="0" i="1" smtClean="0">
                        <a:solidFill>
                          <a:srgbClr val="FFCC00"/>
                        </a:solidFill>
                        <a:effectLst/>
                        <a:latin typeface="Cambria Math"/>
                        <a:ea typeface="Cambria Math"/>
                        <a:cs typeface="Calibri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CC00"/>
                        </a:solidFill>
                        <a:effectLst/>
                        <a:latin typeface="Cambria Math"/>
                        <a:ea typeface="Cambria Math"/>
                        <a:cs typeface="Calibri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FFCC00"/>
                        </a:solidFill>
                        <a:effectLst/>
                        <a:latin typeface="Cambria Math"/>
                        <a:ea typeface="Cambria Math"/>
                        <a:cs typeface="Calibri"/>
                      </a:rPr>
                      <m:t>) ∗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𝜕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𝜕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𝑤</m:t>
                        </m:r>
                      </m:den>
                    </m:f>
                  </m:oMath>
                </a14:m>
                <a:endParaRPr lang="en-US" sz="2000" dirty="0" smtClean="0">
                  <a:effectLst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>
                    <a:effectLst/>
                  </a:rPr>
                  <a:t>Decrease learning rate (“annealing”), e.g.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latin typeface="Calibri"/>
                        <a:cs typeface="Calibri"/>
                      </a:rPr>
                      <m:t>λ</m:t>
                    </m:r>
                    <m:r>
                      <m:rPr>
                        <m:nor/>
                      </m:rPr>
                      <a:rPr lang="en-US" sz="2400" dirty="0">
                        <a:latin typeface="Calibri"/>
                        <a:cs typeface="Calibri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alibri"/>
                        <a:cs typeface="Calibri"/>
                      </a:rPr>
                      <m:t>t</m:t>
                    </m:r>
                    <m:r>
                      <m:rPr>
                        <m:nor/>
                      </m:rPr>
                      <a:rPr lang="en-US" sz="2400" dirty="0">
                        <a:latin typeface="Calibri"/>
                        <a:cs typeface="Calibri"/>
                      </a:rPr>
                      <m:t>) =</m:t>
                    </m:r>
                    <m:f>
                      <m:fPr>
                        <m:ctrlPr>
                          <a:rPr lang="el-GR" sz="2400" i="1" dirty="0">
                            <a:latin typeface="Cambria Math"/>
                            <a:cs typeface="Calibri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latin typeface="Calibri"/>
                            <a:cs typeface="Calibri"/>
                          </a:rPr>
                          <m:t>c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cs typeface="Calibri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</a:rPr>
                  <a:t>;</a:t>
                </a:r>
                <a:r>
                  <a:rPr lang="en-US" sz="2400" dirty="0" smtClean="0">
                    <a:effectLst/>
                  </a:rPr>
                  <a:t> usually</a:t>
                </a:r>
                <a:br>
                  <a:rPr lang="en-US" sz="2400" dirty="0" smtClean="0">
                    <a:effectLst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i="1">
                            <a:effectLst/>
                            <a:latin typeface="Cambria Math"/>
                          </a:rPr>
                          <m:t>𝑡</m:t>
                        </m:r>
                        <m:r>
                          <m:rPr>
                            <m:brk m:alnAt="25"/>
                          </m:rPr>
                          <a:rPr lang="en-US" sz="2000" i="1">
                            <a:effectLst/>
                            <a:latin typeface="Cambria Math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000" i="1">
                            <a:effectLst/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 smtClean="0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effectLst/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sz="2000" b="0" i="1" smtClean="0">
                            <a:effectLst/>
                            <a:latin typeface="Cambria Math"/>
                          </a:rPr>
                          <m:t>&lt;</m:t>
                        </m:r>
                        <m:r>
                          <a:rPr lang="en-US" sz="2000" b="0" i="1" smtClean="0">
                            <a:effectLst/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nary>
                  </m:oMath>
                </a14:m>
                <a:r>
                  <a:rPr lang="en-US" sz="2000" i="1" dirty="0" smtClean="0">
                    <a:effectLst/>
                    <a:latin typeface="Cambria Math"/>
                  </a:rPr>
                  <a:t> </a:t>
                </a:r>
                <a:r>
                  <a:rPr lang="en-US" sz="2000" dirty="0" smtClean="0">
                    <a:effectLst/>
                    <a:latin typeface="Cambria Math"/>
                  </a:rPr>
                  <a:t>;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effectLst/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i="1">
                            <a:effectLst/>
                            <a:latin typeface="Cambria Math"/>
                          </a:rPr>
                          <m:t>𝑡</m:t>
                        </m:r>
                        <m:r>
                          <m:rPr>
                            <m:brk m:alnAt="25"/>
                          </m:rPr>
                          <a:rPr lang="en-US" sz="2000" i="1">
                            <a:effectLst/>
                            <a:latin typeface="Cambria Math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000" i="1">
                            <a:effectLst/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effectLst/>
                                <a:latin typeface="Cambria Math"/>
                              </a:rPr>
                              <m:t>𝜆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sz="2000" b="0" i="1" smtClean="0">
                            <a:effectLst/>
                            <a:latin typeface="Cambria Math"/>
                          </a:rPr>
                          <m:t>=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nary>
                  </m:oMath>
                </a14:m>
                <a:endParaRPr lang="en-US" sz="2000" i="1" dirty="0">
                  <a:effectLst/>
                  <a:latin typeface="Cambria Math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effectLst/>
                  </a:rPr>
                  <a:t>Choose different learning rate per layer: </a:t>
                </a:r>
                <a:endParaRPr lang="en-US" sz="2400" dirty="0" smtClean="0">
                  <a:effectLst/>
                </a:endParaRPr>
              </a:p>
              <a:p>
                <a:pPr lvl="1"/>
                <a:r>
                  <a:rPr lang="el-GR" sz="1800" dirty="0" smtClean="0">
                    <a:effectLst/>
                    <a:latin typeface="Calibri"/>
                    <a:cs typeface="Calibri"/>
                  </a:rPr>
                  <a:t>λ</a:t>
                </a:r>
                <a:r>
                  <a:rPr lang="en-US" sz="1800" dirty="0" smtClean="0">
                    <a:effectLst/>
                    <a:latin typeface="Calibri"/>
                    <a:cs typeface="Calibri"/>
                  </a:rPr>
                  <a:t> </a:t>
                </a:r>
                <a:r>
                  <a:rPr lang="en-US" sz="1800" dirty="0">
                    <a:effectLst/>
                    <a:latin typeface="Calibri"/>
                    <a:cs typeface="Calibri"/>
                  </a:rPr>
                  <a:t>is </a:t>
                </a:r>
                <a:r>
                  <a:rPr lang="en-US" sz="1800" dirty="0" smtClean="0">
                    <a:effectLst/>
                    <a:latin typeface="Calibri"/>
                    <a:cs typeface="Calibri"/>
                  </a:rPr>
                  <a:t>~to </a:t>
                </a:r>
                <a:r>
                  <a:rPr lang="en-US" sz="1800" dirty="0">
                    <a:effectLst/>
                    <a:latin typeface="Calibri"/>
                    <a:cs typeface="Calibri"/>
                  </a:rPr>
                  <a:t>square root of # of connections which share </a:t>
                </a:r>
                <a:r>
                  <a:rPr lang="en-US" sz="1800" dirty="0" smtClean="0">
                    <a:effectLst/>
                    <a:latin typeface="Calibri"/>
                    <a:cs typeface="Calibri"/>
                  </a:rPr>
                  <a:t>weights</a:t>
                </a:r>
                <a:endParaRPr lang="en-US" sz="1800" dirty="0">
                  <a:effectLst/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ffectLst/>
                    <a:latin typeface="Calibri"/>
                    <a:cs typeface="Calibri"/>
                  </a:rPr>
                  <a:t>See </a:t>
                </a:r>
                <a:r>
                  <a:rPr lang="en-US" sz="2400" dirty="0" err="1">
                    <a:effectLst/>
                    <a:latin typeface="Calibri"/>
                    <a:cs typeface="Calibri"/>
                  </a:rPr>
                  <a:t>Zeiler</a:t>
                </a:r>
                <a:r>
                  <a:rPr lang="en-US" sz="2400" dirty="0">
                    <a:effectLst/>
                    <a:latin typeface="Calibri"/>
                    <a:cs typeface="Calibri"/>
                  </a:rPr>
                  <a:t> </a:t>
                </a:r>
                <a:r>
                  <a:rPr lang="en-US" sz="2400" dirty="0" err="1">
                    <a:effectLst/>
                    <a:latin typeface="Calibri"/>
                    <a:cs typeface="Calibri"/>
                  </a:rPr>
                  <a:t>Adadelta</a:t>
                </a:r>
                <a:r>
                  <a:rPr lang="en-US" sz="2400" dirty="0">
                    <a:effectLst/>
                    <a:latin typeface="Calibri"/>
                    <a:cs typeface="Calibri"/>
                  </a:rPr>
                  <a:t>: </a:t>
                </a:r>
                <a:r>
                  <a:rPr lang="en-US" sz="2400" dirty="0">
                    <a:effectLst/>
                    <a:latin typeface="Calibri"/>
                    <a:cs typeface="Calibri"/>
                    <a:hlinkClick r:id="rId2"/>
                  </a:rPr>
                  <a:t>http://arxiv.org/pdf/1212.5701v1.pdf</a:t>
                </a:r>
                <a:r>
                  <a:rPr lang="en-US" sz="2400" dirty="0">
                    <a:effectLst/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903" y="1401435"/>
                <a:ext cx="8407400" cy="2734638"/>
              </a:xfrm>
              <a:blipFill rotWithShape="1">
                <a:blip r:embed="rId3"/>
                <a:stretch>
                  <a:fillRect l="-1233" b="-10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16" y="4378901"/>
            <a:ext cx="2471293" cy="232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85" y="4385683"/>
            <a:ext cx="2893775" cy="232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541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Caffe</a:t>
            </a:r>
            <a:r>
              <a:rPr lang="en-US" dirty="0" smtClean="0"/>
              <a:t>: learning rate adaptation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8775" y="1412874"/>
                <a:ext cx="8407400" cy="48284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Caffe supports 4 learning rate policy (see 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solver.cpp</a:t>
                </a:r>
                <a:r>
                  <a:rPr lang="en-US" sz="2400" dirty="0" smtClean="0"/>
                  <a:t>):</a:t>
                </a:r>
              </a:p>
              <a:p>
                <a:pPr marL="858838" lvl="1" indent="-514350">
                  <a:buFont typeface="+mj-lt"/>
                  <a:buAutoNum type="arabicPeriod"/>
                </a:pPr>
                <a:r>
                  <a:rPr lang="en-US" sz="2000" dirty="0" smtClean="0"/>
                  <a:t>fixed: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𝜆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𝑐𝑜𝑛𝑠𝑡</m:t>
                    </m:r>
                  </m:oMath>
                </a14:m>
                <a:endParaRPr lang="en-US" sz="2000" dirty="0" smtClean="0"/>
              </a:p>
              <a:p>
                <a:pPr marL="858838" lvl="1" indent="-514350">
                  <a:buFont typeface="+mj-lt"/>
                  <a:buAutoNum type="arabicPeriod"/>
                </a:pPr>
                <a:r>
                  <a:rPr lang="en-US" sz="2000" dirty="0"/>
                  <a:t>exp: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∗ 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858838" lvl="1" indent="-514350">
                  <a:buFont typeface="+mj-lt"/>
                  <a:buAutoNum type="arabicPeriod"/>
                </a:pPr>
                <a:r>
                  <a:rPr lang="en-US" sz="2000" dirty="0"/>
                  <a:t>s</a:t>
                </a:r>
                <a:r>
                  <a:rPr lang="en-US" sz="2000" dirty="0" smtClean="0"/>
                  <a:t>tep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∗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[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𝑠𝑡𝑒𝑝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/>
                          </a:rPr>
                          <m:t> ]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</a:p>
              <a:p>
                <a:pPr marL="858838" lvl="1" indent="-514350">
                  <a:buFont typeface="+mj-lt"/>
                  <a:buAutoNum type="arabicPeriod"/>
                </a:pPr>
                <a:r>
                  <a:rPr lang="en-US" sz="2000" dirty="0" smtClean="0"/>
                  <a:t>inverse: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𝛾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400" dirty="0" err="1" smtClean="0"/>
                  <a:t>Caffe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also supports SGD with momentum and weight decay:</a:t>
                </a:r>
                <a:endParaRPr lang="en-US" sz="2400" dirty="0">
                  <a:effectLst/>
                </a:endParaRPr>
              </a:p>
              <a:p>
                <a:pPr lvl="1"/>
                <a:r>
                  <a:rPr lang="en-US" sz="2000" dirty="0">
                    <a:effectLst/>
                  </a:rPr>
                  <a:t>momentum</a:t>
                </a:r>
                <a:r>
                  <a:rPr lang="en-US" sz="2000" dirty="0">
                    <a:effectLst/>
                    <a:latin typeface="Calibri"/>
                    <a:cs typeface="Calibri"/>
                  </a:rPr>
                  <a:t>:  </a:t>
                </a:r>
                <a:br>
                  <a:rPr lang="en-US" sz="2000" dirty="0">
                    <a:effectLst/>
                    <a:latin typeface="Calibri"/>
                    <a:cs typeface="Calibri"/>
                  </a:rPr>
                </a:br>
                <a:r>
                  <a:rPr lang="en-US" sz="2000" dirty="0">
                    <a:effectLst/>
                    <a:latin typeface="Calibri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∆</m:t>
                    </m:r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𝑊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𝑡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+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=</m:t>
                    </m:r>
                    <m:r>
                      <a:rPr lang="en-US" sz="2000" b="1" i="1">
                        <a:solidFill>
                          <a:srgbClr val="FFCC00"/>
                        </a:solidFill>
                        <a:effectLst/>
                        <a:latin typeface="Cambria Math"/>
                        <a:ea typeface="Cambria Math"/>
                        <a:cs typeface="Calibri"/>
                      </a:rPr>
                      <m:t>𝜷</m:t>
                    </m:r>
                    <m:r>
                      <a:rPr lang="en-US" sz="2000" b="1" i="1">
                        <a:solidFill>
                          <a:srgbClr val="FFCC00"/>
                        </a:solidFill>
                        <a:effectLst/>
                        <a:latin typeface="Cambria Math"/>
                        <a:ea typeface="Cambria Math"/>
                        <a:cs typeface="Calibri"/>
                      </a:rPr>
                      <m:t>∗ ∆</m:t>
                    </m:r>
                    <m:r>
                      <a:rPr lang="en-US" sz="2000" b="1" i="1">
                        <a:solidFill>
                          <a:srgbClr val="FFCC00"/>
                        </a:solidFill>
                        <a:effectLst/>
                        <a:latin typeface="Cambria Math"/>
                        <a:ea typeface="Cambria Math"/>
                        <a:cs typeface="Calibri"/>
                      </a:rPr>
                      <m:t>𝑾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CC00"/>
                            </a:solidFill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CC00"/>
                            </a:solidFill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𝒕</m:t>
                        </m:r>
                      </m:e>
                    </m:d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1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−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𝛽</m:t>
                        </m:r>
                      </m:e>
                    </m:d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∗(−</m:t>
                    </m:r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𝛾</m:t>
                    </m:r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∗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𝜕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𝜕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Calibri"/>
                    <a:cs typeface="Calibri"/>
                  </a:rPr>
                  <a:t> ), </a:t>
                </a:r>
                <a:endParaRPr lang="en-US" sz="2000" dirty="0">
                  <a:effectLst/>
                </a:endParaRPr>
              </a:p>
              <a:p>
                <a:pPr lvl="1"/>
                <a:r>
                  <a:rPr lang="en-US" sz="2000" dirty="0">
                    <a:effectLst/>
                  </a:rPr>
                  <a:t>weight decay (regularization of weights) :</a:t>
                </a:r>
              </a:p>
              <a:p>
                <a:pPr marL="0" indent="0">
                  <a:buNone/>
                </a:pPr>
                <a:r>
                  <a:rPr lang="en-US" sz="2000" dirty="0">
                    <a:effectLst/>
                    <a:latin typeface="Calibri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𝑊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𝑡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+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 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𝑊</m:t>
                        </m:r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−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𝛾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∗ 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𝜕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𝐸</m:t>
                            </m:r>
                          </m:num>
                          <m:den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𝜕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Cambria Math"/>
                                <a:cs typeface="Calibri"/>
                              </a:rPr>
                              <m:t>𝑤</m:t>
                            </m:r>
                          </m:den>
                        </m:f>
                        <m:r>
                          <a:rPr lang="en-US" sz="2000" i="1">
                            <a:effectLst/>
                            <a:latin typeface="Cambria Math"/>
                            <a:ea typeface="Cambria Math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2000" i="1">
                        <a:effectLst/>
                        <a:latin typeface="Cambria Math"/>
                        <a:ea typeface="Cambria Math"/>
                        <a:cs typeface="Calibri"/>
                      </a:rPr>
                      <m:t>−</m:t>
                    </m:r>
                    <m:r>
                      <a:rPr lang="en-US" sz="2000" b="1" i="1">
                        <a:solidFill>
                          <a:srgbClr val="FFCC00"/>
                        </a:solidFill>
                        <a:effectLst/>
                        <a:latin typeface="Cambria Math"/>
                        <a:ea typeface="Cambria Math"/>
                        <a:cs typeface="Calibri"/>
                      </a:rPr>
                      <m:t>𝜸</m:t>
                    </m:r>
                    <m:r>
                      <a:rPr lang="en-US" sz="2000" b="1" i="1">
                        <a:solidFill>
                          <a:srgbClr val="FFCC00"/>
                        </a:solidFill>
                        <a:effectLst/>
                        <a:latin typeface="Cambria Math"/>
                        <a:ea typeface="Cambria Math"/>
                        <a:cs typeface="Calibri"/>
                      </a:rPr>
                      <m:t>∗</m:t>
                    </m:r>
                    <m:r>
                      <a:rPr lang="en-US" sz="2000" b="1" i="1">
                        <a:solidFill>
                          <a:srgbClr val="FFCC00"/>
                        </a:solidFill>
                        <a:effectLst/>
                        <a:latin typeface="Cambria Math"/>
                        <a:ea typeface="Cambria Math"/>
                        <a:cs typeface="Calibri"/>
                      </a:rPr>
                      <m:t>𝜽</m:t>
                    </m:r>
                    <m:r>
                      <a:rPr lang="en-US" sz="2000" b="1" i="1">
                        <a:solidFill>
                          <a:srgbClr val="FFCC00"/>
                        </a:solidFill>
                        <a:effectLst/>
                        <a:latin typeface="Cambria Math"/>
                        <a:ea typeface="Cambria Math"/>
                        <a:cs typeface="Calibri"/>
                      </a:rPr>
                      <m:t>∗</m:t>
                    </m:r>
                    <m:r>
                      <a:rPr lang="en-US" sz="2000" b="1" i="1">
                        <a:solidFill>
                          <a:srgbClr val="FFCC00"/>
                        </a:solidFill>
                        <a:effectLst/>
                        <a:latin typeface="Cambria Math"/>
                        <a:ea typeface="Cambria Math"/>
                        <a:cs typeface="Calibri"/>
                      </a:rPr>
                      <m:t>𝑾</m:t>
                    </m:r>
                    <m:r>
                      <a:rPr lang="en-US" sz="2000" b="1" i="1">
                        <a:solidFill>
                          <a:srgbClr val="FFCC00"/>
                        </a:solidFill>
                        <a:effectLst/>
                        <a:latin typeface="Cambria Math"/>
                        <a:ea typeface="Cambria Math"/>
                        <a:cs typeface="Calibri"/>
                      </a:rPr>
                      <m:t>(</m:t>
                    </m:r>
                    <m:r>
                      <a:rPr lang="en-US" sz="2000" b="1" i="1">
                        <a:solidFill>
                          <a:srgbClr val="FFCC00"/>
                        </a:solidFill>
                        <a:effectLst/>
                        <a:latin typeface="Cambria Math"/>
                        <a:ea typeface="Cambria Math"/>
                        <a:cs typeface="Calibri"/>
                      </a:rPr>
                      <m:t>𝒕</m:t>
                    </m:r>
                    <m:r>
                      <a:rPr lang="en-US" sz="2000" b="1" i="1">
                        <a:solidFill>
                          <a:srgbClr val="FFCC00"/>
                        </a:solidFill>
                        <a:effectLst/>
                        <a:latin typeface="Cambria Math"/>
                        <a:ea typeface="Cambria Math"/>
                        <a:cs typeface="Calibri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Calibri"/>
                    <a:cs typeface="Calibri"/>
                  </a:rPr>
                  <a:t> </a:t>
                </a:r>
                <a:endParaRPr lang="en-US" sz="2000" dirty="0" smtClean="0">
                  <a:effectLst/>
                  <a:latin typeface="Calibri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FFC000"/>
                    </a:solidFill>
                  </a:rPr>
                  <a:t>Exercise</a:t>
                </a:r>
                <a:r>
                  <a:rPr lang="en-US" sz="2000" dirty="0" smtClean="0"/>
                  <a:t>: Experiment </a:t>
                </a:r>
                <a:r>
                  <a:rPr lang="en-US" sz="2000" dirty="0"/>
                  <a:t>with optimization parameters for CIFAR-10</a:t>
                </a:r>
                <a:endParaRPr lang="en-US" sz="2000" dirty="0">
                  <a:effectLst/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775" y="1412874"/>
                <a:ext cx="8407400" cy="4828437"/>
              </a:xfrm>
              <a:blipFill rotWithShape="1">
                <a:blip r:embed="rId2"/>
                <a:stretch>
                  <a:fillRect l="-1233" t="-1515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446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beyond SGD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FFFFFF"/>
              </a:buClr>
              <a:buNone/>
            </a:pPr>
            <a:r>
              <a:rPr lang="en-US" sz="2400" dirty="0" smtClean="0">
                <a:effectLst/>
              </a:rPr>
              <a:t>See  Le at </a:t>
            </a:r>
            <a:r>
              <a:rPr lang="en-US" sz="2400" dirty="0">
                <a:effectLst/>
              </a:rPr>
              <a:t>all “On Optimization Methods for Deep </a:t>
            </a:r>
            <a:r>
              <a:rPr lang="en-US" sz="2400" dirty="0" smtClean="0">
                <a:effectLst/>
              </a:rPr>
              <a:t>Learning”</a:t>
            </a:r>
          </a:p>
          <a:p>
            <a:pPr marL="0" lvl="0" indent="0">
              <a:buClr>
                <a:srgbClr val="FFFFFF"/>
              </a:buClr>
              <a:buNone/>
            </a:pPr>
            <a:endParaRPr lang="en-US" sz="24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71" y="2009553"/>
            <a:ext cx="5410348" cy="414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120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l3.0-blue">
  <a:themeElements>
    <a:clrScheme name="Custom 1">
      <a:dk1>
        <a:srgbClr val="000000"/>
      </a:dk1>
      <a:lt1>
        <a:srgbClr val="FFFFFF"/>
      </a:lt1>
      <a:dk2>
        <a:srgbClr val="0860A8"/>
      </a:dk2>
      <a:lt2>
        <a:srgbClr val="FDB605"/>
      </a:lt2>
      <a:accent1>
        <a:srgbClr val="009900"/>
      </a:accent1>
      <a:accent2>
        <a:srgbClr val="FF5C00"/>
      </a:accent2>
      <a:accent3>
        <a:srgbClr val="AAB6D1"/>
      </a:accent3>
      <a:accent4>
        <a:srgbClr val="DADADA"/>
      </a:accent4>
      <a:accent5>
        <a:srgbClr val="AACAAA"/>
      </a:accent5>
      <a:accent6>
        <a:srgbClr val="E75300"/>
      </a:accent6>
      <a:hlink>
        <a:srgbClr val="FFFF00"/>
      </a:hlink>
      <a:folHlink>
        <a:srgbClr val="567EB9"/>
      </a:folHlink>
    </a:clrScheme>
    <a:fontScheme name="intel3.0-blu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4C1C9621A6B4D800F222E20EEC266" ma:contentTypeVersion="0" ma:contentTypeDescription="Create a new document." ma:contentTypeScope="" ma:versionID="c22a61cbe5e5ce25e9cf39bf26010a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FB8406-95AF-48C4-815D-FB0AC1ADF4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13E48BF-897A-4E0F-B295-48B8B67083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C2673-377F-4F66-BDF8-5815193BDF7B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9601</TotalTime>
  <Words>969</Words>
  <Application>Microsoft Office PowerPoint</Application>
  <PresentationFormat>On-screen Show (4:3)</PresentationFormat>
  <Paragraphs>110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intel3.0-blue</vt:lpstr>
      <vt:lpstr>Lecture 4:  CNN: Optimization Algorithms</vt:lpstr>
      <vt:lpstr>Agenda</vt:lpstr>
      <vt:lpstr>Links</vt:lpstr>
      <vt:lpstr>Gradient descent</vt:lpstr>
      <vt:lpstr>Gradient based training</vt:lpstr>
      <vt:lpstr>Stochastic Gradient Descent with mini-batches</vt:lpstr>
      <vt:lpstr>Learning Rate adaptation</vt:lpstr>
      <vt:lpstr>Caffe: learning rate adaptation</vt:lpstr>
      <vt:lpstr>Going beyond SGD</vt:lpstr>
      <vt:lpstr>AdaGrad/AdaDelta</vt:lpstr>
      <vt:lpstr>SGD with Line search</vt:lpstr>
      <vt:lpstr>Conjugate Gradient</vt:lpstr>
      <vt:lpstr>Stochastic Diagonal Levenberg-Marquardt</vt:lpstr>
      <vt:lpstr>Imagenet Training</vt:lpstr>
      <vt:lpstr>AlexNet</vt:lpstr>
      <vt:lpstr>AlexNet Parameters</vt:lpstr>
      <vt:lpstr>Exercises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IMEC 2006</dc:title>
  <dc:creator>Lilach Shokargi</dc:creator>
  <cp:lastModifiedBy>Ginzburg, Boris</cp:lastModifiedBy>
  <cp:revision>639</cp:revision>
  <dcterms:created xsi:type="dcterms:W3CDTF">2005-12-21T22:20:09Z</dcterms:created>
  <dcterms:modified xsi:type="dcterms:W3CDTF">2014-07-22T11:23:07Z</dcterms:modified>
</cp:coreProperties>
</file>