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53"/>
  </p:notesMasterIdLst>
  <p:sldIdLst>
    <p:sldId id="331" r:id="rId5"/>
    <p:sldId id="431" r:id="rId6"/>
    <p:sldId id="452" r:id="rId7"/>
    <p:sldId id="467" r:id="rId8"/>
    <p:sldId id="451" r:id="rId9"/>
    <p:sldId id="445" r:id="rId10"/>
    <p:sldId id="446" r:id="rId11"/>
    <p:sldId id="473" r:id="rId12"/>
    <p:sldId id="475" r:id="rId13"/>
    <p:sldId id="450" r:id="rId14"/>
    <p:sldId id="457" r:id="rId15"/>
    <p:sldId id="454" r:id="rId16"/>
    <p:sldId id="459" r:id="rId17"/>
    <p:sldId id="463" r:id="rId18"/>
    <p:sldId id="466" r:id="rId19"/>
    <p:sldId id="455" r:id="rId20"/>
    <p:sldId id="462" r:id="rId21"/>
    <p:sldId id="464" r:id="rId22"/>
    <p:sldId id="456" r:id="rId23"/>
    <p:sldId id="453" r:id="rId24"/>
    <p:sldId id="465" r:id="rId25"/>
    <p:sldId id="471" r:id="rId26"/>
    <p:sldId id="468" r:id="rId27"/>
    <p:sldId id="469" r:id="rId28"/>
    <p:sldId id="470" r:id="rId29"/>
    <p:sldId id="472" r:id="rId30"/>
    <p:sldId id="461" r:id="rId31"/>
    <p:sldId id="474" r:id="rId32"/>
    <p:sldId id="458" r:id="rId33"/>
    <p:sldId id="477" r:id="rId34"/>
    <p:sldId id="478" r:id="rId35"/>
    <p:sldId id="479" r:id="rId36"/>
    <p:sldId id="480" r:id="rId37"/>
    <p:sldId id="481" r:id="rId38"/>
    <p:sldId id="482" r:id="rId39"/>
    <p:sldId id="483" r:id="rId40"/>
    <p:sldId id="485" r:id="rId41"/>
    <p:sldId id="484" r:id="rId42"/>
    <p:sldId id="486" r:id="rId43"/>
    <p:sldId id="488" r:id="rId44"/>
    <p:sldId id="489" r:id="rId45"/>
    <p:sldId id="490" r:id="rId46"/>
    <p:sldId id="491" r:id="rId47"/>
    <p:sldId id="411" r:id="rId48"/>
    <p:sldId id="476" r:id="rId49"/>
    <p:sldId id="447" r:id="rId50"/>
    <p:sldId id="448" r:id="rId51"/>
    <p:sldId id="449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FF66"/>
    <a:srgbClr val="FF3300"/>
    <a:srgbClr val="07518F"/>
    <a:srgbClr val="FFFF00"/>
    <a:srgbClr val="FF6600"/>
    <a:srgbClr val="0A76D0"/>
    <a:srgbClr val="064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3054" autoAdjust="0"/>
  </p:normalViewPr>
  <p:slideViewPr>
    <p:cSldViewPr snapToGrid="0">
      <p:cViewPr>
        <p:scale>
          <a:sx n="80" d="100"/>
          <a:sy n="80" d="100"/>
        </p:scale>
        <p:origin x="-1560" y="-192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975CA1F-F9EC-4F00-8EB7-B69C391E2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1CC67F1-EE27-49DD-AA50-8225B2D6DBBE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5CA1F-F9EC-4F00-8EB7-B69C391E26F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2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5CA1F-F9EC-4F00-8EB7-B69C391E26F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1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9000" y="3981450"/>
            <a:ext cx="7810500" cy="1587500"/>
          </a:xfrm>
        </p:spPr>
        <p:txBody>
          <a:bodyPr lIns="92035" tIns="46019" rIns="92035" bIns="46019"/>
          <a:lstStyle>
            <a:lvl1pPr marL="0" indent="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400"/>
            </a:lvl1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Department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28688" y="2319338"/>
            <a:ext cx="7754937" cy="1471612"/>
          </a:xfrm>
        </p:spPr>
        <p:txBody>
          <a:bodyPr lIns="64264" tIns="32131" rIns="64264" bIns="32131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" y="6216155"/>
            <a:ext cx="1828737" cy="6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5502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470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62347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371600"/>
            <a:ext cx="4127500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71600"/>
            <a:ext cx="4127500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1702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415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7240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29007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8654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0385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bg1"/>
            </a:gs>
            <a:gs pos="53000">
              <a:schemeClr val="bg1">
                <a:gamma/>
                <a:shade val="46275"/>
                <a:invGamma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intel_rgb_100-whit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77750" y="6316988"/>
            <a:ext cx="6683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412875"/>
            <a:ext cx="84074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57163"/>
            <a:ext cx="8423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7750175" y="6310313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eaLnBrk="0" hangingPunct="0"/>
            <a:fld id="{0696CC28-641D-40DC-9F76-28EABBDA271B}" type="slidenum">
              <a:rPr lang="en-US" sz="900" b="1">
                <a:solidFill>
                  <a:srgbClr val="7FC2F9"/>
                </a:solidFill>
                <a:effectLst/>
              </a:rPr>
              <a:pPr eaLnBrk="0" hangingPunct="0"/>
              <a:t>‹#›</a:t>
            </a:fld>
            <a:endParaRPr lang="en-US" sz="900" b="1">
              <a:solidFill>
                <a:srgbClr val="7FC2F9"/>
              </a:soli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6196993"/>
            <a:ext cx="1828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9pPr>
    </p:titleStyle>
    <p:bodyStyle>
      <a:lvl1pPr marL="225425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+mn-cs"/>
        </a:defRPr>
      </a:lvl2pPr>
      <a:lvl3pPr marL="914400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+mn-cs"/>
        </a:defRPr>
      </a:lvl3pPr>
      <a:lvl4pPr marL="1382713" indent="-2397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7272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1844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6416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30988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5560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ilvr.nyu.edu/doku.php?id=software:overfeat:star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bgirshick/rcnn" TargetMode="External"/><Relationship Id="rId2" Type="http://schemas.openxmlformats.org/officeDocument/2006/relationships/hyperlink" Target="http://www.cs.berkeley.edu/~rbg/slides/rcnn-cvpr14-slide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age-net.org/challenges/LSVRC/2014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ecs.berkeley.edu/Pubs/TechRpts/2012/EECS-2012-124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bgirshick/rcnn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um/people/kahe/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ascallin.ecs.soton.ac.uk/challenges/VOC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-net.org/challenges/LSVRC/2014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94532" y="1704975"/>
            <a:ext cx="7754937" cy="20859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Lecture 6: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Classification &amp; Localization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49639" y="5590829"/>
            <a:ext cx="3823439" cy="49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9" rIns="92035" bIns="46019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ea typeface="+mn-ea"/>
                <a:cs typeface="+mn-cs"/>
              </a:defRPr>
            </a:lvl1pPr>
            <a:lvl2pPr marL="569913" indent="-225425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cs typeface="+mn-cs"/>
              </a:defRPr>
            </a:lvl2pPr>
            <a:lvl3pPr marL="914400" indent="-225425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cs typeface="+mn-cs"/>
              </a:defRPr>
            </a:lvl3pPr>
            <a:lvl4pPr marL="1382713" indent="-2397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4pPr>
            <a:lvl5pPr marL="17272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5pPr>
            <a:lvl6pPr marL="21844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6pPr>
            <a:lvl7pPr marL="26416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7pPr>
            <a:lvl8pPr marL="30988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8pPr>
            <a:lvl9pPr marL="35560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kern="0" dirty="0" err="1" smtClean="0"/>
              <a:t>boris</a:t>
            </a:r>
            <a:r>
              <a:rPr lang="en-US" sz="2000" b="1" kern="0" dirty="0" smtClean="0"/>
              <a:t>. ginzburg@intel.com</a:t>
            </a:r>
            <a:endParaRPr lang="en-US" sz="1600" kern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Overfeat: Integrated </a:t>
            </a:r>
            <a:br>
              <a:rPr lang="en-US" dirty="0" smtClean="0"/>
            </a:br>
            <a:r>
              <a:rPr lang="en-US" dirty="0" smtClean="0"/>
              <a:t>classification, localization &amp;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cilvr.nyu.edu/doku.php?id=software:overfeat:start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Training </a:t>
            </a:r>
            <a:r>
              <a:rPr lang="en-US" sz="2400" dirty="0"/>
              <a:t>a convolutional network to </a:t>
            </a:r>
            <a:r>
              <a:rPr lang="en-US" sz="2400" dirty="0" smtClean="0"/>
              <a:t>simultaneously classify</a:t>
            </a:r>
            <a:r>
              <a:rPr lang="en-US" sz="2400" dirty="0"/>
              <a:t>, locate and detect </a:t>
            </a:r>
            <a:r>
              <a:rPr lang="en-US" sz="2400" dirty="0" smtClean="0"/>
              <a:t>objects. 3 ideas: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apply </a:t>
            </a:r>
            <a:r>
              <a:rPr lang="en-US" sz="2400" dirty="0"/>
              <a:t>a </a:t>
            </a:r>
            <a:r>
              <a:rPr lang="en-US" sz="2400" dirty="0" err="1"/>
              <a:t>ConvNet</a:t>
            </a:r>
            <a:r>
              <a:rPr lang="en-US" sz="2400" dirty="0"/>
              <a:t> at multiple locations in the </a:t>
            </a:r>
            <a:r>
              <a:rPr lang="en-US" sz="2400" dirty="0" smtClean="0"/>
              <a:t>image, in </a:t>
            </a:r>
            <a:r>
              <a:rPr lang="en-US" sz="2400" dirty="0"/>
              <a:t>a sliding window fashion, and over multiple </a:t>
            </a:r>
            <a:r>
              <a:rPr lang="en-US" sz="2400" dirty="0" smtClean="0"/>
              <a:t>scales.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</a:t>
            </a:r>
            <a:r>
              <a:rPr lang="en-US" sz="2400" dirty="0" smtClean="0"/>
              <a:t>rain the </a:t>
            </a:r>
            <a:r>
              <a:rPr lang="en-US" sz="2400" dirty="0"/>
              <a:t>system to </a:t>
            </a:r>
            <a:r>
              <a:rPr lang="en-US" sz="2400" dirty="0" smtClean="0"/>
              <a:t>produce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sz="2000" dirty="0"/>
              <a:t>a distribution over categories for each window, </a:t>
            </a:r>
            <a:endParaRPr lang="en-US" sz="2000" dirty="0" smtClean="0"/>
          </a:p>
          <a:p>
            <a:pPr marL="801688" lvl="1" indent="-457200">
              <a:buFont typeface="+mj-lt"/>
              <a:buAutoNum type="arabicPeriod"/>
            </a:pPr>
            <a:r>
              <a:rPr lang="en-US" sz="2000" dirty="0" smtClean="0"/>
              <a:t>a prediction </a:t>
            </a:r>
            <a:r>
              <a:rPr lang="en-US" sz="2000" dirty="0"/>
              <a:t>of the location and size of the bounding box containing the object relative to that of </a:t>
            </a:r>
            <a:r>
              <a:rPr lang="en-US" sz="2000" dirty="0" smtClean="0"/>
              <a:t>the viewing window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accumulate </a:t>
            </a:r>
            <a:r>
              <a:rPr lang="en-US" sz="2400" dirty="0"/>
              <a:t>the evidence for each categories at each </a:t>
            </a:r>
            <a:r>
              <a:rPr lang="en-US" sz="2400" dirty="0" smtClean="0"/>
              <a:t>location and </a:t>
            </a:r>
            <a:r>
              <a:rPr lang="en-US" sz="2400" dirty="0"/>
              <a:t>size.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20167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Overfeat: “accurate” net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482415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</a:rPr>
              <a:t>input 3x221x221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effectLst/>
              </a:rPr>
              <a:t>convo</a:t>
            </a:r>
            <a:r>
              <a:rPr lang="en-US" sz="1800" dirty="0">
                <a:effectLst/>
              </a:rPr>
              <a:t>: 7×7 stride 2×2; </a:t>
            </a:r>
            <a:r>
              <a:rPr lang="en-US" sz="1800" dirty="0" err="1">
                <a:effectLst/>
              </a:rPr>
              <a:t>ReLU</a:t>
            </a:r>
            <a:r>
              <a:rPr lang="en-US" sz="1800" dirty="0">
                <a:effectLst/>
              </a:rPr>
              <a:t>; </a:t>
            </a:r>
            <a:r>
              <a:rPr lang="en-US" sz="1800" dirty="0" err="1">
                <a:effectLst/>
              </a:rPr>
              <a:t>maxpool</a:t>
            </a:r>
            <a:r>
              <a:rPr lang="en-US" sz="1800" dirty="0">
                <a:effectLst/>
              </a:rPr>
              <a:t>: 3×3 stride 3×3; </a:t>
            </a:r>
            <a:r>
              <a:rPr lang="en-US" sz="1800" dirty="0" smtClean="0">
                <a:effectLst/>
              </a:rPr>
              <a:t>output: </a:t>
            </a:r>
            <a:r>
              <a:rPr lang="en-US" sz="1800" dirty="0">
                <a:effectLst/>
              </a:rPr>
              <a:t>96x36x36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effectLst/>
              </a:rPr>
              <a:t>convo</a:t>
            </a:r>
            <a:r>
              <a:rPr lang="en-US" sz="1800" dirty="0">
                <a:effectLst/>
              </a:rPr>
              <a:t>: 7×7 stride 1×1; </a:t>
            </a:r>
            <a:r>
              <a:rPr lang="en-US" sz="1800" dirty="0" err="1">
                <a:effectLst/>
              </a:rPr>
              <a:t>ReLU</a:t>
            </a:r>
            <a:r>
              <a:rPr lang="en-US" sz="1800" dirty="0">
                <a:effectLst/>
              </a:rPr>
              <a:t>; </a:t>
            </a:r>
            <a:r>
              <a:rPr lang="en-US" sz="1800" dirty="0" err="1">
                <a:effectLst/>
              </a:rPr>
              <a:t>maxpool</a:t>
            </a:r>
            <a:r>
              <a:rPr lang="en-US" sz="1800" dirty="0">
                <a:effectLst/>
              </a:rPr>
              <a:t>: 2×2 stride 2×2; </a:t>
            </a:r>
            <a:r>
              <a:rPr lang="en-US" sz="1800" dirty="0" smtClean="0">
                <a:effectLst/>
              </a:rPr>
              <a:t>output: </a:t>
            </a:r>
            <a:r>
              <a:rPr lang="en-US" sz="1800" dirty="0">
                <a:effectLst/>
              </a:rPr>
              <a:t>256x15x15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effectLst/>
              </a:rPr>
              <a:t>convo</a:t>
            </a:r>
            <a:r>
              <a:rPr lang="en-US" sz="1800" dirty="0">
                <a:effectLst/>
              </a:rPr>
              <a:t>: 3×3 stride 1×1 0-padded; </a:t>
            </a:r>
            <a:r>
              <a:rPr lang="en-US" sz="1800" dirty="0" err="1">
                <a:effectLst/>
              </a:rPr>
              <a:t>ReLU</a:t>
            </a:r>
            <a:r>
              <a:rPr lang="en-US" sz="1800" dirty="0">
                <a:effectLst/>
              </a:rPr>
              <a:t>; </a:t>
            </a:r>
            <a:r>
              <a:rPr lang="en-US" sz="1800" dirty="0" smtClean="0">
                <a:effectLst/>
              </a:rPr>
              <a:t>output: </a:t>
            </a:r>
            <a:r>
              <a:rPr lang="en-US" sz="1800" dirty="0">
                <a:effectLst/>
              </a:rPr>
              <a:t>512x15x15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effectLst/>
              </a:rPr>
              <a:t>convo</a:t>
            </a:r>
            <a:r>
              <a:rPr lang="en-US" sz="1800" dirty="0">
                <a:effectLst/>
              </a:rPr>
              <a:t>: 3×3 stride 1×1 0-padded; </a:t>
            </a:r>
            <a:r>
              <a:rPr lang="en-US" sz="1800" dirty="0" err="1">
                <a:effectLst/>
              </a:rPr>
              <a:t>ReLU</a:t>
            </a:r>
            <a:r>
              <a:rPr lang="en-US" sz="1800" dirty="0">
                <a:effectLst/>
              </a:rPr>
              <a:t>; </a:t>
            </a:r>
            <a:r>
              <a:rPr lang="en-US" sz="1800" dirty="0" smtClean="0">
                <a:effectLst/>
              </a:rPr>
              <a:t>output: </a:t>
            </a:r>
            <a:r>
              <a:rPr lang="en-US" sz="1800" dirty="0">
                <a:effectLst/>
              </a:rPr>
              <a:t>512x15x15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effectLst/>
              </a:rPr>
              <a:t>convo</a:t>
            </a:r>
            <a:r>
              <a:rPr lang="en-US" sz="1800" dirty="0">
                <a:effectLst/>
              </a:rPr>
              <a:t>: 3×3 stride 1×1 0-padded; </a:t>
            </a:r>
            <a:r>
              <a:rPr lang="en-US" sz="1800" dirty="0" err="1">
                <a:effectLst/>
              </a:rPr>
              <a:t>ReLU</a:t>
            </a:r>
            <a:r>
              <a:rPr lang="en-US" sz="1800" dirty="0">
                <a:effectLst/>
              </a:rPr>
              <a:t>; </a:t>
            </a:r>
            <a:r>
              <a:rPr lang="en-US" sz="1800" dirty="0" smtClean="0">
                <a:effectLst/>
              </a:rPr>
              <a:t>output: </a:t>
            </a:r>
            <a:r>
              <a:rPr lang="en-US" sz="1800" dirty="0">
                <a:effectLst/>
              </a:rPr>
              <a:t>1024x15x15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effectLst/>
              </a:rPr>
              <a:t>convo</a:t>
            </a:r>
            <a:r>
              <a:rPr lang="en-US" sz="1800" dirty="0">
                <a:effectLst/>
              </a:rPr>
              <a:t>: 3×3 stride 1×1 0-padded; </a:t>
            </a:r>
            <a:r>
              <a:rPr lang="en-US" sz="1800" dirty="0" err="1">
                <a:effectLst/>
              </a:rPr>
              <a:t>ReLU</a:t>
            </a:r>
            <a:r>
              <a:rPr lang="en-US" sz="1800" dirty="0">
                <a:effectLst/>
              </a:rPr>
              <a:t>; </a:t>
            </a:r>
            <a:r>
              <a:rPr lang="en-US" sz="1800" dirty="0" err="1">
                <a:effectLst/>
              </a:rPr>
              <a:t>maxpool</a:t>
            </a:r>
            <a:r>
              <a:rPr lang="en-US" sz="1800" dirty="0">
                <a:effectLst/>
              </a:rPr>
              <a:t>: 3×3 stride 3×3; </a:t>
            </a: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en-US" sz="1800" dirty="0" smtClean="0">
                <a:effectLst/>
              </a:rPr>
              <a:t>output:  </a:t>
            </a:r>
            <a:r>
              <a:rPr lang="en-US" sz="1800" dirty="0">
                <a:effectLst/>
              </a:rPr>
              <a:t>1024x5x5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effectLst/>
              </a:rPr>
              <a:t>convo</a:t>
            </a:r>
            <a:r>
              <a:rPr lang="en-US" sz="1800" dirty="0">
                <a:effectLst/>
              </a:rPr>
              <a:t>: 5×5 stride 1×1; </a:t>
            </a:r>
            <a:r>
              <a:rPr lang="en-US" sz="1800" dirty="0" err="1">
                <a:effectLst/>
              </a:rPr>
              <a:t>ReLU</a:t>
            </a:r>
            <a:r>
              <a:rPr lang="en-US" sz="1800" dirty="0">
                <a:effectLst/>
              </a:rPr>
              <a:t>; </a:t>
            </a:r>
            <a:r>
              <a:rPr lang="en-US" sz="1800" dirty="0" smtClean="0">
                <a:effectLst/>
              </a:rPr>
              <a:t>output: </a:t>
            </a:r>
            <a:r>
              <a:rPr lang="en-US" sz="1800" dirty="0">
                <a:effectLst/>
              </a:rPr>
              <a:t>4096x1x1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effectLst/>
              </a:rPr>
              <a:t>full</a:t>
            </a:r>
            <a:r>
              <a:rPr lang="en-US" sz="1800" dirty="0">
                <a:effectLst/>
              </a:rPr>
              <a:t>; </a:t>
            </a:r>
            <a:r>
              <a:rPr lang="en-US" sz="1800" dirty="0" err="1">
                <a:effectLst/>
              </a:rPr>
              <a:t>ReLU</a:t>
            </a:r>
            <a:r>
              <a:rPr lang="en-US" sz="1800" dirty="0">
                <a:effectLst/>
              </a:rPr>
              <a:t>; </a:t>
            </a:r>
            <a:r>
              <a:rPr lang="en-US" sz="1800" dirty="0" smtClean="0">
                <a:effectLst/>
              </a:rPr>
              <a:t>output: </a:t>
            </a:r>
            <a:r>
              <a:rPr lang="en-US" sz="1800" dirty="0">
                <a:effectLst/>
              </a:rPr>
              <a:t>4096x1x1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effectLst/>
              </a:rPr>
              <a:t>full</a:t>
            </a:r>
            <a:r>
              <a:rPr lang="en-US" sz="1800" dirty="0">
                <a:effectLst/>
              </a:rPr>
              <a:t>; </a:t>
            </a:r>
            <a:r>
              <a:rPr lang="en-US" sz="1800" dirty="0" smtClean="0">
                <a:effectLst/>
              </a:rPr>
              <a:t>output: </a:t>
            </a:r>
            <a:r>
              <a:rPr lang="en-US" sz="1800" dirty="0">
                <a:effectLst/>
              </a:rPr>
              <a:t>1000x1x1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>
                <a:effectLst/>
              </a:rPr>
              <a:t>softmax</a:t>
            </a:r>
            <a:r>
              <a:rPr lang="en-US" sz="1800" dirty="0">
                <a:effectLst/>
              </a:rPr>
              <a:t>; </a:t>
            </a:r>
            <a:r>
              <a:rPr lang="en-US" sz="1800" dirty="0" smtClean="0">
                <a:effectLst/>
              </a:rPr>
              <a:t>output: </a:t>
            </a:r>
            <a:r>
              <a:rPr lang="en-US" sz="1800" dirty="0">
                <a:effectLst/>
              </a:rPr>
              <a:t>1000x1x1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Feature Extraction: 3 </a:t>
            </a:r>
            <a:r>
              <a:rPr lang="en-US" sz="2400" dirty="0">
                <a:solidFill>
                  <a:srgbClr val="FFC000"/>
                </a:solidFill>
              </a:rPr>
              <a:t>x [</a:t>
            </a:r>
            <a:r>
              <a:rPr lang="en-US" sz="2400" dirty="0" smtClean="0">
                <a:solidFill>
                  <a:srgbClr val="FFC000"/>
                </a:solidFill>
              </a:rPr>
              <a:t>231x231] </a:t>
            </a:r>
            <a:r>
              <a:rPr lang="en-US" sz="2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 1024 x </a:t>
            </a:r>
            <a:r>
              <a:rPr lang="en-US" sz="2400" dirty="0" smtClean="0">
                <a:solidFill>
                  <a:srgbClr val="FFC000"/>
                </a:solidFill>
              </a:rPr>
              <a:t>[</a:t>
            </a:r>
            <a:r>
              <a:rPr lang="en-US" sz="2400" dirty="0">
                <a:solidFill>
                  <a:srgbClr val="FFC000"/>
                </a:solidFill>
              </a:rPr>
              <a:t>5x5], </a:t>
            </a:r>
            <a:r>
              <a:rPr lang="en-US" sz="2400" dirty="0" smtClean="0">
                <a:solidFill>
                  <a:srgbClr val="FFC000"/>
                </a:solidFill>
              </a:rPr>
              <a:t>with total </a:t>
            </a:r>
            <a:r>
              <a:rPr lang="en-US" sz="2400" dirty="0">
                <a:solidFill>
                  <a:srgbClr val="FFC000"/>
                </a:solidFill>
              </a:rPr>
              <a:t>down-sampling is </a:t>
            </a:r>
            <a:r>
              <a:rPr lang="en-US" sz="2400" dirty="0" smtClean="0">
                <a:solidFill>
                  <a:srgbClr val="FFC000"/>
                </a:solidFill>
              </a:rPr>
              <a:t>(2x3x2x3):1=36:1</a:t>
            </a:r>
            <a:endParaRPr lang="en-US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15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Overfeat:  topology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22447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Layers 1-5 are similar to </a:t>
            </a:r>
            <a:r>
              <a:rPr lang="en-US" sz="2400" dirty="0" err="1" smtClean="0"/>
              <a:t>Alexnet</a:t>
            </a:r>
            <a:r>
              <a:rPr lang="en-US" sz="2400" dirty="0" smtClean="0"/>
              <a:t>: conv. layer with </a:t>
            </a:r>
            <a:r>
              <a:rPr lang="en-US" sz="2400" dirty="0" err="1" smtClean="0"/>
              <a:t>ReLU</a:t>
            </a:r>
            <a:r>
              <a:rPr lang="en-US" sz="2400" dirty="0" smtClean="0"/>
              <a:t>, and max pooling</a:t>
            </a:r>
            <a:r>
              <a:rPr lang="en-US" sz="2400" dirty="0"/>
              <a:t>, but with the following differences: </a:t>
            </a:r>
            <a:endParaRPr lang="en-US" sz="2400" dirty="0" smtClean="0"/>
          </a:p>
          <a:p>
            <a:pPr marL="801688" lvl="1" indent="-457200"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dirty="0"/>
              <a:t>contrast </a:t>
            </a:r>
            <a:r>
              <a:rPr lang="en-US" dirty="0" smtClean="0"/>
              <a:t>normalization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dirty="0" smtClean="0"/>
              <a:t>pooling regions are </a:t>
            </a:r>
            <a:r>
              <a:rPr lang="en-US" dirty="0"/>
              <a:t>non-overlapping </a:t>
            </a:r>
            <a:endParaRPr lang="en-US" dirty="0" smtClean="0"/>
          </a:p>
          <a:p>
            <a:pPr marL="801688" lvl="1" indent="-457200">
              <a:buFont typeface="+mj-lt"/>
              <a:buAutoNum type="arabicPeriod"/>
            </a:pPr>
            <a:r>
              <a:rPr lang="en-US" dirty="0" smtClean="0"/>
              <a:t>Smaller stride to improve accuracy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" y="3681352"/>
            <a:ext cx="8949418" cy="241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490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050"/>
          <p:cNvGrpSpPr/>
          <p:nvPr/>
        </p:nvGrpSpPr>
        <p:grpSpPr>
          <a:xfrm>
            <a:off x="7671209" y="3681135"/>
            <a:ext cx="1249635" cy="1202554"/>
            <a:chOff x="7683427" y="2249270"/>
            <a:chExt cx="1249635" cy="1202554"/>
          </a:xfrm>
        </p:grpSpPr>
        <p:cxnSp>
          <p:nvCxnSpPr>
            <p:cNvPr id="58" name="Straight Arrow Connector 57"/>
            <p:cNvCxnSpPr/>
            <p:nvPr/>
          </p:nvCxnSpPr>
          <p:spPr bwMode="auto">
            <a:xfrm flipV="1">
              <a:off x="7692102" y="2671732"/>
              <a:ext cx="539922" cy="7800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/>
              <a:tailEnd type="none"/>
            </a:ln>
            <a:effectLst/>
          </p:spPr>
        </p:cxnSp>
        <p:sp>
          <p:nvSpPr>
            <p:cNvPr id="55" name="Rectangle 54"/>
            <p:cNvSpPr/>
            <p:nvPr/>
          </p:nvSpPr>
          <p:spPr bwMode="auto">
            <a:xfrm>
              <a:off x="8223846" y="2251214"/>
              <a:ext cx="709216" cy="41913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683427" y="3023484"/>
              <a:ext cx="709216" cy="41913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8393140" y="2249270"/>
              <a:ext cx="539922" cy="7800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7692102" y="2252541"/>
              <a:ext cx="539922" cy="7800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8392193" y="2656313"/>
              <a:ext cx="539922" cy="7800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/>
              <a:tailEnd type="none"/>
            </a:ln>
            <a:effectLst/>
          </p:spPr>
        </p:cxnSp>
      </p:grpSp>
      <p:grpSp>
        <p:nvGrpSpPr>
          <p:cNvPr id="2049" name="Group 2048"/>
          <p:cNvGrpSpPr/>
          <p:nvPr/>
        </p:nvGrpSpPr>
        <p:grpSpPr>
          <a:xfrm>
            <a:off x="7680227" y="3688089"/>
            <a:ext cx="705976" cy="947205"/>
            <a:chOff x="7216778" y="3869121"/>
            <a:chExt cx="705976" cy="947205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 flipV="1">
              <a:off x="7216778" y="4031760"/>
              <a:ext cx="539922" cy="7800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/>
              <a:tailEnd type="none"/>
            </a:ln>
            <a:effectLst/>
          </p:spPr>
        </p:cxnSp>
        <p:sp>
          <p:nvSpPr>
            <p:cNvPr id="7" name="Rectangle 6"/>
            <p:cNvSpPr/>
            <p:nvPr/>
          </p:nvSpPr>
          <p:spPr bwMode="auto">
            <a:xfrm>
              <a:off x="7216778" y="4641680"/>
              <a:ext cx="162357" cy="174646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7760397" y="3869901"/>
              <a:ext cx="162357" cy="174646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flipV="1">
              <a:off x="7382832" y="3869901"/>
              <a:ext cx="539922" cy="7800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V="1">
              <a:off x="7216778" y="3869121"/>
              <a:ext cx="539922" cy="7800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7382832" y="4036234"/>
              <a:ext cx="539922" cy="7800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/>
              <a:tailEnd type="none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Overfeat: </a:t>
            </a:r>
            <a:r>
              <a:rPr lang="en-US" dirty="0"/>
              <a:t>c</a:t>
            </a:r>
            <a:r>
              <a:rPr lang="en-US" dirty="0" smtClean="0"/>
              <a:t>lassification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3" y="2633636"/>
            <a:ext cx="4313151" cy="2891252"/>
          </a:xfrm>
        </p:spPr>
      </p:pic>
      <p:sp>
        <p:nvSpPr>
          <p:cNvPr id="5" name="Rectangle 4"/>
          <p:cNvSpPr/>
          <p:nvPr/>
        </p:nvSpPr>
        <p:spPr bwMode="auto">
          <a:xfrm>
            <a:off x="285302" y="2643479"/>
            <a:ext cx="2155513" cy="2201095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231x231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799" y="5916612"/>
            <a:ext cx="207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Features: 8x6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50509" y="5916612"/>
            <a:ext cx="209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Best score: 4x2</a:t>
            </a:r>
            <a:endParaRPr lang="en-US" dirty="0"/>
          </a:p>
        </p:txBody>
      </p:sp>
      <p:grpSp>
        <p:nvGrpSpPr>
          <p:cNvPr id="2060" name="Group 2059"/>
          <p:cNvGrpSpPr/>
          <p:nvPr/>
        </p:nvGrpSpPr>
        <p:grpSpPr>
          <a:xfrm>
            <a:off x="5366958" y="3216816"/>
            <a:ext cx="1646093" cy="1570130"/>
            <a:chOff x="5705816" y="2315387"/>
            <a:chExt cx="2295626" cy="2129012"/>
          </a:xfrm>
        </p:grpSpPr>
        <p:sp>
          <p:nvSpPr>
            <p:cNvPr id="9" name="Rectangle 8"/>
            <p:cNvSpPr/>
            <p:nvPr/>
          </p:nvSpPr>
          <p:spPr bwMode="auto">
            <a:xfrm>
              <a:off x="5718204" y="3587012"/>
              <a:ext cx="1192378" cy="82910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778651" y="2315387"/>
              <a:ext cx="1222791" cy="81323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6898194" y="3133181"/>
              <a:ext cx="1103248" cy="13112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6926373" y="2315387"/>
              <a:ext cx="1075069" cy="12716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5705816" y="3128617"/>
              <a:ext cx="1072836" cy="12875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971550" y="5916612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Image: 340x270 </a:t>
            </a:r>
          </a:p>
        </p:txBody>
      </p:sp>
      <p:grpSp>
        <p:nvGrpSpPr>
          <p:cNvPr id="2062" name="Group 2061"/>
          <p:cNvGrpSpPr/>
          <p:nvPr/>
        </p:nvGrpSpPr>
        <p:grpSpPr>
          <a:xfrm>
            <a:off x="5352930" y="3216817"/>
            <a:ext cx="1239064" cy="1340212"/>
            <a:chOff x="5246976" y="2327978"/>
            <a:chExt cx="1239064" cy="1340212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5261004" y="2729535"/>
              <a:ext cx="769284" cy="9386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8" name="Rectangle 7"/>
            <p:cNvSpPr/>
            <p:nvPr/>
          </p:nvSpPr>
          <p:spPr bwMode="auto">
            <a:xfrm>
              <a:off x="5265370" y="3266634"/>
              <a:ext cx="446227" cy="401556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5x5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030288" y="2327978"/>
              <a:ext cx="446227" cy="401556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5x5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flipV="1">
              <a:off x="5702728" y="2327979"/>
              <a:ext cx="783312" cy="9386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711597" y="2729536"/>
              <a:ext cx="774443" cy="9386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5246976" y="2354474"/>
              <a:ext cx="783312" cy="9386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358775" y="1208155"/>
            <a:ext cx="8407400" cy="13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ea typeface="+mn-ea"/>
                <a:cs typeface="+mn-cs"/>
              </a:defRPr>
            </a:lvl1pPr>
            <a:lvl2pPr marL="569913" indent="-225425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cs typeface="+mn-cs"/>
              </a:defRPr>
            </a:lvl2pPr>
            <a:lvl3pPr marL="914400" indent="-225425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cs typeface="+mn-cs"/>
              </a:defRPr>
            </a:lvl3pPr>
            <a:lvl4pPr marL="1382713" indent="-2397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4pPr>
            <a:lvl5pPr marL="17272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5pPr>
            <a:lvl6pPr marL="21844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6pPr>
            <a:lvl7pPr marL="26416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7pPr>
            <a:lvl8pPr marL="30988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8pPr>
            <a:lvl9pPr marL="35560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kern="0" dirty="0" smtClean="0"/>
              <a:t>Let’s takes image, and apply sliding window [231x231], For each window we  will take best score. Feature extractor has sub-</a:t>
            </a:r>
            <a:r>
              <a:rPr lang="en-US" sz="2000" kern="0" dirty="0" err="1" smtClean="0"/>
              <a:t>smapling</a:t>
            </a:r>
            <a:r>
              <a:rPr lang="en-US" sz="2000" kern="0" dirty="0" smtClean="0"/>
              <a:t> 36:1. If we slide window with step 36, then output feature will slide with step 1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4876798" y="3646454"/>
            <a:ext cx="476131" cy="4015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7144601" y="3646454"/>
            <a:ext cx="476131" cy="401556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49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08334 7.40741E-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93105E-7 L 0.02431 0.000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02153 -2.96296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29" grpId="0"/>
      <p:bldP spid="50" grpId="0"/>
      <p:bldP spid="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Overfeat: </a:t>
            </a:r>
            <a:r>
              <a:rPr lang="en-US" dirty="0"/>
              <a:t>c</a:t>
            </a:r>
            <a:r>
              <a:rPr lang="en-US" dirty="0" smtClean="0"/>
              <a:t>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4"/>
            <a:ext cx="8407400" cy="36222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2 </a:t>
            </a:r>
            <a:r>
              <a:rPr lang="en-US" sz="2400" dirty="0" smtClean="0"/>
              <a:t>adjacent windows share many computations</a:t>
            </a:r>
            <a:r>
              <a:rPr lang="en-US" sz="2400" dirty="0"/>
              <a:t>.</a:t>
            </a:r>
            <a:r>
              <a:rPr lang="en-US" sz="2400" dirty="0" smtClean="0"/>
              <a:t> Let’s do all windows in parallel.  </a:t>
            </a:r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dirty="0" smtClean="0"/>
              <a:t>eature extraction: </a:t>
            </a:r>
          </a:p>
          <a:p>
            <a:pPr marL="344488" lvl="1" indent="0">
              <a:buNone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filters are convolved across the entire image in one pass. </a:t>
            </a:r>
            <a:r>
              <a:rPr lang="en-US" sz="2000" dirty="0" smtClean="0"/>
              <a:t>This </a:t>
            </a:r>
            <a:r>
              <a:rPr lang="en-US" sz="2000" dirty="0"/>
              <a:t>far more efficient than sliding a fixed-size feature extractor </a:t>
            </a:r>
            <a:r>
              <a:rPr lang="en-US" sz="2000" dirty="0" smtClean="0"/>
              <a:t>over the </a:t>
            </a:r>
            <a:r>
              <a:rPr lang="en-US" sz="2000" dirty="0"/>
              <a:t>image and then aggregating the results from different </a:t>
            </a:r>
            <a:r>
              <a:rPr lang="en-US" sz="2000" dirty="0" smtClean="0"/>
              <a:t>locations.</a:t>
            </a:r>
          </a:p>
          <a:p>
            <a:pPr marL="0" indent="0">
              <a:buNone/>
            </a:pPr>
            <a:r>
              <a:rPr lang="en-US" sz="2400" dirty="0" smtClean="0"/>
              <a:t>Classifier :</a:t>
            </a:r>
          </a:p>
          <a:p>
            <a:pPr marL="344488" lvl="1" indent="0">
              <a:buNone/>
            </a:pPr>
            <a:r>
              <a:rPr lang="en-US" sz="2000" dirty="0"/>
              <a:t>T</a:t>
            </a:r>
            <a:r>
              <a:rPr lang="en-US" sz="2000" dirty="0" smtClean="0"/>
              <a:t>wo last fully connected layers can be done in parallel too, but we should take care of  right offsets.</a:t>
            </a:r>
          </a:p>
        </p:txBody>
      </p:sp>
    </p:spTree>
    <p:extLst>
      <p:ext uri="{BB962C8B-B14F-4D97-AF65-F5344CB8AC3E}">
        <p14:creationId xmlns:p14="http://schemas.microsoft.com/office/powerpoint/2010/main" val="3233846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Overfeat: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27" y="1380867"/>
            <a:ext cx="5499229" cy="491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789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Overfeat: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34750"/>
            <a:ext cx="8407400" cy="334913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Feature Extraction:</a:t>
            </a:r>
          </a:p>
          <a:p>
            <a:pPr marL="344488" lvl="1" indent="0">
              <a:buNone/>
            </a:pPr>
            <a:r>
              <a:rPr lang="en-US" sz="2000" dirty="0" smtClean="0"/>
              <a:t>we compute first 5 layers for whole image. </a:t>
            </a:r>
            <a:r>
              <a:rPr lang="en-US" sz="2000" dirty="0"/>
              <a:t>First 5 layers before pooling correspond to 12:1 “subsampling” 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Classifier:</a:t>
            </a:r>
          </a:p>
          <a:p>
            <a:pPr marL="344488" lvl="1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classifier has </a:t>
            </a:r>
            <a:r>
              <a:rPr lang="en-US" sz="2000" dirty="0" smtClean="0"/>
              <a:t>a fixed-size </a:t>
            </a:r>
            <a:r>
              <a:rPr lang="en-US" sz="2000" dirty="0"/>
              <a:t>5x5 input and is exhaustively applied to the layer 5 maps.</a:t>
            </a:r>
            <a:r>
              <a:rPr lang="en-US" sz="2000" dirty="0" smtClean="0"/>
              <a:t>  We will shift </a:t>
            </a:r>
            <a:r>
              <a:rPr lang="en-US" sz="2000" dirty="0"/>
              <a:t>the classifier’s viewing window by 1 pixel through pooling layers without </a:t>
            </a:r>
            <a:r>
              <a:rPr lang="en-US" sz="2000" dirty="0" smtClean="0"/>
              <a:t>subsampling. </a:t>
            </a:r>
          </a:p>
          <a:p>
            <a:pPr marL="0" indent="0">
              <a:buNone/>
            </a:pPr>
            <a:r>
              <a:rPr lang="en-US" sz="2400" dirty="0" smtClean="0"/>
              <a:t>In the end  we have [</a:t>
            </a:r>
            <a:r>
              <a:rPr lang="en-US" sz="2400" dirty="0" err="1" smtClean="0"/>
              <a:t>MxN</a:t>
            </a:r>
            <a:r>
              <a:rPr lang="en-US" sz="2400" dirty="0" smtClean="0"/>
              <a:t>] x C scores, where M, N are sliding windows index, and C – number of classes.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Quiz: How to choose </a:t>
            </a:r>
            <a:r>
              <a:rPr lang="en-US" sz="2400" b="1" dirty="0">
                <a:solidFill>
                  <a:srgbClr val="FFC000"/>
                </a:solidFill>
              </a:rPr>
              <a:t>5 best options</a:t>
            </a:r>
            <a:r>
              <a:rPr lang="en-US" sz="2400" b="1" dirty="0" smtClean="0">
                <a:solidFill>
                  <a:srgbClr val="FFC000"/>
                </a:solidFill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31474"/>
              </p:ext>
            </p:extLst>
          </p:nvPr>
        </p:nvGraphicFramePr>
        <p:xfrm>
          <a:off x="368130" y="5160060"/>
          <a:ext cx="840773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178"/>
                <a:gridCol w="2185060"/>
                <a:gridCol w="2185060"/>
                <a:gridCol w="20544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Layer 5</a:t>
                      </a:r>
                    </a:p>
                    <a:p>
                      <a:r>
                        <a:rPr lang="en-US" dirty="0" smtClean="0"/>
                        <a:t>Before </a:t>
                      </a:r>
                      <a:r>
                        <a:rPr lang="en-US" baseline="0" dirty="0" smtClean="0"/>
                        <a:t>pooling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Layer 5</a:t>
                      </a:r>
                    </a:p>
                    <a:p>
                      <a:r>
                        <a:rPr lang="en-US" baseline="0" dirty="0" smtClean="0"/>
                        <a:t>After pool 3x3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Classifier map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245x245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17x17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[3x3] x [5x5]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[3x3] x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281x 317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20x23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[6x9] x [5x5]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[6x9] x 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212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Overfeat: </a:t>
            </a:r>
            <a:r>
              <a:rPr lang="en-US" dirty="0"/>
              <a:t>s</a:t>
            </a:r>
            <a:r>
              <a:rPr lang="en-US" dirty="0" smtClean="0"/>
              <a:t>caling and data </a:t>
            </a:r>
            <a:r>
              <a:rPr lang="en-US" dirty="0"/>
              <a:t>a</a:t>
            </a:r>
            <a:r>
              <a:rPr lang="en-US" dirty="0" smtClean="0"/>
              <a:t>ugmentation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093714"/>
            <a:ext cx="8407400" cy="35127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</a:t>
            </a:r>
            <a:r>
              <a:rPr lang="en-US" sz="2400" dirty="0"/>
              <a:t>locate objects in different </a:t>
            </a:r>
            <a:r>
              <a:rPr lang="en-US" sz="2400" dirty="0" smtClean="0"/>
              <a:t>sizes we can rescale image to 6 scales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/>
              <a:t>The typical </a:t>
            </a:r>
            <a:r>
              <a:rPr lang="en-US" sz="2000" dirty="0" smtClean="0"/>
              <a:t>ratio from </a:t>
            </a:r>
            <a:r>
              <a:rPr lang="en-US" sz="2000" dirty="0"/>
              <a:t>one scale to another </a:t>
            </a:r>
            <a:r>
              <a:rPr lang="en-US" sz="2000" dirty="0" smtClean="0"/>
              <a:t>is </a:t>
            </a:r>
            <a:r>
              <a:rPr lang="en-US" sz="2000" dirty="0"/>
              <a:t>about ~</a:t>
            </a:r>
            <a:r>
              <a:rPr lang="en-US" sz="2000" dirty="0" smtClean="0"/>
              <a:t>1.4 (this </a:t>
            </a:r>
            <a:r>
              <a:rPr lang="en-US" sz="2000" dirty="0"/>
              <a:t>number differs for each scale since dimensions are adjusted to</a:t>
            </a:r>
          </a:p>
          <a:p>
            <a:pPr lvl="1"/>
            <a:r>
              <a:rPr lang="en-US" sz="2000" dirty="0"/>
              <a:t>fit exactly the stride of our network) 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Data augmentation: horizontal flipping.</a:t>
            </a:r>
          </a:p>
          <a:p>
            <a:pPr marL="0" indent="0">
              <a:buNone/>
            </a:pPr>
            <a:r>
              <a:rPr lang="en-US" sz="2400" dirty="0" smtClean="0"/>
              <a:t>Final post-processing:</a:t>
            </a:r>
          </a:p>
          <a:p>
            <a:r>
              <a:rPr lang="en-US" sz="2000" dirty="0" smtClean="0"/>
              <a:t>For each class we took local spatial max for resulting windows, </a:t>
            </a:r>
          </a:p>
          <a:p>
            <a:r>
              <a:rPr lang="en-US" sz="2000" dirty="0" smtClean="0"/>
              <a:t>take top-1/ top-5 .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4" y="4676231"/>
            <a:ext cx="1583556" cy="106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47" y="4676231"/>
            <a:ext cx="2853141" cy="191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204" y="4659742"/>
            <a:ext cx="2853141" cy="191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87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Overfeat: 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16628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Boosting: train 7 different models with different </a:t>
            </a:r>
            <a:r>
              <a:rPr lang="en-US" dirty="0" err="1" smtClean="0"/>
              <a:t>init</a:t>
            </a:r>
            <a:r>
              <a:rPr lang="en-US" dirty="0" smtClean="0"/>
              <a:t> weights, and select the best result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0" y="3010575"/>
            <a:ext cx="7921739" cy="310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496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Overfeat: ”fast” net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Input </a:t>
            </a:r>
            <a:r>
              <a:rPr lang="en-US" sz="1800" dirty="0"/>
              <a:t>3x231x231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convo</a:t>
            </a:r>
            <a:r>
              <a:rPr lang="en-US" sz="1800" dirty="0"/>
              <a:t>: 11×11 stride 4×4; </a:t>
            </a:r>
            <a:r>
              <a:rPr lang="en-US" sz="1800" dirty="0" err="1"/>
              <a:t>ReLU</a:t>
            </a:r>
            <a:r>
              <a:rPr lang="en-US" sz="1800" dirty="0"/>
              <a:t>; </a:t>
            </a:r>
            <a:r>
              <a:rPr lang="en-US" sz="1800" dirty="0" err="1"/>
              <a:t>maxpool</a:t>
            </a:r>
            <a:r>
              <a:rPr lang="en-US" sz="1800" dirty="0"/>
              <a:t>: 2×2 stride 2×2; </a:t>
            </a:r>
            <a:r>
              <a:rPr lang="en-US" sz="1800" dirty="0" smtClean="0"/>
              <a:t>output: </a:t>
            </a:r>
            <a:r>
              <a:rPr lang="en-US" sz="1800" dirty="0"/>
              <a:t>96x24x24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convo</a:t>
            </a:r>
            <a:r>
              <a:rPr lang="en-US" sz="1800" dirty="0"/>
              <a:t>: 5×5 stride 1×1; </a:t>
            </a:r>
            <a:r>
              <a:rPr lang="en-US" sz="1800" dirty="0" err="1"/>
              <a:t>ReLU</a:t>
            </a:r>
            <a:r>
              <a:rPr lang="en-US" sz="1800" dirty="0"/>
              <a:t>; </a:t>
            </a:r>
            <a:r>
              <a:rPr lang="en-US" sz="1800" dirty="0" err="1"/>
              <a:t>maxpool</a:t>
            </a:r>
            <a:r>
              <a:rPr lang="en-US" sz="1800" dirty="0"/>
              <a:t>: 2×2 stride 2×2; </a:t>
            </a:r>
            <a:r>
              <a:rPr lang="en-US" sz="1800" dirty="0" smtClean="0"/>
              <a:t>output: </a:t>
            </a:r>
            <a:r>
              <a:rPr lang="en-US" sz="1800" dirty="0"/>
              <a:t>256x12x12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convo</a:t>
            </a:r>
            <a:r>
              <a:rPr lang="en-US" sz="1800" dirty="0"/>
              <a:t>: 3×3 stride 1×1 0-padded; </a:t>
            </a:r>
            <a:r>
              <a:rPr lang="en-US" sz="1800" dirty="0" err="1"/>
              <a:t>ReLU</a:t>
            </a:r>
            <a:r>
              <a:rPr lang="en-US" sz="1800" dirty="0"/>
              <a:t>; </a:t>
            </a:r>
            <a:r>
              <a:rPr lang="en-US" sz="1800" dirty="0" smtClean="0"/>
              <a:t>output: </a:t>
            </a:r>
            <a:r>
              <a:rPr lang="en-US" sz="1800" dirty="0"/>
              <a:t>512x12x12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convo</a:t>
            </a:r>
            <a:r>
              <a:rPr lang="en-US" sz="1800" dirty="0"/>
              <a:t>: 3×3 stride 1×1 0-padded; </a:t>
            </a:r>
            <a:r>
              <a:rPr lang="en-US" sz="1800" dirty="0" err="1"/>
              <a:t>ReLU</a:t>
            </a:r>
            <a:r>
              <a:rPr lang="en-US" sz="1800" dirty="0"/>
              <a:t>; </a:t>
            </a:r>
            <a:r>
              <a:rPr lang="en-US" sz="1800" dirty="0" smtClean="0"/>
              <a:t>output: </a:t>
            </a:r>
            <a:r>
              <a:rPr lang="en-US" sz="1800" dirty="0"/>
              <a:t>1024x12x12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convo</a:t>
            </a:r>
            <a:r>
              <a:rPr lang="en-US" sz="1800" dirty="0"/>
              <a:t>: 3×3 stride 1×1 0-padded; </a:t>
            </a:r>
            <a:r>
              <a:rPr lang="en-US" sz="1800" dirty="0" err="1"/>
              <a:t>ReLU</a:t>
            </a:r>
            <a:r>
              <a:rPr lang="en-US" sz="1800" dirty="0"/>
              <a:t>; </a:t>
            </a:r>
            <a:r>
              <a:rPr lang="en-US" sz="1800" dirty="0" err="1"/>
              <a:t>maxpool</a:t>
            </a:r>
            <a:r>
              <a:rPr lang="en-US" sz="1800" dirty="0"/>
              <a:t>: 2×2 stride 2×2; </a:t>
            </a:r>
            <a:r>
              <a:rPr lang="en-US" sz="1800" dirty="0" smtClean="0"/>
              <a:t>output: </a:t>
            </a:r>
            <a:r>
              <a:rPr lang="en-US" sz="1800" dirty="0"/>
              <a:t>1024x6x6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convo</a:t>
            </a:r>
            <a:r>
              <a:rPr lang="en-US" sz="1800" dirty="0"/>
              <a:t>: 6×6 stride 1×1; </a:t>
            </a:r>
            <a:r>
              <a:rPr lang="en-US" sz="1800" dirty="0" err="1"/>
              <a:t>ReLU</a:t>
            </a:r>
            <a:r>
              <a:rPr lang="en-US" sz="1800" dirty="0"/>
              <a:t>; </a:t>
            </a:r>
            <a:r>
              <a:rPr lang="en-US" sz="1800" dirty="0" smtClean="0"/>
              <a:t>output: </a:t>
            </a:r>
            <a:r>
              <a:rPr lang="en-US" sz="1800" dirty="0"/>
              <a:t>3072x1x1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full</a:t>
            </a:r>
            <a:r>
              <a:rPr lang="en-US" sz="1800" dirty="0"/>
              <a:t>; </a:t>
            </a:r>
            <a:r>
              <a:rPr lang="en-US" sz="1800" dirty="0" err="1"/>
              <a:t>ReLU</a:t>
            </a:r>
            <a:r>
              <a:rPr lang="en-US" sz="1800" dirty="0"/>
              <a:t>; output :</a:t>
            </a:r>
            <a:r>
              <a:rPr lang="en-US" sz="1800" dirty="0" smtClean="0"/>
              <a:t> </a:t>
            </a:r>
            <a:r>
              <a:rPr lang="en-US" sz="1800" dirty="0"/>
              <a:t>4096x1x1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full</a:t>
            </a:r>
            <a:r>
              <a:rPr lang="en-US" sz="1800" dirty="0"/>
              <a:t>; </a:t>
            </a:r>
            <a:r>
              <a:rPr lang="en-US" sz="1800" dirty="0" smtClean="0"/>
              <a:t>output: 1000x1x1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/>
              <a:t>softmax</a:t>
            </a:r>
            <a:r>
              <a:rPr lang="en-US" sz="1800" dirty="0"/>
              <a:t>; </a:t>
            </a:r>
            <a:r>
              <a:rPr lang="en-US" sz="1800" dirty="0" smtClean="0"/>
              <a:t>output: </a:t>
            </a:r>
            <a:r>
              <a:rPr lang="en-US" sz="1800" dirty="0"/>
              <a:t>1000x1x1</a:t>
            </a:r>
          </a:p>
        </p:txBody>
      </p:sp>
    </p:spTree>
    <p:extLst>
      <p:ext uri="{BB962C8B-B14F-4D97-AF65-F5344CB8AC3E}">
        <p14:creationId xmlns:p14="http://schemas.microsoft.com/office/powerpoint/2010/main" val="1354851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5425" lvl="1">
              <a:buFont typeface="Wingdings" pitchFamily="2" charset="2"/>
              <a:buChar char=""/>
            </a:pPr>
            <a:r>
              <a:rPr lang="en-US" dirty="0"/>
              <a:t>ILSVRC 2014</a:t>
            </a:r>
          </a:p>
          <a:p>
            <a:r>
              <a:rPr lang="en-US" sz="2400" dirty="0" smtClean="0"/>
              <a:t>Overfeat: integrated classification, localization, and detection</a:t>
            </a:r>
          </a:p>
          <a:p>
            <a:pPr lvl="1"/>
            <a:r>
              <a:rPr lang="en-US" sz="2000" dirty="0" smtClean="0"/>
              <a:t>Classification </a:t>
            </a:r>
            <a:r>
              <a:rPr lang="en-US" sz="2000" dirty="0"/>
              <a:t>with </a:t>
            </a:r>
            <a:r>
              <a:rPr lang="en-US" sz="2000" dirty="0" smtClean="0"/>
              <a:t>Localization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Detection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1007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Overfeat : training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84" y="1282535"/>
            <a:ext cx="8407400" cy="49401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Data augmentation: </a:t>
            </a:r>
          </a:p>
          <a:p>
            <a:pPr lvl="1"/>
            <a:r>
              <a:rPr lang="en-US" sz="2000" dirty="0" smtClean="0"/>
              <a:t>Each </a:t>
            </a:r>
            <a:r>
              <a:rPr lang="en-US" sz="2000" dirty="0"/>
              <a:t>image </a:t>
            </a:r>
            <a:r>
              <a:rPr lang="en-US" sz="2000" dirty="0" smtClean="0"/>
              <a:t>is down-sampled </a:t>
            </a:r>
            <a:r>
              <a:rPr lang="en-US" sz="2000" dirty="0"/>
              <a:t>so that the smallest dimension is 256 pixels. We then extract 5 random crops (</a:t>
            </a:r>
            <a:r>
              <a:rPr lang="en-US" sz="2000" dirty="0" smtClean="0"/>
              <a:t>and their </a:t>
            </a:r>
            <a:r>
              <a:rPr lang="en-US" sz="2000" dirty="0"/>
              <a:t>horizontal flips) of size 221x221 </a:t>
            </a:r>
            <a:r>
              <a:rPr lang="en-US" sz="2000" dirty="0" smtClean="0"/>
              <a:t>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Weight initialization</a:t>
            </a:r>
          </a:p>
          <a:p>
            <a:pPr lvl="1"/>
            <a:r>
              <a:rPr lang="en-US" sz="2000" dirty="0" smtClean="0"/>
              <a:t>randomly </a:t>
            </a:r>
            <a:r>
              <a:rPr lang="en-US" sz="2000" dirty="0"/>
              <a:t>with (µ, σ) = (0, 1 × </a:t>
            </a:r>
            <a:r>
              <a:rPr lang="en-US" sz="2000" dirty="0" smtClean="0"/>
              <a:t>10 </a:t>
            </a:r>
            <a:r>
              <a:rPr lang="en-US" sz="2000" baseline="30000" dirty="0" smtClean="0"/>
              <a:t>-2 </a:t>
            </a:r>
            <a:r>
              <a:rPr lang="en-US" sz="20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Training: </a:t>
            </a:r>
            <a:endParaRPr lang="en-US" sz="2400" dirty="0" smtClean="0"/>
          </a:p>
          <a:p>
            <a:pPr lvl="1"/>
            <a:r>
              <a:rPr lang="en-US" sz="2000" dirty="0" smtClean="0"/>
              <a:t>SGD with learning </a:t>
            </a:r>
            <a:r>
              <a:rPr lang="en-US" sz="2000" dirty="0"/>
              <a:t>rate = 5 × 10</a:t>
            </a:r>
            <a:r>
              <a:rPr lang="en-US" sz="2000" baseline="30000" dirty="0"/>
              <a:t>-2</a:t>
            </a:r>
            <a:r>
              <a:rPr lang="en-US" sz="2000" dirty="0"/>
              <a:t> and is decreased by ½ after (30, 50, 60, 70, 80) </a:t>
            </a:r>
            <a:r>
              <a:rPr lang="en-US" sz="2000" dirty="0" smtClean="0"/>
              <a:t>epochs,</a:t>
            </a:r>
          </a:p>
          <a:p>
            <a:pPr lvl="1"/>
            <a:r>
              <a:rPr lang="en-US" sz="2000" dirty="0" smtClean="0"/>
              <a:t> momentum =0.6 ,  </a:t>
            </a:r>
          </a:p>
          <a:p>
            <a:pPr lvl="1"/>
            <a:r>
              <a:rPr lang="en-US" sz="2000" dirty="0" smtClean="0"/>
              <a:t>ℓ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weight </a:t>
            </a:r>
            <a:r>
              <a:rPr lang="en-US" sz="2000" dirty="0"/>
              <a:t>decay </a:t>
            </a:r>
            <a:r>
              <a:rPr lang="en-US" sz="2000" dirty="0" smtClean="0"/>
              <a:t>=1×10</a:t>
            </a:r>
            <a:r>
              <a:rPr lang="en-US" sz="2000" baseline="30000" dirty="0" smtClean="0"/>
              <a:t>-5</a:t>
            </a:r>
            <a:r>
              <a:rPr lang="en-US" sz="2000" dirty="0"/>
              <a:t> </a:t>
            </a:r>
            <a:r>
              <a:rPr lang="en-US" sz="2000" dirty="0" smtClean="0"/>
              <a:t>; </a:t>
            </a:r>
          </a:p>
          <a:p>
            <a:pPr lvl="1"/>
            <a:r>
              <a:rPr lang="en-US" sz="2000" dirty="0" smtClean="0"/>
              <a:t>Dropout in FC layers.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2658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Overfeat: l</a:t>
            </a:r>
            <a:r>
              <a:rPr lang="en-US" dirty="0" smtClean="0"/>
              <a:t>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Starting from our classification-trained network, </a:t>
            </a:r>
            <a:r>
              <a:rPr lang="en-US" sz="2400" dirty="0" smtClean="0"/>
              <a:t>fix </a:t>
            </a:r>
            <a:r>
              <a:rPr lang="en-US" sz="2400" dirty="0"/>
              <a:t>the feature extraction layers (1-5) </a:t>
            </a:r>
            <a:r>
              <a:rPr lang="en-US" sz="2400" dirty="0" smtClean="0"/>
              <a:t>and replace </a:t>
            </a:r>
            <a:r>
              <a:rPr lang="en-US" sz="2400" dirty="0"/>
              <a:t>the classifier layers by a </a:t>
            </a:r>
            <a:r>
              <a:rPr lang="en-US" sz="2400" dirty="0" smtClean="0"/>
              <a:t>regression network: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egression net </a:t>
            </a:r>
            <a:r>
              <a:rPr lang="en-US" sz="2000" dirty="0"/>
              <a:t>takes as input the pooled feature maps from layer 5. It has 2 </a:t>
            </a:r>
            <a:r>
              <a:rPr lang="en-US" sz="2000" dirty="0" smtClean="0"/>
              <a:t>fully-connected hidden </a:t>
            </a:r>
            <a:r>
              <a:rPr lang="en-US" sz="2000" dirty="0"/>
              <a:t>layers of size 4096 and 1024 channels, respectively. </a:t>
            </a:r>
            <a:r>
              <a:rPr lang="en-US" sz="2000" dirty="0" smtClean="0"/>
              <a:t>The </a:t>
            </a:r>
            <a:r>
              <a:rPr lang="en-US" sz="2000" dirty="0"/>
              <a:t>output </a:t>
            </a:r>
            <a:r>
              <a:rPr lang="en-US" sz="2000" dirty="0" smtClean="0"/>
              <a:t>layer: has 4 units for each class, which </a:t>
            </a:r>
            <a:r>
              <a:rPr lang="en-US" sz="2000" dirty="0"/>
              <a:t>specify the </a:t>
            </a:r>
            <a:r>
              <a:rPr lang="en-US" sz="2000" dirty="0" smtClean="0"/>
              <a:t>coordinates </a:t>
            </a:r>
            <a:r>
              <a:rPr lang="en-US" sz="2000" dirty="0"/>
              <a:t>for the bounding box </a:t>
            </a:r>
            <a:r>
              <a:rPr lang="en-US" sz="2000" dirty="0" smtClean="0"/>
              <a:t>edges.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</a:t>
            </a:r>
            <a:r>
              <a:rPr lang="en-US" sz="2400" dirty="0" smtClean="0"/>
              <a:t>rain regression net:</a:t>
            </a:r>
          </a:p>
          <a:p>
            <a:pPr lvl="1"/>
            <a:r>
              <a:rPr lang="en-US" sz="2000" dirty="0" smtClean="0"/>
              <a:t> using </a:t>
            </a:r>
            <a:r>
              <a:rPr lang="en-US" sz="2000" dirty="0"/>
              <a:t>an </a:t>
            </a:r>
            <a:r>
              <a:rPr lang="en-US" sz="2000" dirty="0" smtClean="0"/>
              <a:t>ℓ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loss </a:t>
            </a:r>
            <a:r>
              <a:rPr lang="en-US" sz="2000" dirty="0"/>
              <a:t>between the predicted and true bounding box for each example. </a:t>
            </a:r>
            <a:endParaRPr lang="en-US" sz="2000" dirty="0" smtClean="0"/>
          </a:p>
          <a:p>
            <a:pPr lvl="1"/>
            <a:r>
              <a:rPr lang="en-US" sz="2000" dirty="0" smtClean="0"/>
              <a:t>training use </a:t>
            </a:r>
            <a:r>
              <a:rPr lang="en-US" sz="2000" dirty="0"/>
              <a:t>the same set of scales as </a:t>
            </a:r>
            <a:r>
              <a:rPr lang="en-US" sz="2000" dirty="0" smtClean="0"/>
              <a:t>in multi-scale classification.</a:t>
            </a:r>
          </a:p>
          <a:p>
            <a:pPr lvl="1"/>
            <a:r>
              <a:rPr lang="en-US" sz="2000" dirty="0" smtClean="0"/>
              <a:t>compare </a:t>
            </a:r>
            <a:r>
              <a:rPr lang="en-US" sz="2000" dirty="0"/>
              <a:t>the prediction of </a:t>
            </a:r>
            <a:r>
              <a:rPr lang="en-US" sz="2000" dirty="0" smtClean="0"/>
              <a:t>the </a:t>
            </a:r>
            <a:r>
              <a:rPr lang="en-US" sz="2000" dirty="0" err="1" smtClean="0"/>
              <a:t>regressor</a:t>
            </a:r>
            <a:r>
              <a:rPr lang="en-US" sz="2000" dirty="0" smtClean="0"/>
              <a:t> at </a:t>
            </a:r>
            <a:r>
              <a:rPr lang="en-US" sz="2000" dirty="0"/>
              <a:t>each spatial location with the ground-truth bounding box, shifted into the frame </a:t>
            </a:r>
            <a:r>
              <a:rPr lang="en-US" sz="2000" dirty="0" smtClean="0"/>
              <a:t>of reference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927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Overfeat: localization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46625"/>
            <a:ext cx="8407400" cy="4999796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400" dirty="0" smtClean="0"/>
              <a:t>Bounding boxes are merged &amp; accumulated</a:t>
            </a:r>
          </a:p>
          <a:p>
            <a:pPr marL="801688" lvl="1" indent="-457200">
              <a:buFont typeface="+mj-lt"/>
              <a:buAutoNum type="alphaLcParenR"/>
            </a:pPr>
            <a:r>
              <a:rPr lang="en-US" sz="2000" dirty="0" smtClean="0"/>
              <a:t>Assign to C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the set of classes in the top -5 for each scale s ∈ 1 . . . 6, by taking the maximum detection class outputs across spatial locations for that scale. </a:t>
            </a:r>
          </a:p>
          <a:p>
            <a:pPr marL="801688" lvl="1" indent="-457200">
              <a:buFont typeface="+mj-lt"/>
              <a:buAutoNum type="alphaLcParenR"/>
            </a:pPr>
            <a:r>
              <a:rPr lang="en-US" sz="2000" dirty="0" smtClean="0"/>
              <a:t>Assign </a:t>
            </a:r>
            <a:r>
              <a:rPr lang="en-US" sz="2000" dirty="0"/>
              <a:t>to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the </a:t>
            </a:r>
            <a:r>
              <a:rPr lang="en-US" sz="2000" dirty="0"/>
              <a:t>set of bounding boxes predicted by the </a:t>
            </a:r>
            <a:r>
              <a:rPr lang="en-US" sz="2000" dirty="0" err="1"/>
              <a:t>regressor</a:t>
            </a:r>
            <a:r>
              <a:rPr lang="en-US" sz="2000" dirty="0"/>
              <a:t> network for each class in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, across </a:t>
            </a:r>
            <a:r>
              <a:rPr lang="en-US" sz="2000" dirty="0"/>
              <a:t>all spatial locations at scale s</a:t>
            </a:r>
            <a:r>
              <a:rPr lang="en-US" sz="2000" dirty="0" smtClean="0"/>
              <a:t>. </a:t>
            </a:r>
          </a:p>
          <a:p>
            <a:pPr marL="801688" lvl="1" indent="-457200">
              <a:buFont typeface="+mj-lt"/>
              <a:buAutoNum type="alphaLcParenR"/>
            </a:pPr>
            <a:r>
              <a:rPr lang="en-US" sz="2000" dirty="0" smtClean="0"/>
              <a:t>Assign </a:t>
            </a:r>
            <a:r>
              <a:rPr lang="en-US" sz="2000" dirty="0"/>
              <a:t>B </a:t>
            </a:r>
            <a:r>
              <a:rPr lang="en-US" sz="2000" dirty="0" smtClean="0"/>
              <a:t>←</a:t>
            </a:r>
            <a:r>
              <a:rPr lang="en-US" dirty="0" smtClean="0"/>
              <a:t>U</a:t>
            </a:r>
            <a:r>
              <a:rPr lang="en-US" baseline="-25000" dirty="0" smtClean="0"/>
              <a:t>s</a:t>
            </a:r>
            <a:r>
              <a:rPr lang="en-US" sz="2000" dirty="0" smtClean="0"/>
              <a:t>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s</a:t>
            </a:r>
            <a:endParaRPr lang="en-US" sz="2000" baseline="-25000" dirty="0" smtClean="0"/>
          </a:p>
          <a:p>
            <a:pPr marL="801688" lvl="1" indent="-457200">
              <a:buFont typeface="+mj-lt"/>
              <a:buAutoNum type="alphaLcParenR"/>
            </a:pPr>
            <a:r>
              <a:rPr lang="en-US" sz="2000" dirty="0" smtClean="0"/>
              <a:t>Repeat </a:t>
            </a:r>
            <a:r>
              <a:rPr lang="en-US" sz="2000" dirty="0"/>
              <a:t>merging until done</a:t>
            </a:r>
            <a:r>
              <a:rPr lang="en-US" sz="2000" dirty="0" smtClean="0"/>
              <a:t>:</a:t>
            </a:r>
          </a:p>
          <a:p>
            <a:pPr marL="1146175" lvl="2" indent="-457200">
              <a:buFont typeface="+mj-lt"/>
              <a:buAutoNum type="alphaLcPeriod"/>
            </a:pPr>
            <a:r>
              <a:rPr lang="en-US" sz="1800" dirty="0" smtClean="0"/>
              <a:t>(b1, b2) </a:t>
            </a:r>
            <a:r>
              <a:rPr lang="en-US" sz="1800" dirty="0"/>
              <a:t>= </a:t>
            </a:r>
            <a:r>
              <a:rPr lang="en-US" sz="1800" dirty="0" err="1" smtClean="0"/>
              <a:t>argmin</a:t>
            </a:r>
            <a:r>
              <a:rPr lang="en-US" sz="1800" dirty="0" smtClean="0"/>
              <a:t> </a:t>
            </a:r>
            <a:r>
              <a:rPr lang="en-US" sz="1800" baseline="-25000" dirty="0" smtClean="0"/>
              <a:t>b1!= b2</a:t>
            </a:r>
            <a:r>
              <a:rPr lang="en-US" sz="1800" baseline="-25000" dirty="0"/>
              <a:t>∈</a:t>
            </a:r>
            <a:r>
              <a:rPr lang="en-US" sz="1800" baseline="-25000" dirty="0" smtClean="0"/>
              <a:t>B  </a:t>
            </a:r>
            <a:r>
              <a:rPr lang="en-US" sz="1800" i="1" dirty="0" err="1" smtClean="0"/>
              <a:t>match_score</a:t>
            </a:r>
            <a:r>
              <a:rPr lang="en-US" sz="1800" i="1" dirty="0" smtClean="0"/>
              <a:t> (b1</a:t>
            </a:r>
            <a:r>
              <a:rPr lang="en-US" sz="1800" i="1" dirty="0"/>
              <a:t>, </a:t>
            </a:r>
            <a:r>
              <a:rPr lang="en-US" sz="1800" i="1" dirty="0" smtClean="0"/>
              <a:t>b2) </a:t>
            </a:r>
          </a:p>
          <a:p>
            <a:pPr marL="1146175" lvl="2" indent="-457200">
              <a:buFont typeface="+mj-lt"/>
              <a:buAutoNum type="alphaLcPeriod"/>
            </a:pPr>
            <a:r>
              <a:rPr lang="en-US" sz="1800" dirty="0" smtClean="0"/>
              <a:t>If (</a:t>
            </a:r>
            <a:r>
              <a:rPr lang="en-US" sz="1800" dirty="0" err="1" smtClean="0"/>
              <a:t>match_score</a:t>
            </a:r>
            <a:r>
              <a:rPr lang="en-US" sz="1800" dirty="0" smtClean="0"/>
              <a:t>(b1, b2) </a:t>
            </a:r>
            <a:r>
              <a:rPr lang="en-US" sz="1800" dirty="0"/>
              <a:t>&gt; </a:t>
            </a:r>
            <a:r>
              <a:rPr lang="en-US" sz="1800" dirty="0" smtClean="0"/>
              <a:t>t), then stop</a:t>
            </a:r>
            <a:r>
              <a:rPr lang="en-US" sz="1800" dirty="0"/>
              <a:t>;</a:t>
            </a:r>
            <a:endParaRPr lang="en-US" sz="1800" dirty="0" smtClean="0"/>
          </a:p>
          <a:p>
            <a:pPr marL="1146175" lvl="2" indent="-457200">
              <a:buFont typeface="+mj-lt"/>
              <a:buAutoNum type="alphaLcPeriod"/>
            </a:pPr>
            <a:r>
              <a:rPr lang="en-US" sz="1800" dirty="0" smtClean="0"/>
              <a:t>Otherwise,  </a:t>
            </a:r>
            <a:r>
              <a:rPr lang="en-US" sz="1800" dirty="0"/>
              <a:t>set B ← B</a:t>
            </a:r>
            <a:r>
              <a:rPr lang="en-US" sz="1800" dirty="0" smtClean="0"/>
              <a:t>\ {b1, b2} </a:t>
            </a:r>
            <a:r>
              <a:rPr lang="en-US" sz="1800" dirty="0"/>
              <a:t>∪ </a:t>
            </a:r>
            <a:r>
              <a:rPr lang="en-US" sz="1800" dirty="0" err="1" smtClean="0"/>
              <a:t>box_merge</a:t>
            </a:r>
            <a:r>
              <a:rPr lang="en-US" sz="1800" dirty="0" smtClean="0"/>
              <a:t>(b1, b2)</a:t>
            </a:r>
          </a:p>
          <a:p>
            <a:pPr marL="0" indent="0">
              <a:buNone/>
            </a:pPr>
            <a:r>
              <a:rPr lang="en-US" sz="2000" dirty="0" smtClean="0"/>
              <a:t>Here </a:t>
            </a:r>
            <a:r>
              <a:rPr lang="en-US" sz="2000" dirty="0" err="1" smtClean="0"/>
              <a:t>match_score</a:t>
            </a:r>
            <a:r>
              <a:rPr lang="en-US" sz="2000" dirty="0" smtClean="0"/>
              <a:t> = </a:t>
            </a:r>
            <a:r>
              <a:rPr lang="en-US" sz="2000" dirty="0"/>
              <a:t>the sum of the distance between centers of </a:t>
            </a:r>
            <a:r>
              <a:rPr lang="en-US" sz="2000" dirty="0" smtClean="0"/>
              <a:t>the two bounding </a:t>
            </a:r>
            <a:r>
              <a:rPr lang="en-US" sz="2000" dirty="0"/>
              <a:t>boxes and the intersection area of the boxes.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box </a:t>
            </a:r>
            <a:r>
              <a:rPr lang="en-US" sz="2000" dirty="0"/>
              <a:t>merge compute the average of </a:t>
            </a:r>
            <a:r>
              <a:rPr lang="en-US" sz="2000" dirty="0" smtClean="0"/>
              <a:t>the bounding </a:t>
            </a:r>
            <a:r>
              <a:rPr lang="en-US" sz="2000" dirty="0"/>
              <a:t>boxes’ coordinates.</a:t>
            </a:r>
          </a:p>
        </p:txBody>
      </p:sp>
    </p:spTree>
    <p:extLst>
      <p:ext uri="{BB962C8B-B14F-4D97-AF65-F5344CB8AC3E}">
        <p14:creationId xmlns:p14="http://schemas.microsoft.com/office/powerpoint/2010/main" val="1795615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Overfeat: </a:t>
            </a:r>
            <a:r>
              <a:rPr lang="en-US" dirty="0" smtClean="0"/>
              <a:t>localization </a:t>
            </a:r>
            <a:r>
              <a:rPr lang="en-US" dirty="0" err="1" smtClean="0"/>
              <a:t>pipleine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82136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raw classifier/detector outputs a class and a confidence for each </a:t>
            </a:r>
            <a:r>
              <a:rPr lang="en-US" sz="2400" dirty="0" smtClean="0"/>
              <a:t>location: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5" y="2406769"/>
            <a:ext cx="8477552" cy="321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373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Overfeat: </a:t>
            </a:r>
            <a:r>
              <a:rPr lang="en-US" dirty="0" smtClean="0"/>
              <a:t>localization </a:t>
            </a:r>
            <a:r>
              <a:rPr lang="en-US" dirty="0" err="1" smtClean="0"/>
              <a:t>pipleine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821367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The regression then predicts the location </a:t>
            </a:r>
            <a:r>
              <a:rPr lang="en-US" sz="2400" dirty="0" smtClean="0"/>
              <a:t>scale of </a:t>
            </a:r>
            <a:r>
              <a:rPr lang="en-US" sz="2400" dirty="0"/>
              <a:t>the object with respect to each </a:t>
            </a:r>
            <a:r>
              <a:rPr lang="en-US" sz="2400" dirty="0" smtClean="0"/>
              <a:t>window: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8" y="2361011"/>
            <a:ext cx="8453881" cy="325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589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Overfeat: </a:t>
            </a:r>
            <a:r>
              <a:rPr lang="en-US" dirty="0" smtClean="0"/>
              <a:t>localization </a:t>
            </a:r>
            <a:r>
              <a:rPr lang="en-US" dirty="0" err="1" smtClean="0"/>
              <a:t>pipleine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821367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 smtClean="0"/>
              <a:t>Bounding boxes are merged &amp; accumulated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70" y="2361011"/>
            <a:ext cx="4348358" cy="325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508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Single-class Regression vs </a:t>
            </a:r>
            <a:br>
              <a:rPr lang="en-US" dirty="0" smtClean="0"/>
            </a:br>
            <a:r>
              <a:rPr lang="en-US" dirty="0" smtClean="0"/>
              <a:t>Per- Class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8790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Using a different top layer for each class in the </a:t>
            </a:r>
            <a:r>
              <a:rPr lang="en-US" sz="2000" dirty="0" err="1"/>
              <a:t>regressor</a:t>
            </a:r>
            <a:r>
              <a:rPr lang="en-US" sz="2000" dirty="0"/>
              <a:t> network for each class (Per-Class </a:t>
            </a:r>
            <a:r>
              <a:rPr lang="en-US" sz="2000" dirty="0" err="1"/>
              <a:t>Regressor</a:t>
            </a:r>
            <a:r>
              <a:rPr lang="en-US" sz="2000" dirty="0"/>
              <a:t> (PCR</a:t>
            </a:r>
            <a:r>
              <a:rPr lang="en-US" sz="2000" dirty="0" smtClean="0"/>
              <a:t>) </a:t>
            </a:r>
            <a:r>
              <a:rPr lang="en-US" sz="2000" dirty="0"/>
              <a:t>surprisingly did not outperform using only a single network shared among </a:t>
            </a:r>
            <a:r>
              <a:rPr lang="en-US" sz="2000" dirty="0" smtClean="0"/>
              <a:t>all  classes </a:t>
            </a:r>
            <a:r>
              <a:rPr lang="en-US" sz="2000" dirty="0"/>
              <a:t>(44.1% vs. 31.3%).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00" y="2528816"/>
            <a:ext cx="7908966" cy="376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2979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Overfeat: </a:t>
            </a:r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detection </a:t>
            </a:r>
            <a:r>
              <a:rPr lang="en-US" sz="2400" dirty="0" smtClean="0"/>
              <a:t>task differ </a:t>
            </a:r>
            <a:r>
              <a:rPr lang="en-US" sz="2400" dirty="0"/>
              <a:t>from localization in that there can be any number of object in each image (including zero), </a:t>
            </a:r>
            <a:r>
              <a:rPr lang="en-US" sz="2400" dirty="0" smtClean="0"/>
              <a:t>and that </a:t>
            </a:r>
            <a:r>
              <a:rPr lang="en-US" sz="2400" dirty="0"/>
              <a:t>false positives are penalized by the mean average precision (</a:t>
            </a:r>
            <a:r>
              <a:rPr lang="en-US" sz="2400" dirty="0" err="1"/>
              <a:t>mAP</a:t>
            </a:r>
            <a:r>
              <a:rPr lang="en-US" sz="2400" dirty="0"/>
              <a:t>) </a:t>
            </a:r>
            <a:r>
              <a:rPr lang="en-US" sz="2400" dirty="0" smtClean="0"/>
              <a:t>measure</a:t>
            </a:r>
          </a:p>
          <a:p>
            <a:pPr marL="0" indent="0">
              <a:buNone/>
            </a:pPr>
            <a:r>
              <a:rPr lang="en-US" sz="2400" dirty="0"/>
              <a:t>The main difference with the localization task, is the necessity to predict a background class when no object is present. </a:t>
            </a:r>
            <a:r>
              <a:rPr lang="en-US" sz="2400" dirty="0" smtClean="0"/>
              <a:t>Traditionally</a:t>
            </a:r>
            <a:r>
              <a:rPr lang="en-US" sz="2400" dirty="0"/>
              <a:t>, negative examples are initially taken </a:t>
            </a:r>
            <a:r>
              <a:rPr lang="en-US" sz="2400" dirty="0" smtClean="0"/>
              <a:t>at random </a:t>
            </a:r>
            <a:r>
              <a:rPr lang="en-US" sz="2400" dirty="0"/>
              <a:t>for training. Then the most offending negative errors are added to the training set in bootstrapping passes.</a:t>
            </a:r>
          </a:p>
        </p:txBody>
      </p:sp>
    </p:spTree>
    <p:extLst>
      <p:ext uri="{BB962C8B-B14F-4D97-AF65-F5344CB8AC3E}">
        <p14:creationId xmlns:p14="http://schemas.microsoft.com/office/powerpoint/2010/main" val="151001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Regions with CNN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7404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R-CNN: Regions with CNN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48335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R. </a:t>
            </a:r>
            <a:r>
              <a:rPr lang="en-US" sz="2400" dirty="0" err="1"/>
              <a:t>Girshick</a:t>
            </a:r>
            <a:r>
              <a:rPr lang="en-US" sz="2400" dirty="0"/>
              <a:t> </a:t>
            </a:r>
            <a:r>
              <a:rPr lang="en-US" sz="2400" dirty="0" smtClean="0"/>
              <a:t> et al , Berkeley “Rich feature hierarchies…” </a:t>
            </a:r>
            <a:endParaRPr lang="en-US" sz="2400" dirty="0" smtClean="0">
              <a:hlinkClick r:id="rId2"/>
            </a:endParaRPr>
          </a:p>
          <a:p>
            <a:pPr marL="344488" lvl="1" indent="0"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://www.cs.berkeley.edu/~</a:t>
            </a:r>
            <a:r>
              <a:rPr lang="en-US" sz="2000" dirty="0" smtClean="0">
                <a:hlinkClick r:id="rId2"/>
              </a:rPr>
              <a:t>rbg/slides/rcnn-cvpr14-slides.pdf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dirty="0"/>
              <a:t>Source: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github.com/rbgirshick/rcnn</a:t>
            </a:r>
            <a:r>
              <a:rPr lang="en-US" sz="2400" dirty="0" smtClean="0"/>
              <a:t>  // requires </a:t>
            </a:r>
            <a:r>
              <a:rPr lang="en-US" sz="2400" dirty="0" err="1" smtClean="0"/>
              <a:t>Matlab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Regions with CNN  detection approach: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000" dirty="0" smtClean="0"/>
              <a:t>generates ~2000 </a:t>
            </a:r>
            <a:r>
              <a:rPr lang="en-US" sz="2000" dirty="0"/>
              <a:t>category-independent </a:t>
            </a:r>
            <a:r>
              <a:rPr lang="en-US" sz="2000" dirty="0" smtClean="0"/>
              <a:t>regions for the </a:t>
            </a:r>
            <a:r>
              <a:rPr lang="en-US" sz="2000" dirty="0"/>
              <a:t>input image, </a:t>
            </a:r>
            <a:endParaRPr lang="en-US" sz="2000" dirty="0" smtClean="0"/>
          </a:p>
          <a:p>
            <a:pPr marL="801688" lvl="1" indent="-457200">
              <a:buFont typeface="+mj-lt"/>
              <a:buAutoNum type="arabicPeriod"/>
            </a:pPr>
            <a:r>
              <a:rPr lang="en-US" sz="2000" dirty="0" smtClean="0"/>
              <a:t>extracts </a:t>
            </a:r>
            <a:r>
              <a:rPr lang="en-US" sz="2000" dirty="0"/>
              <a:t>a fixed-length feature vector </a:t>
            </a:r>
            <a:r>
              <a:rPr lang="en-US" sz="2000" dirty="0" smtClean="0"/>
              <a:t>from each region </a:t>
            </a:r>
            <a:r>
              <a:rPr lang="en-US" sz="2000" dirty="0"/>
              <a:t>using a CNN, </a:t>
            </a:r>
            <a:endParaRPr lang="en-US" sz="2000" dirty="0" smtClean="0"/>
          </a:p>
          <a:p>
            <a:pPr marL="801688" lvl="1" indent="-457200">
              <a:buFont typeface="+mj-lt"/>
              <a:buAutoNum type="arabicPeriod"/>
            </a:pPr>
            <a:r>
              <a:rPr lang="en-US" sz="2000" dirty="0" smtClean="0"/>
              <a:t>classifies </a:t>
            </a:r>
            <a:r>
              <a:rPr lang="en-US" sz="2000" dirty="0"/>
              <a:t>each </a:t>
            </a:r>
            <a:r>
              <a:rPr lang="en-US" sz="2000" dirty="0" smtClean="0"/>
              <a:t>region with </a:t>
            </a:r>
            <a:r>
              <a:rPr lang="en-US" sz="2000" dirty="0"/>
              <a:t>category-specific linear </a:t>
            </a:r>
            <a:r>
              <a:rPr lang="en-US" sz="2000" dirty="0" smtClean="0"/>
              <a:t>SVM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R-CNN outperforms </a:t>
            </a:r>
            <a:r>
              <a:rPr lang="en-US" sz="2400" dirty="0" err="1"/>
              <a:t>OverFeat</a:t>
            </a:r>
            <a:r>
              <a:rPr lang="en-US" sz="2400" dirty="0"/>
              <a:t>, with a </a:t>
            </a:r>
            <a:r>
              <a:rPr lang="en-US" sz="2400" dirty="0" err="1"/>
              <a:t>mAP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31.4% </a:t>
            </a:r>
            <a:r>
              <a:rPr lang="en-US" sz="2400" dirty="0" smtClean="0"/>
              <a:t>vs </a:t>
            </a:r>
            <a:r>
              <a:rPr lang="en-US" sz="2400" dirty="0"/>
              <a:t>24.3%.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2771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ILSVRC-2014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72250"/>
            <a:ext cx="8407400" cy="4618038"/>
          </a:xfrm>
        </p:spPr>
        <p:txBody>
          <a:bodyPr/>
          <a:lstStyle/>
          <a:p>
            <a:pPr marL="688975" lvl="2" indent="0"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://www.image-net.org/challenges/LSVRC/2014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Classification </a:t>
            </a:r>
            <a:r>
              <a:rPr lang="en-US" sz="2400" b="1" dirty="0"/>
              <a:t>&amp; Localization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 smtClean="0"/>
              <a:t>Assign to each image label. 5 guesses.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bounding box of the </a:t>
            </a:r>
            <a:r>
              <a:rPr lang="en-US" sz="2000" u="sng" dirty="0"/>
              <a:t>main object </a:t>
            </a:r>
            <a:r>
              <a:rPr lang="en-US" sz="2000" dirty="0"/>
              <a:t>must be returned and must match with the </a:t>
            </a:r>
            <a:r>
              <a:rPr lang="en-US" sz="2000" dirty="0" smtClean="0"/>
              <a:t>ground truth by 50</a:t>
            </a:r>
            <a:r>
              <a:rPr lang="en-US" sz="2000" dirty="0"/>
              <a:t>% (using the PASCAL criterion of union over intersection</a:t>
            </a:r>
            <a:r>
              <a:rPr lang="en-US" sz="2000" dirty="0" smtClean="0"/>
              <a:t>). Each </a:t>
            </a:r>
            <a:r>
              <a:rPr lang="en-US" sz="2000" dirty="0"/>
              <a:t>returned bounding box must </a:t>
            </a:r>
            <a:r>
              <a:rPr lang="en-US" sz="2000" dirty="0" smtClean="0"/>
              <a:t>be labeled </a:t>
            </a:r>
            <a:r>
              <a:rPr lang="en-US" sz="2000" dirty="0"/>
              <a:t>with the correct </a:t>
            </a:r>
            <a:r>
              <a:rPr lang="en-US" sz="2000" dirty="0" smtClean="0"/>
              <a:t>class</a:t>
            </a:r>
            <a:r>
              <a:rPr lang="en-US" sz="2000" dirty="0"/>
              <a:t>. similar to </a:t>
            </a:r>
            <a:r>
              <a:rPr lang="en-US" sz="2000" dirty="0" smtClean="0"/>
              <a:t>classification, 5 </a:t>
            </a:r>
            <a:r>
              <a:rPr lang="en-US" sz="2000" dirty="0"/>
              <a:t>guesses are allowed per image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Detection: </a:t>
            </a:r>
          </a:p>
          <a:p>
            <a:pPr lvl="1"/>
            <a:r>
              <a:rPr lang="en-US" sz="2000" dirty="0" smtClean="0"/>
              <a:t>there </a:t>
            </a:r>
            <a:r>
              <a:rPr lang="en-US" sz="2000" dirty="0"/>
              <a:t>can be any number of object in each image (including zero</a:t>
            </a:r>
            <a:r>
              <a:rPr lang="en-US" sz="2000" dirty="0" smtClean="0"/>
              <a:t>). False </a:t>
            </a:r>
            <a:r>
              <a:rPr lang="en-US" sz="2000" dirty="0"/>
              <a:t>positives are penalized</a:t>
            </a:r>
          </a:p>
        </p:txBody>
      </p:sp>
      <p:sp>
        <p:nvSpPr>
          <p:cNvPr id="4" name="Isosceles Triangle 3"/>
          <p:cNvSpPr/>
          <p:nvPr/>
        </p:nvSpPr>
        <p:spPr bwMode="auto">
          <a:xfrm rot="5400000">
            <a:off x="452562" y="1508177"/>
            <a:ext cx="380011" cy="332509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598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R-CNN: architecture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300474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Region detection </a:t>
            </a:r>
            <a:r>
              <a:rPr lang="en-US" sz="2000" dirty="0" smtClean="0">
                <a:sym typeface="Wingdings" panose="05000000000000000000" pitchFamily="2" charset="2"/>
              </a:rPr>
              <a:t> 2000 regions , see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  <a:hlinkClick r:id="rId2"/>
              </a:rPr>
              <a:t>http://www.eecs.berkeley.edu/Pubs/TechRpts/2012/EECS-2012-124.pdf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Region </a:t>
            </a:r>
            <a:r>
              <a:rPr lang="en-US" sz="2000" dirty="0" err="1" smtClean="0"/>
              <a:t>croped</a:t>
            </a:r>
            <a:r>
              <a:rPr lang="en-US" sz="2000" dirty="0" smtClean="0"/>
              <a:t> and scaled to [227 x 227] </a:t>
            </a:r>
            <a:r>
              <a:rPr lang="en-US" sz="2000" dirty="0" smtClean="0">
                <a:sym typeface="Wingdings" panose="05000000000000000000" pitchFamily="2" charset="2"/>
              </a:rPr>
              <a:t></a:t>
            </a:r>
            <a:r>
              <a:rPr lang="en-US" sz="2000" dirty="0" smtClean="0"/>
              <a:t> feature extraction with </a:t>
            </a:r>
            <a:r>
              <a:rPr lang="en-US" sz="2000" dirty="0" err="1" smtClean="0"/>
              <a:t>Imagenet</a:t>
            </a:r>
            <a:r>
              <a:rPr lang="en-US" sz="2000" dirty="0" smtClean="0"/>
              <a:t>: 5 convolutional layers + 2FC </a:t>
            </a:r>
            <a:r>
              <a:rPr lang="en-US" sz="2000" dirty="0" smtClean="0">
                <a:sym typeface="Wingdings" panose="05000000000000000000" pitchFamily="2" charset="2"/>
              </a:rPr>
              <a:t> 4096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ym typeface="Wingdings" panose="05000000000000000000" pitchFamily="2" charset="2"/>
              </a:rPr>
              <a:t>SVM</a:t>
            </a:r>
            <a:r>
              <a:rPr lang="en-US" sz="2000" dirty="0" smtClean="0"/>
              <a:t>  for 200 classes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Greedy </a:t>
            </a:r>
            <a:r>
              <a:rPr lang="en-US" sz="2000" dirty="0"/>
              <a:t>non-maximum suppression </a:t>
            </a:r>
            <a:r>
              <a:rPr lang="en-US" sz="2000" dirty="0" smtClean="0"/>
              <a:t>for </a:t>
            </a:r>
            <a:r>
              <a:rPr lang="en-US" sz="2000" dirty="0"/>
              <a:t>each </a:t>
            </a:r>
            <a:r>
              <a:rPr lang="en-US" sz="2000" dirty="0" smtClean="0"/>
              <a:t>class: </a:t>
            </a:r>
            <a:r>
              <a:rPr lang="en-US" sz="2000" dirty="0"/>
              <a:t>rejects a region if it has an </a:t>
            </a:r>
            <a:r>
              <a:rPr lang="en-US" sz="2000" i="1" dirty="0" smtClean="0"/>
              <a:t>intersection-over-union </a:t>
            </a:r>
            <a:r>
              <a:rPr lang="en-US" sz="2000" i="1" dirty="0"/>
              <a:t>(</a:t>
            </a:r>
            <a:r>
              <a:rPr lang="en-US" sz="2000" i="1" dirty="0" err="1"/>
              <a:t>IoU</a:t>
            </a:r>
            <a:r>
              <a:rPr lang="en-US" sz="2000" i="1" dirty="0"/>
              <a:t>) </a:t>
            </a:r>
            <a:r>
              <a:rPr lang="en-US" sz="2000" dirty="0"/>
              <a:t>overlap with a higher scoring selected </a:t>
            </a:r>
            <a:r>
              <a:rPr lang="en-US" sz="2000" dirty="0" smtClean="0"/>
              <a:t>region larger </a:t>
            </a:r>
            <a:r>
              <a:rPr lang="en-US" sz="2000" dirty="0"/>
              <a:t>than a learned threshold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7" y="4405744"/>
            <a:ext cx="8372107" cy="18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57463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R-CNN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dirty="0" smtClean="0"/>
              <a:t>principle </a:t>
            </a:r>
            <a:r>
              <a:rPr lang="en-US" sz="2400" dirty="0"/>
              <a:t>idea is to train feature extraction CNN  on a large auxiliary dataset (ILSVRC), followed by domain specific fine-tuning on a small dataset (PASCAL</a:t>
            </a:r>
            <a:r>
              <a:rPr lang="en-US" sz="2400" dirty="0" smtClean="0"/>
              <a:t>):</a:t>
            </a:r>
            <a:endParaRPr lang="en-US" sz="2400" dirty="0"/>
          </a:p>
          <a:p>
            <a:r>
              <a:rPr lang="en-US" sz="2400" dirty="0" smtClean="0"/>
              <a:t>Pre-training: Train </a:t>
            </a:r>
            <a:r>
              <a:rPr lang="en-US" sz="2400" dirty="0" err="1" smtClean="0"/>
              <a:t>Imagenet</a:t>
            </a:r>
            <a:endParaRPr lang="en-US" sz="2400" dirty="0" smtClean="0"/>
          </a:p>
          <a:p>
            <a:r>
              <a:rPr lang="en-US" sz="2400" dirty="0" smtClean="0"/>
              <a:t>Replace last layer with FC layer to N+1 outputs (N classes + 1 “background”; VOC N=20,  ILSVRC N=200 )</a:t>
            </a:r>
          </a:p>
          <a:p>
            <a:r>
              <a:rPr lang="en-US" sz="2400" dirty="0" smtClean="0"/>
              <a:t>Training:</a:t>
            </a:r>
          </a:p>
          <a:p>
            <a:pPr lvl="1"/>
            <a:r>
              <a:rPr lang="en-US" sz="2000" dirty="0" smtClean="0"/>
              <a:t>For each region: if </a:t>
            </a:r>
            <a:r>
              <a:rPr lang="en-US" sz="2000" dirty="0" err="1" smtClean="0"/>
              <a:t>IoU</a:t>
            </a:r>
            <a:r>
              <a:rPr lang="en-US" sz="2000" dirty="0" smtClean="0"/>
              <a:t> &gt; ½ - positive example, otherwise – negative (background).</a:t>
            </a:r>
          </a:p>
          <a:p>
            <a:pPr lvl="1"/>
            <a:r>
              <a:rPr lang="en-US" sz="2000" dirty="0" smtClean="0"/>
              <a:t>Batch = 128 = 32 </a:t>
            </a:r>
            <a:r>
              <a:rPr lang="en-US" sz="2000" dirty="0"/>
              <a:t>positive + 96 background</a:t>
            </a:r>
          </a:p>
          <a:p>
            <a:pPr lvl="1"/>
            <a:r>
              <a:rPr lang="en-US" sz="2000" dirty="0" err="1" smtClean="0"/>
              <a:t>Init</a:t>
            </a:r>
            <a:r>
              <a:rPr lang="en-US" sz="2000" dirty="0" smtClean="0"/>
              <a:t> weights  random </a:t>
            </a:r>
          </a:p>
          <a:p>
            <a:pPr lvl="1"/>
            <a:r>
              <a:rPr lang="en-US" sz="2000" dirty="0" smtClean="0"/>
              <a:t>SGD with </a:t>
            </a:r>
            <a:r>
              <a:rPr lang="el-GR" sz="2000" dirty="0" smtClean="0">
                <a:latin typeface="Calibri"/>
                <a:cs typeface="Calibri"/>
              </a:rPr>
              <a:t>λ</a:t>
            </a:r>
            <a:r>
              <a:rPr lang="en-US" sz="2000" dirty="0" smtClean="0">
                <a:latin typeface="Calibri"/>
                <a:cs typeface="Calibri"/>
              </a:rPr>
              <a:t>=</a:t>
            </a:r>
            <a:r>
              <a:rPr lang="en-US" sz="2000" dirty="0" smtClean="0"/>
              <a:t> 0.001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2700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R-CNN: </a:t>
            </a:r>
            <a:r>
              <a:rPr lang="en-US" dirty="0"/>
              <a:t>PASCAL VOC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8434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2012 SIFT, HOG,…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2345934"/>
            <a:ext cx="64484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0767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R-CNN: PASCAL VOC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8434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2014: Regions with CNN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13" y="2369682"/>
            <a:ext cx="64103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31361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R-CNN: ILSVRC 2013 performance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10690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06" y="1876301"/>
            <a:ext cx="5533273" cy="434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54546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R-CNN speed 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558429"/>
          </a:xfrm>
        </p:spPr>
        <p:txBody>
          <a:bodyPr/>
          <a:lstStyle/>
          <a:p>
            <a:pPr algn="ctr"/>
            <a:r>
              <a:rPr lang="en-US" dirty="0" smtClean="0"/>
              <a:t>R-CNN detection time/frame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31272" y="2101932"/>
            <a:ext cx="7481455" cy="413261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60" y="2196935"/>
            <a:ext cx="7127670" cy="396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29787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R-CNN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github.com/rbgirshick/rcnn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Requires </a:t>
            </a:r>
            <a:r>
              <a:rPr lang="en-US" dirty="0" err="1" smtClean="0"/>
              <a:t>Matlab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7896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CNN with </a:t>
            </a:r>
            <a:br>
              <a:rPr lang="en-US" dirty="0" smtClean="0"/>
            </a:br>
            <a:r>
              <a:rPr lang="en-US" dirty="0" smtClean="0"/>
              <a:t>Spatial Pyramid pooling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810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SPP-net = CNN + SPP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4"/>
            <a:ext cx="8407400" cy="2565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Kaiming</a:t>
            </a:r>
            <a:r>
              <a:rPr lang="en-US" sz="2000" dirty="0"/>
              <a:t> He et al,  “Spatial Pyramid Pooling in Deep Convolutional Networks for Visual Recognition</a:t>
            </a:r>
          </a:p>
          <a:p>
            <a:pPr marL="0" indent="0">
              <a:buNone/>
            </a:pPr>
            <a:r>
              <a:rPr lang="en-US" sz="2400" dirty="0" smtClean="0"/>
              <a:t>“Classical” conv. NN” requires a </a:t>
            </a:r>
            <a:r>
              <a:rPr lang="en-US" sz="2400" dirty="0"/>
              <a:t>fixed-size (e.g. 224224) input </a:t>
            </a:r>
            <a:r>
              <a:rPr lang="en-US" sz="2400" dirty="0" smtClean="0"/>
              <a:t>image:</a:t>
            </a:r>
          </a:p>
          <a:p>
            <a:pPr lvl="1"/>
            <a:r>
              <a:rPr lang="en-US" sz="2000" dirty="0"/>
              <a:t>Need </a:t>
            </a:r>
            <a:r>
              <a:rPr lang="en-US" sz="2000" dirty="0" smtClean="0"/>
              <a:t>cropping </a:t>
            </a:r>
            <a:r>
              <a:rPr lang="en-US" sz="2000" dirty="0"/>
              <a:t>or warping to transform original image to square shape</a:t>
            </a:r>
          </a:p>
          <a:p>
            <a:pPr lvl="1"/>
            <a:r>
              <a:rPr lang="en-US" sz="2000" dirty="0" smtClean="0"/>
              <a:t>This constraint is related to Fully-Connected layer ONLY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Idea</a:t>
            </a:r>
            <a:r>
              <a:rPr lang="en-US" sz="2400" dirty="0" smtClean="0"/>
              <a:t>: let’s use Spatial Pooling Pyramid to transform any-shape image to ‘fixed-length” feature vector.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92" y="4428520"/>
            <a:ext cx="5006561" cy="200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1909" y="6460181"/>
            <a:ext cx="5700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http://research.microsoft.com/en-us/um/people/kahe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3343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 topology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 bwMode="auto">
          <a:xfrm rot="10800000">
            <a:off x="1323716" y="1701043"/>
            <a:ext cx="797442" cy="4621719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FORWARD</a:t>
            </a:r>
          </a:p>
        </p:txBody>
      </p:sp>
      <p:sp>
        <p:nvSpPr>
          <p:cNvPr id="25" name="Down Arrow 24"/>
          <p:cNvSpPr/>
          <p:nvPr/>
        </p:nvSpPr>
        <p:spPr bwMode="auto">
          <a:xfrm>
            <a:off x="7249632" y="1690075"/>
            <a:ext cx="797442" cy="4621719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BACKWARD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2897424" y="5909191"/>
            <a:ext cx="3375876" cy="372140"/>
          </a:xfrm>
          <a:prstGeom prst="round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Data Layer 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889456" y="5429682"/>
            <a:ext cx="3391813" cy="3367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Convolutional layer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[5x5]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884139" y="4311494"/>
            <a:ext cx="3402446" cy="3721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Convolutional layer [5x5]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2884139" y="4844897"/>
            <a:ext cx="3402446" cy="3721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Pooling [2x2, stride 2]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2902741" y="3763886"/>
            <a:ext cx="3365242" cy="3721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Pooling [2x2, stride 2]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884140" y="3233344"/>
            <a:ext cx="3402445" cy="37214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Inner Product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2884140" y="2723769"/>
            <a:ext cx="3402445" cy="37214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ReLUP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2889456" y="2178820"/>
            <a:ext cx="3391813" cy="37214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Inner Product 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2902742" y="1609981"/>
            <a:ext cx="3365240" cy="39340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Soft Max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908078" y="3766457"/>
            <a:ext cx="3365242" cy="37214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SPP(5x5+7x7+13x13)</a:t>
            </a:r>
          </a:p>
        </p:txBody>
      </p:sp>
    </p:spTree>
    <p:extLst>
      <p:ext uri="{BB962C8B-B14F-4D97-AF65-F5344CB8AC3E}">
        <p14:creationId xmlns:p14="http://schemas.microsoft.com/office/powerpoint/2010/main" val="14638784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ILSVRC-2014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t="12334" r="16667" b="10832"/>
          <a:stretch/>
        </p:blipFill>
        <p:spPr bwMode="auto">
          <a:xfrm>
            <a:off x="1181101" y="1347936"/>
            <a:ext cx="6936356" cy="49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089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Pyramid 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90281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Here </a:t>
            </a:r>
            <a:r>
              <a:rPr lang="en-US" sz="2400" dirty="0" err="1"/>
              <a:t>sizeX</a:t>
            </a:r>
            <a:r>
              <a:rPr lang="en-US" sz="2400" dirty="0"/>
              <a:t> is the size of the pooling window. This </a:t>
            </a:r>
            <a:r>
              <a:rPr lang="en-US" sz="2400" dirty="0" smtClean="0"/>
              <a:t>configuration is </a:t>
            </a:r>
            <a:r>
              <a:rPr lang="en-US" sz="2400" dirty="0"/>
              <a:t>for a network whose feature map size of conv5 is 1313</a:t>
            </a:r>
            <a:r>
              <a:rPr lang="en-US" sz="2400" dirty="0" smtClean="0"/>
              <a:t>, so </a:t>
            </a:r>
            <a:r>
              <a:rPr lang="en-US" sz="2400" dirty="0"/>
              <a:t>the pool</a:t>
            </a:r>
            <a:r>
              <a:rPr lang="en-US" sz="2400" baseline="-25000" dirty="0"/>
              <a:t>33</a:t>
            </a:r>
            <a:r>
              <a:rPr lang="en-US" sz="2400" dirty="0"/>
              <a:t>, pool</a:t>
            </a:r>
            <a:r>
              <a:rPr lang="en-US" sz="2400" baseline="-25000" dirty="0"/>
              <a:t>22</a:t>
            </a:r>
            <a:r>
              <a:rPr lang="en-US" sz="2400" dirty="0"/>
              <a:t>, and pool</a:t>
            </a:r>
            <a:r>
              <a:rPr lang="en-US" sz="2400" baseline="-25000" dirty="0"/>
              <a:t>11</a:t>
            </a:r>
            <a:r>
              <a:rPr lang="en-US" sz="2400" dirty="0"/>
              <a:t> layers will have </a:t>
            </a:r>
            <a:r>
              <a:rPr lang="en-US" sz="2400" dirty="0" smtClean="0"/>
              <a:t>3x3</a:t>
            </a:r>
            <a:r>
              <a:rPr lang="en-US" sz="2400" dirty="0"/>
              <a:t>, </a:t>
            </a:r>
            <a:r>
              <a:rPr lang="en-US" sz="2400" dirty="0" smtClean="0"/>
              <a:t>2x2, and </a:t>
            </a:r>
            <a:r>
              <a:rPr lang="en-US" sz="2400" dirty="0"/>
              <a:t>x</a:t>
            </a:r>
            <a:r>
              <a:rPr lang="en-US" sz="2400" dirty="0" smtClean="0"/>
              <a:t>1 </a:t>
            </a:r>
            <a:r>
              <a:rPr lang="en-US" sz="2400" dirty="0"/>
              <a:t>bins respectively.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30" y="3063834"/>
            <a:ext cx="5257340" cy="330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8" y="3859481"/>
            <a:ext cx="3278857" cy="122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511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SPP-net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 augmentation:</a:t>
            </a:r>
          </a:p>
          <a:p>
            <a:pPr lvl="1"/>
            <a:r>
              <a:rPr lang="en-US" dirty="0" err="1" smtClean="0"/>
              <a:t>Imagenet</a:t>
            </a:r>
            <a:r>
              <a:rPr lang="en-US" dirty="0" smtClean="0"/>
              <a:t>: 224x224 </a:t>
            </a:r>
            <a:r>
              <a:rPr lang="en-US" dirty="0" smtClean="0">
                <a:sym typeface="Wingdings" panose="05000000000000000000" pitchFamily="2" charset="2"/>
              </a:rPr>
              <a:t> 180x180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Horizontal flipping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Color altering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Dropout with 2 last FC layers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Learning rate: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Init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lr</a:t>
            </a:r>
            <a:r>
              <a:rPr lang="en-US" dirty="0" smtClean="0">
                <a:sym typeface="Wingdings" panose="05000000000000000000" pitchFamily="2" charset="2"/>
              </a:rPr>
              <a:t>= 0.01; divide by 10 when error plateau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71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SPP-net: </a:t>
            </a:r>
            <a:r>
              <a:rPr lang="en-US" dirty="0" err="1" smtClean="0"/>
              <a:t>Imagenet</a:t>
            </a:r>
            <a:r>
              <a:rPr lang="en-US" dirty="0" smtClean="0"/>
              <a:t>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10334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3" y="2734599"/>
            <a:ext cx="7680890" cy="366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67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SPP: </a:t>
            </a:r>
            <a:r>
              <a:rPr lang="en-US" dirty="0" err="1" smtClean="0"/>
              <a:t>Imagenet</a:t>
            </a:r>
            <a:r>
              <a:rPr lang="en-US" dirty="0" smtClean="0"/>
              <a:t> -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250598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Find 2000 windows candidate </a:t>
            </a:r>
            <a:r>
              <a:rPr lang="en-US" sz="2400" i="1" dirty="0" smtClean="0"/>
              <a:t> /~ R-CNN</a:t>
            </a:r>
            <a:r>
              <a:rPr lang="en-US" sz="2400" dirty="0"/>
              <a:t> </a:t>
            </a:r>
            <a:r>
              <a:rPr lang="en-US" sz="2400" dirty="0" smtClean="0"/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extract </a:t>
            </a:r>
            <a:r>
              <a:rPr lang="en-US" sz="2400" dirty="0"/>
              <a:t>the feature maps from the entire image only </a:t>
            </a:r>
            <a:r>
              <a:rPr lang="en-US" sz="2400" dirty="0" smtClean="0"/>
              <a:t>once (possibly </a:t>
            </a:r>
            <a:r>
              <a:rPr lang="en-US" sz="2400" dirty="0"/>
              <a:t>at multiple </a:t>
            </a:r>
            <a:r>
              <a:rPr lang="en-US" sz="2400" dirty="0" smtClean="0"/>
              <a:t>scales) /~ Overfeat/.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Then apply </a:t>
            </a:r>
            <a:r>
              <a:rPr lang="en-US" sz="2400" dirty="0"/>
              <a:t>the </a:t>
            </a:r>
            <a:r>
              <a:rPr lang="en-US" sz="2400" dirty="0" smtClean="0"/>
              <a:t>spatial pyramid </a:t>
            </a:r>
            <a:r>
              <a:rPr lang="en-US" sz="2400" dirty="0"/>
              <a:t>pooling on each candidate window of the </a:t>
            </a:r>
            <a:r>
              <a:rPr lang="en-US" sz="2400" dirty="0" smtClean="0"/>
              <a:t>feature, which </a:t>
            </a:r>
            <a:r>
              <a:rPr lang="en-US" sz="2400" dirty="0"/>
              <a:t> </a:t>
            </a:r>
            <a:r>
              <a:rPr lang="en-US" sz="2400" dirty="0" smtClean="0"/>
              <a:t>maps window to </a:t>
            </a:r>
            <a:r>
              <a:rPr lang="en-US" sz="2400" dirty="0"/>
              <a:t>a fixed-length </a:t>
            </a:r>
            <a:r>
              <a:rPr lang="en-US" sz="2400" dirty="0" smtClean="0"/>
              <a:t>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Then 2 FC layers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SVM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~170x faster than R-CNN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98" y="3896543"/>
            <a:ext cx="3918863" cy="280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511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&amp;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Exercise:</a:t>
            </a:r>
          </a:p>
          <a:p>
            <a:pPr lvl="1"/>
            <a:r>
              <a:rPr lang="en-US" sz="2000" dirty="0" smtClean="0"/>
              <a:t>Implement Overfeat network; train classifier.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Projects: </a:t>
            </a:r>
          </a:p>
          <a:p>
            <a:pPr lvl="1"/>
            <a:r>
              <a:rPr lang="en-US" sz="2000" dirty="0" smtClean="0"/>
              <a:t>Install R-CNN</a:t>
            </a:r>
          </a:p>
          <a:p>
            <a:pPr lvl="1"/>
            <a:r>
              <a:rPr lang="en-US" sz="2000" dirty="0" smtClean="0"/>
              <a:t>Re-implement R-CNN in pure Python/C++ to eliminate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dependency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05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CNN - Regression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BACKUP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3254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238586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Szegedy</a:t>
            </a:r>
            <a:r>
              <a:rPr lang="en-US" sz="2400" dirty="0"/>
              <a:t> </a:t>
            </a:r>
            <a:r>
              <a:rPr lang="en-US" sz="2400" dirty="0" smtClean="0"/>
              <a:t>et all ( Google) 2010</a:t>
            </a:r>
            <a:r>
              <a:rPr lang="en-US" sz="2400" dirty="0"/>
              <a:t>, </a:t>
            </a:r>
            <a:r>
              <a:rPr lang="en-US" sz="2400" dirty="0" smtClean="0"/>
              <a:t>“Deep </a:t>
            </a:r>
            <a:r>
              <a:rPr lang="en-US" sz="2400" dirty="0"/>
              <a:t>Neural Networks for Object </a:t>
            </a:r>
            <a:r>
              <a:rPr lang="en-US" sz="2400" dirty="0" smtClean="0"/>
              <a:t>Detection”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tart with </a:t>
            </a:r>
            <a:r>
              <a:rPr lang="en-US" sz="2000" dirty="0" err="1" smtClean="0"/>
              <a:t>Alexnet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replace last soft-max layer with regression layer </a:t>
            </a:r>
            <a:r>
              <a:rPr lang="en-US" sz="2000" dirty="0"/>
              <a:t>which generates an </a:t>
            </a:r>
            <a:r>
              <a:rPr lang="en-US" sz="2000" dirty="0" smtClean="0"/>
              <a:t>binary </a:t>
            </a:r>
            <a:r>
              <a:rPr lang="en-US" sz="2000" dirty="0"/>
              <a:t>mask </a:t>
            </a:r>
            <a:r>
              <a:rPr lang="en-US" sz="2000" dirty="0" smtClean="0"/>
              <a:t>“d x d” : 1 if pixel is inside box, 0- otherwise; </a:t>
            </a:r>
          </a:p>
          <a:p>
            <a:r>
              <a:rPr lang="en-US" sz="2000" dirty="0" smtClean="0"/>
              <a:t>train net by minimizing 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error vs ground truth mask </a:t>
            </a:r>
            <a:r>
              <a:rPr lang="en-US" sz="2000" i="1" dirty="0" smtClean="0"/>
              <a:t>m: </a:t>
            </a:r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03" y="3798743"/>
            <a:ext cx="46863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91" y="4571281"/>
            <a:ext cx="6111524" cy="193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155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regression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150845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Multi-scale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2952070"/>
            <a:ext cx="71532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439690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Issues: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000" dirty="0" smtClean="0"/>
              <a:t>Overlapping masks for multiple touching objects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000" dirty="0" smtClean="0"/>
              <a:t>Localization accuracy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000" dirty="0" smtClean="0"/>
              <a:t>Recognition of small objects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Issue1</a:t>
            </a:r>
            <a:r>
              <a:rPr lang="en-US" sz="2400" dirty="0"/>
              <a:t>: </a:t>
            </a:r>
            <a:endParaRPr lang="en-US" sz="2400" dirty="0" smtClean="0"/>
          </a:p>
          <a:p>
            <a:pPr lvl="1"/>
            <a:r>
              <a:rPr lang="en-US" sz="2000" dirty="0" smtClean="0"/>
              <a:t>To </a:t>
            </a:r>
            <a:r>
              <a:rPr lang="en-US" sz="2000" dirty="0"/>
              <a:t>deal with multiple touching objects, we generate not one but </a:t>
            </a:r>
            <a:r>
              <a:rPr lang="en-US" sz="2000" dirty="0" smtClean="0"/>
              <a:t>several masks</a:t>
            </a:r>
            <a:r>
              <a:rPr lang="en-US" sz="2000" dirty="0"/>
              <a:t>, each </a:t>
            </a:r>
            <a:r>
              <a:rPr lang="en-US" sz="2000" dirty="0" smtClean="0"/>
              <a:t>representing either </a:t>
            </a:r>
            <a:r>
              <a:rPr lang="en-US" sz="2000" dirty="0"/>
              <a:t>the full object or part of it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we use </a:t>
            </a:r>
            <a:r>
              <a:rPr lang="en-US" sz="2000" dirty="0" smtClean="0"/>
              <a:t>one network </a:t>
            </a:r>
            <a:r>
              <a:rPr lang="en-US" sz="2000" dirty="0"/>
              <a:t>to predict the object box mask and four additional networks to predict four halves of </a:t>
            </a:r>
            <a:r>
              <a:rPr lang="en-US" sz="2000" dirty="0" smtClean="0"/>
              <a:t>the  box</a:t>
            </a:r>
            <a:r>
              <a:rPr lang="en-US" sz="2000" dirty="0"/>
              <a:t>: bottom, top, left and </a:t>
            </a:r>
            <a:r>
              <a:rPr lang="en-US" sz="2000"/>
              <a:t>right </a:t>
            </a:r>
            <a:r>
              <a:rPr lang="en-US" sz="2000" smtClean="0"/>
              <a:t>halves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64517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Detection: Examples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6" y="1256931"/>
            <a:ext cx="3927180" cy="233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907" y="1268806"/>
            <a:ext cx="3700100" cy="233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6" y="3806416"/>
            <a:ext cx="281961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84" y="3806416"/>
            <a:ext cx="45053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149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Detection: PASCAL </a:t>
            </a:r>
            <a:r>
              <a:rPr lang="en-US" dirty="0"/>
              <a:t>VOC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985941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http://pascallin.ecs.soton.ac.uk/challenges/VOC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20 classes: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72" y="2386939"/>
            <a:ext cx="5951571" cy="379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608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Detection: ILSVRC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07400" cy="736559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image-net.org/challenges/LSVRC/2014/</a:t>
            </a:r>
            <a:r>
              <a:rPr lang="en-US" sz="2400" dirty="0" smtClean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250763"/>
              </p:ext>
            </p:extLst>
          </p:nvPr>
        </p:nvGraphicFramePr>
        <p:xfrm>
          <a:off x="320632" y="2620160"/>
          <a:ext cx="840773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848"/>
                <a:gridCol w="1404704"/>
                <a:gridCol w="1877364"/>
                <a:gridCol w="1844907"/>
                <a:gridCol w="1844907"/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PASCAL 2012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ILSVRC 2013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ILSVRC 2014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images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5717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395909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456567</a:t>
                      </a:r>
                      <a:endParaRPr lang="en-US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13609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345854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478807</a:t>
                      </a:r>
                      <a:endParaRPr lang="en-US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Validation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images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5823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20121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20121</a:t>
                      </a: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13841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55502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55502</a:t>
                      </a: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images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10991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40152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40152</a:t>
                      </a: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895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Overfeat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Regions with CNN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SPP + CNN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CNN + Regression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96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Overfeat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90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3.0-blue">
  <a:themeElements>
    <a:clrScheme name="Custom 1">
      <a:dk1>
        <a:srgbClr val="000000"/>
      </a:dk1>
      <a:lt1>
        <a:srgbClr val="FFFFFF"/>
      </a:lt1>
      <a:dk2>
        <a:srgbClr val="0860A8"/>
      </a:dk2>
      <a:lt2>
        <a:srgbClr val="FDB605"/>
      </a:lt2>
      <a:accent1>
        <a:srgbClr val="009900"/>
      </a:accent1>
      <a:accent2>
        <a:srgbClr val="FF5C00"/>
      </a:accent2>
      <a:accent3>
        <a:srgbClr val="AAB6D1"/>
      </a:accent3>
      <a:accent4>
        <a:srgbClr val="DADADA"/>
      </a:accent4>
      <a:accent5>
        <a:srgbClr val="AACAAA"/>
      </a:accent5>
      <a:accent6>
        <a:srgbClr val="E75300"/>
      </a:accent6>
      <a:hlink>
        <a:srgbClr val="FFFF00"/>
      </a:hlink>
      <a:folHlink>
        <a:srgbClr val="567EB9"/>
      </a:folHlink>
    </a:clrScheme>
    <a:fontScheme name="intel3.0-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4C1C9621A6B4D800F222E20EEC266" ma:contentTypeVersion="0" ma:contentTypeDescription="Create a new document." ma:contentTypeScope="" ma:versionID="c22a61cbe5e5ce25e9cf39bf26010a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3E48BF-897A-4E0F-B295-48B8B67083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FB8406-95AF-48C4-815D-FB0AC1ADF4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FAC2673-377F-4F66-BDF8-5815193BDF7B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10876</TotalTime>
  <Words>2145</Words>
  <Application>Microsoft Office PowerPoint</Application>
  <PresentationFormat>On-screen Show (4:3)</PresentationFormat>
  <Paragraphs>287</Paragraphs>
  <Slides>48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intel3.0-blue</vt:lpstr>
      <vt:lpstr>Lecture 6:  Classification &amp; Localization</vt:lpstr>
      <vt:lpstr>Agenda</vt:lpstr>
      <vt:lpstr>ILSVRC-2014</vt:lpstr>
      <vt:lpstr>ILSVRC-2014</vt:lpstr>
      <vt:lpstr>Detection: Examples</vt:lpstr>
      <vt:lpstr>Detection: PASCAL VOC</vt:lpstr>
      <vt:lpstr>Detection: ILSVRC 2014</vt:lpstr>
      <vt:lpstr>Detection paradigms</vt:lpstr>
      <vt:lpstr>Overfeat</vt:lpstr>
      <vt:lpstr>Overfeat: Integrated  classification, localization &amp; detection</vt:lpstr>
      <vt:lpstr>Overfeat: “accurate” net topology</vt:lpstr>
      <vt:lpstr>Overfeat:  topology summary</vt:lpstr>
      <vt:lpstr>Overfeat: classification</vt:lpstr>
      <vt:lpstr>Overfeat: classification</vt:lpstr>
      <vt:lpstr>Overfeat: classification</vt:lpstr>
      <vt:lpstr>Overfeat: classification</vt:lpstr>
      <vt:lpstr>Overfeat: scaling and data augmentation</vt:lpstr>
      <vt:lpstr>Overfeat: boosting</vt:lpstr>
      <vt:lpstr>Overfeat: ”fast” net topology</vt:lpstr>
      <vt:lpstr>Overfeat : training details</vt:lpstr>
      <vt:lpstr>Overfeat: localization</vt:lpstr>
      <vt:lpstr>Overfeat: localization</vt:lpstr>
      <vt:lpstr>Overfeat: localization pipleine</vt:lpstr>
      <vt:lpstr>Overfeat: localization pipleine</vt:lpstr>
      <vt:lpstr>Overfeat: localization pipleine</vt:lpstr>
      <vt:lpstr>Single-class Regression vs  Per- Class Regression</vt:lpstr>
      <vt:lpstr>Overfeat: Detection</vt:lpstr>
      <vt:lpstr>Regions with CNN</vt:lpstr>
      <vt:lpstr>R-CNN: Regions with CNN features</vt:lpstr>
      <vt:lpstr>R-CNN: architecture </vt:lpstr>
      <vt:lpstr>R-CNN Training</vt:lpstr>
      <vt:lpstr>R-CNN: PASCAL VOC performance</vt:lpstr>
      <vt:lpstr>R-CNN: PASCAL VOC performance</vt:lpstr>
      <vt:lpstr>R-CNN: ILSVRC 2013 performance </vt:lpstr>
      <vt:lpstr>R-CNN speed and </vt:lpstr>
      <vt:lpstr>R-CNN CODE</vt:lpstr>
      <vt:lpstr>CNN with  Spatial Pyramid pooling</vt:lpstr>
      <vt:lpstr>SPP-net = CNN + SPP</vt:lpstr>
      <vt:lpstr>CNN  topology</vt:lpstr>
      <vt:lpstr>Spatial Pyramid Pooling</vt:lpstr>
      <vt:lpstr>SPP-net training</vt:lpstr>
      <vt:lpstr>SPP-net: Imagenet classification</vt:lpstr>
      <vt:lpstr>SPP: Imagenet - Detection</vt:lpstr>
      <vt:lpstr>Exercises &amp; Projects</vt:lpstr>
      <vt:lpstr>CNN - Regression</vt:lpstr>
      <vt:lpstr>CNN regression</vt:lpstr>
      <vt:lpstr>CNN regression </vt:lpstr>
      <vt:lpstr>CNN regression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IMEC 2006</dc:title>
  <dc:creator>Lilach Shokargi</dc:creator>
  <cp:lastModifiedBy>Ginzburg, Boris</cp:lastModifiedBy>
  <cp:revision>815</cp:revision>
  <dcterms:created xsi:type="dcterms:W3CDTF">2005-12-21T22:20:09Z</dcterms:created>
  <dcterms:modified xsi:type="dcterms:W3CDTF">2014-07-30T05:40:27Z</dcterms:modified>
</cp:coreProperties>
</file>