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38"/>
  </p:notesMasterIdLst>
  <p:handoutMasterIdLst>
    <p:handoutMasterId r:id="rId39"/>
  </p:handoutMasterIdLst>
  <p:sldIdLst>
    <p:sldId id="502" r:id="rId2"/>
    <p:sldId id="815" r:id="rId3"/>
    <p:sldId id="816" r:id="rId4"/>
    <p:sldId id="817" r:id="rId5"/>
    <p:sldId id="786" r:id="rId6"/>
    <p:sldId id="788" r:id="rId7"/>
    <p:sldId id="730" r:id="rId8"/>
    <p:sldId id="789" r:id="rId9"/>
    <p:sldId id="790" r:id="rId10"/>
    <p:sldId id="791" r:id="rId11"/>
    <p:sldId id="792" r:id="rId12"/>
    <p:sldId id="805" r:id="rId13"/>
    <p:sldId id="794" r:id="rId14"/>
    <p:sldId id="795" r:id="rId15"/>
    <p:sldId id="796" r:id="rId16"/>
    <p:sldId id="797" r:id="rId17"/>
    <p:sldId id="798" r:id="rId18"/>
    <p:sldId id="799" r:id="rId19"/>
    <p:sldId id="800" r:id="rId20"/>
    <p:sldId id="801" r:id="rId21"/>
    <p:sldId id="802" r:id="rId22"/>
    <p:sldId id="803" r:id="rId23"/>
    <p:sldId id="804" r:id="rId24"/>
    <p:sldId id="769" r:id="rId25"/>
    <p:sldId id="770" r:id="rId26"/>
    <p:sldId id="720" r:id="rId27"/>
    <p:sldId id="806" r:id="rId28"/>
    <p:sldId id="808" r:id="rId29"/>
    <p:sldId id="734" r:id="rId30"/>
    <p:sldId id="809" r:id="rId31"/>
    <p:sldId id="810" r:id="rId32"/>
    <p:sldId id="811" r:id="rId33"/>
    <p:sldId id="812" r:id="rId34"/>
    <p:sldId id="813" r:id="rId35"/>
    <p:sldId id="814" r:id="rId36"/>
    <p:sldId id="723" r:id="rId37"/>
  </p:sldIdLst>
  <p:sldSz cx="9144000" cy="6858000" type="screen4x3"/>
  <p:notesSz cx="6781800" cy="99187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8E7CF"/>
    <a:srgbClr val="3333FF"/>
    <a:srgbClr val="CC0000"/>
    <a:srgbClr val="FFFF00"/>
    <a:srgbClr val="FF0000"/>
    <a:srgbClr val="993300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3853" autoAdjust="0"/>
  </p:normalViewPr>
  <p:slideViewPr>
    <p:cSldViewPr snapToGrid="0" snapToObjects="1">
      <p:cViewPr varScale="1">
        <p:scale>
          <a:sx n="102" d="100"/>
          <a:sy n="102" d="100"/>
        </p:scale>
        <p:origin x="-210" y="-102"/>
      </p:cViewPr>
      <p:guideLst>
        <p:guide orient="horz" pos="12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 smtClean="0"/>
            </a:lvl1pPr>
          </a:lstStyle>
          <a:p>
            <a:pPr>
              <a:defRPr/>
            </a:pPr>
            <a:fld id="{C53B4C87-5779-41F1-AC81-B54D8E7627B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  <a:endParaRPr lang="en-US" noProof="0" smtClean="0"/>
          </a:p>
          <a:p>
            <a:pPr lvl="1"/>
            <a:r>
              <a:rPr lang="he-IL" noProof="0" smtClean="0"/>
              <a:t>רמה שנייה</a:t>
            </a:r>
            <a:endParaRPr lang="en-US" noProof="0" smtClean="0"/>
          </a:p>
          <a:p>
            <a:pPr lvl="2"/>
            <a:r>
              <a:rPr lang="he-IL" noProof="0" smtClean="0"/>
              <a:t>רמה שלישית</a:t>
            </a:r>
            <a:endParaRPr lang="en-US" noProof="0" smtClean="0"/>
          </a:p>
          <a:p>
            <a:pPr lvl="3"/>
            <a:r>
              <a:rPr lang="he-IL" noProof="0" smtClean="0"/>
              <a:t>רמה רביעית</a:t>
            </a:r>
            <a:endParaRPr lang="en-US" noProof="0" smtClean="0"/>
          </a:p>
          <a:p>
            <a:pPr lvl="4"/>
            <a:r>
              <a:rPr lang="he-IL" noProof="0" smtClean="0"/>
              <a:t>רמה חמישית</a:t>
            </a:r>
            <a:endParaRPr lang="en-US" noProof="0" smtClean="0"/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3338" y="9421813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5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1813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 smtClean="0"/>
            </a:lvl1pPr>
          </a:lstStyle>
          <a:p>
            <a:pPr>
              <a:defRPr/>
            </a:pPr>
            <a:fld id="{926E13C4-C28C-4105-A942-0C736F2A28E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47BC4A-F122-4A20-994E-E4907B9D44C1}" type="slidenum">
              <a:rPr lang="he-IL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92576-8160-4474-BDCC-8DCB8DE7363B}" type="slidenum">
              <a:rPr lang="he-IL"/>
              <a:pPr/>
              <a:t>12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338572-8638-4580-8763-FCCCC39CD780}" type="slidenum">
              <a:rPr lang="he-IL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D8398-CBD3-4923-94A8-0CE490D01C1F}" type="slidenum">
              <a:rPr lang="he-IL"/>
              <a:pPr/>
              <a:t>24</a:t>
            </a:fld>
            <a:endParaRPr lang="en-US"/>
          </a:p>
        </p:txBody>
      </p:sp>
      <p:sp>
        <p:nvSpPr>
          <p:cNvPr id="115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E8C03-22C7-497E-B3F6-868D3B9EC668}" type="slidenum">
              <a:rPr lang="he-IL"/>
              <a:pPr/>
              <a:t>25</a:t>
            </a:fld>
            <a:endParaRPr lang="en-US"/>
          </a:p>
        </p:txBody>
      </p:sp>
      <p:sp>
        <p:nvSpPr>
          <p:cNvPr id="115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BC2AEE-D3C6-48FA-AB10-8D8FCB3D55F6}" type="slidenum">
              <a:rPr lang="he-IL"/>
              <a:pPr/>
              <a:t>26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E1405-2A35-4831-BB04-9E769F9FD531}" type="slidenum">
              <a:rPr lang="he-IL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1294-B317-4DC1-8993-F4850D11F528}" type="slidenum">
              <a:rPr lang="he-IL" smtClean="0"/>
              <a:pPr/>
              <a:t>30</a:t>
            </a:fld>
            <a:endParaRPr lang="he-I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1294-B317-4DC1-8993-F4850D11F528}" type="slidenum">
              <a:rPr lang="he-IL" smtClean="0"/>
              <a:pPr/>
              <a:t>31</a:t>
            </a:fld>
            <a:endParaRPr lang="he-I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1294-B317-4DC1-8993-F4850D11F528}" type="slidenum">
              <a:rPr lang="he-IL" smtClean="0"/>
              <a:pPr/>
              <a:t>32</a:t>
            </a:fld>
            <a:endParaRPr lang="he-I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1294-B317-4DC1-8993-F4850D11F528}" type="slidenum">
              <a:rPr lang="he-IL" smtClean="0"/>
              <a:pPr/>
              <a:t>33</a:t>
            </a:fld>
            <a:endParaRPr lang="he-I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1294-B317-4DC1-8993-F4850D11F528}" type="slidenum">
              <a:rPr lang="he-IL" smtClean="0"/>
              <a:pPr/>
              <a:t>34</a:t>
            </a:fld>
            <a:endParaRPr lang="he-I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1294-B317-4DC1-8993-F4850D11F528}" type="slidenum">
              <a:rPr lang="he-IL" smtClean="0"/>
              <a:pPr/>
              <a:t>35</a:t>
            </a:fld>
            <a:endParaRPr lang="he-I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63B5FE-57A0-4B25-A811-19883A01406B}" type="slidenum">
              <a:rPr lang="he-IL"/>
              <a:pPr/>
              <a:t>36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F546AB-BD03-4B20-A611-6E025E7B1164}" type="slidenum">
              <a:rPr lang="he-IL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6E13C4-C28C-4105-A942-0C736F2A28EE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e-IL"/>
              </a:p>
            </p:txBody>
          </p:sp>
        </p:grpSp>
      </p:grpSp>
      <p:sp>
        <p:nvSpPr>
          <p:cNvPr id="38093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6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8094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77F48B-1194-4C88-823C-0B6700131116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1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he-IL"/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9" r:id="rId12"/>
  </p:sldLayoutIdLst>
  <p:timing>
    <p:tnLst>
      <p:par>
        <p:cTn id="1" dur="indefinite" restart="never" nodeType="tmRoot"/>
      </p:par>
    </p:tnLst>
  </p:timing>
  <p:txStyles>
    <p:titleStyle>
      <a:lvl1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r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smtClean="0">
                <a:cs typeface="Times New Roman" pitchFamily="18" charset="0"/>
              </a:rPr>
              <a:t>קורס תכנות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r>
              <a:rPr lang="he-IL" sz="3700" smtClean="0">
                <a:solidFill>
                  <a:schemeClr val="hlink"/>
                </a:solidFill>
              </a:rPr>
              <a:t>שיעור תשיעי: רקורסיה</a:t>
            </a:r>
            <a:endParaRPr lang="en-US" sz="3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דוגמא - סדרת פיבונאצ'י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800" dirty="0" smtClean="0"/>
              <a:t>איברי הסדרה</a:t>
            </a:r>
          </a:p>
          <a:p>
            <a:pPr eaLnBrk="1" hangingPunct="1">
              <a:lnSpc>
                <a:spcPct val="90000"/>
              </a:lnSpc>
              <a:buNone/>
            </a:pPr>
            <a:endParaRPr lang="he-IL" sz="2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he-IL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שני האיברים הראשונים הם 1 ו- 1.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שאר האיברים מוגדרים כסכום שני האיברים שלפניהם</a:t>
            </a:r>
            <a:endParaRPr lang="he-IL" sz="2800" dirty="0" smtClean="0"/>
          </a:p>
          <a:p>
            <a:pPr eaLnBrk="1" hangingPunct="1">
              <a:lnSpc>
                <a:spcPct val="90000"/>
              </a:lnSpc>
            </a:pPr>
            <a:endParaRPr lang="he-IL" sz="2800" dirty="0" smtClean="0"/>
          </a:p>
          <a:p>
            <a:pPr eaLnBrk="1" hangingPunct="1">
              <a:lnSpc>
                <a:spcPct val="90000"/>
              </a:lnSpc>
            </a:pPr>
            <a:endParaRPr lang="he-IL" sz="2800" dirty="0" smtClean="0"/>
          </a:p>
        </p:txBody>
      </p:sp>
      <p:sp>
        <p:nvSpPr>
          <p:cNvPr id="1376260" name="Text Box 4"/>
          <p:cNvSpPr txBox="1">
            <a:spLocks noChangeArrowheads="1"/>
          </p:cNvSpPr>
          <p:nvPr/>
        </p:nvSpPr>
        <p:spPr bwMode="auto">
          <a:xfrm>
            <a:off x="457200" y="2028615"/>
            <a:ext cx="5962261" cy="369332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1, 1, 2, 3, 5, 8, 13, 21, 34, 55, 89 ...</a:t>
            </a:r>
          </a:p>
        </p:txBody>
      </p:sp>
      <p:sp>
        <p:nvSpPr>
          <p:cNvPr id="1376261" name="Text Box 5"/>
          <p:cNvSpPr txBox="1">
            <a:spLocks noChangeArrowheads="1"/>
          </p:cNvSpPr>
          <p:nvPr/>
        </p:nvSpPr>
        <p:spPr bwMode="auto">
          <a:xfrm>
            <a:off x="457200" y="3844573"/>
            <a:ext cx="4236098" cy="1034129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Fib(1) = 1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Fib(2) = 1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Fin(n) = Fin(n-1) + Fib(n-2)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אז...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 smtClean="0"/>
              <a:t>זה נורא מעניין, אבל איך זה קשור אלינו?</a:t>
            </a:r>
          </a:p>
          <a:p>
            <a:pPr lvl="1"/>
            <a:r>
              <a:rPr lang="he-IL" sz="2800" dirty="0" smtClean="0"/>
              <a:t>פונקציות ב </a:t>
            </a:r>
            <a:r>
              <a:rPr lang="en-US" sz="2800" dirty="0" smtClean="0"/>
              <a:t>C</a:t>
            </a:r>
            <a:r>
              <a:rPr lang="he-IL" sz="2800" dirty="0" smtClean="0"/>
              <a:t> קוראות לפונקציות אחרות </a:t>
            </a:r>
            <a:r>
              <a:rPr lang="he-IL" sz="2800" u="sng" dirty="0" smtClean="0"/>
              <a:t>בפרט לעצמן!</a:t>
            </a:r>
            <a:endParaRPr lang="he-IL" sz="2800" dirty="0" smtClean="0"/>
          </a:p>
          <a:p>
            <a:pPr lvl="1"/>
            <a:endParaRPr lang="he-IL" sz="2800" dirty="0" smtClean="0"/>
          </a:p>
          <a:p>
            <a:r>
              <a:rPr lang="he-IL" sz="2800" dirty="0" smtClean="0"/>
              <a:t>עצרת</a:t>
            </a:r>
          </a:p>
          <a:p>
            <a:endParaRPr lang="he-IL" sz="2800" dirty="0" smtClean="0"/>
          </a:p>
          <a:p>
            <a:endParaRPr lang="he-IL" sz="2800" dirty="0" smtClean="0"/>
          </a:p>
          <a:p>
            <a:r>
              <a:rPr lang="he-IL" sz="2800" dirty="0" err="1" smtClean="0"/>
              <a:t>פיבונאצ'י</a:t>
            </a:r>
            <a:endParaRPr lang="he-IL" sz="2800" dirty="0" smtClean="0"/>
          </a:p>
          <a:p>
            <a:endParaRPr lang="he-IL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05521" y="3554963"/>
            <a:ext cx="6628330" cy="1077218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n &gt;= 0 */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0) ? 1 : n * factorial(n - 1);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521" y="5099649"/>
            <a:ext cx="6628330" cy="156966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n &gt; 0 */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1  ||  n == 2) ?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1 : 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(n-1)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(n-2);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סדרת פיבונאצ'י - איטרטיבי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fib(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next, fib1 = 1, fib2 = 1;</a:t>
            </a:r>
          </a:p>
          <a:p>
            <a:pPr algn="l" rtl="0" eaLnBrk="1" hangingPunct="1">
              <a:buFontTx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	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1  ||  n == 2) 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	   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3;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&lt;= n;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 next = fib1 + fib2;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 fib1 = fib2;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 fib2 = next;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fib2;</a:t>
            </a:r>
          </a:p>
          <a:p>
            <a:pPr algn="l" rtl="0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 eaLnBrk="1" hangingPunct="1">
              <a:buFontTx/>
              <a:buNone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דוגמת הרצה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58127"/>
            <a:ext cx="6628330" cy="1754326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"%d\n"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factorial(3));</a:t>
            </a:r>
          </a:p>
          <a:p>
            <a:pPr algn="l" rtl="0"/>
            <a:endParaRPr lang="he-IL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/>
            <a:r>
              <a:rPr lang="he-IL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6536" y="4329404"/>
            <a:ext cx="1166327" cy="3693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main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26141" y="4329404"/>
            <a:ext cx="1166327" cy="3693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factorial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85746" y="4329404"/>
            <a:ext cx="1166327" cy="3693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algn="ctr" rtl="0"/>
            <a:r>
              <a:rPr lang="en-US" dirty="0"/>
              <a:t>factorial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745351" y="4329404"/>
            <a:ext cx="1166327" cy="3693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algn="ctr" rtl="0"/>
            <a:r>
              <a:rPr lang="en-US" dirty="0"/>
              <a:t>factorial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504956" y="4329404"/>
            <a:ext cx="1166327" cy="3693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algn="ctr" rtl="0"/>
            <a:r>
              <a:rPr lang="en-US" dirty="0"/>
              <a:t>factorial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 bwMode="auto">
          <a:xfrm>
            <a:off x="1632863" y="4514070"/>
            <a:ext cx="59327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 bwMode="auto">
          <a:xfrm>
            <a:off x="3392468" y="4514070"/>
            <a:ext cx="59327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7" idx="3"/>
          </p:cNvCxnSpPr>
          <p:nvPr/>
        </p:nvCxnSpPr>
        <p:spPr bwMode="auto">
          <a:xfrm>
            <a:off x="5152073" y="4514070"/>
            <a:ext cx="59327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8" idx="3"/>
            <a:endCxn id="9" idx="1"/>
          </p:cNvCxnSpPr>
          <p:nvPr/>
        </p:nvCxnSpPr>
        <p:spPr bwMode="auto">
          <a:xfrm>
            <a:off x="6911678" y="4514070"/>
            <a:ext cx="59327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688838" y="4189444"/>
            <a:ext cx="4719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3446170" y="4189444"/>
            <a:ext cx="4719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5189397" y="4189444"/>
            <a:ext cx="4719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1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6976984" y="4189444"/>
            <a:ext cx="4719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0</a:t>
            </a:r>
            <a:endParaRPr lang="he-IL" dirty="0"/>
          </a:p>
        </p:txBody>
      </p:sp>
      <p:cxnSp>
        <p:nvCxnSpPr>
          <p:cNvPr id="23" name="Curved Connector 22"/>
          <p:cNvCxnSpPr>
            <a:stCxn id="9" idx="2"/>
            <a:endCxn id="8" idx="2"/>
          </p:cNvCxnSpPr>
          <p:nvPr/>
        </p:nvCxnSpPr>
        <p:spPr bwMode="auto">
          <a:xfrm rot="5400000">
            <a:off x="7208318" y="3818934"/>
            <a:ext cx="1588" cy="1759605"/>
          </a:xfrm>
          <a:prstGeom prst="curvedConnector3">
            <a:avLst>
              <a:gd name="adj1" fmla="val 2438420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Curved Connector 25"/>
          <p:cNvCxnSpPr>
            <a:stCxn id="8" idx="2"/>
            <a:endCxn id="7" idx="2"/>
          </p:cNvCxnSpPr>
          <p:nvPr/>
        </p:nvCxnSpPr>
        <p:spPr bwMode="auto">
          <a:xfrm rot="5400000">
            <a:off x="5448713" y="3818934"/>
            <a:ext cx="1588" cy="1759605"/>
          </a:xfrm>
          <a:prstGeom prst="curvedConnector3">
            <a:avLst>
              <a:gd name="adj1" fmla="val 2438420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Curved Connector 29"/>
          <p:cNvCxnSpPr/>
          <p:nvPr/>
        </p:nvCxnSpPr>
        <p:spPr bwMode="auto">
          <a:xfrm rot="5400000">
            <a:off x="3682880" y="3820523"/>
            <a:ext cx="1588" cy="1759605"/>
          </a:xfrm>
          <a:prstGeom prst="curvedConnector3">
            <a:avLst>
              <a:gd name="adj1" fmla="val 2438420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Curved Connector 30"/>
          <p:cNvCxnSpPr/>
          <p:nvPr/>
        </p:nvCxnSpPr>
        <p:spPr bwMode="auto">
          <a:xfrm rot="5400000">
            <a:off x="1935709" y="3822112"/>
            <a:ext cx="1588" cy="1759605"/>
          </a:xfrm>
          <a:prstGeom prst="curvedConnector3">
            <a:avLst>
              <a:gd name="adj1" fmla="val 2438420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7014308" y="5107736"/>
            <a:ext cx="4719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1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5170735" y="5107736"/>
            <a:ext cx="55595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1*1</a:t>
            </a:r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3373806" y="5107736"/>
            <a:ext cx="55595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2*1</a:t>
            </a:r>
            <a:endParaRPr lang="he-IL" dirty="0"/>
          </a:p>
        </p:txBody>
      </p:sp>
      <p:sp>
        <p:nvSpPr>
          <p:cNvPr id="35" name="TextBox 34"/>
          <p:cNvSpPr txBox="1"/>
          <p:nvPr/>
        </p:nvSpPr>
        <p:spPr>
          <a:xfrm>
            <a:off x="1651525" y="5107736"/>
            <a:ext cx="55595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3*2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02016" y="2668516"/>
          <a:ext cx="2099388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99796"/>
                <a:gridCol w="699796"/>
                <a:gridCol w="699796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main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668516"/>
            <a:ext cx="6130212" cy="329320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n &gt;= 0 */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0) ?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1 :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n * factorial(n - 1);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"%d\n"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factorial(3));</a:t>
            </a:r>
          </a:p>
          <a:p>
            <a:pPr algn="l" rtl="0"/>
            <a:endParaRPr lang="he-IL" sz="1600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/>
            <a:r>
              <a:rPr lang="he-IL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02016" y="2668516"/>
          <a:ext cx="2099388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99796"/>
                <a:gridCol w="699796"/>
                <a:gridCol w="699796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fac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main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668516"/>
            <a:ext cx="6130212" cy="329320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n &gt;= 0 */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0) ?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1 :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n * factorial(n - 1);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"%d\n"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factorial(3));</a:t>
            </a:r>
          </a:p>
          <a:p>
            <a:pPr algn="l" rtl="0"/>
            <a:endParaRPr lang="he-IL" sz="1600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/>
            <a:r>
              <a:rPr lang="he-IL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02016" y="2668516"/>
          <a:ext cx="2099388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99796"/>
                <a:gridCol w="699796"/>
                <a:gridCol w="699796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fac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fac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main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2668516"/>
            <a:ext cx="6130212" cy="329320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n &gt;= 0 */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0) ?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1 :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n * factorial(n - 1);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"%d\n"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factorial(3));</a:t>
            </a:r>
          </a:p>
          <a:p>
            <a:pPr algn="l" rtl="0"/>
            <a:endParaRPr lang="he-IL" sz="1600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/>
            <a:r>
              <a:rPr lang="he-IL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02016" y="2668516"/>
          <a:ext cx="2099388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99796"/>
                <a:gridCol w="699796"/>
                <a:gridCol w="699796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fac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fac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fac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main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668516"/>
            <a:ext cx="6130212" cy="329320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n &gt;= 0 */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0) ?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1 :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n * factorial(n - 1);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"%d\n"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factorial(3));</a:t>
            </a:r>
          </a:p>
          <a:p>
            <a:pPr algn="l" rtl="0"/>
            <a:endParaRPr lang="he-IL" sz="1600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/>
            <a:r>
              <a:rPr lang="he-IL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בסיס הרקורסיה</a:t>
            </a:r>
            <a:endParaRPr lang="he-I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02016" y="2668516"/>
          <a:ext cx="2099388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99796"/>
                <a:gridCol w="699796"/>
                <a:gridCol w="699796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</a:t>
                      </a:r>
                      <a:r>
                        <a:rPr lang="en-US" dirty="0" err="1" smtClean="0"/>
                        <a:t>c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fac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fac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fac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main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668516"/>
            <a:ext cx="6130212" cy="329320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n &gt;= 0 */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0) ?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1 :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n * factorial(n - 1);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"%d\n"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factorial(3));</a:t>
            </a:r>
          </a:p>
          <a:p>
            <a:pPr algn="l" rtl="0"/>
            <a:endParaRPr lang="he-IL" sz="1600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/>
            <a:r>
              <a:rPr lang="he-IL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urved Right Arrow 11"/>
          <p:cNvSpPr/>
          <p:nvPr/>
        </p:nvSpPr>
        <p:spPr bwMode="auto">
          <a:xfrm>
            <a:off x="6475445" y="2817845"/>
            <a:ext cx="326571" cy="369332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54000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02016" y="2668516"/>
          <a:ext cx="2099388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99796"/>
                <a:gridCol w="699796"/>
                <a:gridCol w="699796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fac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fac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fac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main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668516"/>
            <a:ext cx="6130212" cy="329320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n &gt;= 0 */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0) ?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1 :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n * factorial(n - 1);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"%d\n"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factorial(3));</a:t>
            </a:r>
          </a:p>
          <a:p>
            <a:pPr algn="l" rtl="0"/>
            <a:endParaRPr lang="he-IL" sz="1600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/>
            <a:r>
              <a:rPr lang="he-IL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urved Right Arrow 6"/>
          <p:cNvSpPr/>
          <p:nvPr/>
        </p:nvSpPr>
        <p:spPr bwMode="auto">
          <a:xfrm>
            <a:off x="6475445" y="3219078"/>
            <a:ext cx="326571" cy="369332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54000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מודל הזיכרון של התכנית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smtClean="0"/>
              <a:t>הקוד </a:t>
            </a:r>
          </a:p>
          <a:p>
            <a:pPr lvl="1"/>
            <a:r>
              <a:rPr lang="he-IL" smtClean="0"/>
              <a:t>פקודות התכנית </a:t>
            </a:r>
          </a:p>
          <a:p>
            <a:r>
              <a:rPr lang="en-US" sz="3200" smtClean="0"/>
              <a:t>Data</a:t>
            </a:r>
            <a:endParaRPr lang="he-IL" sz="3200" smtClean="0"/>
          </a:p>
          <a:p>
            <a:pPr lvl="1"/>
            <a:r>
              <a:rPr lang="he-IL" smtClean="0"/>
              <a:t>מחרוזות שהוגדרו ע"י המתכנת</a:t>
            </a:r>
          </a:p>
          <a:p>
            <a:r>
              <a:rPr lang="he-IL" sz="3200" smtClean="0"/>
              <a:t>מחסנית (</a:t>
            </a:r>
            <a:r>
              <a:rPr lang="en-US" sz="3200" smtClean="0"/>
              <a:t>Stack</a:t>
            </a:r>
            <a:r>
              <a:rPr lang="he-IL" sz="3200" smtClean="0"/>
              <a:t>)</a:t>
            </a:r>
          </a:p>
          <a:p>
            <a:pPr lvl="1"/>
            <a:r>
              <a:rPr lang="he-IL" smtClean="0"/>
              <a:t>משמש לאיחסון משתנים לוקאליים</a:t>
            </a:r>
          </a:p>
          <a:p>
            <a:pPr lvl="1"/>
            <a:r>
              <a:rPr lang="en-US" smtClean="0"/>
              <a:t>Last In First Out (LIFO)</a:t>
            </a:r>
            <a:endParaRPr lang="he-IL" smtClean="0"/>
          </a:p>
          <a:p>
            <a:pPr lvl="1"/>
            <a:r>
              <a:rPr lang="he-IL" smtClean="0"/>
              <a:t>בשליטת התכנית</a:t>
            </a:r>
          </a:p>
          <a:p>
            <a:r>
              <a:rPr lang="he-IL" sz="3200" smtClean="0"/>
              <a:t>ערימה (</a:t>
            </a:r>
            <a:r>
              <a:rPr lang="en-US" sz="3200" smtClean="0"/>
              <a:t>Heap</a:t>
            </a:r>
            <a:r>
              <a:rPr lang="he-IL" sz="3200" smtClean="0"/>
              <a:t>)</a:t>
            </a:r>
          </a:p>
          <a:p>
            <a:pPr lvl="1"/>
            <a:r>
              <a:rPr lang="he-IL" smtClean="0"/>
              <a:t>בשליטת המתכנת (בהמשך הקורס)</a:t>
            </a:r>
          </a:p>
          <a:p>
            <a:endParaRPr lang="he-IL" sz="3200" smtClean="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384300" y="1524000"/>
            <a:ext cx="2159000" cy="5108575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cxnSp>
        <p:nvCxnSpPr>
          <p:cNvPr id="13317" name="Straight Connector 5"/>
          <p:cNvCxnSpPr>
            <a:cxnSpLocks noChangeShapeType="1"/>
          </p:cNvCxnSpPr>
          <p:nvPr/>
        </p:nvCxnSpPr>
        <p:spPr bwMode="auto">
          <a:xfrm>
            <a:off x="1384300" y="2811463"/>
            <a:ext cx="2159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18" name="Straight Connector 6"/>
          <p:cNvCxnSpPr>
            <a:cxnSpLocks noChangeShapeType="1"/>
          </p:cNvCxnSpPr>
          <p:nvPr/>
        </p:nvCxnSpPr>
        <p:spPr bwMode="auto">
          <a:xfrm>
            <a:off x="1384300" y="3848100"/>
            <a:ext cx="2159000" cy="0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19" name="Straight Connector 7"/>
          <p:cNvCxnSpPr>
            <a:cxnSpLocks noChangeShapeType="1"/>
          </p:cNvCxnSpPr>
          <p:nvPr/>
        </p:nvCxnSpPr>
        <p:spPr bwMode="auto">
          <a:xfrm>
            <a:off x="1384300" y="5568950"/>
            <a:ext cx="2159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320" name="TextBox 9"/>
          <p:cNvSpPr txBox="1">
            <a:spLocks noChangeArrowheads="1"/>
          </p:cNvSpPr>
          <p:nvPr/>
        </p:nvSpPr>
        <p:spPr bwMode="auto">
          <a:xfrm>
            <a:off x="1454150" y="1855788"/>
            <a:ext cx="2019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/>
              <a:t>קוד</a:t>
            </a:r>
          </a:p>
        </p:txBody>
      </p:sp>
      <p:sp>
        <p:nvSpPr>
          <p:cNvPr id="13321" name="TextBox 10"/>
          <p:cNvSpPr txBox="1">
            <a:spLocks noChangeArrowheads="1"/>
          </p:cNvSpPr>
          <p:nvPr/>
        </p:nvSpPr>
        <p:spPr bwMode="auto">
          <a:xfrm>
            <a:off x="1454150" y="3154363"/>
            <a:ext cx="2019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Data</a:t>
            </a:r>
            <a:endParaRPr lang="he-IL"/>
          </a:p>
        </p:txBody>
      </p:sp>
      <p:sp>
        <p:nvSpPr>
          <p:cNvPr id="13322" name="TextBox 11"/>
          <p:cNvSpPr txBox="1">
            <a:spLocks noChangeArrowheads="1"/>
          </p:cNvSpPr>
          <p:nvPr/>
        </p:nvSpPr>
        <p:spPr bwMode="auto">
          <a:xfrm>
            <a:off x="1454150" y="4549775"/>
            <a:ext cx="2019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/>
              <a:t>מחסנית</a:t>
            </a:r>
          </a:p>
        </p:txBody>
      </p:sp>
      <p:sp>
        <p:nvSpPr>
          <p:cNvPr id="13323" name="TextBox 12"/>
          <p:cNvSpPr txBox="1">
            <a:spLocks noChangeArrowheads="1"/>
          </p:cNvSpPr>
          <p:nvPr/>
        </p:nvSpPr>
        <p:spPr bwMode="auto">
          <a:xfrm>
            <a:off x="1454150" y="5854700"/>
            <a:ext cx="2019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/>
              <a:t>ערימה</a:t>
            </a:r>
          </a:p>
        </p:txBody>
      </p:sp>
      <p:sp>
        <p:nvSpPr>
          <p:cNvPr id="13324" name="TextBox 13"/>
          <p:cNvSpPr txBox="1">
            <a:spLocks noChangeArrowheads="1"/>
          </p:cNvSpPr>
          <p:nvPr/>
        </p:nvSpPr>
        <p:spPr bwMode="auto">
          <a:xfrm>
            <a:off x="293688" y="2487613"/>
            <a:ext cx="8874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/>
              <a:t>קריאה </a:t>
            </a:r>
          </a:p>
          <a:p>
            <a:r>
              <a:rPr lang="he-IL"/>
              <a:t>בלבד</a:t>
            </a:r>
          </a:p>
        </p:txBody>
      </p:sp>
      <p:sp>
        <p:nvSpPr>
          <p:cNvPr id="13325" name="TextBox 14"/>
          <p:cNvSpPr txBox="1">
            <a:spLocks noChangeArrowheads="1"/>
          </p:cNvSpPr>
          <p:nvPr/>
        </p:nvSpPr>
        <p:spPr bwMode="auto">
          <a:xfrm>
            <a:off x="293688" y="4918075"/>
            <a:ext cx="8874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/>
              <a:t>קריאה </a:t>
            </a:r>
          </a:p>
          <a:p>
            <a:r>
              <a:rPr lang="he-IL"/>
              <a:t>וכתיבה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02016" y="2668516"/>
          <a:ext cx="2099388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99796"/>
                <a:gridCol w="699796"/>
                <a:gridCol w="699796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fac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fac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main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2668516"/>
            <a:ext cx="6130212" cy="329320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n &gt;= 0 */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0) ?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1 :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n * factorial(n - 1);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"%d\n"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factorial(3));</a:t>
            </a:r>
          </a:p>
          <a:p>
            <a:pPr algn="l" rtl="0"/>
            <a:endParaRPr lang="he-IL" sz="1600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/>
            <a:r>
              <a:rPr lang="he-IL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urved Right Arrow 4"/>
          <p:cNvSpPr/>
          <p:nvPr/>
        </p:nvSpPr>
        <p:spPr bwMode="auto">
          <a:xfrm>
            <a:off x="6475445" y="3582987"/>
            <a:ext cx="326571" cy="369332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54000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02016" y="2668516"/>
          <a:ext cx="2099388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99796"/>
                <a:gridCol w="699796"/>
                <a:gridCol w="699796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fac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main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668516"/>
            <a:ext cx="6130212" cy="329320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n &gt;= 0 */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0) ?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1 :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n * factorial(n - 1);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"%d\n"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factorial(3));</a:t>
            </a:r>
          </a:p>
          <a:p>
            <a:pPr algn="l" rtl="0"/>
            <a:endParaRPr lang="he-IL" sz="1600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/>
            <a:r>
              <a:rPr lang="he-IL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urved Right Arrow 6"/>
          <p:cNvSpPr/>
          <p:nvPr/>
        </p:nvSpPr>
        <p:spPr bwMode="auto">
          <a:xfrm>
            <a:off x="6475445" y="3928234"/>
            <a:ext cx="326571" cy="369332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54000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02016" y="2668516"/>
          <a:ext cx="2099388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99796"/>
                <a:gridCol w="699796"/>
                <a:gridCol w="699796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main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668516"/>
            <a:ext cx="6130212" cy="329320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n &gt;= 0 */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0) ?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1 :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n * factorial(n - 1);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"%d\n"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factorial(3));</a:t>
            </a:r>
          </a:p>
          <a:p>
            <a:pPr algn="l" rtl="0"/>
            <a:endParaRPr lang="he-IL" sz="1600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/>
            <a:r>
              <a:rPr lang="he-IL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02016" y="2668516"/>
          <a:ext cx="2099388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99796"/>
                <a:gridCol w="699796"/>
                <a:gridCol w="699796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6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printf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main</a:t>
                      </a:r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668516"/>
            <a:ext cx="6130212" cy="329320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n &gt;= 0 */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(n == 0) ?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1 :</a:t>
            </a:r>
          </a:p>
          <a:p>
            <a:pPr algn="l" rtl="0"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 n * factorial(n - 1);</a:t>
            </a:r>
          </a:p>
          <a:p>
            <a:pPr algn="l" rtl="0"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"%d\n"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factorial(3));</a:t>
            </a:r>
          </a:p>
          <a:p>
            <a:pPr algn="l" rtl="0"/>
            <a:endParaRPr lang="he-IL" sz="1600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/>
            <a:r>
              <a:rPr lang="he-IL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he-IL"/>
              <a:t>נקודות לתשומת-לב: משתנים</a:t>
            </a:r>
            <a:endParaRPr lang="en-US"/>
          </a:p>
        </p:txBody>
      </p:sp>
      <p:sp>
        <p:nvSpPr>
          <p:cNvPr id="115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8915400" cy="5181600"/>
          </a:xfrm>
        </p:spPr>
        <p:txBody>
          <a:bodyPr/>
          <a:lstStyle/>
          <a:p>
            <a:pPr algn="r" rtl="1">
              <a:lnSpc>
                <a:spcPct val="90000"/>
              </a:lnSpc>
              <a:buFontTx/>
              <a:buNone/>
            </a:pPr>
            <a:endParaRPr lang="he-IL" sz="2800" dirty="0"/>
          </a:p>
          <a:p>
            <a:pPr algn="r" rtl="1">
              <a:lnSpc>
                <a:spcPct val="90000"/>
              </a:lnSpc>
              <a:buFontTx/>
              <a:buChar char="•"/>
            </a:pPr>
            <a:r>
              <a:rPr lang="he-IL" sz="2800" dirty="0"/>
              <a:t>כשקוראים לפונקציה מתוך עצמה, משתנים שהוגדרו בפונקציה הקוראת נשארים בזיכרון.</a:t>
            </a:r>
          </a:p>
          <a:p>
            <a:pPr lvl="1" algn="r" rtl="1">
              <a:lnSpc>
                <a:spcPct val="90000"/>
              </a:lnSpc>
              <a:buFontTx/>
              <a:buChar char="•"/>
            </a:pPr>
            <a:r>
              <a:rPr lang="he-IL" sz="2400" dirty="0"/>
              <a:t>כי המשתנים נשארים בזיכרון </a:t>
            </a:r>
            <a:r>
              <a:rPr lang="he-IL" sz="2400" dirty="0">
                <a:solidFill>
                  <a:schemeClr val="hlink"/>
                </a:solidFill>
              </a:rPr>
              <a:t>עד שהפונקציה מסתיימת.</a:t>
            </a:r>
          </a:p>
          <a:p>
            <a:pPr algn="r" rtl="1">
              <a:lnSpc>
                <a:spcPct val="90000"/>
              </a:lnSpc>
              <a:buFontTx/>
              <a:buChar char="•"/>
            </a:pPr>
            <a:endParaRPr lang="he-IL" sz="2800" dirty="0">
              <a:solidFill>
                <a:schemeClr val="hlink"/>
              </a:solidFill>
            </a:endParaRPr>
          </a:p>
          <a:p>
            <a:pPr algn="r" rtl="1">
              <a:lnSpc>
                <a:spcPct val="90000"/>
              </a:lnSpc>
              <a:buFontTx/>
              <a:buChar char="•"/>
            </a:pPr>
            <a:r>
              <a:rPr lang="he-IL" sz="2800" dirty="0"/>
              <a:t>הרבה מאוד קריאות רקורסיביות עלולות </a:t>
            </a:r>
            <a:r>
              <a:rPr lang="he-IL" sz="2800" dirty="0">
                <a:solidFill>
                  <a:schemeClr val="hlink"/>
                </a:solidFill>
              </a:rPr>
              <a:t>למלא</a:t>
            </a:r>
            <a:r>
              <a:rPr lang="he-IL" sz="2800" dirty="0"/>
              <a:t> את הזיכרון של </a:t>
            </a:r>
            <a:r>
              <a:rPr lang="he-IL" sz="2800" dirty="0" smtClean="0"/>
              <a:t>המחשב</a:t>
            </a:r>
            <a:endParaRPr lang="he-IL" sz="2800" dirty="0"/>
          </a:p>
          <a:p>
            <a:pPr algn="r" rtl="1">
              <a:lnSpc>
                <a:spcPct val="90000"/>
              </a:lnSpc>
              <a:buNone/>
            </a:pP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he-IL"/>
              <a:t>שימוש ברקורסיה</a:t>
            </a:r>
            <a:endParaRPr lang="en-US"/>
          </a:p>
        </p:txBody>
      </p:sp>
      <p:sp>
        <p:nvSpPr>
          <p:cNvPr id="1158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pPr algn="r" rtl="1">
              <a:buFontTx/>
              <a:buChar char="•"/>
            </a:pPr>
            <a:endParaRPr lang="he-IL" sz="2800"/>
          </a:p>
          <a:p>
            <a:pPr algn="r" rtl="1">
              <a:buFontTx/>
              <a:buChar char="•"/>
            </a:pPr>
            <a:r>
              <a:rPr lang="he-IL" sz="2800" u="sng"/>
              <a:t>מצד אחד:</a:t>
            </a:r>
          </a:p>
          <a:p>
            <a:pPr algn="r" rtl="1">
              <a:buFontTx/>
              <a:buChar char="•"/>
            </a:pPr>
            <a:r>
              <a:rPr lang="he-IL" sz="2800"/>
              <a:t>לפעמים לשימוש ברקורסיה יש יתרון - קל יותר לכתוב באמצעותו את החישוב</a:t>
            </a:r>
          </a:p>
          <a:p>
            <a:pPr algn="r" rtl="1">
              <a:buFontTx/>
              <a:buChar char="•"/>
            </a:pPr>
            <a:endParaRPr lang="he-IL" sz="2800"/>
          </a:p>
          <a:p>
            <a:pPr algn="r" rtl="1">
              <a:buFontTx/>
              <a:buChar char="•"/>
            </a:pPr>
            <a:r>
              <a:rPr lang="he-IL" sz="2800" u="sng"/>
              <a:t>מצד שני:</a:t>
            </a:r>
          </a:p>
          <a:p>
            <a:pPr lvl="1" algn="r" rtl="1">
              <a:buFontTx/>
              <a:buChar char="•"/>
            </a:pPr>
            <a:r>
              <a:rPr lang="he-IL" sz="2400"/>
              <a:t>לא תמיד קל למצוא הגדרה רקורסיבית לפונקציה</a:t>
            </a:r>
          </a:p>
          <a:p>
            <a:pPr lvl="1" algn="r" rtl="1">
              <a:buFontTx/>
              <a:buChar char="•"/>
            </a:pPr>
            <a:r>
              <a:rPr lang="he-IL" sz="2400"/>
              <a:t>לא תמיד קל להבין תוכניות שנכתבו באופן רקורסיבי</a:t>
            </a:r>
          </a:p>
          <a:p>
            <a:pPr algn="r" rtl="1">
              <a:buFontTx/>
              <a:buChar char="•"/>
            </a:pPr>
            <a:endParaRPr lang="he-IL" sz="2800"/>
          </a:p>
          <a:p>
            <a:pPr algn="r" rtl="1">
              <a:buFontTx/>
              <a:buChar char="•"/>
            </a:pPr>
            <a:r>
              <a:rPr lang="he-IL" sz="2800"/>
              <a:t>לכן נבחר להשתמש ברקורסיה במקרים שבאמת נוחים לכך.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רקורסיה – שימושים נוספים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he-IL" sz="2800" dirty="0" smtClean="0"/>
              <a:t>לא רק לחישוב נוסחאות</a:t>
            </a:r>
          </a:p>
          <a:p>
            <a:pPr eaLnBrk="1" hangingPunct="1">
              <a:buFont typeface="Wingdings" pitchFamily="2" charset="2"/>
              <a:buChar char="§"/>
            </a:pPr>
            <a:endParaRPr lang="he-IL" sz="28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he-IL" sz="2800" dirty="0" smtClean="0"/>
              <a:t>אפשר להשתמש בה עבור כל בעיה שניתן לפתור על-ידי פתרון של מקרה יותר קטן/פשוט שלה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he-IL" sz="2800" dirty="0" smtClean="0"/>
              <a:t>סכום מערך (האיבר הראשון וסכום שאר המערך)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800" dirty="0" err="1" smtClean="0"/>
              <a:t>strchr</a:t>
            </a:r>
            <a:r>
              <a:rPr lang="he-IL" sz="2800" dirty="0" smtClean="0"/>
              <a:t> (התו הנוכחי או חיפוש בשאר המחרוזת)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he-IL" sz="2800" dirty="0" smtClean="0"/>
              <a:t>...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he-IL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סכום מערך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57198" y="2668516"/>
            <a:ext cx="8229601" cy="1837426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sum_array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array[],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size)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(size == 0)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0;</a:t>
            </a:r>
          </a:p>
          <a:p>
            <a:pPr algn="l" rtl="0">
              <a:lnSpc>
                <a:spcPct val="90000"/>
              </a:lnSpc>
              <a:buFontTx/>
              <a:buNone/>
            </a:pPr>
            <a:endParaRPr lang="he-IL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array[0]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sum_array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(array + 1, size - 1);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עוד דוגמאות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strchr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err="1" smtClean="0"/>
              <a:t>strlen</a:t>
            </a:r>
            <a:endParaRPr lang="he-IL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11762" y="1959427"/>
            <a:ext cx="6027577" cy="2123658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char*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strchr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(const char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char c)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'\0')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NULL;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c)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strchr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+ 1, c);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762" y="4706360"/>
            <a:ext cx="6027577" cy="156966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(const char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'\0')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 +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+ 1);</a:t>
            </a:r>
          </a:p>
          <a:p>
            <a:pPr algn="l" rtl="0"/>
            <a:r>
              <a:rPr lang="he-IL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חיפוש בינארי במערך ממויין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binarySearch(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*arr, 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size, 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num)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   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mid = size/2;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 size == 0 )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   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 size == 1 )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(arr[0] == num);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 arr[ mid ] == num )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 algn="l" rtl="0" eaLnBrk="1" hangingPunct="1">
              <a:buFontTx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( arr[ mid ] &gt; num )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binarySearch( arr, mid, num );</a:t>
            </a:r>
          </a:p>
          <a:p>
            <a:pPr algn="l" rtl="0" eaLnBrk="1" hangingPunct="1">
              <a:buFontTx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smtClean="0">
                <a:solidFill>
                  <a:srgbClr val="3333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binarySearch( arr+mid+1, size-mid-1, num );</a:t>
            </a:r>
          </a:p>
          <a:p>
            <a:pPr algn="l" rtl="0" eaLnBrk="1" hangingPunct="1">
              <a:buFontTx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mtClean="0"/>
          </a:p>
        </p:txBody>
      </p:sp>
      <p:sp>
        <p:nvSpPr>
          <p:cNvPr id="1458180" name="Rectangle 4"/>
          <p:cNvSpPr>
            <a:spLocks noChangeArrowheads="1"/>
          </p:cNvSpPr>
          <p:nvPr/>
        </p:nvSpPr>
        <p:spPr bwMode="auto">
          <a:xfrm>
            <a:off x="5110163" y="2205038"/>
            <a:ext cx="3576637" cy="1441450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he-IL" sz="2200"/>
              <a:t>תנאי עצירה:</a:t>
            </a:r>
          </a:p>
          <a:p>
            <a:pPr>
              <a:buFontTx/>
              <a:buChar char="•"/>
              <a:defRPr/>
            </a:pPr>
            <a:r>
              <a:rPr lang="he-IL" sz="2200"/>
              <a:t> מערך בגודל 0.</a:t>
            </a:r>
          </a:p>
          <a:p>
            <a:pPr>
              <a:buFontTx/>
              <a:buChar char="•"/>
              <a:defRPr/>
            </a:pPr>
            <a:r>
              <a:rPr lang="he-IL" sz="2200"/>
              <a:t> מערך בגודל 1.</a:t>
            </a:r>
          </a:p>
          <a:p>
            <a:pPr>
              <a:buFontTx/>
              <a:buChar char="•"/>
              <a:defRPr/>
            </a:pPr>
            <a:r>
              <a:rPr lang="he-IL" sz="2200"/>
              <a:t> המספר נמצא באמצע המערך.</a:t>
            </a:r>
            <a:endParaRPr lang="en-US" sz="2200"/>
          </a:p>
        </p:txBody>
      </p:sp>
      <p:sp>
        <p:nvSpPr>
          <p:cNvPr id="1458185" name="Rectangle 9"/>
          <p:cNvSpPr>
            <a:spLocks noChangeArrowheads="1"/>
          </p:cNvSpPr>
          <p:nvPr/>
        </p:nvSpPr>
        <p:spPr bwMode="auto">
          <a:xfrm>
            <a:off x="4505325" y="4157663"/>
            <a:ext cx="2528888" cy="436562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 sz="2200"/>
              <a:t>נחפש בחצי השמאלי</a:t>
            </a:r>
            <a:endParaRPr lang="en-US" sz="2200"/>
          </a:p>
        </p:txBody>
      </p:sp>
      <p:sp>
        <p:nvSpPr>
          <p:cNvPr id="1458183" name="Freeform 7"/>
          <p:cNvSpPr>
            <a:spLocks/>
          </p:cNvSpPr>
          <p:nvPr/>
        </p:nvSpPr>
        <p:spPr bwMode="auto">
          <a:xfrm>
            <a:off x="4227513" y="4376738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458186" name="Rectangle 10"/>
          <p:cNvSpPr>
            <a:spLocks noChangeArrowheads="1"/>
          </p:cNvSpPr>
          <p:nvPr/>
        </p:nvSpPr>
        <p:spPr bwMode="auto">
          <a:xfrm>
            <a:off x="6489700" y="4776788"/>
            <a:ext cx="2197100" cy="436562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 sz="2200"/>
              <a:t>נחפש בחצי הימני</a:t>
            </a:r>
            <a:endParaRPr lang="en-US" sz="2200"/>
          </a:p>
        </p:txBody>
      </p:sp>
      <p:sp>
        <p:nvSpPr>
          <p:cNvPr id="1458184" name="Freeform 8"/>
          <p:cNvSpPr>
            <a:spLocks/>
          </p:cNvSpPr>
          <p:nvPr/>
        </p:nvSpPr>
        <p:spPr bwMode="auto">
          <a:xfrm>
            <a:off x="6221413" y="4995863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הרצת התכנית - שלבים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he-IL" dirty="0" smtClean="0"/>
              <a:t>טעינת התכנית מהדיסק לזיכרון</a:t>
            </a:r>
          </a:p>
          <a:p>
            <a:pPr lvl="1">
              <a:defRPr/>
            </a:pPr>
            <a:r>
              <a:rPr lang="he-IL" dirty="0" smtClean="0"/>
              <a:t>הקוד לחלק הקוד, המחרוזות הקבועות לחלק הקבוע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e-IL" dirty="0" smtClean="0"/>
              <a:t>הקצאת </a:t>
            </a:r>
            <a:r>
              <a:rPr lang="en-US" dirty="0" smtClean="0"/>
              <a:t>Stack Frame</a:t>
            </a:r>
            <a:r>
              <a:rPr lang="he-IL" dirty="0" smtClean="0"/>
              <a:t> עבור הפונקציה </a:t>
            </a:r>
            <a:r>
              <a:rPr lang="en-US" dirty="0" smtClean="0"/>
              <a:t>main</a:t>
            </a:r>
            <a:endParaRPr lang="he-IL" dirty="0" smtClean="0"/>
          </a:p>
          <a:p>
            <a:pPr lvl="1">
              <a:defRPr/>
            </a:pPr>
            <a:r>
              <a:rPr lang="he-IL" dirty="0" smtClean="0"/>
              <a:t>הקצאת מקום במחסנית עבור המשתנים המקומיים של </a:t>
            </a:r>
            <a:r>
              <a:rPr lang="en-US" dirty="0" smtClean="0"/>
              <a:t>main</a:t>
            </a:r>
            <a:endParaRPr lang="he-IL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he-IL" dirty="0" smtClean="0"/>
              <a:t>קריאה לפונקציה </a:t>
            </a:r>
            <a:r>
              <a:rPr lang="en-US" dirty="0" smtClean="0"/>
              <a:t>main</a:t>
            </a:r>
            <a:endParaRPr lang="he-IL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he-IL" dirty="0" smtClean="0"/>
              <a:t>ביצוע סדרתי של פקודות התכנית</a:t>
            </a:r>
          </a:p>
          <a:p>
            <a:pPr marL="914400" lvl="1" indent="-514350">
              <a:defRPr/>
            </a:pPr>
            <a:r>
              <a:rPr lang="he-IL" dirty="0" smtClean="0"/>
              <a:t>קריאה לפונקציה – הקצאה של </a:t>
            </a:r>
            <a:r>
              <a:rPr lang="en-US" dirty="0" smtClean="0"/>
              <a:t>Stack Frame</a:t>
            </a:r>
            <a:r>
              <a:rPr lang="he-IL" dirty="0" smtClean="0"/>
              <a:t> עבור הפונקציה וביצוע הקוד שלה</a:t>
            </a:r>
          </a:p>
          <a:p>
            <a:pPr marL="914400" lvl="1" indent="-514350">
              <a:defRPr/>
            </a:pPr>
            <a:r>
              <a:rPr lang="he-IL" dirty="0" smtClean="0"/>
              <a:t>חזרה מקריאה – ביטול ה </a:t>
            </a:r>
            <a:r>
              <a:rPr lang="en-US" dirty="0" smtClean="0"/>
              <a:t>Stack Frame</a:t>
            </a:r>
            <a:r>
              <a:rPr lang="he-IL" dirty="0" smtClean="0"/>
              <a:t> וחזקה להמשך ביצוע הפקודות ממקום הקריאה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AutoShape 2"/>
          <p:cNvSpPr>
            <a:spLocks noChangeArrowheads="1"/>
          </p:cNvSpPr>
          <p:nvPr/>
        </p:nvSpPr>
        <p:spPr bwMode="auto">
          <a:xfrm rot="-5400000">
            <a:off x="1939132" y="5068094"/>
            <a:ext cx="2243137" cy="219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6595" name="AutoShape 3"/>
          <p:cNvSpPr>
            <a:spLocks noChangeArrowheads="1"/>
          </p:cNvSpPr>
          <p:nvPr/>
        </p:nvSpPr>
        <p:spPr bwMode="auto">
          <a:xfrm rot="-5400000">
            <a:off x="6072188" y="5070475"/>
            <a:ext cx="2241550" cy="219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6596" name="AutoShape 4"/>
          <p:cNvSpPr>
            <a:spLocks noChangeArrowheads="1"/>
          </p:cNvSpPr>
          <p:nvPr/>
        </p:nvSpPr>
        <p:spPr bwMode="auto">
          <a:xfrm rot="-5400000">
            <a:off x="3917951" y="5070475"/>
            <a:ext cx="2241550" cy="219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65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</a:t>
            </a:r>
          </a:p>
        </p:txBody>
      </p:sp>
      <p:sp>
        <p:nvSpPr>
          <p:cNvPr id="3665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e-IL" b="1" dirty="0" smtClean="0"/>
              <a:t>משימה:</a:t>
            </a:r>
          </a:p>
          <a:p>
            <a:pPr lvl="1"/>
            <a:r>
              <a:rPr lang="he-IL" dirty="0" smtClean="0"/>
              <a:t>העבירו את כל </a:t>
            </a:r>
            <a:r>
              <a:rPr lang="he-IL" dirty="0" err="1" smtClean="0"/>
              <a:t>הדיסקיות</a:t>
            </a:r>
            <a:r>
              <a:rPr lang="he-IL" dirty="0" smtClean="0"/>
              <a:t> ממגדל </a:t>
            </a:r>
            <a:r>
              <a:rPr lang="en-US" dirty="0" smtClean="0"/>
              <a:t>A</a:t>
            </a:r>
            <a:r>
              <a:rPr lang="he-IL" dirty="0" smtClean="0"/>
              <a:t> למגדל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66599" name="AutoShape 7"/>
          <p:cNvSpPr>
            <a:spLocks noChangeArrowheads="1"/>
          </p:cNvSpPr>
          <p:nvPr/>
        </p:nvSpPr>
        <p:spPr bwMode="auto">
          <a:xfrm>
            <a:off x="1981200" y="6169025"/>
            <a:ext cx="6215063" cy="207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6600" name="AutoShape 8"/>
          <p:cNvSpPr>
            <a:spLocks noChangeArrowheads="1"/>
          </p:cNvSpPr>
          <p:nvPr/>
        </p:nvSpPr>
        <p:spPr bwMode="auto">
          <a:xfrm>
            <a:off x="2162175" y="5867400"/>
            <a:ext cx="1806575" cy="293688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6601" name="AutoShape 9"/>
          <p:cNvSpPr>
            <a:spLocks noChangeArrowheads="1"/>
          </p:cNvSpPr>
          <p:nvPr/>
        </p:nvSpPr>
        <p:spPr bwMode="auto">
          <a:xfrm>
            <a:off x="2297113" y="5564188"/>
            <a:ext cx="1536700" cy="293687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6602" name="AutoShape 10"/>
          <p:cNvSpPr>
            <a:spLocks noChangeArrowheads="1"/>
          </p:cNvSpPr>
          <p:nvPr/>
        </p:nvSpPr>
        <p:spPr bwMode="auto">
          <a:xfrm>
            <a:off x="2433638" y="5260975"/>
            <a:ext cx="1263650" cy="293688"/>
          </a:xfrm>
          <a:prstGeom prst="roundRect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6603" name="AutoShape 11"/>
          <p:cNvSpPr>
            <a:spLocks noChangeArrowheads="1"/>
          </p:cNvSpPr>
          <p:nvPr/>
        </p:nvSpPr>
        <p:spPr bwMode="auto">
          <a:xfrm>
            <a:off x="2568575" y="4959350"/>
            <a:ext cx="993775" cy="2936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6604" name="AutoShape 12"/>
          <p:cNvSpPr>
            <a:spLocks noChangeArrowheads="1"/>
          </p:cNvSpPr>
          <p:nvPr/>
        </p:nvSpPr>
        <p:spPr bwMode="auto">
          <a:xfrm>
            <a:off x="2703513" y="4656138"/>
            <a:ext cx="723900" cy="293687"/>
          </a:xfrm>
          <a:prstGeom prst="roundRect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6605" name="AutoShape 13"/>
          <p:cNvSpPr>
            <a:spLocks noChangeArrowheads="1"/>
          </p:cNvSpPr>
          <p:nvPr/>
        </p:nvSpPr>
        <p:spPr bwMode="auto">
          <a:xfrm>
            <a:off x="2838450" y="4354513"/>
            <a:ext cx="454025" cy="293687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6606" name="Text Box 14"/>
          <p:cNvSpPr txBox="1">
            <a:spLocks noChangeArrowheads="1"/>
          </p:cNvSpPr>
          <p:nvPr/>
        </p:nvSpPr>
        <p:spPr bwMode="auto">
          <a:xfrm>
            <a:off x="2716213" y="6389688"/>
            <a:ext cx="696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66607" name="Text Box 15"/>
          <p:cNvSpPr txBox="1">
            <a:spLocks noChangeArrowheads="1"/>
          </p:cNvSpPr>
          <p:nvPr/>
        </p:nvSpPr>
        <p:spPr bwMode="auto">
          <a:xfrm>
            <a:off x="6838950" y="6389688"/>
            <a:ext cx="696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366608" name="Text Box 16"/>
          <p:cNvSpPr txBox="1">
            <a:spLocks noChangeArrowheads="1"/>
          </p:cNvSpPr>
          <p:nvPr/>
        </p:nvSpPr>
        <p:spPr bwMode="auto">
          <a:xfrm>
            <a:off x="4683125" y="6389688"/>
            <a:ext cx="696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AutoShape 2"/>
          <p:cNvSpPr>
            <a:spLocks noChangeArrowheads="1"/>
          </p:cNvSpPr>
          <p:nvPr/>
        </p:nvSpPr>
        <p:spPr bwMode="auto">
          <a:xfrm rot="-5400000">
            <a:off x="1939132" y="5068094"/>
            <a:ext cx="2243137" cy="219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7619" name="AutoShape 3"/>
          <p:cNvSpPr>
            <a:spLocks noChangeArrowheads="1"/>
          </p:cNvSpPr>
          <p:nvPr/>
        </p:nvSpPr>
        <p:spPr bwMode="auto">
          <a:xfrm rot="-5400000">
            <a:off x="6072188" y="5070475"/>
            <a:ext cx="2241550" cy="219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7620" name="AutoShape 4"/>
          <p:cNvSpPr>
            <a:spLocks noChangeArrowheads="1"/>
          </p:cNvSpPr>
          <p:nvPr/>
        </p:nvSpPr>
        <p:spPr bwMode="auto">
          <a:xfrm rot="-5400000">
            <a:off x="3917951" y="5070475"/>
            <a:ext cx="2241550" cy="219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</a:t>
            </a:r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חוקים:</a:t>
            </a:r>
            <a:endParaRPr lang="en-US" b="1" dirty="0"/>
          </a:p>
          <a:p>
            <a:pPr lvl="1"/>
            <a:r>
              <a:rPr lang="he-IL" dirty="0" smtClean="0"/>
              <a:t>מותר להזיז רק את </a:t>
            </a:r>
            <a:r>
              <a:rPr lang="he-IL" dirty="0" err="1" smtClean="0"/>
              <a:t>הדיסקית</a:t>
            </a:r>
            <a:r>
              <a:rPr lang="he-IL" dirty="0" smtClean="0"/>
              <a:t> העליונה</a:t>
            </a:r>
            <a:endParaRPr lang="en-US" dirty="0"/>
          </a:p>
          <a:p>
            <a:pPr lvl="1"/>
            <a:r>
              <a:rPr lang="he-IL" dirty="0" smtClean="0"/>
              <a:t>אסור להניח </a:t>
            </a:r>
            <a:r>
              <a:rPr lang="he-IL" dirty="0" err="1" smtClean="0"/>
              <a:t>דיסקית</a:t>
            </a:r>
            <a:r>
              <a:rPr lang="he-IL" dirty="0" smtClean="0"/>
              <a:t> גדולה על </a:t>
            </a:r>
            <a:r>
              <a:rPr lang="he-IL" dirty="0" err="1" smtClean="0"/>
              <a:t>דיסקית</a:t>
            </a:r>
            <a:r>
              <a:rPr lang="he-IL" dirty="0" smtClean="0"/>
              <a:t> קטנה</a:t>
            </a:r>
            <a:endParaRPr lang="en-US" dirty="0"/>
          </a:p>
        </p:txBody>
      </p:sp>
      <p:sp>
        <p:nvSpPr>
          <p:cNvPr id="367623" name="AutoShape 7"/>
          <p:cNvSpPr>
            <a:spLocks noChangeArrowheads="1"/>
          </p:cNvSpPr>
          <p:nvPr/>
        </p:nvSpPr>
        <p:spPr bwMode="auto">
          <a:xfrm>
            <a:off x="1981200" y="6169025"/>
            <a:ext cx="6215063" cy="207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7624" name="AutoShape 8"/>
          <p:cNvSpPr>
            <a:spLocks noChangeArrowheads="1"/>
          </p:cNvSpPr>
          <p:nvPr/>
        </p:nvSpPr>
        <p:spPr bwMode="auto">
          <a:xfrm>
            <a:off x="2162175" y="5867400"/>
            <a:ext cx="1806575" cy="293688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7625" name="AutoShape 9"/>
          <p:cNvSpPr>
            <a:spLocks noChangeArrowheads="1"/>
          </p:cNvSpPr>
          <p:nvPr/>
        </p:nvSpPr>
        <p:spPr bwMode="auto">
          <a:xfrm>
            <a:off x="2297113" y="5564188"/>
            <a:ext cx="1536700" cy="293687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7626" name="AutoShape 10"/>
          <p:cNvSpPr>
            <a:spLocks noChangeArrowheads="1"/>
          </p:cNvSpPr>
          <p:nvPr/>
        </p:nvSpPr>
        <p:spPr bwMode="auto">
          <a:xfrm>
            <a:off x="2433638" y="5260975"/>
            <a:ext cx="1263650" cy="293688"/>
          </a:xfrm>
          <a:prstGeom prst="roundRect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7627" name="AutoShape 11"/>
          <p:cNvSpPr>
            <a:spLocks noChangeArrowheads="1"/>
          </p:cNvSpPr>
          <p:nvPr/>
        </p:nvSpPr>
        <p:spPr bwMode="auto">
          <a:xfrm>
            <a:off x="2568575" y="4959350"/>
            <a:ext cx="993775" cy="2936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7628" name="AutoShape 12"/>
          <p:cNvSpPr>
            <a:spLocks noChangeArrowheads="1"/>
          </p:cNvSpPr>
          <p:nvPr/>
        </p:nvSpPr>
        <p:spPr bwMode="auto">
          <a:xfrm>
            <a:off x="2703513" y="4656138"/>
            <a:ext cx="723900" cy="293687"/>
          </a:xfrm>
          <a:prstGeom prst="roundRect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7629" name="AutoShape 13"/>
          <p:cNvSpPr>
            <a:spLocks noChangeArrowheads="1"/>
          </p:cNvSpPr>
          <p:nvPr/>
        </p:nvSpPr>
        <p:spPr bwMode="auto">
          <a:xfrm>
            <a:off x="2838450" y="4354513"/>
            <a:ext cx="454025" cy="293687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7630" name="Text Box 14"/>
          <p:cNvSpPr txBox="1">
            <a:spLocks noChangeArrowheads="1"/>
          </p:cNvSpPr>
          <p:nvPr/>
        </p:nvSpPr>
        <p:spPr bwMode="auto">
          <a:xfrm>
            <a:off x="2716213" y="6389688"/>
            <a:ext cx="696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67631" name="Text Box 15"/>
          <p:cNvSpPr txBox="1">
            <a:spLocks noChangeArrowheads="1"/>
          </p:cNvSpPr>
          <p:nvPr/>
        </p:nvSpPr>
        <p:spPr bwMode="auto">
          <a:xfrm>
            <a:off x="6838950" y="6389688"/>
            <a:ext cx="696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367632" name="Text Box 16"/>
          <p:cNvSpPr txBox="1">
            <a:spLocks noChangeArrowheads="1"/>
          </p:cNvSpPr>
          <p:nvPr/>
        </p:nvSpPr>
        <p:spPr bwMode="auto">
          <a:xfrm>
            <a:off x="4683125" y="6389688"/>
            <a:ext cx="696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AutoShape 2"/>
          <p:cNvSpPr>
            <a:spLocks noChangeArrowheads="1"/>
          </p:cNvSpPr>
          <p:nvPr/>
        </p:nvSpPr>
        <p:spPr bwMode="auto">
          <a:xfrm rot="-5400000">
            <a:off x="1639888" y="4768850"/>
            <a:ext cx="2852737" cy="207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8643" name="AutoShape 3"/>
          <p:cNvSpPr>
            <a:spLocks noChangeArrowheads="1"/>
          </p:cNvSpPr>
          <p:nvPr/>
        </p:nvSpPr>
        <p:spPr bwMode="auto">
          <a:xfrm rot="-5400000">
            <a:off x="5761038" y="4768850"/>
            <a:ext cx="2852737" cy="207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8644" name="AutoShape 4"/>
          <p:cNvSpPr>
            <a:spLocks noChangeArrowheads="1"/>
          </p:cNvSpPr>
          <p:nvPr/>
        </p:nvSpPr>
        <p:spPr bwMode="auto">
          <a:xfrm rot="-5400000">
            <a:off x="3606800" y="4768851"/>
            <a:ext cx="2852737" cy="2079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</a:t>
            </a:r>
          </a:p>
        </p:txBody>
      </p:sp>
      <p:sp>
        <p:nvSpPr>
          <p:cNvPr id="368659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he-IL" dirty="0" smtClean="0"/>
              <a:t>הזזת מגדל בין </a:t>
            </a:r>
            <a:r>
              <a:rPr lang="en-US" dirty="0" smtClean="0"/>
              <a:t>n</a:t>
            </a:r>
            <a:r>
              <a:rPr lang="he-IL" dirty="0" smtClean="0"/>
              <a:t> </a:t>
            </a:r>
            <a:r>
              <a:rPr lang="he-IL" dirty="0" err="1" smtClean="0"/>
              <a:t>דיסקיות</a:t>
            </a:r>
            <a:r>
              <a:rPr lang="he-IL" dirty="0" smtClean="0"/>
              <a:t> שקולה ל-</a:t>
            </a:r>
            <a:endParaRPr lang="en-US" dirty="0"/>
          </a:p>
          <a:p>
            <a:pPr marL="990600" lvl="1" indent="-5334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he-IL" dirty="0" smtClean="0"/>
              <a:t>הזזת מגדל בין </a:t>
            </a:r>
            <a:r>
              <a:rPr lang="en-US" dirty="0" smtClean="0"/>
              <a:t>n-1</a:t>
            </a:r>
            <a:r>
              <a:rPr lang="he-IL" dirty="0" smtClean="0"/>
              <a:t> </a:t>
            </a:r>
            <a:r>
              <a:rPr lang="he-IL" dirty="0" err="1" smtClean="0"/>
              <a:t>דיסקיות</a:t>
            </a:r>
            <a:endParaRPr lang="en-US" dirty="0"/>
          </a:p>
        </p:txBody>
      </p:sp>
      <p:sp>
        <p:nvSpPr>
          <p:cNvPr id="368646" name="AutoShape 6"/>
          <p:cNvSpPr>
            <a:spLocks noChangeArrowheads="1"/>
          </p:cNvSpPr>
          <p:nvPr/>
        </p:nvSpPr>
        <p:spPr bwMode="auto">
          <a:xfrm>
            <a:off x="1981200" y="6169025"/>
            <a:ext cx="6215063" cy="207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68647" name="AutoShape 7"/>
          <p:cNvSpPr>
            <a:spLocks noChangeArrowheads="1"/>
          </p:cNvSpPr>
          <p:nvPr/>
        </p:nvSpPr>
        <p:spPr bwMode="auto">
          <a:xfrm>
            <a:off x="2162175" y="5867400"/>
            <a:ext cx="1806575" cy="293688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78313" y="4660900"/>
            <a:ext cx="1536700" cy="1503363"/>
            <a:chOff x="1447" y="2743"/>
            <a:chExt cx="968" cy="947"/>
          </a:xfrm>
        </p:grpSpPr>
        <p:sp>
          <p:nvSpPr>
            <p:cNvPr id="368649" name="AutoShape 9"/>
            <p:cNvSpPr>
              <a:spLocks noChangeArrowheads="1"/>
            </p:cNvSpPr>
            <p:nvPr/>
          </p:nvSpPr>
          <p:spPr bwMode="auto">
            <a:xfrm>
              <a:off x="1447" y="3505"/>
              <a:ext cx="968" cy="185"/>
            </a:xfrm>
            <a:prstGeom prst="roundRect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68650" name="AutoShape 10"/>
            <p:cNvSpPr>
              <a:spLocks noChangeArrowheads="1"/>
            </p:cNvSpPr>
            <p:nvPr/>
          </p:nvSpPr>
          <p:spPr bwMode="auto">
            <a:xfrm>
              <a:off x="1533" y="3314"/>
              <a:ext cx="796" cy="185"/>
            </a:xfrm>
            <a:prstGeom prst="roundRect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68651" name="AutoShape 11"/>
            <p:cNvSpPr>
              <a:spLocks noChangeArrowheads="1"/>
            </p:cNvSpPr>
            <p:nvPr/>
          </p:nvSpPr>
          <p:spPr bwMode="auto">
            <a:xfrm>
              <a:off x="1618" y="3124"/>
              <a:ext cx="626" cy="185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68652" name="AutoShape 12"/>
            <p:cNvSpPr>
              <a:spLocks noChangeArrowheads="1"/>
            </p:cNvSpPr>
            <p:nvPr/>
          </p:nvSpPr>
          <p:spPr bwMode="auto">
            <a:xfrm>
              <a:off x="1703" y="2933"/>
              <a:ext cx="456" cy="185"/>
            </a:xfrm>
            <a:prstGeom prst="roundRect">
              <a:avLst>
                <a:gd name="adj" fmla="val 500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68653" name="AutoShape 13"/>
            <p:cNvSpPr>
              <a:spLocks noChangeArrowheads="1"/>
            </p:cNvSpPr>
            <p:nvPr/>
          </p:nvSpPr>
          <p:spPr bwMode="auto">
            <a:xfrm>
              <a:off x="1788" y="2743"/>
              <a:ext cx="286" cy="18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368654" name="Text Box 14"/>
          <p:cNvSpPr txBox="1">
            <a:spLocks noChangeArrowheads="1"/>
          </p:cNvSpPr>
          <p:nvPr/>
        </p:nvSpPr>
        <p:spPr bwMode="auto">
          <a:xfrm>
            <a:off x="2716213" y="6389688"/>
            <a:ext cx="696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68655" name="Text Box 15"/>
          <p:cNvSpPr txBox="1">
            <a:spLocks noChangeArrowheads="1"/>
          </p:cNvSpPr>
          <p:nvPr/>
        </p:nvSpPr>
        <p:spPr bwMode="auto">
          <a:xfrm>
            <a:off x="6838950" y="6389688"/>
            <a:ext cx="696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368656" name="Text Box 16"/>
          <p:cNvSpPr txBox="1">
            <a:spLocks noChangeArrowheads="1"/>
          </p:cNvSpPr>
          <p:nvPr/>
        </p:nvSpPr>
        <p:spPr bwMode="auto">
          <a:xfrm>
            <a:off x="4683125" y="6389688"/>
            <a:ext cx="696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68657" name="AutoShape 17"/>
          <p:cNvSpPr>
            <a:spLocks noChangeArrowheads="1"/>
          </p:cNvSpPr>
          <p:nvPr/>
        </p:nvSpPr>
        <p:spPr bwMode="auto">
          <a:xfrm>
            <a:off x="3209925" y="3819525"/>
            <a:ext cx="1554163" cy="1292225"/>
          </a:xfrm>
          <a:custGeom>
            <a:avLst/>
            <a:gdLst>
              <a:gd name="G0" fmla="+- 11276 0 0"/>
              <a:gd name="G1" fmla="+- 11796480 0 0"/>
              <a:gd name="G2" fmla="+- 11276 0 11796480"/>
              <a:gd name="G3" fmla="+- 10800 0 0"/>
              <a:gd name="G4" fmla="+- 0 0 11276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91 0 0"/>
              <a:gd name="G9" fmla="+- 0 0 11796480"/>
              <a:gd name="G10" fmla="+- 8991 0 2700"/>
              <a:gd name="G11" fmla="cos G10 11276"/>
              <a:gd name="G12" fmla="sin G10 11276"/>
              <a:gd name="G13" fmla="cos 13500 11276"/>
              <a:gd name="G14" fmla="sin 13500 11276"/>
              <a:gd name="G15" fmla="+- G11 10800 0"/>
              <a:gd name="G16" fmla="+- G12 10800 0"/>
              <a:gd name="G17" fmla="+- G13 10800 0"/>
              <a:gd name="G18" fmla="+- G14 10800 0"/>
              <a:gd name="G19" fmla="*/ 8991 1 2"/>
              <a:gd name="G20" fmla="+- G19 5400 0"/>
              <a:gd name="G21" fmla="cos G20 11276"/>
              <a:gd name="G22" fmla="sin G20 11276"/>
              <a:gd name="G23" fmla="+- G21 10800 0"/>
              <a:gd name="G24" fmla="+- G12 G23 G22"/>
              <a:gd name="G25" fmla="+- G22 G23 G11"/>
              <a:gd name="G26" fmla="cos 10800 11276"/>
              <a:gd name="G27" fmla="sin 10800 11276"/>
              <a:gd name="G28" fmla="cos 8991 11276"/>
              <a:gd name="G29" fmla="sin 8991 11276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796480"/>
              <a:gd name="G36" fmla="sin G34 11796480"/>
              <a:gd name="G37" fmla="+/ 11796480 11276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91 G39"/>
              <a:gd name="G43" fmla="sin 899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16 w 21600"/>
              <a:gd name="T5" fmla="*/ 0 h 21600"/>
              <a:gd name="T6" fmla="*/ 904 w 21600"/>
              <a:gd name="T7" fmla="*/ 10800 h 21600"/>
              <a:gd name="T8" fmla="*/ 10813 w 21600"/>
              <a:gd name="T9" fmla="*/ 1809 h 21600"/>
              <a:gd name="T10" fmla="*/ 24299 w 21600"/>
              <a:gd name="T11" fmla="*/ 10840 h 21600"/>
              <a:gd name="T12" fmla="*/ 20684 w 21600"/>
              <a:gd name="T13" fmla="*/ 14434 h 21600"/>
              <a:gd name="T14" fmla="*/ 17090 w 21600"/>
              <a:gd name="T15" fmla="*/ 1081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790" y="10826"/>
                </a:moveTo>
                <a:cubicBezTo>
                  <a:pt x="19790" y="10817"/>
                  <a:pt x="19791" y="10808"/>
                  <a:pt x="19791" y="10800"/>
                </a:cubicBezTo>
                <a:cubicBezTo>
                  <a:pt x="19791" y="5834"/>
                  <a:pt x="15765" y="1809"/>
                  <a:pt x="10800" y="1809"/>
                </a:cubicBezTo>
                <a:cubicBezTo>
                  <a:pt x="5834" y="1809"/>
                  <a:pt x="1809" y="5834"/>
                  <a:pt x="1809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10"/>
                  <a:pt x="21599" y="10821"/>
                  <a:pt x="21599" y="10832"/>
                </a:cubicBezTo>
                <a:lnTo>
                  <a:pt x="24299" y="10840"/>
                </a:lnTo>
                <a:lnTo>
                  <a:pt x="20684" y="14434"/>
                </a:lnTo>
                <a:lnTo>
                  <a:pt x="17090" y="10818"/>
                </a:lnTo>
                <a:lnTo>
                  <a:pt x="19790" y="10826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AutoShape 2"/>
          <p:cNvSpPr>
            <a:spLocks noChangeArrowheads="1"/>
          </p:cNvSpPr>
          <p:nvPr/>
        </p:nvSpPr>
        <p:spPr bwMode="auto">
          <a:xfrm rot="-5400000">
            <a:off x="1639888" y="4768850"/>
            <a:ext cx="2852737" cy="207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38947" name="AutoShape 3"/>
          <p:cNvSpPr>
            <a:spLocks noChangeArrowheads="1"/>
          </p:cNvSpPr>
          <p:nvPr/>
        </p:nvSpPr>
        <p:spPr bwMode="auto">
          <a:xfrm rot="-5400000">
            <a:off x="5761038" y="4768850"/>
            <a:ext cx="2852737" cy="207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38948" name="AutoShape 4"/>
          <p:cNvSpPr>
            <a:spLocks noChangeArrowheads="1"/>
          </p:cNvSpPr>
          <p:nvPr/>
        </p:nvSpPr>
        <p:spPr bwMode="auto">
          <a:xfrm rot="-5400000">
            <a:off x="3606800" y="4768851"/>
            <a:ext cx="2852737" cy="2079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389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</a:t>
            </a:r>
          </a:p>
        </p:txBody>
      </p:sp>
      <p:sp>
        <p:nvSpPr>
          <p:cNvPr id="338966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he-IL" dirty="0" smtClean="0"/>
              <a:t>הזזת מגדל בין </a:t>
            </a:r>
            <a:r>
              <a:rPr lang="en-US" dirty="0" smtClean="0"/>
              <a:t>n</a:t>
            </a:r>
            <a:r>
              <a:rPr lang="he-IL" dirty="0" smtClean="0"/>
              <a:t> </a:t>
            </a:r>
            <a:r>
              <a:rPr lang="he-IL" dirty="0" err="1" smtClean="0"/>
              <a:t>דיסקיות</a:t>
            </a:r>
            <a:r>
              <a:rPr lang="he-IL" dirty="0" smtClean="0"/>
              <a:t> שקולה ל-</a:t>
            </a:r>
            <a:endParaRPr lang="en-US" dirty="0" smtClean="0"/>
          </a:p>
          <a:p>
            <a:pPr marL="990600" lvl="1" indent="-533400">
              <a:buClr>
                <a:schemeClr val="tx1"/>
              </a:buClr>
              <a:buSzTx/>
              <a:buFont typeface="+mj-lt"/>
              <a:buAutoNum type="arabicPeriod" startAt="2"/>
            </a:pPr>
            <a:r>
              <a:rPr lang="he-IL" dirty="0" smtClean="0"/>
              <a:t>הזזת </a:t>
            </a:r>
            <a:r>
              <a:rPr lang="he-IL" dirty="0" err="1" smtClean="0"/>
              <a:t>דיסקית</a:t>
            </a:r>
            <a:r>
              <a:rPr lang="he-IL" dirty="0" smtClean="0"/>
              <a:t> אחת</a:t>
            </a:r>
            <a:endParaRPr lang="en-US" dirty="0"/>
          </a:p>
        </p:txBody>
      </p:sp>
      <p:sp>
        <p:nvSpPr>
          <p:cNvPr id="338950" name="AutoShape 6"/>
          <p:cNvSpPr>
            <a:spLocks noChangeArrowheads="1"/>
          </p:cNvSpPr>
          <p:nvPr/>
        </p:nvSpPr>
        <p:spPr bwMode="auto">
          <a:xfrm>
            <a:off x="1981200" y="6169025"/>
            <a:ext cx="6215063" cy="207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38951" name="AutoShape 7"/>
          <p:cNvSpPr>
            <a:spLocks noChangeArrowheads="1"/>
          </p:cNvSpPr>
          <p:nvPr/>
        </p:nvSpPr>
        <p:spPr bwMode="auto">
          <a:xfrm>
            <a:off x="6288088" y="5876925"/>
            <a:ext cx="1806575" cy="293688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78313" y="4660900"/>
            <a:ext cx="1536700" cy="1503363"/>
            <a:chOff x="1447" y="2743"/>
            <a:chExt cx="968" cy="947"/>
          </a:xfrm>
        </p:grpSpPr>
        <p:sp>
          <p:nvSpPr>
            <p:cNvPr id="338953" name="AutoShape 9"/>
            <p:cNvSpPr>
              <a:spLocks noChangeArrowheads="1"/>
            </p:cNvSpPr>
            <p:nvPr/>
          </p:nvSpPr>
          <p:spPr bwMode="auto">
            <a:xfrm>
              <a:off x="1447" y="3505"/>
              <a:ext cx="968" cy="185"/>
            </a:xfrm>
            <a:prstGeom prst="roundRect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38954" name="AutoShape 10"/>
            <p:cNvSpPr>
              <a:spLocks noChangeArrowheads="1"/>
            </p:cNvSpPr>
            <p:nvPr/>
          </p:nvSpPr>
          <p:spPr bwMode="auto">
            <a:xfrm>
              <a:off x="1533" y="3314"/>
              <a:ext cx="796" cy="185"/>
            </a:xfrm>
            <a:prstGeom prst="roundRect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38955" name="AutoShape 11"/>
            <p:cNvSpPr>
              <a:spLocks noChangeArrowheads="1"/>
            </p:cNvSpPr>
            <p:nvPr/>
          </p:nvSpPr>
          <p:spPr bwMode="auto">
            <a:xfrm>
              <a:off x="1618" y="3124"/>
              <a:ext cx="626" cy="185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38956" name="AutoShape 12"/>
            <p:cNvSpPr>
              <a:spLocks noChangeArrowheads="1"/>
            </p:cNvSpPr>
            <p:nvPr/>
          </p:nvSpPr>
          <p:spPr bwMode="auto">
            <a:xfrm>
              <a:off x="1703" y="2933"/>
              <a:ext cx="456" cy="185"/>
            </a:xfrm>
            <a:prstGeom prst="roundRect">
              <a:avLst>
                <a:gd name="adj" fmla="val 500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38957" name="AutoShape 13"/>
            <p:cNvSpPr>
              <a:spLocks noChangeArrowheads="1"/>
            </p:cNvSpPr>
            <p:nvPr/>
          </p:nvSpPr>
          <p:spPr bwMode="auto">
            <a:xfrm>
              <a:off x="1788" y="2743"/>
              <a:ext cx="286" cy="18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338958" name="Text Box 14"/>
          <p:cNvSpPr txBox="1">
            <a:spLocks noChangeArrowheads="1"/>
          </p:cNvSpPr>
          <p:nvPr/>
        </p:nvSpPr>
        <p:spPr bwMode="auto">
          <a:xfrm>
            <a:off x="2716213" y="6389688"/>
            <a:ext cx="696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38959" name="Text Box 15"/>
          <p:cNvSpPr txBox="1">
            <a:spLocks noChangeArrowheads="1"/>
          </p:cNvSpPr>
          <p:nvPr/>
        </p:nvSpPr>
        <p:spPr bwMode="auto">
          <a:xfrm>
            <a:off x="6838950" y="6389688"/>
            <a:ext cx="696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338960" name="Text Box 16"/>
          <p:cNvSpPr txBox="1">
            <a:spLocks noChangeArrowheads="1"/>
          </p:cNvSpPr>
          <p:nvPr/>
        </p:nvSpPr>
        <p:spPr bwMode="auto">
          <a:xfrm>
            <a:off x="4683125" y="6389688"/>
            <a:ext cx="696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38962" name="AutoShape 18"/>
          <p:cNvSpPr>
            <a:spLocks noChangeArrowheads="1"/>
          </p:cNvSpPr>
          <p:nvPr/>
        </p:nvSpPr>
        <p:spPr bwMode="auto">
          <a:xfrm>
            <a:off x="3209925" y="3819525"/>
            <a:ext cx="3829050" cy="1292225"/>
          </a:xfrm>
          <a:custGeom>
            <a:avLst/>
            <a:gdLst>
              <a:gd name="G0" fmla="+- 11276 0 0"/>
              <a:gd name="G1" fmla="+- 11796480 0 0"/>
              <a:gd name="G2" fmla="+- 11276 0 11796480"/>
              <a:gd name="G3" fmla="+- 10800 0 0"/>
              <a:gd name="G4" fmla="+- 0 0 11276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91 0 0"/>
              <a:gd name="G9" fmla="+- 0 0 11796480"/>
              <a:gd name="G10" fmla="+- 8991 0 2700"/>
              <a:gd name="G11" fmla="cos G10 11276"/>
              <a:gd name="G12" fmla="sin G10 11276"/>
              <a:gd name="G13" fmla="cos 13500 11276"/>
              <a:gd name="G14" fmla="sin 13500 11276"/>
              <a:gd name="G15" fmla="+- G11 10800 0"/>
              <a:gd name="G16" fmla="+- G12 10800 0"/>
              <a:gd name="G17" fmla="+- G13 10800 0"/>
              <a:gd name="G18" fmla="+- G14 10800 0"/>
              <a:gd name="G19" fmla="*/ 8991 1 2"/>
              <a:gd name="G20" fmla="+- G19 5400 0"/>
              <a:gd name="G21" fmla="cos G20 11276"/>
              <a:gd name="G22" fmla="sin G20 11276"/>
              <a:gd name="G23" fmla="+- G21 10800 0"/>
              <a:gd name="G24" fmla="+- G12 G23 G22"/>
              <a:gd name="G25" fmla="+- G22 G23 G11"/>
              <a:gd name="G26" fmla="cos 10800 11276"/>
              <a:gd name="G27" fmla="sin 10800 11276"/>
              <a:gd name="G28" fmla="cos 8991 11276"/>
              <a:gd name="G29" fmla="sin 8991 11276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796480"/>
              <a:gd name="G36" fmla="sin G34 11796480"/>
              <a:gd name="G37" fmla="+/ 11796480 11276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91 G39"/>
              <a:gd name="G43" fmla="sin 899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16 w 21600"/>
              <a:gd name="T5" fmla="*/ 0 h 21600"/>
              <a:gd name="T6" fmla="*/ 904 w 21600"/>
              <a:gd name="T7" fmla="*/ 10800 h 21600"/>
              <a:gd name="T8" fmla="*/ 10813 w 21600"/>
              <a:gd name="T9" fmla="*/ 1809 h 21600"/>
              <a:gd name="T10" fmla="*/ 24299 w 21600"/>
              <a:gd name="T11" fmla="*/ 10840 h 21600"/>
              <a:gd name="T12" fmla="*/ 20684 w 21600"/>
              <a:gd name="T13" fmla="*/ 14434 h 21600"/>
              <a:gd name="T14" fmla="*/ 17090 w 21600"/>
              <a:gd name="T15" fmla="*/ 1081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790" y="10826"/>
                </a:moveTo>
                <a:cubicBezTo>
                  <a:pt x="19790" y="10817"/>
                  <a:pt x="19791" y="10808"/>
                  <a:pt x="19791" y="10800"/>
                </a:cubicBezTo>
                <a:cubicBezTo>
                  <a:pt x="19791" y="5834"/>
                  <a:pt x="15765" y="1809"/>
                  <a:pt x="10800" y="1809"/>
                </a:cubicBezTo>
                <a:cubicBezTo>
                  <a:pt x="5834" y="1809"/>
                  <a:pt x="1809" y="5834"/>
                  <a:pt x="1809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10"/>
                  <a:pt x="21599" y="10821"/>
                  <a:pt x="21599" y="10832"/>
                </a:cubicBezTo>
                <a:lnTo>
                  <a:pt x="24299" y="10840"/>
                </a:lnTo>
                <a:lnTo>
                  <a:pt x="20684" y="14434"/>
                </a:lnTo>
                <a:lnTo>
                  <a:pt x="17090" y="10818"/>
                </a:lnTo>
                <a:lnTo>
                  <a:pt x="19790" y="10826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AutoShape 2"/>
          <p:cNvSpPr>
            <a:spLocks noChangeArrowheads="1"/>
          </p:cNvSpPr>
          <p:nvPr/>
        </p:nvSpPr>
        <p:spPr bwMode="auto">
          <a:xfrm rot="-5400000">
            <a:off x="1639888" y="4768850"/>
            <a:ext cx="2852737" cy="207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71715" name="AutoShape 3"/>
          <p:cNvSpPr>
            <a:spLocks noChangeArrowheads="1"/>
          </p:cNvSpPr>
          <p:nvPr/>
        </p:nvSpPr>
        <p:spPr bwMode="auto">
          <a:xfrm rot="-5400000">
            <a:off x="5761038" y="4768850"/>
            <a:ext cx="2852737" cy="207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71716" name="AutoShape 4"/>
          <p:cNvSpPr>
            <a:spLocks noChangeArrowheads="1"/>
          </p:cNvSpPr>
          <p:nvPr/>
        </p:nvSpPr>
        <p:spPr bwMode="auto">
          <a:xfrm rot="-5400000">
            <a:off x="3606800" y="4768851"/>
            <a:ext cx="2852737" cy="2079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717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he-IL" dirty="0" smtClean="0"/>
              <a:t>הזזת מגדל בין </a:t>
            </a:r>
            <a:r>
              <a:rPr lang="en-US" dirty="0" smtClean="0"/>
              <a:t>n</a:t>
            </a:r>
            <a:r>
              <a:rPr lang="he-IL" dirty="0" smtClean="0"/>
              <a:t> </a:t>
            </a:r>
            <a:r>
              <a:rPr lang="he-IL" dirty="0" err="1" smtClean="0"/>
              <a:t>דיסקיות</a:t>
            </a:r>
            <a:r>
              <a:rPr lang="he-IL" dirty="0" smtClean="0"/>
              <a:t> שקולה ל-</a:t>
            </a:r>
            <a:endParaRPr lang="en-US" dirty="0" smtClean="0"/>
          </a:p>
          <a:p>
            <a:pPr marL="990600" lvl="1" indent="-533400">
              <a:buClr>
                <a:schemeClr val="tx1"/>
              </a:buClr>
              <a:buSzTx/>
              <a:buFont typeface="+mj-lt"/>
              <a:buAutoNum type="arabicPeriod" startAt="3"/>
            </a:pPr>
            <a:r>
              <a:rPr lang="he-IL" dirty="0" smtClean="0"/>
              <a:t>הזזת מגדל בין </a:t>
            </a:r>
            <a:r>
              <a:rPr lang="en-US" dirty="0" smtClean="0"/>
              <a:t>n-1</a:t>
            </a:r>
            <a:r>
              <a:rPr lang="he-IL" dirty="0" smtClean="0"/>
              <a:t> </a:t>
            </a:r>
            <a:r>
              <a:rPr lang="he-IL" dirty="0" err="1" smtClean="0"/>
              <a:t>דיסקיות</a:t>
            </a:r>
            <a:endParaRPr lang="en-US" dirty="0"/>
          </a:p>
        </p:txBody>
      </p:sp>
      <p:sp>
        <p:nvSpPr>
          <p:cNvPr id="371719" name="AutoShape 7"/>
          <p:cNvSpPr>
            <a:spLocks noChangeArrowheads="1"/>
          </p:cNvSpPr>
          <p:nvPr/>
        </p:nvSpPr>
        <p:spPr bwMode="auto">
          <a:xfrm>
            <a:off x="1981200" y="6169025"/>
            <a:ext cx="6215063" cy="207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71720" name="AutoShape 8"/>
          <p:cNvSpPr>
            <a:spLocks noChangeArrowheads="1"/>
          </p:cNvSpPr>
          <p:nvPr/>
        </p:nvSpPr>
        <p:spPr bwMode="auto">
          <a:xfrm>
            <a:off x="6288088" y="5876925"/>
            <a:ext cx="1806575" cy="293688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433774" y="4362308"/>
            <a:ext cx="1536700" cy="1503363"/>
            <a:chOff x="1447" y="2743"/>
            <a:chExt cx="968" cy="947"/>
          </a:xfrm>
        </p:grpSpPr>
        <p:sp>
          <p:nvSpPr>
            <p:cNvPr id="371722" name="AutoShape 10"/>
            <p:cNvSpPr>
              <a:spLocks noChangeArrowheads="1"/>
            </p:cNvSpPr>
            <p:nvPr/>
          </p:nvSpPr>
          <p:spPr bwMode="auto">
            <a:xfrm>
              <a:off x="1447" y="3505"/>
              <a:ext cx="968" cy="185"/>
            </a:xfrm>
            <a:prstGeom prst="roundRect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71723" name="AutoShape 11"/>
            <p:cNvSpPr>
              <a:spLocks noChangeArrowheads="1"/>
            </p:cNvSpPr>
            <p:nvPr/>
          </p:nvSpPr>
          <p:spPr bwMode="auto">
            <a:xfrm>
              <a:off x="1533" y="3314"/>
              <a:ext cx="796" cy="185"/>
            </a:xfrm>
            <a:prstGeom prst="roundRect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71724" name="AutoShape 12"/>
            <p:cNvSpPr>
              <a:spLocks noChangeArrowheads="1"/>
            </p:cNvSpPr>
            <p:nvPr/>
          </p:nvSpPr>
          <p:spPr bwMode="auto">
            <a:xfrm>
              <a:off x="1618" y="3124"/>
              <a:ext cx="626" cy="185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71725" name="AutoShape 13"/>
            <p:cNvSpPr>
              <a:spLocks noChangeArrowheads="1"/>
            </p:cNvSpPr>
            <p:nvPr/>
          </p:nvSpPr>
          <p:spPr bwMode="auto">
            <a:xfrm>
              <a:off x="1703" y="2933"/>
              <a:ext cx="456" cy="185"/>
            </a:xfrm>
            <a:prstGeom prst="roundRect">
              <a:avLst>
                <a:gd name="adj" fmla="val 500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71726" name="AutoShape 14"/>
            <p:cNvSpPr>
              <a:spLocks noChangeArrowheads="1"/>
            </p:cNvSpPr>
            <p:nvPr/>
          </p:nvSpPr>
          <p:spPr bwMode="auto">
            <a:xfrm>
              <a:off x="1788" y="2743"/>
              <a:ext cx="286" cy="185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371727" name="Text Box 15"/>
          <p:cNvSpPr txBox="1">
            <a:spLocks noChangeArrowheads="1"/>
          </p:cNvSpPr>
          <p:nvPr/>
        </p:nvSpPr>
        <p:spPr bwMode="auto">
          <a:xfrm>
            <a:off x="2716213" y="6389688"/>
            <a:ext cx="696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71728" name="Text Box 16"/>
          <p:cNvSpPr txBox="1">
            <a:spLocks noChangeArrowheads="1"/>
          </p:cNvSpPr>
          <p:nvPr/>
        </p:nvSpPr>
        <p:spPr bwMode="auto">
          <a:xfrm>
            <a:off x="6838950" y="6389688"/>
            <a:ext cx="696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371729" name="Text Box 17"/>
          <p:cNvSpPr txBox="1">
            <a:spLocks noChangeArrowheads="1"/>
          </p:cNvSpPr>
          <p:nvPr/>
        </p:nvSpPr>
        <p:spPr bwMode="auto">
          <a:xfrm>
            <a:off x="4683125" y="6389688"/>
            <a:ext cx="696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71730" name="AutoShape 18"/>
          <p:cNvSpPr>
            <a:spLocks noChangeArrowheads="1"/>
          </p:cNvSpPr>
          <p:nvPr/>
        </p:nvSpPr>
        <p:spPr bwMode="auto">
          <a:xfrm>
            <a:off x="5007429" y="3819525"/>
            <a:ext cx="2031546" cy="1292225"/>
          </a:xfrm>
          <a:custGeom>
            <a:avLst/>
            <a:gdLst>
              <a:gd name="G0" fmla="+- 11276 0 0"/>
              <a:gd name="G1" fmla="+- 11796480 0 0"/>
              <a:gd name="G2" fmla="+- 11276 0 11796480"/>
              <a:gd name="G3" fmla="+- 10800 0 0"/>
              <a:gd name="G4" fmla="+- 0 0 11276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91 0 0"/>
              <a:gd name="G9" fmla="+- 0 0 11796480"/>
              <a:gd name="G10" fmla="+- 8991 0 2700"/>
              <a:gd name="G11" fmla="cos G10 11276"/>
              <a:gd name="G12" fmla="sin G10 11276"/>
              <a:gd name="G13" fmla="cos 13500 11276"/>
              <a:gd name="G14" fmla="sin 13500 11276"/>
              <a:gd name="G15" fmla="+- G11 10800 0"/>
              <a:gd name="G16" fmla="+- G12 10800 0"/>
              <a:gd name="G17" fmla="+- G13 10800 0"/>
              <a:gd name="G18" fmla="+- G14 10800 0"/>
              <a:gd name="G19" fmla="*/ 8991 1 2"/>
              <a:gd name="G20" fmla="+- G19 5400 0"/>
              <a:gd name="G21" fmla="cos G20 11276"/>
              <a:gd name="G22" fmla="sin G20 11276"/>
              <a:gd name="G23" fmla="+- G21 10800 0"/>
              <a:gd name="G24" fmla="+- G12 G23 G22"/>
              <a:gd name="G25" fmla="+- G22 G23 G11"/>
              <a:gd name="G26" fmla="cos 10800 11276"/>
              <a:gd name="G27" fmla="sin 10800 11276"/>
              <a:gd name="G28" fmla="cos 8991 11276"/>
              <a:gd name="G29" fmla="sin 8991 11276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796480"/>
              <a:gd name="G36" fmla="sin G34 11796480"/>
              <a:gd name="G37" fmla="+/ 11796480 11276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91 G39"/>
              <a:gd name="G43" fmla="sin 899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16 w 21600"/>
              <a:gd name="T5" fmla="*/ 0 h 21600"/>
              <a:gd name="T6" fmla="*/ 904 w 21600"/>
              <a:gd name="T7" fmla="*/ 10800 h 21600"/>
              <a:gd name="T8" fmla="*/ 10813 w 21600"/>
              <a:gd name="T9" fmla="*/ 1809 h 21600"/>
              <a:gd name="T10" fmla="*/ 24299 w 21600"/>
              <a:gd name="T11" fmla="*/ 10840 h 21600"/>
              <a:gd name="T12" fmla="*/ 20684 w 21600"/>
              <a:gd name="T13" fmla="*/ 14434 h 21600"/>
              <a:gd name="T14" fmla="*/ 17090 w 21600"/>
              <a:gd name="T15" fmla="*/ 1081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790" y="10826"/>
                </a:moveTo>
                <a:cubicBezTo>
                  <a:pt x="19790" y="10817"/>
                  <a:pt x="19791" y="10808"/>
                  <a:pt x="19791" y="10800"/>
                </a:cubicBezTo>
                <a:cubicBezTo>
                  <a:pt x="19791" y="5834"/>
                  <a:pt x="15765" y="1809"/>
                  <a:pt x="10800" y="1809"/>
                </a:cubicBezTo>
                <a:cubicBezTo>
                  <a:pt x="5834" y="1809"/>
                  <a:pt x="1809" y="5834"/>
                  <a:pt x="1809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10"/>
                  <a:pt x="21599" y="10821"/>
                  <a:pt x="21599" y="10832"/>
                </a:cubicBezTo>
                <a:lnTo>
                  <a:pt x="24299" y="10840"/>
                </a:lnTo>
                <a:lnTo>
                  <a:pt x="20684" y="14434"/>
                </a:lnTo>
                <a:lnTo>
                  <a:pt x="17090" y="10818"/>
                </a:lnTo>
                <a:lnTo>
                  <a:pt x="19790" y="10826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 - C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2001838"/>
            <a:ext cx="8488363" cy="4419600"/>
          </a:xfrm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move_disk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from,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to)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("move disk from %c to %c\n", from, to);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move_tower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height,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from,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to,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temp)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(height == 1) {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move_disk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(from, to);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move_tower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(height - 1, from, temp, to);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move_disk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(from, to);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move_tower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(height - 1, temp, to, from);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רקורסיה - סיכום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he-IL" sz="2800" dirty="0" smtClean="0"/>
              <a:t>פונקציה רקורסיבית היא </a:t>
            </a:r>
            <a:r>
              <a:rPr lang="he-IL" sz="2800" dirty="0" smtClean="0">
                <a:solidFill>
                  <a:schemeClr val="hlink"/>
                </a:solidFill>
              </a:rPr>
              <a:t>פונקציה שקוראת לעצמה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he-IL" sz="2400" dirty="0" smtClean="0"/>
              <a:t>מוגדרת בעזרת הפעלתה עבור פרמטרים יותר קטנים/פשוטים,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he-IL" sz="2400" dirty="0" smtClean="0"/>
              <a:t>נדרש תנאי התחלה עבור פרמטר כלשהו, שמובטח שנגיע אליו במהלך החישוב.</a:t>
            </a:r>
          </a:p>
          <a:p>
            <a:pPr eaLnBrk="1" hangingPunct="1">
              <a:buFont typeface="Wingdings" pitchFamily="2" charset="2"/>
              <a:buChar char="§"/>
            </a:pPr>
            <a:endParaRPr lang="he-IL" sz="28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he-IL" sz="2800" dirty="0" smtClean="0"/>
              <a:t>קל לתרגם נוסחה רקורסיבית לפונקציה רקורסיבית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he-IL" sz="2400" dirty="0" smtClean="0"/>
              <a:t>לא תמיד קל למצוא ניסוח רקורסיבי אם הוא לא נתון</a:t>
            </a:r>
            <a:endParaRPr lang="en-US" sz="2400" dirty="0" smtClean="0"/>
          </a:p>
          <a:p>
            <a:pPr eaLnBrk="1" hangingPunct="1">
              <a:buFont typeface="Wingdings" pitchFamily="2" charset="2"/>
              <a:buChar char="§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קריאה ל </a:t>
            </a:r>
            <a:r>
              <a:rPr lang="en-US" smtClean="0"/>
              <a:t>strlen</a:t>
            </a:r>
            <a:endParaRPr lang="he-IL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6149149" y="1538288"/>
          <a:ext cx="1997901" cy="502920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795283"/>
                <a:gridCol w="1202618"/>
              </a:tblGrid>
              <a:tr h="244003">
                <a:tc>
                  <a:txBody>
                    <a:bodyPr/>
                    <a:lstStyle/>
                    <a:p>
                      <a:pPr algn="l" rtl="1"/>
                      <a:r>
                        <a:rPr lang="en-US" sz="1050" dirty="0" smtClean="0"/>
                        <a:t>count</a:t>
                      </a:r>
                      <a:endParaRPr lang="he-IL" sz="105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050" dirty="0" smtClean="0"/>
                        <a:t>0</a:t>
                      </a:r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endParaRPr lang="he-IL" sz="105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r>
                        <a:rPr lang="en-US" sz="1050" dirty="0" err="1" smtClean="0"/>
                        <a:t>ptr</a:t>
                      </a:r>
                      <a:endParaRPr lang="he-IL" sz="105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/>
                        <a:t>NULL</a:t>
                      </a:r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endParaRPr lang="he-IL" sz="105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r>
                        <a:rPr lang="en-US" sz="1050" dirty="0" smtClean="0"/>
                        <a:t>humpty</a:t>
                      </a:r>
                      <a:endParaRPr lang="he-IL" sz="105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004147CC</a:t>
                      </a:r>
                      <a:endParaRPr lang="he-IL" sz="1050" dirty="0" smtClean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endParaRPr lang="he-IL" sz="105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r>
                        <a:rPr lang="en-US" sz="1050" dirty="0" smtClean="0"/>
                        <a:t>rhyme</a:t>
                      </a:r>
                      <a:endParaRPr lang="he-IL" sz="105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/>
                        <a:t>004147D8</a:t>
                      </a:r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endParaRPr lang="he-IL" sz="105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r>
                        <a:rPr lang="en-US" sz="1050" dirty="0" err="1" smtClean="0"/>
                        <a:t>needlelen</a:t>
                      </a:r>
                      <a:endParaRPr lang="he-IL" sz="105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/>
                        <a:t>???</a:t>
                      </a:r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endParaRPr lang="he-IL" sz="105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r>
                        <a:rPr lang="en-US" sz="1050" dirty="0" smtClean="0"/>
                        <a:t>haystack</a:t>
                      </a:r>
                      <a:endParaRPr lang="he-IL" sz="105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/>
                        <a:t>004147D8</a:t>
                      </a:r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endParaRPr lang="he-IL" sz="105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r>
                        <a:rPr lang="en-US" sz="1050" dirty="0" smtClean="0"/>
                        <a:t>needle</a:t>
                      </a:r>
                      <a:endParaRPr lang="he-IL" sz="105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/>
                        <a:t>004147CC</a:t>
                      </a:r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endParaRPr lang="he-IL" sz="105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endParaRPr lang="he-IL" sz="105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50" dirty="0" smtClean="0"/>
                        <a:t>004147CC</a:t>
                      </a:r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endParaRPr lang="he-IL" sz="105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endParaRPr lang="he-IL" sz="105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endParaRPr lang="he-IL" sz="105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endParaRPr lang="he-IL" sz="105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003">
                <a:tc>
                  <a:txBody>
                    <a:bodyPr/>
                    <a:lstStyle/>
                    <a:p>
                      <a:pPr algn="l" rtl="1"/>
                      <a:endParaRPr lang="he-IL" sz="105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3"/>
          <p:cNvSpPr txBox="1">
            <a:spLocks noChangeArrowheads="1"/>
          </p:cNvSpPr>
          <p:nvPr/>
        </p:nvSpPr>
        <p:spPr bwMode="auto">
          <a:xfrm>
            <a:off x="457200" y="4986338"/>
            <a:ext cx="5380038" cy="17224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if (*needle == '\0') </a:t>
            </a:r>
          </a:p>
          <a:p>
            <a:pPr algn="l" rtl="0"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(char *) haystack;</a:t>
            </a:r>
          </a:p>
          <a:p>
            <a:pPr algn="l" rtl="0">
              <a:defRPr/>
            </a:pPr>
            <a:endParaRPr lang="he-IL" sz="12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defRPr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needlelen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(needle);</a:t>
            </a:r>
          </a:p>
          <a:p>
            <a:pPr algn="l" rtl="0"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for ( ; (haystack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strchr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(haystack, *needle)) != NULL;</a:t>
            </a:r>
          </a:p>
          <a:p>
            <a:pPr algn="l" rtl="0"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haystack++)</a:t>
            </a:r>
          </a:p>
          <a:p>
            <a:pPr algn="l" rtl="0"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strncmp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(haystack, needle,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needlelen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 == 0)</a:t>
            </a:r>
          </a:p>
          <a:p>
            <a:pPr algn="l" rtl="0"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(char *) haystack;</a:t>
            </a:r>
          </a:p>
          <a:p>
            <a:pPr algn="l" rtl="0"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return NULL;</a:t>
            </a:r>
            <a:endParaRPr lang="en-US" sz="1200" b="1" kern="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524" name="Right Arrow 4"/>
          <p:cNvSpPr>
            <a:spLocks noChangeArrowheads="1"/>
          </p:cNvSpPr>
          <p:nvPr/>
        </p:nvSpPr>
        <p:spPr bwMode="auto">
          <a:xfrm>
            <a:off x="174625" y="5592763"/>
            <a:ext cx="196850" cy="179387"/>
          </a:xfrm>
          <a:prstGeom prst="rightArrow">
            <a:avLst>
              <a:gd name="adj1" fmla="val 50000"/>
              <a:gd name="adj2" fmla="val 49904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9525" name="Pentagon 9"/>
          <p:cNvSpPr>
            <a:spLocks noChangeAspect="1"/>
          </p:cNvSpPr>
          <p:nvPr/>
        </p:nvSpPr>
        <p:spPr bwMode="auto">
          <a:xfrm rot="10800000">
            <a:off x="7439025" y="6110288"/>
            <a:ext cx="322263" cy="160337"/>
          </a:xfrm>
          <a:prstGeom prst="homePlate">
            <a:avLst>
              <a:gd name="adj" fmla="val 49783"/>
            </a:avLst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9526" name="Right Brace 17"/>
          <p:cNvSpPr>
            <a:spLocks/>
          </p:cNvSpPr>
          <p:nvPr/>
        </p:nvSpPr>
        <p:spPr bwMode="auto">
          <a:xfrm>
            <a:off x="7977188" y="1585913"/>
            <a:ext cx="322262" cy="1871662"/>
          </a:xfrm>
          <a:prstGeom prst="rightBrace">
            <a:avLst>
              <a:gd name="adj1" fmla="val 8335"/>
              <a:gd name="adj2" fmla="val 49634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1800000" anchor="ctr"/>
          <a:lstStyle/>
          <a:p>
            <a:r>
              <a:rPr lang="en-US"/>
              <a:t>main</a:t>
            </a:r>
            <a:endParaRPr lang="he-IL"/>
          </a:p>
        </p:txBody>
      </p:sp>
      <p:sp>
        <p:nvSpPr>
          <p:cNvPr id="19527" name="Right Brace 18"/>
          <p:cNvSpPr>
            <a:spLocks/>
          </p:cNvSpPr>
          <p:nvPr/>
        </p:nvSpPr>
        <p:spPr bwMode="auto">
          <a:xfrm>
            <a:off x="7977188" y="3567113"/>
            <a:ext cx="322262" cy="1419225"/>
          </a:xfrm>
          <a:prstGeom prst="rightBrace">
            <a:avLst>
              <a:gd name="adj1" fmla="val 8339"/>
              <a:gd name="adj2" fmla="val 49634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1800000" anchor="ctr"/>
          <a:lstStyle/>
          <a:p>
            <a:r>
              <a:rPr lang="en-US"/>
              <a:t>strstr</a:t>
            </a:r>
            <a:endParaRPr lang="he-IL"/>
          </a:p>
        </p:txBody>
      </p:sp>
      <p:sp>
        <p:nvSpPr>
          <p:cNvPr id="19528" name="Right Brace 13"/>
          <p:cNvSpPr>
            <a:spLocks/>
          </p:cNvSpPr>
          <p:nvPr/>
        </p:nvSpPr>
        <p:spPr bwMode="auto">
          <a:xfrm>
            <a:off x="7977188" y="5132388"/>
            <a:ext cx="322262" cy="977900"/>
          </a:xfrm>
          <a:prstGeom prst="rightBrace">
            <a:avLst>
              <a:gd name="adj1" fmla="val 8331"/>
              <a:gd name="adj2" fmla="val 49634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1800000" anchor="ctr"/>
          <a:lstStyle/>
          <a:p>
            <a:r>
              <a:rPr lang="en-US"/>
              <a:t>strlen</a:t>
            </a:r>
            <a:endParaRPr lang="he-IL"/>
          </a:p>
        </p:txBody>
      </p:sp>
      <p:cxnSp>
        <p:nvCxnSpPr>
          <p:cNvPr id="19529" name="Straight Arrow Connector 19"/>
          <p:cNvCxnSpPr>
            <a:cxnSpLocks noChangeShapeType="1"/>
          </p:cNvCxnSpPr>
          <p:nvPr/>
        </p:nvCxnSpPr>
        <p:spPr bwMode="auto">
          <a:xfrm rot="16200000" flipV="1">
            <a:off x="3686969" y="2669382"/>
            <a:ext cx="3441700" cy="1484312"/>
          </a:xfrm>
          <a:prstGeom prst="straightConnector1">
            <a:avLst/>
          </a:prstGeom>
          <a:noFill/>
          <a:ln w="19050" algn="ctr">
            <a:solidFill>
              <a:srgbClr val="808080"/>
            </a:solidFill>
            <a:round/>
            <a:headEnd/>
            <a:tailEnd type="arrow" w="med" len="med"/>
          </a:ln>
        </p:spPr>
      </p:cxnSp>
      <p:cxnSp>
        <p:nvCxnSpPr>
          <p:cNvPr id="19530" name="Straight Arrow Connector 11"/>
          <p:cNvCxnSpPr>
            <a:cxnSpLocks noChangeShapeType="1"/>
          </p:cNvCxnSpPr>
          <p:nvPr/>
        </p:nvCxnSpPr>
        <p:spPr bwMode="auto">
          <a:xfrm rot="16200000" flipV="1">
            <a:off x="3836988" y="2398713"/>
            <a:ext cx="3116262" cy="1484312"/>
          </a:xfrm>
          <a:prstGeom prst="straightConnector1">
            <a:avLst/>
          </a:prstGeom>
          <a:noFill/>
          <a:ln w="19050" algn="ctr">
            <a:solidFill>
              <a:srgbClr val="FF9900"/>
            </a:solidFill>
            <a:round/>
            <a:headEnd/>
            <a:tailEnd type="arrow" w="med" len="med"/>
          </a:ln>
        </p:spPr>
      </p:cxnSp>
      <p:cxnSp>
        <p:nvCxnSpPr>
          <p:cNvPr id="19531" name="Straight Arrow Connector 12"/>
          <p:cNvCxnSpPr>
            <a:cxnSpLocks noChangeShapeType="1"/>
          </p:cNvCxnSpPr>
          <p:nvPr/>
        </p:nvCxnSpPr>
        <p:spPr bwMode="auto">
          <a:xfrm flipH="1" flipV="1">
            <a:off x="4681538" y="1641475"/>
            <a:ext cx="1476375" cy="998538"/>
          </a:xfrm>
          <a:prstGeom prst="straightConnector1">
            <a:avLst/>
          </a:prstGeom>
          <a:noFill/>
          <a:ln w="19050" algn="ctr">
            <a:solidFill>
              <a:srgbClr val="FF99CC"/>
            </a:solidFill>
            <a:round/>
            <a:headEnd/>
            <a:tailEnd type="arrow" w="med" len="med"/>
          </a:ln>
        </p:spPr>
      </p:cxnSp>
      <p:graphicFrame>
        <p:nvGraphicFramePr>
          <p:cNvPr id="19582" name="Group 126"/>
          <p:cNvGraphicFramePr>
            <a:graphicFrameLocks noGrp="1"/>
          </p:cNvGraphicFramePr>
          <p:nvPr/>
        </p:nvGraphicFramePr>
        <p:xfrm>
          <a:off x="2820988" y="1538288"/>
          <a:ext cx="1844675" cy="3178175"/>
        </p:xfrm>
        <a:graphic>
          <a:graphicData uri="http://schemas.openxmlformats.org/drawingml/2006/table">
            <a:tbl>
              <a:tblPr rtl="1"/>
              <a:tblGrid>
                <a:gridCol w="739775"/>
                <a:gridCol w="11049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‘H’</a:t>
                      </a: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004147CC</a:t>
                      </a: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‘u’</a:t>
                      </a: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‘m’</a:t>
                      </a: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‘p’</a:t>
                      </a: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‘t’</a:t>
                      </a: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‘y’</a:t>
                      </a: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‘\0’</a:t>
                      </a: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‘  ’</a:t>
                      </a: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‘H’</a:t>
                      </a: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004147D8</a:t>
                      </a: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‘u’</a:t>
                      </a: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’m’</a:t>
                      </a: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9575" name="Straight Arrow Connector 16"/>
          <p:cNvCxnSpPr>
            <a:cxnSpLocks noChangeShapeType="1"/>
            <a:endCxn id="19576" idx="1"/>
          </p:cNvCxnSpPr>
          <p:nvPr/>
        </p:nvCxnSpPr>
        <p:spPr bwMode="auto">
          <a:xfrm flipH="1" flipV="1">
            <a:off x="4665663" y="3659188"/>
            <a:ext cx="1484312" cy="493712"/>
          </a:xfrm>
          <a:prstGeom prst="straightConnector1">
            <a:avLst/>
          </a:prstGeom>
          <a:noFill/>
          <a:ln w="19050" algn="ctr">
            <a:solidFill>
              <a:srgbClr val="FF9900"/>
            </a:solidFill>
            <a:round/>
            <a:headEnd/>
            <a:tailEnd type="arrow" w="med" len="med"/>
          </a:ln>
        </p:spPr>
      </p:cxnSp>
      <p:sp>
        <p:nvSpPr>
          <p:cNvPr id="19576" name="Line 170"/>
          <p:cNvSpPr>
            <a:spLocks noChangeShapeType="1"/>
          </p:cNvSpPr>
          <p:nvPr/>
        </p:nvSpPr>
        <p:spPr bwMode="auto">
          <a:xfrm flipH="1">
            <a:off x="4665663" y="3160713"/>
            <a:ext cx="1485900" cy="488950"/>
          </a:xfrm>
          <a:prstGeom prst="line">
            <a:avLst/>
          </a:prstGeom>
          <a:noFill/>
          <a:ln w="19050">
            <a:solidFill>
              <a:srgbClr val="FF99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רקע: הגדרת נוסחאות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z="2000" dirty="0" smtClean="0"/>
          </a:p>
          <a:p>
            <a:r>
              <a:rPr lang="he-IL" sz="2800" dirty="0" smtClean="0"/>
              <a:t>דרך מקובלת להגדיר נוסחה או פעולה מתמטית היא לרשום את שלבי החישוב שלה:</a:t>
            </a:r>
            <a:endParaRPr lang="he-IL" sz="2000" dirty="0" smtClean="0"/>
          </a:p>
          <a:p>
            <a:pPr algn="l" rtl="0">
              <a:buFontTx/>
              <a:buNone/>
            </a:pPr>
            <a:r>
              <a:rPr lang="en-US" sz="2400" dirty="0" smtClean="0"/>
              <a:t>n! = 1*2*3*….*n</a:t>
            </a:r>
            <a:endParaRPr lang="he-IL" sz="2400" dirty="0" smtClean="0"/>
          </a:p>
          <a:p>
            <a:pPr algn="l" rtl="0">
              <a:buFontTx/>
              <a:buNone/>
            </a:pPr>
            <a:r>
              <a:rPr lang="en-US" sz="2400" dirty="0" smtClean="0"/>
              <a:t>a</a:t>
            </a:r>
            <a:r>
              <a:rPr lang="en-US" sz="2400" baseline="30000" dirty="0" smtClean="0"/>
              <a:t>n </a:t>
            </a:r>
            <a:r>
              <a:rPr lang="en-US" sz="2400" dirty="0" smtClean="0"/>
              <a:t>= a*a*…..*a</a:t>
            </a:r>
            <a:endParaRPr lang="he-IL" sz="2400" dirty="0" smtClean="0"/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       </a:t>
            </a:r>
          </a:p>
          <a:p>
            <a:endParaRPr lang="he-IL" sz="2000" dirty="0" smtClean="0"/>
          </a:p>
          <a:p>
            <a:r>
              <a:rPr lang="he-IL" sz="2800" dirty="0" smtClean="0"/>
              <a:t>מקובל גם לחשב את ערך הנוסחה שלב-אחר-שלב למשל:</a:t>
            </a:r>
          </a:p>
          <a:p>
            <a:pPr algn="l" rtl="0"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4! = 1*2*3*4 = 2*3*4 = 6*4 = 24</a:t>
            </a:r>
          </a:p>
          <a:p>
            <a:endParaRPr lang="he-IL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47675" y="3780477"/>
            <a:ext cx="1371600" cy="595313"/>
            <a:chOff x="648" y="2064"/>
            <a:chExt cx="1008" cy="375"/>
          </a:xfrm>
        </p:grpSpPr>
        <p:sp>
          <p:nvSpPr>
            <p:cNvPr id="5" name="AutoShape 8"/>
            <p:cNvSpPr>
              <a:spLocks/>
            </p:cNvSpPr>
            <p:nvPr/>
          </p:nvSpPr>
          <p:spPr bwMode="auto">
            <a:xfrm rot="16200000">
              <a:off x="1056" y="1656"/>
              <a:ext cx="192" cy="1008"/>
            </a:xfrm>
            <a:prstGeom prst="leftBrace">
              <a:avLst>
                <a:gd name="adj1" fmla="val 4375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48" y="2206"/>
              <a:ext cx="9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/>
              <a:r>
                <a:rPr lang="en-US" b="1" dirty="0" smtClean="0"/>
                <a:t>n</a:t>
              </a:r>
              <a:r>
                <a:rPr lang="he-IL" b="1" dirty="0" smtClean="0"/>
                <a:t> פעמים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דוגמא - עצרת</a:t>
            </a:r>
            <a:endParaRPr lang="en-US" smtClean="0"/>
          </a:p>
        </p:txBody>
      </p:sp>
      <p:sp>
        <p:nvSpPr>
          <p:cNvPr id="1453060" name="Text Box 4"/>
          <p:cNvSpPr txBox="1">
            <a:spLocks noChangeArrowheads="1"/>
          </p:cNvSpPr>
          <p:nvPr/>
        </p:nvSpPr>
        <p:spPr bwMode="auto">
          <a:xfrm>
            <a:off x="457200" y="1789113"/>
            <a:ext cx="4984750" cy="34607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n! = n * (n-1) * (n-2) * ...* 3 * 2 * 1</a:t>
            </a:r>
          </a:p>
        </p:txBody>
      </p:sp>
      <p:sp>
        <p:nvSpPr>
          <p:cNvPr id="1453061" name="Text Box 5"/>
          <p:cNvSpPr txBox="1">
            <a:spLocks noChangeArrowheads="1"/>
          </p:cNvSpPr>
          <p:nvPr/>
        </p:nvSpPr>
        <p:spPr bwMode="auto">
          <a:xfrm>
            <a:off x="457200" y="3038475"/>
            <a:ext cx="2044700" cy="639763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n! = n * (n-1)!</a:t>
            </a:r>
          </a:p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1! = 1</a:t>
            </a:r>
          </a:p>
        </p:txBody>
      </p:sp>
      <p:sp>
        <p:nvSpPr>
          <p:cNvPr id="1453062" name="Rectangle 6"/>
          <p:cNvSpPr>
            <a:spLocks noChangeArrowheads="1"/>
          </p:cNvSpPr>
          <p:nvPr/>
        </p:nvSpPr>
        <p:spPr bwMode="auto">
          <a:xfrm>
            <a:off x="5964238" y="1787525"/>
            <a:ext cx="2451100" cy="436563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 sz="2200"/>
              <a:t>הגדרה איטרטיבית</a:t>
            </a:r>
            <a:endParaRPr lang="en-US" sz="2200"/>
          </a:p>
        </p:txBody>
      </p:sp>
      <p:sp>
        <p:nvSpPr>
          <p:cNvPr id="1453063" name="Freeform 7"/>
          <p:cNvSpPr>
            <a:spLocks/>
          </p:cNvSpPr>
          <p:nvPr/>
        </p:nvSpPr>
        <p:spPr bwMode="auto">
          <a:xfrm rot="2066374">
            <a:off x="5627688" y="1787525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453064" name="Rectangle 8"/>
          <p:cNvSpPr>
            <a:spLocks noChangeArrowheads="1"/>
          </p:cNvSpPr>
          <p:nvPr/>
        </p:nvSpPr>
        <p:spPr bwMode="auto">
          <a:xfrm>
            <a:off x="2990850" y="3038475"/>
            <a:ext cx="2451100" cy="436563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 sz="2200"/>
              <a:t>הגדרה רקורסיבית</a:t>
            </a:r>
            <a:endParaRPr lang="en-US" sz="2200"/>
          </a:p>
        </p:txBody>
      </p:sp>
      <p:sp>
        <p:nvSpPr>
          <p:cNvPr id="1453065" name="Freeform 9"/>
          <p:cNvSpPr>
            <a:spLocks/>
          </p:cNvSpPr>
          <p:nvPr/>
        </p:nvSpPr>
        <p:spPr bwMode="auto">
          <a:xfrm rot="2066374">
            <a:off x="2654300" y="3038475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453066" name="Text Box 10"/>
          <p:cNvSpPr txBox="1">
            <a:spLocks noChangeArrowheads="1"/>
          </p:cNvSpPr>
          <p:nvPr/>
        </p:nvSpPr>
        <p:spPr bwMode="auto">
          <a:xfrm>
            <a:off x="457200" y="4167188"/>
            <a:ext cx="1541463" cy="34607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5! = 5 * 4!</a:t>
            </a:r>
          </a:p>
        </p:txBody>
      </p:sp>
      <p:sp>
        <p:nvSpPr>
          <p:cNvPr id="1453071" name="Freeform 15"/>
          <p:cNvSpPr>
            <a:spLocks/>
          </p:cNvSpPr>
          <p:nvPr/>
        </p:nvSpPr>
        <p:spPr bwMode="auto">
          <a:xfrm rot="13116028">
            <a:off x="2155825" y="4195763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rgbClr val="3333FF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453072" name="Text Box 16"/>
          <p:cNvSpPr txBox="1">
            <a:spLocks noChangeArrowheads="1"/>
          </p:cNvSpPr>
          <p:nvPr/>
        </p:nvSpPr>
        <p:spPr bwMode="auto">
          <a:xfrm>
            <a:off x="2749550" y="4195763"/>
            <a:ext cx="1541463" cy="34607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4! = 4 * 3!</a:t>
            </a:r>
          </a:p>
        </p:txBody>
      </p:sp>
      <p:sp>
        <p:nvSpPr>
          <p:cNvPr id="1453073" name="Freeform 17"/>
          <p:cNvSpPr>
            <a:spLocks/>
          </p:cNvSpPr>
          <p:nvPr/>
        </p:nvSpPr>
        <p:spPr bwMode="auto">
          <a:xfrm rot="13116028">
            <a:off x="4443413" y="4202113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rgbClr val="3333FF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453074" name="Text Box 18"/>
          <p:cNvSpPr txBox="1">
            <a:spLocks noChangeArrowheads="1"/>
          </p:cNvSpPr>
          <p:nvPr/>
        </p:nvSpPr>
        <p:spPr bwMode="auto">
          <a:xfrm>
            <a:off x="5037138" y="4202113"/>
            <a:ext cx="1541462" cy="34607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3! = 3 * 2!</a:t>
            </a:r>
          </a:p>
        </p:txBody>
      </p:sp>
      <p:sp>
        <p:nvSpPr>
          <p:cNvPr id="1453075" name="Freeform 19"/>
          <p:cNvSpPr>
            <a:spLocks/>
          </p:cNvSpPr>
          <p:nvPr/>
        </p:nvSpPr>
        <p:spPr bwMode="auto">
          <a:xfrm rot="13116028">
            <a:off x="6719888" y="4211638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rgbClr val="3333FF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453076" name="Text Box 20"/>
          <p:cNvSpPr txBox="1">
            <a:spLocks noChangeArrowheads="1"/>
          </p:cNvSpPr>
          <p:nvPr/>
        </p:nvSpPr>
        <p:spPr bwMode="auto">
          <a:xfrm>
            <a:off x="7313613" y="4211638"/>
            <a:ext cx="1541462" cy="34607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2! = 2 * 1!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smtClean="0"/>
              <a:t>דוגמא - חזקה</a:t>
            </a:r>
            <a:endParaRPr lang="en-US" smtClean="0"/>
          </a:p>
        </p:txBody>
      </p:sp>
      <p:sp>
        <p:nvSpPr>
          <p:cNvPr id="1454084" name="Text Box 4"/>
          <p:cNvSpPr txBox="1">
            <a:spLocks noChangeArrowheads="1"/>
          </p:cNvSpPr>
          <p:nvPr/>
        </p:nvSpPr>
        <p:spPr bwMode="auto">
          <a:xfrm>
            <a:off x="457200" y="1789113"/>
            <a:ext cx="3986213" cy="34607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baseline="3000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= a * a * a * ...* a * a * a</a:t>
            </a:r>
          </a:p>
        </p:txBody>
      </p:sp>
      <p:sp>
        <p:nvSpPr>
          <p:cNvPr id="1454085" name="Text Box 5"/>
          <p:cNvSpPr txBox="1">
            <a:spLocks noChangeArrowheads="1"/>
          </p:cNvSpPr>
          <p:nvPr/>
        </p:nvSpPr>
        <p:spPr bwMode="auto">
          <a:xfrm>
            <a:off x="457200" y="3038475"/>
            <a:ext cx="1698625" cy="639763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baseline="3000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= a * a</a:t>
            </a:r>
            <a:r>
              <a:rPr lang="en-US" sz="1600" b="1" baseline="30000">
                <a:latin typeface="Courier New" pitchFamily="49" charset="0"/>
                <a:cs typeface="Courier New" pitchFamily="49" charset="0"/>
              </a:rPr>
              <a:t>n-1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baseline="3000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= 1</a:t>
            </a:r>
          </a:p>
        </p:txBody>
      </p:sp>
      <p:sp>
        <p:nvSpPr>
          <p:cNvPr id="1454086" name="Rectangle 6"/>
          <p:cNvSpPr>
            <a:spLocks noChangeArrowheads="1"/>
          </p:cNvSpPr>
          <p:nvPr/>
        </p:nvSpPr>
        <p:spPr bwMode="auto">
          <a:xfrm>
            <a:off x="5037138" y="1787525"/>
            <a:ext cx="2451100" cy="436563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 sz="2200"/>
              <a:t>הגדרה איטרטיבית</a:t>
            </a:r>
            <a:endParaRPr lang="en-US" sz="2200"/>
          </a:p>
        </p:txBody>
      </p:sp>
      <p:sp>
        <p:nvSpPr>
          <p:cNvPr id="1454087" name="Freeform 7"/>
          <p:cNvSpPr>
            <a:spLocks/>
          </p:cNvSpPr>
          <p:nvPr/>
        </p:nvSpPr>
        <p:spPr bwMode="auto">
          <a:xfrm rot="2066374">
            <a:off x="4700588" y="1787525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454088" name="Rectangle 8"/>
          <p:cNvSpPr>
            <a:spLocks noChangeArrowheads="1"/>
          </p:cNvSpPr>
          <p:nvPr/>
        </p:nvSpPr>
        <p:spPr bwMode="auto">
          <a:xfrm>
            <a:off x="2654300" y="3038475"/>
            <a:ext cx="2451100" cy="436563"/>
          </a:xfrm>
          <a:prstGeom prst="rect">
            <a:avLst/>
          </a:prstGeom>
          <a:solidFill>
            <a:srgbClr val="E8E7C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e-IL" sz="2200"/>
              <a:t>הגדרה רקורסיבית</a:t>
            </a:r>
            <a:endParaRPr lang="en-US" sz="2200"/>
          </a:p>
        </p:txBody>
      </p:sp>
      <p:sp>
        <p:nvSpPr>
          <p:cNvPr id="1454089" name="Freeform 9"/>
          <p:cNvSpPr>
            <a:spLocks/>
          </p:cNvSpPr>
          <p:nvPr/>
        </p:nvSpPr>
        <p:spPr bwMode="auto">
          <a:xfrm rot="2066374">
            <a:off x="2317750" y="3038475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rgbClr val="009900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454090" name="Text Box 10"/>
          <p:cNvSpPr txBox="1">
            <a:spLocks noChangeArrowheads="1"/>
          </p:cNvSpPr>
          <p:nvPr/>
        </p:nvSpPr>
        <p:spPr bwMode="auto">
          <a:xfrm>
            <a:off x="457200" y="4167188"/>
            <a:ext cx="1541463" cy="34607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baseline="3000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= 2 * 2</a:t>
            </a:r>
            <a:r>
              <a:rPr lang="en-US" sz="1600" b="1" baseline="30000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454091" name="Freeform 11"/>
          <p:cNvSpPr>
            <a:spLocks/>
          </p:cNvSpPr>
          <p:nvPr/>
        </p:nvSpPr>
        <p:spPr bwMode="auto">
          <a:xfrm rot="13116028">
            <a:off x="2155825" y="4195763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rgbClr val="3333FF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454092" name="Text Box 12"/>
          <p:cNvSpPr txBox="1">
            <a:spLocks noChangeArrowheads="1"/>
          </p:cNvSpPr>
          <p:nvPr/>
        </p:nvSpPr>
        <p:spPr bwMode="auto">
          <a:xfrm>
            <a:off x="2749550" y="4195763"/>
            <a:ext cx="1541463" cy="34607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baseline="3000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= 2 * 2</a:t>
            </a:r>
            <a:r>
              <a:rPr lang="en-US" sz="1600" b="1" baseline="30000"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1454093" name="Freeform 13"/>
          <p:cNvSpPr>
            <a:spLocks/>
          </p:cNvSpPr>
          <p:nvPr/>
        </p:nvSpPr>
        <p:spPr bwMode="auto">
          <a:xfrm rot="13116028">
            <a:off x="4443413" y="4202113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rgbClr val="3333FF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454094" name="Text Box 14"/>
          <p:cNvSpPr txBox="1">
            <a:spLocks noChangeArrowheads="1"/>
          </p:cNvSpPr>
          <p:nvPr/>
        </p:nvSpPr>
        <p:spPr bwMode="auto">
          <a:xfrm>
            <a:off x="5037138" y="4202113"/>
            <a:ext cx="1541462" cy="34607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baseline="3000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= 2 * 2</a:t>
            </a:r>
            <a:r>
              <a:rPr lang="en-US" sz="1600" b="1" baseline="3000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454095" name="Freeform 15"/>
          <p:cNvSpPr>
            <a:spLocks/>
          </p:cNvSpPr>
          <p:nvPr/>
        </p:nvSpPr>
        <p:spPr bwMode="auto">
          <a:xfrm rot="13116028">
            <a:off x="6719888" y="4211638"/>
            <a:ext cx="441325" cy="352425"/>
          </a:xfrm>
          <a:custGeom>
            <a:avLst/>
            <a:gdLst/>
            <a:ahLst/>
            <a:cxnLst>
              <a:cxn ang="0">
                <a:pos x="0" y="426"/>
              </a:cxn>
              <a:cxn ang="0">
                <a:pos x="114" y="156"/>
              </a:cxn>
              <a:cxn ang="0">
                <a:pos x="150" y="276"/>
              </a:cxn>
              <a:cxn ang="0">
                <a:pos x="396" y="0"/>
              </a:cxn>
              <a:cxn ang="0">
                <a:pos x="534" y="216"/>
              </a:cxn>
              <a:cxn ang="0">
                <a:pos x="204" y="342"/>
              </a:cxn>
              <a:cxn ang="0">
                <a:pos x="336" y="396"/>
              </a:cxn>
              <a:cxn ang="0">
                <a:pos x="0" y="426"/>
              </a:cxn>
            </a:cxnLst>
            <a:rect l="0" t="0" r="r" b="b"/>
            <a:pathLst>
              <a:path w="534" h="426">
                <a:moveTo>
                  <a:pt x="0" y="426"/>
                </a:moveTo>
                <a:lnTo>
                  <a:pt x="114" y="156"/>
                </a:lnTo>
                <a:lnTo>
                  <a:pt x="150" y="276"/>
                </a:lnTo>
                <a:lnTo>
                  <a:pt x="396" y="0"/>
                </a:lnTo>
                <a:lnTo>
                  <a:pt x="534" y="216"/>
                </a:lnTo>
                <a:lnTo>
                  <a:pt x="204" y="342"/>
                </a:lnTo>
                <a:lnTo>
                  <a:pt x="336" y="396"/>
                </a:lnTo>
                <a:lnTo>
                  <a:pt x="0" y="426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rgbClr val="3333FF"/>
            </a:solidFill>
            <a:round/>
            <a:headEnd/>
            <a:tailEnd/>
          </a:ln>
          <a:effectLst>
            <a:outerShdw dist="64758" dir="4721404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1454096" name="Text Box 16"/>
          <p:cNvSpPr txBox="1">
            <a:spLocks noChangeArrowheads="1"/>
          </p:cNvSpPr>
          <p:nvPr/>
        </p:nvSpPr>
        <p:spPr bwMode="auto">
          <a:xfrm>
            <a:off x="7313613" y="4211638"/>
            <a:ext cx="1541462" cy="346075"/>
          </a:xfrm>
          <a:prstGeom prst="rect">
            <a:avLst/>
          </a:prstGeom>
          <a:solidFill>
            <a:srgbClr val="E8E7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  <a:buClr>
                <a:schemeClr val="folHlink"/>
              </a:buClr>
              <a:defRPr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baseline="3000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 = 2 * 2</a:t>
            </a:r>
            <a:r>
              <a:rPr lang="en-US" sz="1600" b="1" baseline="3000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הגדרה רקורסיבית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he-IL" sz="2800" dirty="0" smtClean="0"/>
          </a:p>
          <a:p>
            <a:pPr marL="457200" indent="-457200">
              <a:buFont typeface="+mj-lt"/>
              <a:buAutoNum type="arabicPeriod"/>
            </a:pPr>
            <a:endParaRPr lang="he-IL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he-IL" sz="2800" dirty="0" smtClean="0"/>
              <a:t>מקרה קצה פשוט (תנאי עצירה)</a:t>
            </a:r>
          </a:p>
          <a:p>
            <a:pPr marL="457200" indent="-457200">
              <a:buFont typeface="+mj-lt"/>
              <a:buAutoNum type="arabicPeriod"/>
            </a:pPr>
            <a:r>
              <a:rPr lang="he-IL" sz="2800" dirty="0" smtClean="0"/>
              <a:t>כלל כיצד לצמצם את כל המקרים האחרים ב"כיוון" מקרה הקצה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יתרונות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 smtClean="0">
                <a:latin typeface="Arial" pitchFamily="34" charset="0"/>
                <a:cs typeface="Arial" pitchFamily="34" charset="0"/>
              </a:rPr>
              <a:t>קצר </a:t>
            </a:r>
          </a:p>
          <a:p>
            <a:pPr lvl="1"/>
            <a:r>
              <a:rPr lang="he-IL" sz="2400" dirty="0" smtClean="0">
                <a:latin typeface="Arial" pitchFamily="34" charset="0"/>
                <a:cs typeface="Arial" pitchFamily="34" charset="0"/>
              </a:rPr>
              <a:t>בהרבה מקרים, ההגדרה הרקורסיבית קצרה בהרבה </a:t>
            </a:r>
            <a:r>
              <a:rPr lang="he-IL" sz="2400" dirty="0" err="1" smtClean="0">
                <a:latin typeface="Arial" pitchFamily="34" charset="0"/>
                <a:cs typeface="Arial" pitchFamily="34" charset="0"/>
              </a:rPr>
              <a:t>מהאיטרטיבית</a:t>
            </a:r>
            <a:endParaRPr lang="he-IL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he-IL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he-IL" sz="2800" dirty="0" smtClean="0">
                <a:latin typeface="Arial" pitchFamily="34" charset="0"/>
                <a:cs typeface="Arial" pitchFamily="34" charset="0"/>
              </a:rPr>
              <a:t> נוח</a:t>
            </a:r>
          </a:p>
          <a:p>
            <a:pPr lvl="1"/>
            <a:r>
              <a:rPr lang="he-IL" sz="2400" dirty="0" smtClean="0">
                <a:latin typeface="Arial" pitchFamily="34" charset="0"/>
                <a:cs typeface="Arial" pitchFamily="34" charset="0"/>
              </a:rPr>
              <a:t>במקרים מסוימים, ההגדרה הרקורסיבית היא ההגדרה הטבעית והנוחה ביותר של מה שרוצים לחשב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10906</TotalTime>
  <Words>1665</Words>
  <Application>Microsoft Office PowerPoint</Application>
  <PresentationFormat>On-screen Show (4:3)</PresentationFormat>
  <Paragraphs>540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Layers</vt:lpstr>
      <vt:lpstr>קורס תכנות</vt:lpstr>
      <vt:lpstr>מודל הזיכרון של התכנית</vt:lpstr>
      <vt:lpstr>הרצת התכנית - שלבים</vt:lpstr>
      <vt:lpstr>קריאה ל strlen</vt:lpstr>
      <vt:lpstr>רקע: הגדרת נוסחאות</vt:lpstr>
      <vt:lpstr>דוגמא - עצרת</vt:lpstr>
      <vt:lpstr>דוגמא - חזקה</vt:lpstr>
      <vt:lpstr>הגדרה רקורסיבית</vt:lpstr>
      <vt:lpstr>יתרונות</vt:lpstr>
      <vt:lpstr>דוגמא - סדרת פיבונאצ'י</vt:lpstr>
      <vt:lpstr>אז...</vt:lpstr>
      <vt:lpstr>סדרת פיבונאצ'י - איטרטיבי</vt:lpstr>
      <vt:lpstr>דוגמת הרצה</vt:lpstr>
      <vt:lpstr>Slide 14</vt:lpstr>
      <vt:lpstr>Slide 15</vt:lpstr>
      <vt:lpstr>Slide 16</vt:lpstr>
      <vt:lpstr>Slide 17</vt:lpstr>
      <vt:lpstr>בסיס הרקורסיה</vt:lpstr>
      <vt:lpstr>Slide 19</vt:lpstr>
      <vt:lpstr>Slide 20</vt:lpstr>
      <vt:lpstr>Slide 21</vt:lpstr>
      <vt:lpstr>Slide 22</vt:lpstr>
      <vt:lpstr>Slide 23</vt:lpstr>
      <vt:lpstr>נקודות לתשומת-לב: משתנים</vt:lpstr>
      <vt:lpstr>שימוש ברקורסיה</vt:lpstr>
      <vt:lpstr>רקורסיה – שימושים נוספים</vt:lpstr>
      <vt:lpstr>סכום מערך</vt:lpstr>
      <vt:lpstr>עוד דוגמאות</vt:lpstr>
      <vt:lpstr>חיפוש בינארי במערך ממויין</vt:lpstr>
      <vt:lpstr>Towers of Hanoi</vt:lpstr>
      <vt:lpstr>Towers of Hanoi</vt:lpstr>
      <vt:lpstr>Towers of Hanoi</vt:lpstr>
      <vt:lpstr>Towers of Hanoi</vt:lpstr>
      <vt:lpstr>Towers of Hanoi</vt:lpstr>
      <vt:lpstr>Towers of Hanoi - C</vt:lpstr>
      <vt:lpstr>רקורסיה - סיכום</vt:lpstr>
    </vt:vector>
  </TitlesOfParts>
  <Company>School of CS, Tel-Aviv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- Recursion</dc:title>
  <dc:subject>Recursion</dc:subject>
  <dc:creator>Mati Shomrat</dc:creator>
  <cp:lastModifiedBy>Mati Shomrat</cp:lastModifiedBy>
  <cp:revision>725</cp:revision>
  <dcterms:created xsi:type="dcterms:W3CDTF">2002-10-16T10:42:03Z</dcterms:created>
  <dcterms:modified xsi:type="dcterms:W3CDTF">2009-12-20T17:59:21Z</dcterms:modified>
</cp:coreProperties>
</file>