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43"/>
  </p:notesMasterIdLst>
  <p:handoutMasterIdLst>
    <p:handoutMasterId r:id="rId44"/>
  </p:handoutMasterIdLst>
  <p:sldIdLst>
    <p:sldId id="502" r:id="rId2"/>
    <p:sldId id="817" r:id="rId3"/>
    <p:sldId id="818" r:id="rId4"/>
    <p:sldId id="819" r:id="rId5"/>
    <p:sldId id="820" r:id="rId6"/>
    <p:sldId id="821" r:id="rId7"/>
    <p:sldId id="824" r:id="rId8"/>
    <p:sldId id="825" r:id="rId9"/>
    <p:sldId id="826" r:id="rId10"/>
    <p:sldId id="827" r:id="rId11"/>
    <p:sldId id="822" r:id="rId12"/>
    <p:sldId id="833" r:id="rId13"/>
    <p:sldId id="834" r:id="rId14"/>
    <p:sldId id="830" r:id="rId15"/>
    <p:sldId id="793" r:id="rId16"/>
    <p:sldId id="828" r:id="rId17"/>
    <p:sldId id="795" r:id="rId18"/>
    <p:sldId id="792" r:id="rId19"/>
    <p:sldId id="836" r:id="rId20"/>
    <p:sldId id="839" r:id="rId21"/>
    <p:sldId id="837" r:id="rId22"/>
    <p:sldId id="835" r:id="rId23"/>
    <p:sldId id="794" r:id="rId24"/>
    <p:sldId id="797" r:id="rId25"/>
    <p:sldId id="799" r:id="rId26"/>
    <p:sldId id="798" r:id="rId27"/>
    <p:sldId id="802" r:id="rId28"/>
    <p:sldId id="805" r:id="rId29"/>
    <p:sldId id="806" r:id="rId30"/>
    <p:sldId id="807" r:id="rId31"/>
    <p:sldId id="840" r:id="rId32"/>
    <p:sldId id="808" r:id="rId33"/>
    <p:sldId id="809" r:id="rId34"/>
    <p:sldId id="800" r:id="rId35"/>
    <p:sldId id="841" r:id="rId36"/>
    <p:sldId id="801" r:id="rId37"/>
    <p:sldId id="810" r:id="rId38"/>
    <p:sldId id="811" r:id="rId39"/>
    <p:sldId id="772" r:id="rId40"/>
    <p:sldId id="842" r:id="rId41"/>
    <p:sldId id="782" r:id="rId42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F"/>
    <a:srgbClr val="3333FF"/>
    <a:srgbClr val="B2B2B2"/>
    <a:srgbClr val="FF0000"/>
    <a:srgbClr val="E8E7CF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5" autoAdjust="0"/>
    <p:restoredTop sz="93853" autoAdjust="0"/>
  </p:normalViewPr>
  <p:slideViewPr>
    <p:cSldViewPr snapToGrid="0" snapToObjects="1">
      <p:cViewPr>
        <p:scale>
          <a:sx n="70" d="100"/>
          <a:sy n="70" d="100"/>
        </p:scale>
        <p:origin x="-936" y="-786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fld id="{BE1E9828-FC97-4363-9C28-0EAECFFB034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C28549B5-8BCC-4BD5-8D5F-D25CC207D49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4841B-89A2-40F9-ADB9-95C9C8D38784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A3C8B-33B0-41C4-99C5-D6DABBBCC40A}" type="slidenum">
              <a:rPr lang="he-IL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B7C2C-6B30-43E5-A42A-F5C76024B965}" type="slidenum">
              <a:rPr lang="he-IL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ED4FBD-EB3B-4C3F-A311-FBCD92A70D65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61192-3F5B-49CC-B36C-AAB6698DED35}" type="slidenum">
              <a:rPr lang="he-IL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E73-8ACF-4E9E-BF1A-956C1D7ECF60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0EF70-CDDC-47F7-81CD-5B869088087A}" type="slidenum">
              <a:rPr lang="he-IL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FCAF-4720-407D-92F9-D416D4C2B355}" type="slidenum">
              <a:rPr lang="he-IL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AF961-C797-43B1-B772-9746136A6A07}" type="slidenum">
              <a:rPr lang="he-IL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71A48-81B0-4491-8BD7-F6F138A1526D}" type="slidenum">
              <a:rPr lang="he-IL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6739D-A29A-4D34-B7C6-EA35D0FF841F}" type="slidenum">
              <a:rPr lang="he-IL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CC6B1-DECF-483C-A651-61E804EA41DD}" type="slidenum">
              <a:rPr lang="he-IL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04DA1-E463-4B00-903F-E3DDBCEF1F1C}" type="slidenum">
              <a:rPr lang="he-IL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6C959-0D3E-4C7C-B153-E4E93B597218}" type="slidenum">
              <a:rPr lang="he-IL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2C603-F640-4FDC-95C5-F0C5A39B2D69}" type="slidenum">
              <a:rPr lang="he-IL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659C8-6FE2-4FFE-9C5C-04AC859C0D4F}" type="slidenum">
              <a:rPr lang="he-IL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51D4D-65BE-4D08-9419-326526BC89C9}" type="slidenum">
              <a:rPr lang="he-IL" smtClean="0"/>
              <a:pPr/>
              <a:t>39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9B24A-895F-4D37-B86D-FB25519B3457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A979C-2C14-4A05-8369-B8FE8486C2EF}" type="slidenum">
              <a:rPr lang="he-IL" smtClean="0"/>
              <a:pPr/>
              <a:t>41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63763-9A82-40C5-9C5A-9F91121FC860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E719B-8B8B-475A-A40E-D7758BCA49D3}" type="slidenum">
              <a:rPr lang="he-IL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B6900-44A2-4A84-A9C7-5D1E53E9DA06}" type="slidenum">
              <a:rPr lang="he-IL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CFC63-E880-40D8-B9A9-C61C1A44F9BF}" type="slidenum">
              <a:rPr lang="he-IL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77439-D4B6-4FFB-8A80-C6775461D835}" type="slidenum">
              <a:rPr lang="he-IL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68B2F-4D81-4E5F-A874-C525465777F9}" type="slidenum">
              <a:rPr lang="he-IL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B7EAA-4392-4204-B49A-55263E859346}" type="slidenum">
              <a:rPr lang="he-IL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4A4EE7C1-53AD-4835-B0A7-DEFE98AF46F5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BD0E0B45-EC6F-4C96-972C-285F6332EEF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5DB977D2-A13B-4C97-AD2F-EF6E0E2A2FFB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6DDE1988-E28F-4FD8-8246-B4624924F198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E397D629-587A-4418-9ABA-48BF6B629EA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D46D6504-ABEC-4A9A-93E4-D378FC308C35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9FF4C81A-002F-4FD0-9A43-8DB2A3CA493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DB3545BC-1543-450B-90F4-5C388A29723B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AFEE065D-2A6B-407A-8437-0B252EA427F1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AAEA540F-9C31-4A7C-B0B5-CE1D5A52890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824495B1-4945-4590-89D1-70DCB833CF6A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קורס תכנות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smtClean="0">
                <a:solidFill>
                  <a:schemeClr val="hlink"/>
                </a:solidFill>
              </a:rPr>
              <a:t>שיעור אחד עשר: מבנים</a:t>
            </a:r>
            <a:endParaRPr lang="en-US" sz="37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737CC03-001F-4877-B25C-083A3E46D00F}" type="slidenum">
              <a:rPr lang="he-IL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נקודה במישור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זוג סדור,       ,של מספרים המייצגים את מיקום הנקודה במישור </a:t>
            </a:r>
          </a:p>
          <a:p>
            <a:pPr lvl="1" eaLnBrk="1" hangingPunct="1"/>
            <a:r>
              <a:rPr lang="he-IL" smtClean="0"/>
              <a:t>נרצה למפות את הטיפוס המורכב לטיפוסים פשוטים יותר</a:t>
            </a:r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eaLnBrk="1" hangingPunct="1"/>
            <a:r>
              <a:rPr lang="he-IL" smtClean="0"/>
              <a:t>מכיל שני שדות </a:t>
            </a:r>
            <a:r>
              <a:rPr lang="en-US" smtClean="0"/>
              <a:t>x,y</a:t>
            </a:r>
            <a:r>
              <a:rPr lang="he-IL" smtClean="0"/>
              <a:t> מהטיפוס הבסיסי </a:t>
            </a:r>
            <a:r>
              <a:rPr lang="en-US" smtClean="0"/>
              <a:t>double</a:t>
            </a:r>
            <a:r>
              <a:rPr lang="he-IL" smtClean="0"/>
              <a:t> המייצגים קואורדינאטות במישור</a:t>
            </a:r>
            <a:endParaRPr lang="en-US" smtClean="0"/>
          </a:p>
          <a:p>
            <a:pPr eaLnBrk="1" hangingPunct="1"/>
            <a:endParaRPr lang="he-IL" smtClean="0"/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9BEFD5-B9C8-422B-9362-3E57C4E06F56}" type="slidenum">
              <a:rPr lang="he-IL"/>
              <a:pPr/>
              <a:t>10</a:t>
            </a:fld>
            <a:endParaRPr lang="he-IL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035675" y="1590675"/>
          <a:ext cx="917575" cy="506413"/>
        </p:xfrm>
        <a:graphic>
          <a:graphicData uri="http://schemas.openxmlformats.org/presentationml/2006/ole">
            <p:oleObj spid="_x0000_s1026" name="Equation" r:id="rId3" imgW="368280" imgH="203040" progId="Equation.DSMT4">
              <p:embed/>
            </p:oleObj>
          </a:graphicData>
        </a:graphic>
      </p:graphicFrame>
      <p:sp>
        <p:nvSpPr>
          <p:cNvPr id="1030" name="TextBox 10"/>
          <p:cNvSpPr txBox="1">
            <a:spLocks noChangeArrowheads="1"/>
          </p:cNvSpPr>
          <p:nvPr/>
        </p:nvSpPr>
        <p:spPr bwMode="auto">
          <a:xfrm>
            <a:off x="942975" y="3181350"/>
            <a:ext cx="7156450" cy="1323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עבודה עם מבנים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המבנה הוא טיפוס</a:t>
            </a:r>
          </a:p>
          <a:p>
            <a:pPr lvl="1" eaLnBrk="1" hangingPunct="1"/>
            <a:r>
              <a:rPr lang="he-IL" smtClean="0"/>
              <a:t>כמו </a:t>
            </a:r>
            <a:r>
              <a:rPr lang="en-US" smtClean="0"/>
              <a:t>int, double, char*</a:t>
            </a:r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נגדיר משתנים מהטיפוס החדש</a:t>
            </a:r>
          </a:p>
          <a:p>
            <a:pPr eaLnBrk="1" hangingPunct="1"/>
            <a:endParaRPr lang="he-I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7B56730-6749-4DA7-996E-1AB949C1242A}" type="slidenum">
              <a:rPr lang="he-IL"/>
              <a:pPr/>
              <a:t>11</a:t>
            </a:fld>
            <a:endParaRPr lang="he-IL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1209675" y="4048125"/>
            <a:ext cx="7156450" cy="19383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point p;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d; </a:t>
            </a: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 flipH="1">
            <a:off x="187325" y="3678238"/>
            <a:ext cx="2435225" cy="369887"/>
          </a:xfrm>
          <a:prstGeom prst="borderCallout1">
            <a:avLst>
              <a:gd name="adj1" fmla="val 118593"/>
              <a:gd name="adj2" fmla="val 49442"/>
              <a:gd name="adj3" fmla="val 267954"/>
              <a:gd name="adj4" fmla="val 12936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שם הטיפוס</a:t>
            </a:r>
          </a:p>
        </p:txBody>
      </p:sp>
      <p:sp>
        <p:nvSpPr>
          <p:cNvPr id="7" name="Line Callout 1 6"/>
          <p:cNvSpPr/>
          <p:nvPr/>
        </p:nvSpPr>
        <p:spPr bwMode="auto">
          <a:xfrm flipH="1">
            <a:off x="4575175" y="5145088"/>
            <a:ext cx="2435225" cy="369887"/>
          </a:xfrm>
          <a:prstGeom prst="borderCallout1">
            <a:avLst>
              <a:gd name="adj1" fmla="val 36066"/>
              <a:gd name="adj2" fmla="val 101853"/>
              <a:gd name="adj3" fmla="val -36366"/>
              <a:gd name="adj4" fmla="val 114237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שם המשתנה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666875" y="4676775"/>
            <a:ext cx="23145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כתיבה מקוצרת - </a:t>
            </a:r>
            <a:r>
              <a:rPr lang="en-US" smtClean="0"/>
              <a:t>typedef</a:t>
            </a:r>
            <a:endParaRPr lang="he-IL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ניתן לתת </a:t>
            </a:r>
            <a:r>
              <a:rPr lang="he-IL" dirty="0" smtClean="0"/>
              <a:t>"שם נרדף" </a:t>
            </a:r>
            <a:r>
              <a:rPr lang="he-IL" dirty="0" smtClean="0"/>
              <a:t>לטיפוסים</a:t>
            </a:r>
          </a:p>
          <a:p>
            <a:pPr lvl="1" eaLnBrk="1" hangingPunct="1"/>
            <a:r>
              <a:rPr lang="he-IL" dirty="0" smtClean="0"/>
              <a:t>לדוגמא: </a:t>
            </a:r>
            <a:r>
              <a:rPr lang="he-IL" dirty="0" smtClean="0"/>
              <a:t>נקרא </a:t>
            </a:r>
            <a:r>
              <a:rPr lang="he-IL" dirty="0" smtClean="0"/>
              <a:t>לטיפוס </a:t>
            </a:r>
            <a:r>
              <a:rPr lang="en-US" dirty="0" smtClean="0"/>
              <a:t>char*</a:t>
            </a:r>
            <a:r>
              <a:rPr lang="he-IL" dirty="0" smtClean="0"/>
              <a:t> גם בשם </a:t>
            </a:r>
            <a:r>
              <a:rPr lang="en-US" dirty="0" smtClean="0"/>
              <a:t>string</a:t>
            </a:r>
            <a:endParaRPr lang="he-IL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he-IL" dirty="0" smtClean="0"/>
              <a:t>ניתן להשתמש בשם הנרדף בכל מקום שבו השתמשנו בשם המקורי</a:t>
            </a:r>
          </a:p>
          <a:p>
            <a:pPr lvl="1" eaLnBrk="1" hangingPunct="1"/>
            <a:endParaRPr lang="he-IL" dirty="0" smtClean="0"/>
          </a:p>
          <a:p>
            <a:pPr eaLnBrk="1" hangingPunct="1"/>
            <a:r>
              <a:rPr lang="he-IL" dirty="0" smtClean="0"/>
              <a:t>באופן כללי:</a:t>
            </a:r>
          </a:p>
          <a:p>
            <a:pPr eaLnBrk="1" hangingPunct="1"/>
            <a:r>
              <a:rPr lang="he-IL" dirty="0" smtClean="0"/>
              <a:t>גם למבנים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904875" y="2616200"/>
            <a:ext cx="5934075" cy="368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char* string;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904875" y="5029200"/>
            <a:ext cx="5248275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struct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book Book;</a:t>
            </a:r>
          </a:p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struct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point Point;</a:t>
            </a:r>
          </a:p>
        </p:txBody>
      </p:sp>
      <p:sp>
        <p:nvSpPr>
          <p:cNvPr id="25606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03DFA18-DCBA-4777-A167-D9224F89060D}" type="slidenum">
              <a:rPr lang="he-IL"/>
              <a:pPr/>
              <a:t>12</a:t>
            </a:fld>
            <a:endParaRPr lang="he-IL"/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904875" y="3660775"/>
            <a:ext cx="5934075" cy="3698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string strlen(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string str) {...}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904875" y="4325938"/>
            <a:ext cx="4667250" cy="3698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&lt;name&gt; &lt;alias&gt;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903288" y="2155825"/>
            <a:ext cx="5932487" cy="12001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938213" y="2678113"/>
            <a:ext cx="2244725" cy="369887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he-IL" dirty="0"/>
              <a:t>   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941388" y="2986088"/>
            <a:ext cx="280987" cy="369887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938213" y="2473325"/>
            <a:ext cx="282575" cy="36988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endParaRPr lang="he-IL" dirty="0"/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קצר יותר</a:t>
            </a:r>
          </a:p>
        </p:txBody>
      </p:sp>
      <p:sp>
        <p:nvSpPr>
          <p:cNvPr id="266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ניתן לחבר את הגדרת המבנה עם השם הנרדף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וכאשר נשתמש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2788" y="2155825"/>
            <a:ext cx="1009650" cy="36988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he-IL" dirty="0"/>
              <a:t>   </a:t>
            </a:r>
            <a:endParaRPr lang="he-IL" dirty="0"/>
          </a:p>
        </p:txBody>
      </p:sp>
      <p:sp>
        <p:nvSpPr>
          <p:cNvPr id="26633" name="TextBox 3"/>
          <p:cNvSpPr txBox="1">
            <a:spLocks noChangeArrowheads="1"/>
          </p:cNvSpPr>
          <p:nvPr/>
        </p:nvSpPr>
        <p:spPr bwMode="auto">
          <a:xfrm>
            <a:off x="904875" y="2155825"/>
            <a:ext cx="59340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struct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x, y;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 point;</a:t>
            </a:r>
          </a:p>
        </p:txBody>
      </p:sp>
      <p:sp>
        <p:nvSpPr>
          <p:cNvPr id="26634" name="TextBox 4"/>
          <p:cNvSpPr txBox="1">
            <a:spLocks noChangeArrowheads="1"/>
          </p:cNvSpPr>
          <p:nvPr/>
        </p:nvSpPr>
        <p:spPr bwMode="auto">
          <a:xfrm>
            <a:off x="904875" y="3829050"/>
            <a:ext cx="5934075" cy="25844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distance(point p, point q)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b="1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point p1, p2;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B104807-EAE9-4410-B97A-0C9890CC8D7D}" type="slidenum">
              <a:rPr lang="he-IL"/>
              <a:pPr/>
              <a:t>13</a:t>
            </a:fld>
            <a:endParaRPr lang="he-IL"/>
          </a:p>
        </p:txBody>
      </p:sp>
      <p:sp>
        <p:nvSpPr>
          <p:cNvPr id="7" name="Line Callout 1 6"/>
          <p:cNvSpPr/>
          <p:nvPr/>
        </p:nvSpPr>
        <p:spPr bwMode="auto">
          <a:xfrm flipH="1">
            <a:off x="3903663" y="2801938"/>
            <a:ext cx="2435225" cy="369887"/>
          </a:xfrm>
          <a:prstGeom prst="borderCallout1">
            <a:avLst>
              <a:gd name="adj1" fmla="val -10021"/>
              <a:gd name="adj2" fmla="val 53343"/>
              <a:gd name="adj3" fmla="val -105027"/>
              <a:gd name="adj4" fmla="val 119241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לא חייבים את השם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משתנים מטיפוס מורכב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משתנים ככל המשתנים האחרים (כמעט)</a:t>
            </a:r>
          </a:p>
          <a:p>
            <a:pPr lvl="1" eaLnBrk="1" hangingPunct="1"/>
            <a:r>
              <a:rPr lang="he-IL" smtClean="0"/>
              <a:t>הגדרה</a:t>
            </a:r>
            <a:r>
              <a:rPr lang="en-US" smtClean="0"/>
              <a:t/>
            </a:r>
            <a:br>
              <a:rPr lang="en-US" smtClean="0"/>
            </a:br>
            <a:endParaRPr lang="he-IL" sz="1200" smtClean="0"/>
          </a:p>
          <a:p>
            <a:pPr lvl="1" eaLnBrk="1" hangingPunct="1"/>
            <a:r>
              <a:rPr lang="he-IL" smtClean="0"/>
              <a:t>איתחול</a:t>
            </a:r>
            <a:r>
              <a:rPr lang="en-US" smtClean="0"/>
              <a:t/>
            </a:r>
            <a:br>
              <a:rPr lang="en-US" smtClean="0"/>
            </a:br>
            <a:endParaRPr lang="he-IL" sz="1200" smtClean="0"/>
          </a:p>
          <a:p>
            <a:pPr lvl="1" eaLnBrk="1" hangingPunct="1"/>
            <a:r>
              <a:rPr lang="he-IL" smtClean="0"/>
              <a:t>השמה</a:t>
            </a:r>
            <a:endParaRPr lang="en-US" smtClean="0"/>
          </a:p>
          <a:p>
            <a:pPr lvl="1" eaLnBrk="1" hangingPunct="1"/>
            <a:endParaRPr lang="en-US" sz="1200" smtClean="0"/>
          </a:p>
          <a:p>
            <a:pPr lvl="1" eaLnBrk="1" hangingPunct="1"/>
            <a:r>
              <a:rPr lang="he-IL" smtClean="0"/>
              <a:t>מצביעים</a:t>
            </a:r>
            <a:r>
              <a:rPr lang="en-US" smtClean="0"/>
              <a:t/>
            </a:r>
            <a:br>
              <a:rPr lang="en-US" smtClean="0"/>
            </a:br>
            <a:endParaRPr lang="he-IL" sz="1200" smtClean="0"/>
          </a:p>
          <a:p>
            <a:pPr lvl="1" eaLnBrk="1" hangingPunct="1"/>
            <a:r>
              <a:rPr lang="he-IL" smtClean="0"/>
              <a:t>קריאה לפונקציות / ערך מוחזר</a:t>
            </a:r>
          </a:p>
          <a:p>
            <a:pPr lvl="1" eaLnBrk="1" hangingPunct="1">
              <a:buFontTx/>
              <a:buNone/>
            </a:pPr>
            <a:endParaRPr lang="he-IL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ED59E4E-E5BB-413A-BAC5-B3EFF7763A7D}" type="slidenum">
              <a:rPr lang="he-IL"/>
              <a:pPr/>
              <a:t>14</a:t>
            </a:fld>
            <a:endParaRPr lang="he-IL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019175" y="2152650"/>
            <a:ext cx="3867150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point p, q;</a:t>
            </a: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1019175" y="2768600"/>
            <a:ext cx="4848225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point p = {1, 0.2};</a:t>
            </a:r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1019175" y="3384550"/>
            <a:ext cx="4848225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q = p;</a:t>
            </a:r>
          </a:p>
        </p:txBody>
      </p:sp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1019175" y="4000500"/>
            <a:ext cx="4848225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point *p_ptr;</a:t>
            </a:r>
          </a:p>
        </p:txBody>
      </p:sp>
      <p:sp>
        <p:nvSpPr>
          <p:cNvPr id="27657" name="TextBox 8"/>
          <p:cNvSpPr txBox="1">
            <a:spLocks noChangeArrowheads="1"/>
          </p:cNvSpPr>
          <p:nvPr/>
        </p:nvSpPr>
        <p:spPr bwMode="auto">
          <a:xfrm>
            <a:off x="1019175" y="5076825"/>
            <a:ext cx="6867525" cy="830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point distance(point p, point q) 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ine Callout 1 9"/>
          <p:cNvSpPr/>
          <p:nvPr/>
        </p:nvSpPr>
        <p:spPr bwMode="auto">
          <a:xfrm flipH="1">
            <a:off x="771525" y="1001713"/>
            <a:ext cx="2682875" cy="369887"/>
          </a:xfrm>
          <a:prstGeom prst="borderCallout1">
            <a:avLst>
              <a:gd name="adj1" fmla="val 125024"/>
              <a:gd name="adj2" fmla="val 53343"/>
              <a:gd name="adj3" fmla="val 335476"/>
              <a:gd name="adj4" fmla="val 78767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אם משתמשים ב </a:t>
            </a:r>
            <a:r>
              <a:rPr lang="en-US" dirty="0" err="1"/>
              <a:t>typedef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איתחול מבנים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ניתן לאתחל משתנה בשורת ההגדרה על ידי: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האיתחול מתבצע לפי סדר השדות בהגדרה</a:t>
            </a:r>
          </a:p>
          <a:p>
            <a:pPr eaLnBrk="1" hangingPunct="1"/>
            <a:r>
              <a:rPr lang="he-IL" smtClean="0"/>
              <a:t>איתחול חלקי יגרום לשאר השדות להיות מאותחלים ל-0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820738" y="2389188"/>
            <a:ext cx="6756400" cy="15684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point p1 = {1.5, 2};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...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AF895D3-7A37-4F64-9D9F-8C9B6AB0F07A}" type="slidenum">
              <a:rPr lang="he-IL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איתחול מבנים (המשך)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שימו לב לאיתחול של השדה </a:t>
            </a:r>
            <a:r>
              <a:rPr lang="en-US" smtClean="0"/>
              <a:t>publication_date</a:t>
            </a:r>
            <a:r>
              <a:rPr lang="he-IL" smtClean="0"/>
              <a:t> שהוא בעצמו מהטיפוס המורכב </a:t>
            </a:r>
            <a:r>
              <a:rPr lang="en-US" smtClean="0"/>
              <a:t>Date</a:t>
            </a:r>
            <a:endParaRPr lang="he-IL" smtClean="0"/>
          </a:p>
          <a:p>
            <a:pPr eaLnBrk="1" hangingPunct="1"/>
            <a:endParaRPr lang="he-I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FA49759-1D5F-4992-8247-EC9F452B1155}" type="slidenum">
              <a:rPr lang="he-IL"/>
              <a:pPr/>
              <a:t>16</a:t>
            </a:fld>
            <a:endParaRPr lang="he-IL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457200" y="1695450"/>
            <a:ext cx="8229600" cy="2554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book b = {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"Alice in Wonderland"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title 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"Lewis Carroll"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author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"193659420X"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  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isbn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"English"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     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language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"Tribeca Books"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publisher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100,            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pages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{2010, 12, 12}        </a:t>
            </a:r>
            <a:r>
              <a:rPr lang="en-US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date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פעולות על מבנים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הפעולות היחידות המוגדרות על מבנה הן:</a:t>
            </a:r>
          </a:p>
          <a:p>
            <a:pPr lvl="1" eaLnBrk="1" hangingPunct="1"/>
            <a:r>
              <a:rPr lang="he-IL" b="1" smtClean="0"/>
              <a:t>גישה לשדה </a:t>
            </a:r>
            <a:r>
              <a:rPr lang="he-IL" smtClean="0"/>
              <a:t>– האופרטור . (</a:t>
            </a:r>
            <a:r>
              <a:rPr lang="en-US" smtClean="0"/>
              <a:t>dot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b="1" smtClean="0"/>
              <a:t>כתובת המשתנה </a:t>
            </a:r>
            <a:r>
              <a:rPr lang="he-IL" smtClean="0"/>
              <a:t>– אופרטור &amp; (כמו עבור כל משתנה אחר)</a:t>
            </a:r>
          </a:p>
          <a:p>
            <a:pPr lvl="2" eaLnBrk="1" hangingPunct="1"/>
            <a:r>
              <a:rPr lang="he-IL" smtClean="0"/>
              <a:t>מחזיר את הכתובת של השדה הראשון במבנה</a:t>
            </a:r>
          </a:p>
          <a:p>
            <a:pPr lvl="1" eaLnBrk="1" hangingPunct="1"/>
            <a:r>
              <a:rPr lang="he-IL" b="1" smtClean="0"/>
              <a:t>השמה</a:t>
            </a:r>
            <a:r>
              <a:rPr lang="he-IL" smtClean="0"/>
              <a:t> – אופרטור =</a:t>
            </a:r>
          </a:p>
          <a:p>
            <a:pPr lvl="2" eaLnBrk="1" hangingPunct="1"/>
            <a:r>
              <a:rPr lang="he-IL" smtClean="0"/>
              <a:t>ההשמה מתבצעת ע"י העתקה שדה-שדה ממשתנה אחד לשני</a:t>
            </a:r>
          </a:p>
          <a:p>
            <a:pPr lvl="2" eaLnBrk="1" hangingPunct="1"/>
            <a:endParaRPr lang="he-IL" smtClean="0"/>
          </a:p>
          <a:p>
            <a:pPr eaLnBrk="1" hangingPunct="1"/>
            <a:r>
              <a:rPr lang="he-IL" smtClean="0"/>
              <a:t>לא מוגדרות: השוואה, פעולות אריתמטיות ולוגיות</a:t>
            </a:r>
          </a:p>
          <a:p>
            <a:pPr lvl="1" eaLnBrk="1" hangingPunct="1"/>
            <a:r>
              <a:rPr lang="he-IL" smtClean="0"/>
              <a:t>נדרש להגדיר פונקציות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E90597C-54FC-4BA3-BD0F-5A14E962C0E9}" type="slidenum">
              <a:rPr lang="he-IL"/>
              <a:pPr/>
              <a:t>17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גישה לשדות של מבנה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מתבצעת בעזרת האופרטור . (</a:t>
            </a:r>
            <a:r>
              <a:rPr lang="en-US" smtClean="0"/>
              <a:t>dot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מופעל על משתנה ולא על הטיפוס</a:t>
            </a:r>
          </a:p>
          <a:p>
            <a:pPr eaLnBrk="1" hangingPunct="1"/>
            <a:r>
              <a:rPr lang="he-IL" smtClean="0"/>
              <a:t>גישה לשדה </a:t>
            </a:r>
            <a:r>
              <a:rPr lang="en-US" smtClean="0"/>
              <a:t>x</a:t>
            </a:r>
            <a:r>
              <a:rPr lang="he-IL" smtClean="0"/>
              <a:t> במשתנה </a:t>
            </a:r>
            <a:r>
              <a:rPr lang="en-US" smtClean="0"/>
              <a:t>p</a:t>
            </a:r>
            <a:r>
              <a:rPr lang="he-IL" smtClean="0"/>
              <a:t> מטיפוס </a:t>
            </a:r>
            <a:r>
              <a:rPr lang="en-US" smtClean="0"/>
              <a:t>point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באופן כללי</a:t>
            </a:r>
          </a:p>
          <a:p>
            <a:pPr lvl="1" algn="l" eaLnBrk="1" hangingPunct="1">
              <a:buFontTx/>
              <a:buNone/>
            </a:pPr>
            <a:endParaRPr lang="he-IL" smtClean="0"/>
          </a:p>
          <a:p>
            <a:pPr eaLnBrk="1" hangingPunct="1"/>
            <a:endParaRPr lang="he-IL" smtClean="0"/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457200" y="3152775"/>
            <a:ext cx="2776538" cy="4603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p.x</a:t>
            </a:r>
            <a:endParaRPr lang="he-IL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AB7A6F4-2C7C-4FAC-B843-4EF3DA0ACB03}" type="slidenum">
              <a:rPr lang="he-IL"/>
              <a:pPr/>
              <a:t>18</a:t>
            </a:fld>
            <a:endParaRPr lang="he-IL"/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457200" y="4359275"/>
            <a:ext cx="6502400" cy="461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&lt;variable-name&gt;.&lt;field-name&gt;</a:t>
            </a:r>
            <a:endParaRPr lang="he-IL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גישה לשדות של מבנה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מתבצעת בעזרת האופרטור . (</a:t>
            </a:r>
            <a:r>
              <a:rPr lang="en-US" smtClean="0"/>
              <a:t>dot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מופעל על משתנה ולא על הטיפוס</a:t>
            </a:r>
          </a:p>
          <a:p>
            <a:pPr lvl="1" algn="l" eaLnBrk="1" hangingPunct="1">
              <a:buFontTx/>
              <a:buNone/>
            </a:pPr>
            <a:endParaRPr lang="he-IL" smtClean="0"/>
          </a:p>
          <a:p>
            <a:pPr eaLnBrk="1" hangingPunct="1"/>
            <a:endParaRPr lang="he-IL" smtClean="0"/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820738" y="2613025"/>
            <a:ext cx="6756400" cy="3743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point p1, p2;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scanf(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"%lf%lf"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, &amp;p1.x, &amp;p1.y)</a:t>
            </a: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p2.x = 2 * p1.y;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p2.y = 4 * p1.x;</a:t>
            </a: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"p2 = &lt;%g, %g&gt;\n"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, p2.x, p2.y);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438D29F-89A5-4A7D-B7C4-5493899BE66C}" type="slidenum">
              <a:rPr lang="he-IL"/>
              <a:pPr/>
              <a:t>19</a:t>
            </a:fld>
            <a:endParaRPr lang="he-IL"/>
          </a:p>
        </p:txBody>
      </p:sp>
      <p:sp>
        <p:nvSpPr>
          <p:cNvPr id="8" name="Rectangular Callout 7"/>
          <p:cNvSpPr/>
          <p:nvPr/>
        </p:nvSpPr>
        <p:spPr bwMode="auto">
          <a:xfrm>
            <a:off x="5768975" y="3157538"/>
            <a:ext cx="3125788" cy="646112"/>
          </a:xfrm>
          <a:prstGeom prst="wedgeRectCallout">
            <a:avLst>
              <a:gd name="adj1" fmla="val -76678"/>
              <a:gd name="adj2" fmla="val 46003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קלט של ערכי השדות </a:t>
            </a:r>
            <a:r>
              <a:rPr lang="en-US" dirty="0"/>
              <a:t>x</a:t>
            </a:r>
            <a:r>
              <a:rPr lang="he-IL" dirty="0"/>
              <a:t> ו-</a:t>
            </a:r>
            <a:r>
              <a:rPr lang="en-US" dirty="0"/>
              <a:t>y</a:t>
            </a:r>
            <a:r>
              <a:rPr lang="he-IL" dirty="0"/>
              <a:t> עבור המשתנה </a:t>
            </a:r>
            <a:r>
              <a:rPr lang="en-US" dirty="0"/>
              <a:t>p1</a:t>
            </a:r>
            <a:endParaRPr lang="he-IL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5768975" y="3875088"/>
            <a:ext cx="3125788" cy="923925"/>
          </a:xfrm>
          <a:prstGeom prst="wedgeRectCallout">
            <a:avLst>
              <a:gd name="adj1" fmla="val -125307"/>
              <a:gd name="adj2" fmla="val 28732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חישוב ערכי השדות </a:t>
            </a:r>
            <a:r>
              <a:rPr lang="en-US" dirty="0"/>
              <a:t>x</a:t>
            </a:r>
            <a:r>
              <a:rPr lang="he-IL" dirty="0"/>
              <a:t> ו-</a:t>
            </a:r>
            <a:r>
              <a:rPr lang="en-US" dirty="0"/>
              <a:t>y</a:t>
            </a:r>
            <a:r>
              <a:rPr lang="he-IL" dirty="0"/>
              <a:t> של המשתנה </a:t>
            </a:r>
            <a:r>
              <a:rPr lang="en-US" dirty="0"/>
              <a:t>p2</a:t>
            </a:r>
            <a:r>
              <a:rPr lang="he-IL" dirty="0"/>
              <a:t> בעזרת ערכי השדות </a:t>
            </a:r>
            <a:r>
              <a:rPr lang="en-US" dirty="0"/>
              <a:t>x</a:t>
            </a:r>
            <a:r>
              <a:rPr lang="he-IL" dirty="0"/>
              <a:t> ו-</a:t>
            </a:r>
            <a:r>
              <a:rPr lang="en-US" dirty="0"/>
              <a:t>y</a:t>
            </a:r>
            <a:r>
              <a:rPr lang="he-IL" dirty="0"/>
              <a:t> של המשתנה </a:t>
            </a:r>
            <a:r>
              <a:rPr lang="en-US" dirty="0"/>
              <a:t>p1</a:t>
            </a:r>
            <a:endParaRPr lang="he-IL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5768975" y="4875213"/>
            <a:ext cx="3125788" cy="646112"/>
          </a:xfrm>
          <a:prstGeom prst="wedgeRectCallout">
            <a:avLst>
              <a:gd name="adj1" fmla="val -41345"/>
              <a:gd name="adj2" fmla="val 73563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פלט של ערכי השדות </a:t>
            </a:r>
            <a:r>
              <a:rPr lang="en-US" dirty="0"/>
              <a:t>x</a:t>
            </a:r>
            <a:r>
              <a:rPr lang="he-IL" dirty="0"/>
              <a:t> ו-</a:t>
            </a:r>
            <a:r>
              <a:rPr lang="en-US" dirty="0"/>
              <a:t>y</a:t>
            </a:r>
            <a:r>
              <a:rPr lang="he-IL" dirty="0"/>
              <a:t> של המשתנה </a:t>
            </a:r>
            <a:r>
              <a:rPr lang="en-US" dirty="0"/>
              <a:t>p2</a:t>
            </a:r>
            <a:endParaRPr lang="he-IL" dirty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11838" y="2587625"/>
            <a:ext cx="3125787" cy="369888"/>
          </a:xfrm>
          <a:prstGeom prst="wedgeRectCallout">
            <a:avLst>
              <a:gd name="adj1" fmla="val -138225"/>
              <a:gd name="adj2" fmla="val 140166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שני משתנים מטיפוס </a:t>
            </a:r>
            <a:r>
              <a:rPr lang="en-US" dirty="0"/>
              <a:t>point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chemeClr val="tx1"/>
                </a:solidFill>
              </a:rPr>
              <a:t>הספרייה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הנתונים שנרצה לשמור על כל ספר:</a:t>
            </a:r>
          </a:p>
          <a:p>
            <a:pPr lvl="1" eaLnBrk="1" hangingPunct="1"/>
            <a:r>
              <a:rPr lang="he-IL" smtClean="0"/>
              <a:t>שם</a:t>
            </a:r>
          </a:p>
          <a:p>
            <a:pPr lvl="1" eaLnBrk="1" hangingPunct="1"/>
            <a:r>
              <a:rPr lang="he-IL" smtClean="0"/>
              <a:t>מחבר</a:t>
            </a:r>
          </a:p>
          <a:p>
            <a:pPr lvl="1" eaLnBrk="1" hangingPunct="1"/>
            <a:r>
              <a:rPr lang="he-IL" smtClean="0"/>
              <a:t>מספר </a:t>
            </a:r>
            <a:r>
              <a:rPr lang="en-US" smtClean="0"/>
              <a:t>ISBN</a:t>
            </a:r>
          </a:p>
          <a:p>
            <a:pPr lvl="1" eaLnBrk="1" hangingPunct="1"/>
            <a:r>
              <a:rPr lang="he-IL" smtClean="0"/>
              <a:t>שפה</a:t>
            </a:r>
          </a:p>
          <a:p>
            <a:pPr lvl="1" eaLnBrk="1" hangingPunct="1"/>
            <a:r>
              <a:rPr lang="he-IL" smtClean="0"/>
              <a:t>מספר עמודים</a:t>
            </a:r>
          </a:p>
          <a:p>
            <a:pPr lvl="1" eaLnBrk="1" hangingPunct="1"/>
            <a:r>
              <a:rPr lang="he-IL" smtClean="0"/>
              <a:t>הוצאה</a:t>
            </a:r>
          </a:p>
          <a:p>
            <a:pPr lvl="1" eaLnBrk="1" hangingPunct="1"/>
            <a:r>
              <a:rPr lang="he-IL" smtClean="0"/>
              <a:t>תאריך פרסום</a:t>
            </a:r>
          </a:p>
          <a:p>
            <a:pPr lvl="1" eaLnBrk="1" hangingPunct="1"/>
            <a:r>
              <a:rPr lang="he-IL" smtClean="0"/>
              <a:t>...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46825E3-B3AF-4A0C-9E78-DD24CA7C1E07}" type="slidenum">
              <a:rPr lang="he-IL"/>
              <a:pPr/>
              <a:t>2</a:t>
            </a:fld>
            <a:endParaRPr lang="he-IL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562225"/>
            <a:ext cx="30670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כתובת של מבנה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בדומה לטיפוסים אחרים</a:t>
            </a:r>
          </a:p>
          <a:p>
            <a:pPr eaLnBrk="1" hangingPunct="1"/>
            <a:r>
              <a:rPr lang="he-IL" smtClean="0"/>
              <a:t>נשתמש באופרטור &amp; כדי לקבל את הכתובת של המשתנה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784350" y="3603625"/>
            <a:ext cx="5934075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point p;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point *p_ptr = &amp;p;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2A5DA82-B5D7-4F5B-B069-75C783FF093F}" type="slidenum">
              <a:rPr lang="he-IL"/>
              <a:pPr/>
              <a:t>20</a:t>
            </a:fld>
            <a:endParaRPr lang="he-IL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153025" y="4691063"/>
            <a:ext cx="2800350" cy="368300"/>
          </a:xfrm>
          <a:prstGeom prst="wedgeRectCallout">
            <a:avLst>
              <a:gd name="adj1" fmla="val -85633"/>
              <a:gd name="adj2" fmla="val -187799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הכתובת של </a:t>
            </a:r>
            <a:r>
              <a:rPr lang="en-US" dirty="0"/>
              <a:t>p</a:t>
            </a:r>
            <a:endParaRPr lang="he-IL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384175" y="4691063"/>
            <a:ext cx="2800350" cy="368300"/>
          </a:xfrm>
          <a:prstGeom prst="wedgeRectCallout">
            <a:avLst>
              <a:gd name="adj1" fmla="val 44577"/>
              <a:gd name="adj2" fmla="val -171723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מצביע ל-</a:t>
            </a:r>
            <a:r>
              <a:rPr lang="en-US" dirty="0"/>
              <a:t>point</a:t>
            </a:r>
            <a:r>
              <a:rPr lang="he-IL" dirty="0"/>
              <a:t> בשם </a:t>
            </a:r>
            <a:r>
              <a:rPr lang="en-US" dirty="0" err="1"/>
              <a:t>p_ptr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השמה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ניתן לבצע השמה בין שני משתנים מאותו טיפוס מורכב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השמה מבוצעת עבור כל השדות</a:t>
            </a:r>
          </a:p>
          <a:p>
            <a:pPr lvl="1" eaLnBrk="1" hangingPunct="1"/>
            <a:r>
              <a:rPr lang="he-IL" smtClean="0"/>
              <a:t>שקול ל: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AFA0731-8110-4022-917C-4B172367FF5C}" type="slidenum">
              <a:rPr lang="he-IL"/>
              <a:pPr/>
              <a:t>21</a:t>
            </a:fld>
            <a:endParaRPr lang="he-IL"/>
          </a:p>
        </p:txBody>
      </p:sp>
      <p:sp>
        <p:nvSpPr>
          <p:cNvPr id="34821" name="TextBox 3"/>
          <p:cNvSpPr txBox="1">
            <a:spLocks noChangeArrowheads="1"/>
          </p:cNvSpPr>
          <p:nvPr/>
        </p:nvSpPr>
        <p:spPr bwMode="auto">
          <a:xfrm>
            <a:off x="839788" y="2535238"/>
            <a:ext cx="4824412" cy="8302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point p1, p2;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p1 = p2;</a:t>
            </a:r>
          </a:p>
        </p:txBody>
      </p:sp>
      <p:sp>
        <p:nvSpPr>
          <p:cNvPr id="34822" name="TextBox 4"/>
          <p:cNvSpPr txBox="1">
            <a:spLocks noChangeArrowheads="1"/>
          </p:cNvSpPr>
          <p:nvPr/>
        </p:nvSpPr>
        <p:spPr bwMode="auto">
          <a:xfrm>
            <a:off x="839788" y="4573588"/>
            <a:ext cx="4292600" cy="1076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point p1, p2;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p1.x = p2.x;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p1.y = p2.y;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248275" y="2555875"/>
            <a:ext cx="3438525" cy="646113"/>
          </a:xfrm>
          <a:prstGeom prst="wedgeRectCallout">
            <a:avLst>
              <a:gd name="adj1" fmla="val -142678"/>
              <a:gd name="adj2" fmla="val 5564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העתקה של הערך במשתנה </a:t>
            </a:r>
            <a:r>
              <a:rPr lang="en-US" dirty="0"/>
              <a:t>p1</a:t>
            </a:r>
            <a:r>
              <a:rPr lang="he-IL" dirty="0"/>
              <a:t> למשתנה </a:t>
            </a:r>
            <a:r>
              <a:rPr lang="en-US" dirty="0"/>
              <a:t>p2</a:t>
            </a:r>
            <a:r>
              <a:rPr lang="he-IL" dirty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פעולות אחרות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לא מוגדרות פעולות אחרות על מבנים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תלויות בטיפוס הספציפי</a:t>
            </a:r>
          </a:p>
          <a:p>
            <a:pPr lvl="1" eaLnBrk="1" hangingPunct="1"/>
            <a:r>
              <a:rPr lang="he-IL" smtClean="0"/>
              <a:t>מה המשמעות של שוויון בין נקודות? ספרים?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נצטרך לממש אותן בעצמנו</a:t>
            </a:r>
          </a:p>
          <a:p>
            <a:pPr lvl="1" eaLnBrk="1" hangingPunct="1"/>
            <a:r>
              <a:rPr lang="he-IL" smtClean="0"/>
              <a:t>בעזרת פונקציות</a:t>
            </a:r>
          </a:p>
          <a:p>
            <a:pPr eaLnBrk="1" hangingPunct="1"/>
            <a:endParaRPr lang="he-IL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0572495-D042-431D-A5F7-88252D834D36}" type="slidenum">
              <a:rPr lang="he-IL"/>
              <a:pPr/>
              <a:t>22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השוואה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האופרטור == לא מוגדר עבור מבנים</a:t>
            </a:r>
          </a:p>
          <a:p>
            <a:pPr eaLnBrk="1" hangingPunct="1"/>
            <a:r>
              <a:rPr lang="he-IL" smtClean="0"/>
              <a:t>נממש שוויון עבור נקודות בעזרת פונקציה</a:t>
            </a:r>
          </a:p>
          <a:p>
            <a:pPr lvl="1" eaLnBrk="1" hangingPunct="1"/>
            <a:r>
              <a:rPr lang="he-IL" smtClean="0"/>
              <a:t>נקודות שוות עם ערכי ה-</a:t>
            </a:r>
            <a:r>
              <a:rPr lang="en-US" smtClean="0"/>
              <a:t>x</a:t>
            </a:r>
            <a:r>
              <a:rPr lang="he-IL" smtClean="0"/>
              <a:t> וה-</a:t>
            </a:r>
            <a:r>
              <a:rPr lang="en-US" smtClean="0"/>
              <a:t>y</a:t>
            </a:r>
            <a:r>
              <a:rPr lang="he-IL" smtClean="0"/>
              <a:t> שלהם שווים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 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1147763" y="3349625"/>
            <a:ext cx="6754812" cy="1200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equals(point p1, point p2)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p1.x == p2.x  &amp;&amp;  p1.y == p2.y;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5343C8A-C527-4A84-B078-9D1C25FD5D1B}" type="slidenum">
              <a:rPr lang="he-IL"/>
              <a:pPr/>
              <a:t>23</a:t>
            </a:fld>
            <a:endParaRPr lang="he-IL"/>
          </a:p>
        </p:txBody>
      </p:sp>
      <p:sp>
        <p:nvSpPr>
          <p:cNvPr id="6" name="Rectangular Callout 5"/>
          <p:cNvSpPr/>
          <p:nvPr/>
        </p:nvSpPr>
        <p:spPr bwMode="auto">
          <a:xfrm>
            <a:off x="3114675" y="5605463"/>
            <a:ext cx="3438525" cy="646112"/>
          </a:xfrm>
          <a:prstGeom prst="wedgeRectCallout">
            <a:avLst>
              <a:gd name="adj1" fmla="val -37670"/>
              <a:gd name="adj2" fmla="val -26588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האופרטור == מוגדר על הטיפוס הבסיסי </a:t>
            </a:r>
            <a:r>
              <a:rPr lang="en-US" dirty="0"/>
              <a:t>double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כיצד נחשב מרחק בין שתי נקודות?</a:t>
            </a:r>
          </a:p>
        </p:txBody>
      </p:sp>
      <p:sp>
        <p:nvSpPr>
          <p:cNvPr id="205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מרחק בין שתי נקודות </a:t>
            </a:r>
            <a:r>
              <a:rPr lang="en-US" smtClean="0"/>
              <a:t>p</a:t>
            </a:r>
            <a:r>
              <a:rPr lang="en-US" baseline="-25000" smtClean="0"/>
              <a:t>1</a:t>
            </a:r>
            <a:r>
              <a:rPr lang="he-IL" smtClean="0"/>
              <a:t> ו-</a:t>
            </a:r>
            <a:r>
              <a:rPr lang="en-US" smtClean="0"/>
              <a:t>p</a:t>
            </a:r>
            <a:r>
              <a:rPr lang="en-US" baseline="-25000" smtClean="0"/>
              <a:t>2</a:t>
            </a:r>
            <a:r>
              <a:rPr lang="he-IL" smtClean="0"/>
              <a:t> מוגדר על ידי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הפונקציה </a:t>
            </a:r>
            <a:r>
              <a:rPr lang="en-US" smtClean="0"/>
              <a:t>distance</a:t>
            </a:r>
            <a:endParaRPr lang="he-IL" smtClean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D8E609F-5BAB-40B1-B7B8-7DC62BCBF626}" type="slidenum">
              <a:rPr lang="he-IL"/>
              <a:pPr/>
              <a:t>24</a:t>
            </a:fld>
            <a:endParaRPr lang="he-IL"/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889000" y="4529138"/>
            <a:ext cx="6900863" cy="14779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distance(point p1, point p2)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sqrt( (p1.x – p2.x) * (p1.x – p2.x) +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             (p1.y – p2.y) * (p1.y – p2.y) 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/>
        </p:nvGraphicFramePr>
        <p:xfrm>
          <a:off x="889000" y="2162175"/>
          <a:ext cx="3971925" cy="2054225"/>
        </p:xfrm>
        <a:graphic>
          <a:graphicData uri="http://schemas.openxmlformats.org/presentationml/2006/ole">
            <p:oleObj spid="_x0000_s2050" name="Equation" r:id="rId4" imgW="181584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כיצד נחשב מרחק בין שתי נקודות?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661988" y="2062163"/>
            <a:ext cx="8024812" cy="35829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point p, q;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x and y coord. of the first point\n"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scanf(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"%lf%lf"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&amp;p.x, &amp;p.y);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x and y coord. of the second point\n"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l" rtl="0">
              <a:lnSpc>
                <a:spcPct val="90000"/>
              </a:lnSpc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scanf(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"%lf%lf"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&amp;q.x, &amp;q.y);</a:t>
            </a:r>
          </a:p>
          <a:p>
            <a:pPr algn="l" rtl="0">
              <a:lnSpc>
                <a:spcPct val="90000"/>
              </a:lnSpc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"The distance is %g\n"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distance(p, q));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b="1">
              <a:solidFill>
                <a:srgbClr val="70FF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7DFF223-46E5-4242-B2D0-925701686980}" type="slidenum">
              <a:rPr lang="he-IL"/>
              <a:pPr/>
              <a:t>25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מבנים ופונקציה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בדיוק כמו משתנים רגילים</a:t>
            </a:r>
          </a:p>
          <a:p>
            <a:pPr lvl="1" eaLnBrk="1" hangingPunct="1"/>
            <a:r>
              <a:rPr lang="en-US" smtClean="0"/>
              <a:t>call by value</a:t>
            </a:r>
            <a:endParaRPr lang="he-IL" smtClean="0"/>
          </a:p>
          <a:p>
            <a:pPr eaLnBrk="1" hangingPunct="1"/>
            <a:r>
              <a:rPr lang="he-IL" smtClean="0"/>
              <a:t>העתקת הערך מהמשתנה האקטואלי למשתנה הפורמאלי</a:t>
            </a:r>
          </a:p>
          <a:p>
            <a:pPr lvl="1" eaLnBrk="1" hangingPunct="1"/>
            <a:r>
              <a:rPr lang="he-IL" smtClean="0"/>
              <a:t>בשביל זה צריך השמה</a:t>
            </a:r>
          </a:p>
          <a:p>
            <a:pPr eaLnBrk="1" hangingPunct="1"/>
            <a:r>
              <a:rPr lang="he-IL" smtClean="0"/>
              <a:t>שינוי המשתנה בתוך הפונקציה לא משפיע על המשתנה בפונקציה הקוראת</a:t>
            </a:r>
          </a:p>
          <a:p>
            <a:pPr eaLnBrk="1" hangingPunct="1"/>
            <a:r>
              <a:rPr lang="he-IL" smtClean="0"/>
              <a:t>ניתן גם להחזיר משתנה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869914B-D920-4D91-BDB6-85572745D2ED}" type="slidenum">
              <a:rPr lang="he-IL"/>
              <a:pPr/>
              <a:t>26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מצביעים למבנים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נוכל להגדיר מצביע למבנה בעזרת *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כפי שראינו האופרטור </a:t>
            </a:r>
            <a:r>
              <a:rPr lang="en-US" smtClean="0"/>
              <a:t>&amp;</a:t>
            </a:r>
            <a:r>
              <a:rPr lang="he-IL" smtClean="0"/>
              <a:t> פועל גם על מבנים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היכן נשתמש</a:t>
            </a:r>
          </a:p>
          <a:p>
            <a:pPr lvl="1" eaLnBrk="1" hangingPunct="1"/>
            <a:r>
              <a:rPr lang="he-IL" smtClean="0"/>
              <a:t>בכל מקום שבו נרצה שהפונקציה תשנה את המבנה המקורי</a:t>
            </a:r>
          </a:p>
          <a:p>
            <a:pPr lvl="1" eaLnBrk="1" hangingPunct="1"/>
            <a:r>
              <a:rPr lang="he-IL" smtClean="0"/>
              <a:t>העברת מבנה גדול כפרמטר לפונקציה. העברת הכתובת (גודל קבוע)</a:t>
            </a:r>
            <a:r>
              <a:rPr lang="en-US" smtClean="0"/>
              <a:t> </a:t>
            </a:r>
            <a:r>
              <a:rPr lang="he-IL" smtClean="0"/>
              <a:t>חוסכת שיכפול המבנה כולו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904875" y="2155825"/>
            <a:ext cx="5934075" cy="368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point *p_ptr;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8F14824-8396-4392-82F7-4A381CBEBF1F}" type="slidenum">
              <a:rPr lang="he-IL"/>
              <a:pPr/>
              <a:t>27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95338" y="1727200"/>
            <a:ext cx="7508875" cy="4451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distance(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point* p,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point* q)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point p, q;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x and y coord. of the first point\n"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scanf(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"%lf%lf"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, &amp;p.x, &amp;p.y);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x and y coord. of the second point\n"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l" rtl="0">
              <a:lnSpc>
                <a:spcPct val="90000"/>
              </a:lnSpc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scanf(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"%lf%lf"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, &amp;q.x, &amp;q.y); </a:t>
            </a:r>
          </a:p>
          <a:p>
            <a:pPr algn="l" rtl="0">
              <a:lnSpc>
                <a:spcPct val="90000"/>
              </a:lnSpc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    printf(</a:t>
            </a:r>
            <a:r>
              <a:rPr 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"The distance is %g\n"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, distance(&amp;p, &amp;q));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1600" b="1">
              <a:solidFill>
                <a:srgbClr val="70FF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algn="l" rtl="0"/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4E42BD7-9808-485F-B5A0-89654F1D047D}" type="slidenum">
              <a:rPr lang="he-IL"/>
              <a:pPr/>
              <a:t>28</a:t>
            </a:fld>
            <a:endParaRPr lang="he-IL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475288" y="2187575"/>
            <a:ext cx="3438525" cy="646113"/>
          </a:xfrm>
          <a:prstGeom prst="wedgeRectCallout">
            <a:avLst>
              <a:gd name="adj1" fmla="val -90520"/>
              <a:gd name="adj2" fmla="val -72967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הפונקציה מקבלת מצביעים לשני משתנים מטיפוס </a:t>
            </a:r>
            <a:r>
              <a:rPr lang="en-US" dirty="0"/>
              <a:t>point</a:t>
            </a:r>
            <a:endParaRPr lang="he-IL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887538" y="5754688"/>
            <a:ext cx="4665662" cy="369887"/>
          </a:xfrm>
          <a:prstGeom prst="wedgeRectCallout">
            <a:avLst>
              <a:gd name="adj1" fmla="val 55049"/>
              <a:gd name="adj2" fmla="val -184586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נעביר לפונקציה את הכתובות של המשתנים </a:t>
            </a:r>
            <a:r>
              <a:rPr lang="en-US" dirty="0"/>
              <a:t>p</a:t>
            </a:r>
            <a:r>
              <a:rPr lang="he-IL" dirty="0"/>
              <a:t> ו-</a:t>
            </a:r>
            <a:r>
              <a:rPr lang="en-US" dirty="0"/>
              <a:t>q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מבנים ומצביעים – גישה לשדות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514475"/>
            <a:ext cx="8229600" cy="4876800"/>
          </a:xfrm>
        </p:spPr>
        <p:txBody>
          <a:bodyPr/>
          <a:lstStyle/>
          <a:p>
            <a:pPr eaLnBrk="1" hangingPunct="1"/>
            <a:r>
              <a:rPr lang="he-IL" smtClean="0"/>
              <a:t>נשתמש באופרטור *</a:t>
            </a:r>
          </a:p>
          <a:p>
            <a:pPr lvl="1" eaLnBrk="1" hangingPunct="1"/>
            <a:r>
              <a:rPr lang="he-IL" smtClean="0"/>
              <a:t>ל . קדימות על *</a:t>
            </a:r>
            <a:r>
              <a:rPr lang="en-US" smtClean="0"/>
              <a:t> </a:t>
            </a:r>
            <a:r>
              <a:rPr lang="he-IL" smtClean="0"/>
              <a:t> ולכן צריך סוגריים</a:t>
            </a:r>
          </a:p>
          <a:p>
            <a:pPr eaLnBrk="1" hangingPunct="1"/>
            <a:r>
              <a:rPr lang="he-IL" smtClean="0"/>
              <a:t>שימוש ב * על מצביע למבנה יחזיר את המבנה, כדי לגשת לשדה נשתמש כעת באופרטור </a:t>
            </a:r>
            <a:r>
              <a:rPr lang="en-US" smtClean="0"/>
              <a:t>dot</a:t>
            </a:r>
          </a:p>
          <a:p>
            <a:pPr eaLnBrk="1" hangingPunct="1"/>
            <a:endParaRPr lang="he-IL" smtClean="0"/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731838" y="4846638"/>
            <a:ext cx="7783512" cy="1322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distance(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point* p1,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point* p2)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sqrt( ((*p1).x - (*p2).x) * ((*p1).x - (*p2).x) +</a:t>
            </a:r>
          </a:p>
          <a:p>
            <a:pPr algn="l" rtl="0"/>
            <a:r>
              <a:rPr lang="es-ES" sz="1600" b="1">
                <a:latin typeface="Courier New" pitchFamily="49" charset="0"/>
                <a:cs typeface="Courier New" pitchFamily="49" charset="0"/>
              </a:rPr>
              <a:t>                 ((*p1).y - (*p2).y) * ((*p1).y - (*p2).y) 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2CCF257-A8DF-46AB-AB3E-6CECA1C7C4F7}" type="slidenum">
              <a:rPr lang="he-IL"/>
              <a:pPr/>
              <a:t>29</a:t>
            </a:fld>
            <a:endParaRPr lang="he-IL"/>
          </a:p>
        </p:txBody>
      </p:sp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731838" y="3687763"/>
            <a:ext cx="7158037" cy="3698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(*&lt;struct-pointer&gt;).&lt;field-name&gt;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1927671" y="2889574"/>
            <a:ext cx="348526" cy="251757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576000" rtlCol="1" anchorCtr="1"/>
          <a:lstStyle/>
          <a:p>
            <a:pPr>
              <a:defRPr/>
            </a:pPr>
            <a:r>
              <a:rPr lang="he-IL" sz="2400" dirty="0"/>
              <a:t>מבנה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נתונים של ספר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76455AB-EC69-4FCE-87F4-ABCEEF31181B}" type="slidenum">
              <a:rPr lang="he-IL"/>
              <a:pPr/>
              <a:t>3</a:t>
            </a:fld>
            <a:endParaRPr lang="he-IL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993775" y="2362200"/>
            <a:ext cx="7156450" cy="2678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char title[TITLE_LEN], </a:t>
            </a:r>
          </a:p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     author[AUTHOR_LEN], </a:t>
            </a:r>
          </a:p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     isbn[ISBN_LEN],</a:t>
            </a:r>
          </a:p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     language[LANG_LEN],</a:t>
            </a:r>
          </a:p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     publisher[PUBLISHER_LEN];</a:t>
            </a:r>
          </a:p>
          <a:p>
            <a:pPr algn="l" rtl="0"/>
            <a:r>
              <a:rPr lang="en-US" sz="2800" b="1">
                <a:latin typeface="Courier New" pitchFamily="49" charset="0"/>
                <a:cs typeface="Courier New" pitchFamily="49" charset="0"/>
              </a:rPr>
              <a:t>int pages, year, month, day;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7950" y="5249863"/>
            <a:ext cx="3848100" cy="769937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4400" b="1" dirty="0"/>
              <a:t>איפה הספר?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אופרטור החץ &lt;- (סוכר תחבירי)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במקום להשתמש בצירוף </a:t>
            </a:r>
            <a:r>
              <a:rPr lang="he-IL" i="1" smtClean="0"/>
              <a:t>שדה.(מצביע*) </a:t>
            </a:r>
            <a:r>
              <a:rPr lang="he-IL" smtClean="0"/>
              <a:t>כדי</a:t>
            </a:r>
            <a:r>
              <a:rPr lang="he-IL" i="1" smtClean="0"/>
              <a:t> לגשת לשדה </a:t>
            </a:r>
            <a:r>
              <a:rPr lang="he-IL" smtClean="0"/>
              <a:t>נוכל להשתמש באופרטור &lt;-</a:t>
            </a:r>
          </a:p>
          <a:p>
            <a:pPr lvl="1" eaLnBrk="1" hangingPunct="1"/>
            <a:r>
              <a:rPr lang="he-IL" smtClean="0"/>
              <a:t>שינוי בתחביר בלבד</a:t>
            </a:r>
          </a:p>
          <a:p>
            <a:pPr eaLnBrk="1" hangingPunct="1"/>
            <a:r>
              <a:rPr lang="he-IL" smtClean="0"/>
              <a:t>זהו התחביר המועדף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40DDE9A-8054-4FD0-838C-6631E117DE91}" type="slidenum">
              <a:rPr lang="he-IL"/>
              <a:pPr/>
              <a:t>30</a:t>
            </a:fld>
            <a:endParaRPr lang="he-IL"/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809625" y="3962400"/>
            <a:ext cx="7615238" cy="1477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distance(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point* p1,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point* p2)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sqrt( (p1-&gt;x – p2-&gt;x) * (p1-&gt;x – p2-&gt;x) +</a:t>
            </a:r>
          </a:p>
          <a:p>
            <a:pPr algn="l" rtl="0"/>
            <a:r>
              <a:rPr lang="es-ES" b="1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(p1-&gt;y – p2-&gt;y)</a:t>
            </a:r>
            <a:r>
              <a:rPr lang="es-ES" b="1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(p1-&gt;y – p2-&gt;y) </a:t>
            </a:r>
            <a:r>
              <a:rPr lang="es-ES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מערכים של מבנים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כמו מערכים של טיפוסים בסיסיים</a:t>
            </a:r>
          </a:p>
          <a:p>
            <a:pPr eaLnBrk="1" hangingPunct="1"/>
            <a:r>
              <a:rPr lang="he-IL" smtClean="0"/>
              <a:t>הגדרת מערך</a:t>
            </a:r>
          </a:p>
          <a:p>
            <a:pPr eaLnBrk="1" hangingPunct="1"/>
            <a:r>
              <a:rPr lang="he-IL" smtClean="0"/>
              <a:t>פונקציה המאתחלת את המערך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6E8F5EF-BDE7-4A05-A661-869B3ECE1813}" type="slidenum">
              <a:rPr lang="he-IL"/>
              <a:pPr/>
              <a:t>31</a:t>
            </a:fld>
            <a:endParaRPr lang="he-IL"/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809625" y="2238375"/>
            <a:ext cx="4237038" cy="3698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point points[10];</a:t>
            </a:r>
          </a:p>
        </p:txBody>
      </p:sp>
      <p:sp>
        <p:nvSpPr>
          <p:cNvPr id="44038" name="TextBox 5"/>
          <p:cNvSpPr txBox="1">
            <a:spLocks noChangeArrowheads="1"/>
          </p:cNvSpPr>
          <p:nvPr/>
        </p:nvSpPr>
        <p:spPr bwMode="auto">
          <a:xfrm>
            <a:off x="809625" y="3336925"/>
            <a:ext cx="6732588" cy="28622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init_points(point points[],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size)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i;</a:t>
            </a:r>
          </a:p>
          <a:p>
            <a:pPr algn="l" rtl="0"/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nn-NO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>
                <a:latin typeface="Courier New" pitchFamily="49" charset="0"/>
                <a:cs typeface="Courier New" pitchFamily="49" charset="0"/>
              </a:rPr>
              <a:t> (i = 0; i &lt; size; i++)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    points[i].x = i;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    points[i].y = i;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מלבן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497013"/>
            <a:ext cx="8229600" cy="4876800"/>
          </a:xfrm>
        </p:spPr>
        <p:txBody>
          <a:bodyPr/>
          <a:lstStyle/>
          <a:p>
            <a:pPr eaLnBrk="1" hangingPunct="1"/>
            <a:r>
              <a:rPr lang="he-IL" smtClean="0"/>
              <a:t>כיצד נגדיר מלבן שצלעותיו מקבילות לצירים?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נשתמש במבנה הנקודה שכבר הגדרנו</a:t>
            </a:r>
          </a:p>
        </p:txBody>
      </p:sp>
      <p:grpSp>
        <p:nvGrpSpPr>
          <p:cNvPr id="45060" name="Group 14"/>
          <p:cNvGrpSpPr>
            <a:grpSpLocks/>
          </p:cNvGrpSpPr>
          <p:nvPr/>
        </p:nvGrpSpPr>
        <p:grpSpPr bwMode="auto">
          <a:xfrm>
            <a:off x="2862263" y="2073275"/>
            <a:ext cx="3587750" cy="1862138"/>
            <a:chOff x="1628131" y="2329648"/>
            <a:chExt cx="3543943" cy="1861352"/>
          </a:xfrm>
        </p:grpSpPr>
        <p:sp>
          <p:nvSpPr>
            <p:cNvPr id="45064" name="Rectangle 3"/>
            <p:cNvSpPr>
              <a:spLocks noChangeArrowheads="1"/>
            </p:cNvSpPr>
            <p:nvPr/>
          </p:nvSpPr>
          <p:spPr bwMode="auto">
            <a:xfrm>
              <a:off x="1628131" y="2329648"/>
              <a:ext cx="3543943" cy="186135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cxnSp>
          <p:nvCxnSpPr>
            <p:cNvPr id="45065" name="Straight Connector 5"/>
            <p:cNvCxnSpPr>
              <a:cxnSpLocks noChangeShapeType="1"/>
            </p:cNvCxnSpPr>
            <p:nvPr/>
          </p:nvCxnSpPr>
          <p:spPr bwMode="auto">
            <a:xfrm rot="16200000" flipH="1">
              <a:off x="1283878" y="3242081"/>
              <a:ext cx="1539846" cy="1979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  <p:cxnSp>
          <p:nvCxnSpPr>
            <p:cNvPr id="45066" name="Straight Connector 7"/>
            <p:cNvCxnSpPr>
              <a:cxnSpLocks noChangeShapeType="1"/>
            </p:cNvCxnSpPr>
            <p:nvPr/>
          </p:nvCxnSpPr>
          <p:spPr bwMode="auto">
            <a:xfrm>
              <a:off x="1859115" y="3897814"/>
              <a:ext cx="28575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5067" name="Rectangle 8"/>
            <p:cNvSpPr>
              <a:spLocks noChangeArrowheads="1"/>
            </p:cNvSpPr>
            <p:nvPr/>
          </p:nvSpPr>
          <p:spPr bwMode="auto">
            <a:xfrm>
              <a:off x="2572504" y="2823698"/>
              <a:ext cx="1410281" cy="70247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45068" name="TextBox 9"/>
            <p:cNvSpPr txBox="1">
              <a:spLocks noChangeArrowheads="1"/>
            </p:cNvSpPr>
            <p:nvPr/>
          </p:nvSpPr>
          <p:spPr bwMode="auto">
            <a:xfrm>
              <a:off x="2102616" y="3482097"/>
              <a:ext cx="10406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400"/>
                <a:t>bottom left</a:t>
              </a:r>
              <a:endParaRPr lang="he-IL" sz="1400"/>
            </a:p>
          </p:txBody>
        </p:sp>
        <p:sp>
          <p:nvSpPr>
            <p:cNvPr id="45069" name="TextBox 11"/>
            <p:cNvSpPr txBox="1">
              <a:spLocks noChangeArrowheads="1"/>
            </p:cNvSpPr>
            <p:nvPr/>
          </p:nvSpPr>
          <p:spPr bwMode="auto">
            <a:xfrm>
              <a:off x="3661654" y="2577687"/>
              <a:ext cx="9117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en-US" sz="1400"/>
                <a:t>top right</a:t>
              </a:r>
              <a:endParaRPr lang="he-IL" sz="1400"/>
            </a:p>
          </p:txBody>
        </p:sp>
      </p:grpSp>
      <p:sp>
        <p:nvSpPr>
          <p:cNvPr id="45061" name="TextBox 13"/>
          <p:cNvSpPr txBox="1">
            <a:spLocks noChangeArrowheads="1"/>
          </p:cNvSpPr>
          <p:nvPr/>
        </p:nvSpPr>
        <p:spPr bwMode="auto">
          <a:xfrm>
            <a:off x="1068388" y="4476750"/>
            <a:ext cx="7156450" cy="1323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struct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point bottom_left, top_right;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} rectangle;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62" name="Slide Number Placeholder 1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39209F4-E54C-4081-82C1-52F36293146A}" type="slidenum">
              <a:rPr lang="he-IL"/>
              <a:pPr/>
              <a:t>32</a:t>
            </a:fld>
            <a:endParaRPr lang="he-IL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095625" y="6005513"/>
            <a:ext cx="4665663" cy="368300"/>
          </a:xfrm>
          <a:prstGeom prst="wedgeRectCallout">
            <a:avLst>
              <a:gd name="adj1" fmla="val -44230"/>
              <a:gd name="adj2" fmla="val -184586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המבנה </a:t>
            </a:r>
            <a:r>
              <a:rPr lang="en-US" dirty="0"/>
              <a:t>rectangle</a:t>
            </a:r>
            <a:r>
              <a:rPr lang="he-IL" dirty="0"/>
              <a:t> מכיל שני שדות מטיפוס </a:t>
            </a:r>
            <a:r>
              <a:rPr lang="en-US" dirty="0"/>
              <a:t>point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מבנה כשדה של מבנה אחר - איתחול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בשורת ההגדרה</a:t>
            </a:r>
          </a:p>
          <a:p>
            <a:pPr eaLnBrk="1" hangingPunct="1"/>
            <a:endParaRPr lang="he-IL" sz="2400" smtClean="0"/>
          </a:p>
          <a:p>
            <a:pPr eaLnBrk="1" hangingPunct="1"/>
            <a:endParaRPr lang="he-IL" smtClean="0"/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792163" y="2278063"/>
            <a:ext cx="7156450" cy="10779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rectangle rec = { {5, 6}, {7, 8} };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F12D7F3-195C-4BB0-8C85-D22981905AED}" type="slidenum">
              <a:rPr lang="he-IL"/>
              <a:pPr/>
              <a:t>33</a:t>
            </a:fld>
            <a:endParaRPr lang="he-IL"/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3732213" y="2801937"/>
            <a:ext cx="349250" cy="75882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576000" rtlCol="1" anchorCtr="1"/>
          <a:lstStyle/>
          <a:p>
            <a:pPr>
              <a:defRPr/>
            </a:pPr>
            <a:endParaRPr lang="he-IL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715669" y="2801144"/>
            <a:ext cx="349250" cy="76041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576000" rtlCol="1" anchorCtr="1"/>
          <a:lstStyle/>
          <a:p>
            <a:pPr>
              <a:defRPr/>
            </a:pPr>
            <a:endParaRPr lang="he-IL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15988" y="3989388"/>
            <a:ext cx="1506537" cy="368300"/>
          </a:xfrm>
          <a:prstGeom prst="wedgeRectCallout">
            <a:avLst>
              <a:gd name="adj1" fmla="val 145704"/>
              <a:gd name="adj2" fmla="val -245678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dirty="0" err="1"/>
              <a:t>bottom_left</a:t>
            </a:r>
            <a:endParaRPr lang="he-IL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5616575" y="3989388"/>
            <a:ext cx="1506538" cy="368300"/>
          </a:xfrm>
          <a:prstGeom prst="wedgeRectCallout">
            <a:avLst>
              <a:gd name="adj1" fmla="val -94669"/>
              <a:gd name="adj2" fmla="val -255324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dirty="0" err="1"/>
              <a:t>top_right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מערך כשדה של מבנה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מבנים יכולים להכיל מערך כשדה</a:t>
            </a:r>
          </a:p>
          <a:p>
            <a:pPr lvl="1" eaLnBrk="1" hangingPunct="1"/>
            <a:r>
              <a:rPr lang="he-IL" smtClean="0"/>
              <a:t>מימוש חלופי של המבנה </a:t>
            </a:r>
            <a:r>
              <a:rPr lang="en-US" smtClean="0"/>
              <a:t>point</a:t>
            </a:r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העברת מבנה המכיל מערך לפונקציה תגרום להעתקת כל אברי המערך</a:t>
            </a:r>
          </a:p>
          <a:p>
            <a:pPr lvl="1" eaLnBrk="1" hangingPunct="1"/>
            <a:r>
              <a:rPr lang="he-IL" smtClean="0"/>
              <a:t>שינוי המערך בתוך הפונקציה לא יגרום לשינוי המשתנה המקורי</a:t>
            </a: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1147763" y="2660650"/>
            <a:ext cx="6754812" cy="1200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typedef struct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double coordinates[2];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 point;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28DD97A-8688-4C77-93EE-15BF4274AF48}" type="slidenum">
              <a:rPr lang="he-IL"/>
              <a:pPr/>
              <a:t>34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הפלט יהיה </a:t>
            </a:r>
            <a:r>
              <a:rPr lang="en-US" smtClean="0"/>
              <a:t>[0,0]</a:t>
            </a:r>
            <a:endParaRPr lang="he-IL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2C4A695-83B8-4066-B093-23D838AFE3D8}" type="slidenum">
              <a:rPr lang="he-IL"/>
              <a:pPr/>
              <a:t>35</a:t>
            </a:fld>
            <a:endParaRPr lang="he-IL"/>
          </a:p>
        </p:txBody>
      </p:sp>
      <p:sp>
        <p:nvSpPr>
          <p:cNvPr id="48133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3694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init_point(point p)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p.coordinates[0] = 1;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p.coordinates[1] = 1;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point p = { {0,0} };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init_point(p);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printf("[%g,%g]", p.coordinates[0], p.coordinates[1]);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 (המשך)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lvl="1" eaLnBrk="1" hangingPunct="1"/>
            <a:endParaRPr lang="he-IL" smtClean="0"/>
          </a:p>
          <a:p>
            <a:pPr eaLnBrk="1" hangingPunct="1"/>
            <a:r>
              <a:rPr lang="he-IL" smtClean="0"/>
              <a:t>הפונקציה לא תשפיע על המשתנה המועבר אליה</a:t>
            </a:r>
          </a:p>
          <a:p>
            <a:pPr lvl="1" eaLnBrk="1" hangingPunct="1"/>
            <a:r>
              <a:rPr lang="he-IL" smtClean="0"/>
              <a:t>הפונקציה פועלת על העתק של המשתנה הכולל העתק של המערך</a:t>
            </a:r>
          </a:p>
          <a:p>
            <a:pPr eaLnBrk="1" hangingPunct="1"/>
            <a:r>
              <a:rPr lang="he-IL" smtClean="0"/>
              <a:t>כיצד נשנה את המערך המקורי?</a:t>
            </a:r>
          </a:p>
          <a:p>
            <a:pPr lvl="1" eaLnBrk="1" hangingPunct="1"/>
            <a:r>
              <a:rPr lang="he-IL" smtClean="0"/>
              <a:t>נעביר מצביע ל-</a:t>
            </a:r>
            <a:r>
              <a:rPr lang="en-US" smtClean="0"/>
              <a:t>point</a:t>
            </a:r>
            <a:endParaRPr lang="he-IL" smtClean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147763" y="1735138"/>
            <a:ext cx="6754812" cy="14779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init_point(point p)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p.coordinates[0] = 1;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p.coordinates[1] = 1;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078E0AC-2186-4968-9949-F237A3F24B58}" type="slidenum">
              <a:rPr lang="he-IL"/>
              <a:pPr/>
              <a:t>36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תרגיל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נממש פונקציה אשר בהינתן רשימה של מלבנים מוצאת את המלבן בעל האלכסון הגדול ביותר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משתנים:</a:t>
            </a:r>
          </a:p>
          <a:p>
            <a:pPr lvl="1" eaLnBrk="1" hangingPunct="1"/>
            <a:r>
              <a:rPr lang="he-IL" smtClean="0"/>
              <a:t>רשימה – מערך של מלבנים (וגודלו)</a:t>
            </a:r>
          </a:p>
          <a:p>
            <a:pPr lvl="1" eaLnBrk="1" hangingPunct="1"/>
            <a:endParaRPr lang="he-IL" smtClean="0"/>
          </a:p>
          <a:p>
            <a:pPr eaLnBrk="1" hangingPunct="1"/>
            <a:r>
              <a:rPr lang="he-IL" smtClean="0"/>
              <a:t>ערך מוחזר:</a:t>
            </a:r>
          </a:p>
          <a:p>
            <a:pPr lvl="1" eaLnBrk="1" hangingPunct="1"/>
            <a:r>
              <a:rPr lang="he-IL" smtClean="0"/>
              <a:t>כתובת המלבן המבוקש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B583E41-3ED7-418D-B356-2B6FD9E67801}" type="slidenum">
              <a:rPr lang="he-IL"/>
              <a:pPr/>
              <a:t>37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מערך של מלבנים בזיכרון</a:t>
            </a:r>
            <a:r>
              <a:rPr lang="en-US" smtClean="0"/>
              <a:t> </a:t>
            </a:r>
            <a:endParaRPr lang="he-IL" smtClean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57200" y="2368550"/>
          <a:ext cx="1908000" cy="4032000"/>
        </p:xfrm>
        <a:graphic>
          <a:graphicData uri="http://schemas.openxmlformats.org/drawingml/2006/table">
            <a:tbl>
              <a:tblPr/>
              <a:tblGrid>
                <a:gridCol w="1908000"/>
              </a:tblGrid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rect_t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1" name="Text Box 47"/>
          <p:cNvSpPr txBox="1">
            <a:spLocks noChangeArrowheads="1"/>
          </p:cNvSpPr>
          <p:nvPr/>
        </p:nvSpPr>
        <p:spPr bwMode="auto">
          <a:xfrm>
            <a:off x="0" y="18462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/>
              <a:t>המלבנים נשמרים ברצף</a:t>
            </a:r>
            <a:endParaRPr lang="en-US" sz="2400"/>
          </a:p>
        </p:txBody>
      </p:sp>
      <p:sp>
        <p:nvSpPr>
          <p:cNvPr id="51222" name="Arc 43"/>
          <p:cNvSpPr>
            <a:spLocks/>
          </p:cNvSpPr>
          <p:nvPr/>
        </p:nvSpPr>
        <p:spPr bwMode="auto">
          <a:xfrm flipV="1">
            <a:off x="2365375" y="3108325"/>
            <a:ext cx="1333500" cy="425450"/>
          </a:xfrm>
          <a:custGeom>
            <a:avLst/>
            <a:gdLst>
              <a:gd name="T0" fmla="*/ 0 w 21600"/>
              <a:gd name="T1" fmla="*/ 0 h 21600"/>
              <a:gd name="T2" fmla="*/ 1333500 w 21600"/>
              <a:gd name="T3" fmla="*/ 426488 h 21600"/>
              <a:gd name="T4" fmla="*/ 0 w 21600"/>
              <a:gd name="T5" fmla="*/ 4264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graphicFrame>
        <p:nvGraphicFramePr>
          <p:cNvPr id="9" name="Group 49"/>
          <p:cNvGraphicFramePr>
            <a:graphicFrameLocks/>
          </p:cNvGraphicFramePr>
          <p:nvPr/>
        </p:nvGraphicFramePr>
        <p:xfrm>
          <a:off x="3698875" y="3124200"/>
          <a:ext cx="1828800" cy="1676401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point_t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point_t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1231" name="Group 9"/>
          <p:cNvGrpSpPr>
            <a:grpSpLocks/>
          </p:cNvGrpSpPr>
          <p:nvPr/>
        </p:nvGrpSpPr>
        <p:grpSpPr bwMode="auto">
          <a:xfrm flipH="1">
            <a:off x="5527675" y="3649663"/>
            <a:ext cx="1333500" cy="1522412"/>
            <a:chOff x="5638800" y="3201988"/>
            <a:chExt cx="1333500" cy="1522412"/>
          </a:xfrm>
        </p:grpSpPr>
        <p:sp>
          <p:nvSpPr>
            <p:cNvPr id="51244" name="Arc 30"/>
            <p:cNvSpPr>
              <a:spLocks/>
            </p:cNvSpPr>
            <p:nvPr/>
          </p:nvSpPr>
          <p:spPr bwMode="auto">
            <a:xfrm flipH="1">
              <a:off x="5638800" y="4038600"/>
              <a:ext cx="1333500" cy="685800"/>
            </a:xfrm>
            <a:custGeom>
              <a:avLst/>
              <a:gdLst>
                <a:gd name="T0" fmla="*/ 0 w 21600"/>
                <a:gd name="T1" fmla="*/ 0 h 21600"/>
                <a:gd name="T2" fmla="*/ 1333500 w 21600"/>
                <a:gd name="T3" fmla="*/ 685800 h 21600"/>
                <a:gd name="T4" fmla="*/ 0 w 21600"/>
                <a:gd name="T5" fmla="*/ 6858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45" name="Arc 43"/>
            <p:cNvSpPr>
              <a:spLocks/>
            </p:cNvSpPr>
            <p:nvPr/>
          </p:nvSpPr>
          <p:spPr bwMode="auto">
            <a:xfrm flipH="1" flipV="1">
              <a:off x="5638800" y="3201988"/>
              <a:ext cx="1333500" cy="685800"/>
            </a:xfrm>
            <a:custGeom>
              <a:avLst/>
              <a:gdLst>
                <a:gd name="T0" fmla="*/ 0 w 21600"/>
                <a:gd name="T1" fmla="*/ 0 h 21600"/>
                <a:gd name="T2" fmla="*/ 1333500 w 21600"/>
                <a:gd name="T3" fmla="*/ 685800 h 21600"/>
                <a:gd name="T4" fmla="*/ 0 w 21600"/>
                <a:gd name="T5" fmla="*/ 6858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aphicFrame>
        <p:nvGraphicFramePr>
          <p:cNvPr id="14" name="Group 49"/>
          <p:cNvGraphicFramePr>
            <a:graphicFrameLocks/>
          </p:cNvGraphicFramePr>
          <p:nvPr/>
        </p:nvGraphicFramePr>
        <p:xfrm>
          <a:off x="6861175" y="3506788"/>
          <a:ext cx="1828800" cy="1676401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double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double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0" name="Text Box 45"/>
          <p:cNvSpPr txBox="1">
            <a:spLocks noChangeArrowheads="1"/>
          </p:cNvSpPr>
          <p:nvPr/>
        </p:nvSpPr>
        <p:spPr bwMode="auto">
          <a:xfrm>
            <a:off x="2847975" y="25908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/>
              <a:t> כל מלבן מכיל שתי נקודות</a:t>
            </a:r>
            <a:endParaRPr lang="en-US" sz="2400"/>
          </a:p>
        </p:txBody>
      </p:sp>
      <p:sp>
        <p:nvSpPr>
          <p:cNvPr id="51241" name="Text Box 46"/>
          <p:cNvSpPr txBox="1">
            <a:spLocks noChangeArrowheads="1"/>
          </p:cNvSpPr>
          <p:nvPr/>
        </p:nvSpPr>
        <p:spPr bwMode="auto">
          <a:xfrm>
            <a:off x="6353175" y="2692400"/>
            <a:ext cx="2647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/>
              <a:t>כל נקודה מכילה שני </a:t>
            </a:r>
            <a:r>
              <a:rPr lang="en-US" sz="2400"/>
              <a:t>double</a:t>
            </a:r>
          </a:p>
        </p:txBody>
      </p:sp>
      <p:sp>
        <p:nvSpPr>
          <p:cNvPr id="51242" name="Slide Number Placeholder 1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F68E87F-A580-4B81-B27E-D50B59FC44F0}" type="slidenum">
              <a:rPr lang="he-IL"/>
              <a:pPr/>
              <a:t>38</a:t>
            </a:fld>
            <a:endParaRPr lang="he-IL"/>
          </a:p>
        </p:txBody>
      </p:sp>
      <p:sp>
        <p:nvSpPr>
          <p:cNvPr id="51243" name="Arc 43"/>
          <p:cNvSpPr>
            <a:spLocks/>
          </p:cNvSpPr>
          <p:nvPr/>
        </p:nvSpPr>
        <p:spPr bwMode="auto">
          <a:xfrm>
            <a:off x="2365375" y="4060825"/>
            <a:ext cx="1333500" cy="739775"/>
          </a:xfrm>
          <a:custGeom>
            <a:avLst/>
            <a:gdLst>
              <a:gd name="T0" fmla="*/ 0 w 21600"/>
              <a:gd name="T1" fmla="*/ 0 h 21600"/>
              <a:gd name="T2" fmla="*/ 1333500 w 21600"/>
              <a:gd name="T3" fmla="*/ 740021 h 21600"/>
              <a:gd name="T4" fmla="*/ 0 w 21600"/>
              <a:gd name="T5" fmla="*/ 74002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מימוש – </a:t>
            </a:r>
            <a:r>
              <a:rPr lang="en-US" smtClean="0"/>
              <a:t>max_rect</a:t>
            </a:r>
          </a:p>
        </p:txBody>
      </p:sp>
      <p:sp>
        <p:nvSpPr>
          <p:cNvPr id="52227" name="TextBox 9"/>
          <p:cNvSpPr txBox="1">
            <a:spLocks noChangeArrowheads="1"/>
          </p:cNvSpPr>
          <p:nvPr/>
        </p:nvSpPr>
        <p:spPr bwMode="auto">
          <a:xfrm>
            <a:off x="690563" y="1631950"/>
            <a:ext cx="7886700" cy="42783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1600" b="1">
                <a:latin typeface="Courier New" pitchFamily="49" charset="0"/>
                <a:cs typeface="Courier New" pitchFamily="49" charset="0"/>
              </a:rPr>
              <a:t>rectangle* max_rect(const rectangle rectangles[], </a:t>
            </a:r>
            <a:r>
              <a:rPr lang="fr-FR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fr-FR" sz="1600" b="1">
                <a:latin typeface="Courier New" pitchFamily="49" charset="0"/>
                <a:cs typeface="Courier New" pitchFamily="49" charset="0"/>
              </a:rPr>
              <a:t>size)</a:t>
            </a:r>
          </a:p>
          <a:p>
            <a:pPr algn="l" rtl="0"/>
            <a:r>
              <a:rPr lang="fr-FR" sz="1600" b="1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max_diagonal = 0, length;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rectangle_t *result = NULL;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/>
            <a:endParaRPr lang="he-IL" sz="160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nn-NO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sz="1600" b="1">
                <a:latin typeface="Courier New" pitchFamily="49" charset="0"/>
                <a:cs typeface="Courier New" pitchFamily="49" charset="0"/>
              </a:rPr>
              <a:t> (i = 0; i &lt; size; i++)</a:t>
            </a:r>
          </a:p>
          <a:p>
            <a:pPr algn="l" rtl="0"/>
            <a:r>
              <a:rPr lang="nn-NO" sz="1600" b="1">
                <a:latin typeface="Courier New" pitchFamily="49" charset="0"/>
                <a:cs typeface="Courier New" pitchFamily="49" charset="0"/>
              </a:rPr>
              <a:t>    {</a:t>
            </a:r>
            <a:endParaRPr lang="he-IL" sz="16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length = diagonal(&amp;rectangles[i]);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(length &gt; max_diagonal)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    max_diagonal = length;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    result = &amp;rectangles[i];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algn="l" rtl="0"/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27F2135-082F-4F82-B85B-7A8D414311D4}" type="slidenum">
              <a:rPr lang="he-IL"/>
              <a:pPr/>
              <a:t>39</a:t>
            </a:fld>
            <a:endParaRPr lang="he-IL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370763" y="2695575"/>
            <a:ext cx="1506537" cy="368300"/>
          </a:xfrm>
          <a:prstGeom prst="wedgeRectCallout">
            <a:avLst>
              <a:gd name="adj1" fmla="val -225095"/>
              <a:gd name="adj2" fmla="val 92030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עבור כל מלבן</a:t>
            </a:r>
            <a:endParaRPr lang="he-IL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6291263" y="3216275"/>
            <a:ext cx="2586037" cy="369888"/>
          </a:xfrm>
          <a:prstGeom prst="wedgeRectCallout">
            <a:avLst>
              <a:gd name="adj1" fmla="val -64038"/>
              <a:gd name="adj2" fmla="val 80945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נחשב את אורך האלכסון</a:t>
            </a:r>
            <a:endParaRPr lang="he-IL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5949950" y="3984625"/>
            <a:ext cx="2927350" cy="922338"/>
          </a:xfrm>
          <a:prstGeom prst="wedgeRectCallout">
            <a:avLst>
              <a:gd name="adj1" fmla="val -78020"/>
              <a:gd name="adj2" fmla="val 22455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נזכור את האלכסון המקסימאלי שראינו עד עכשיו ואת המלבן</a:t>
            </a:r>
          </a:p>
          <a:p>
            <a:pPr>
              <a:defRPr/>
            </a:pPr>
            <a:r>
              <a:rPr lang="he-IL" dirty="0"/>
              <a:t>שזהו האלכסון שלו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פונקציה שמדפיסה פרטים של ספר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A842AF7-7CD2-4D59-8E19-EC837B4E2474}" type="slidenum">
              <a:rPr lang="he-IL"/>
              <a:pPr/>
              <a:t>4</a:t>
            </a:fld>
            <a:endParaRPr lang="he-IL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108075" y="1647825"/>
            <a:ext cx="7156450" cy="45243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*title,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*author, 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*isbn,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*language,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*publisher,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pages,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year,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month,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day)</a:t>
            </a:r>
          </a:p>
          <a:p>
            <a:pPr algn="l" rtl="0"/>
            <a:r>
              <a:rPr lang="he-IL" sz="2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...</a:t>
            </a:r>
            <a:endParaRPr lang="he-IL" sz="24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he-IL" sz="2400" b="1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375" y="5586413"/>
            <a:ext cx="3848100" cy="769937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4400" b="1" dirty="0"/>
              <a:t>איפה הספר?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חישוב אורך האלכסון</a:t>
            </a:r>
            <a:endParaRPr lang="en-US" smtClean="0"/>
          </a:p>
        </p:txBody>
      </p:sp>
      <p:sp>
        <p:nvSpPr>
          <p:cNvPr id="532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אורך האלכסון שווה למרחק בין הנקודות המגדירות את המלבן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C62353F-DBB3-4B43-8436-84B2E2E0725C}" type="slidenum">
              <a:rPr lang="he-IL"/>
              <a:pPr/>
              <a:t>40</a:t>
            </a:fld>
            <a:endParaRPr lang="he-IL"/>
          </a:p>
        </p:txBody>
      </p:sp>
      <p:sp>
        <p:nvSpPr>
          <p:cNvPr id="53253" name="TextBox 9"/>
          <p:cNvSpPr txBox="1">
            <a:spLocks noChangeArrowheads="1"/>
          </p:cNvSpPr>
          <p:nvPr/>
        </p:nvSpPr>
        <p:spPr bwMode="auto">
          <a:xfrm>
            <a:off x="579438" y="2962275"/>
            <a:ext cx="8229600" cy="1200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diagonal(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rectangle* rec)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  <a:endParaRPr lang="he-IL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distance(&amp;rec-&gt;bottom_left, &amp;rec-&gt;top_right);</a:t>
            </a:r>
          </a:p>
          <a:p>
            <a:pPr algn="l" rtl="0"/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402138" y="4545013"/>
            <a:ext cx="3827462" cy="368300"/>
          </a:xfrm>
          <a:prstGeom prst="wedgeRectCallout">
            <a:avLst>
              <a:gd name="adj1" fmla="val -89836"/>
              <a:gd name="adj2" fmla="val -240543"/>
            </a:avLst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נשתמש בפונקציה </a:t>
            </a:r>
            <a:r>
              <a:rPr lang="en-US" dirty="0"/>
              <a:t>distance</a:t>
            </a:r>
            <a:r>
              <a:rPr lang="he-IL" dirty="0"/>
              <a:t> שראינו קודם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מבנים - סיכום 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mtClean="0"/>
              <a:t>הגדרת טיפוסי משתנים חדשים שקרובים לעולם-הבעיה</a:t>
            </a:r>
          </a:p>
          <a:p>
            <a:pPr eaLnBrk="1" hangingPunct="1">
              <a:lnSpc>
                <a:spcPct val="90000"/>
              </a:lnSpc>
            </a:pPr>
            <a:endParaRPr lang="he-IL" sz="2800" smtClean="0"/>
          </a:p>
          <a:p>
            <a:pPr eaLnBrk="1" hangingPunct="1">
              <a:lnSpc>
                <a:spcPct val="90000"/>
              </a:lnSpc>
            </a:pPr>
            <a:r>
              <a:rPr lang="he-IL" smtClean="0"/>
              <a:t>שימוש כמו בטיפוסים רגילים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mtClean="0"/>
              <a:t>מערך של מבנים, מצביעים על מבנה, העברה לפונקציה וכו'</a:t>
            </a:r>
          </a:p>
          <a:p>
            <a:pPr eaLnBrk="1" hangingPunct="1">
              <a:lnSpc>
                <a:spcPct val="90000"/>
              </a:lnSpc>
            </a:pPr>
            <a:endParaRPr lang="he-IL" sz="2800" smtClean="0"/>
          </a:p>
          <a:p>
            <a:pPr eaLnBrk="1" hangingPunct="1">
              <a:lnSpc>
                <a:spcPct val="90000"/>
              </a:lnSpc>
            </a:pPr>
            <a:r>
              <a:rPr lang="he-IL" smtClean="0"/>
              <a:t>מוגדרת פעולת ההשמה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 smtClean="0"/>
              <a:t>יש להגדיר פונקציות עבור פעולות אחרות (השוואה, אריתמטיות ועוד)</a:t>
            </a:r>
            <a:endParaRPr lang="en-US" sz="200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4CD46FE-B92B-4698-886F-839BB3F55CD2}" type="slidenum">
              <a:rPr lang="he-IL"/>
              <a:pPr/>
              <a:t>41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מה היינו רוצים?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לקבץ הגדרות של משתנים שונים תחת שם יחיד</a:t>
            </a:r>
          </a:p>
          <a:p>
            <a:pPr lvl="1" eaLnBrk="1" hangingPunct="1"/>
            <a:r>
              <a:rPr lang="he-IL" smtClean="0"/>
              <a:t>בדומה לפונקציות שמקבצות פעולות תחת שם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שימוש בטיפוס החדש כאילו היה טיפוס בסיסי</a:t>
            </a:r>
          </a:p>
          <a:p>
            <a:pPr lvl="1" eaLnBrk="1" hangingPunct="1"/>
            <a:r>
              <a:rPr lang="he-IL" smtClean="0"/>
              <a:t>הגדרת משתנים, איתחול, פעולות על הטיפוס וכדומה</a:t>
            </a: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5403768-9FF3-4AF1-92D9-DFAB19F7051E}" type="slidenum">
              <a:rPr lang="he-IL"/>
              <a:pPr/>
              <a:t>5</a:t>
            </a:fld>
            <a:endParaRPr lang="he-IL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152525" y="4581525"/>
            <a:ext cx="7315200" cy="15700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book *b)</a:t>
            </a:r>
          </a:p>
          <a:p>
            <a:pPr algn="l" rtl="0"/>
            <a:r>
              <a:rPr lang="he-IL" sz="24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r>
              <a:rPr lang="en-US" sz="2400" b="1">
                <a:latin typeface="Courier New" pitchFamily="49" charset="0"/>
                <a:cs typeface="Courier New" pitchFamily="49" charset="0"/>
              </a:rPr>
              <a:t> ...</a:t>
            </a:r>
            <a:endParaRPr lang="he-IL" sz="24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he-IL" sz="2400" b="1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מבנים - </a:t>
            </a:r>
            <a:r>
              <a:rPr lang="en-US" smtClean="0"/>
              <a:t>Structures</a:t>
            </a:r>
            <a:endParaRPr lang="he-IL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טיפוס חדש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"חבילה"</a:t>
            </a:r>
            <a:r>
              <a:rPr lang="en-US" smtClean="0"/>
              <a:t> </a:t>
            </a:r>
            <a:r>
              <a:rPr lang="he-IL" smtClean="0"/>
              <a:t>של משתנה אחד או יותר תחת שם יחיד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שונה ממערך, יכול להכיל משתנים מטיפוסי שונים</a:t>
            </a:r>
          </a:p>
          <a:p>
            <a:pPr lvl="1" eaLnBrk="1" hangingPunct="1"/>
            <a:r>
              <a:rPr lang="he-IL" smtClean="0"/>
              <a:t>טיפוסים בסיסיים, מערכים, מצביעים ואפילו מבנים אחרים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6D7093F-7111-4B12-AEC2-389F2F60602B}" type="slidenum">
              <a:rPr lang="he-IL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הצהרה (בעזרת דוגמא)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i="1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14F6BAC-9519-4F80-869E-AD0C260779BB}" type="slidenum">
              <a:rPr lang="he-IL"/>
              <a:pPr/>
              <a:t>7</a:t>
            </a:fld>
            <a:endParaRPr lang="he-IL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266825" y="2667000"/>
            <a:ext cx="7156450" cy="3170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book</a:t>
            </a: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char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title[TITLE_LEN], 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author[AUTHOR_LEN], 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isbn[ISBN_LEN],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language[LANG_LEN],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     publisher[PUBLISHER_LEN];</a:t>
            </a:r>
          </a:p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pages;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Date publication_date;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he-IL" sz="2000" b="1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 flipH="1">
            <a:off x="187325" y="1887538"/>
            <a:ext cx="2435225" cy="368300"/>
          </a:xfrm>
          <a:prstGeom prst="borderCallout1">
            <a:avLst>
              <a:gd name="adj1" fmla="val 118593"/>
              <a:gd name="adj2" fmla="val 49442"/>
              <a:gd name="adj3" fmla="val 244743"/>
              <a:gd name="adj4" fmla="val 28581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המילה השמורה </a:t>
            </a:r>
            <a:r>
              <a:rPr lang="en-US" dirty="0" err="1"/>
              <a:t>struct</a:t>
            </a:r>
            <a:endParaRPr lang="he-IL" dirty="0"/>
          </a:p>
        </p:txBody>
      </p:sp>
      <p:sp>
        <p:nvSpPr>
          <p:cNvPr id="8" name="Line Callout 1 7"/>
          <p:cNvSpPr/>
          <p:nvPr/>
        </p:nvSpPr>
        <p:spPr bwMode="auto">
          <a:xfrm>
            <a:off x="4932363" y="1701800"/>
            <a:ext cx="3490912" cy="647700"/>
          </a:xfrm>
          <a:prstGeom prst="borderCallout1">
            <a:avLst>
              <a:gd name="adj1" fmla="val 54118"/>
              <a:gd name="adj2" fmla="val -2969"/>
              <a:gd name="adj3" fmla="val 172826"/>
              <a:gd name="adj4" fmla="val -54246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שם הטיפוס (רשות)</a:t>
            </a:r>
          </a:p>
          <a:p>
            <a:pPr>
              <a:defRPr/>
            </a:pPr>
            <a:r>
              <a:rPr lang="he-IL" dirty="0"/>
              <a:t>מאפשר לנו להתייחס לטיפוס בהמשך</a:t>
            </a:r>
          </a:p>
        </p:txBody>
      </p:sp>
      <p:sp>
        <p:nvSpPr>
          <p:cNvPr id="21512" name="Right Brace 10"/>
          <p:cNvSpPr>
            <a:spLocks/>
          </p:cNvSpPr>
          <p:nvPr/>
        </p:nvSpPr>
        <p:spPr bwMode="auto">
          <a:xfrm>
            <a:off x="6438900" y="3352800"/>
            <a:ext cx="219075" cy="2095500"/>
          </a:xfrm>
          <a:prstGeom prst="rightBrace">
            <a:avLst>
              <a:gd name="adj1" fmla="val 832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6867525" y="3952875"/>
            <a:ext cx="2009775" cy="92392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המשתנים (שדות) המרכיבים את הטיפוס החדש</a:t>
            </a:r>
            <a:endParaRPr lang="he-IL" dirty="0"/>
          </a:p>
        </p:txBody>
      </p:sp>
      <p:sp>
        <p:nvSpPr>
          <p:cNvPr id="13" name="Line Callout 1 12"/>
          <p:cNvSpPr/>
          <p:nvPr/>
        </p:nvSpPr>
        <p:spPr bwMode="auto">
          <a:xfrm flipH="1">
            <a:off x="1660525" y="5903913"/>
            <a:ext cx="2435225" cy="369887"/>
          </a:xfrm>
          <a:prstGeom prst="borderCallout1">
            <a:avLst>
              <a:gd name="adj1" fmla="val -25830"/>
              <a:gd name="adj2" fmla="val 52962"/>
              <a:gd name="adj3" fmla="val -121473"/>
              <a:gd name="adj4" fmla="val 72388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מהו </a:t>
            </a:r>
            <a:r>
              <a:rPr lang="en-US" dirty="0"/>
              <a:t>Date</a:t>
            </a:r>
            <a:r>
              <a:rPr lang="he-IL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הצהרה - כללי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FEC47F3-9737-4CEF-A6D3-4579A007E299}" type="slidenum">
              <a:rPr lang="he-IL"/>
              <a:pPr/>
              <a:t>8</a:t>
            </a:fld>
            <a:endParaRPr lang="he-IL"/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1266825" y="2667000"/>
            <a:ext cx="7156450" cy="22463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&lt;Tag&gt;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&lt;field-type&gt; &lt;field-name&gt;;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&lt;field-type&gt; &lt;field-name&gt;;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    &lt;field-type&gt; &lt;field-name&gt;;</a:t>
            </a:r>
          </a:p>
          <a:p>
            <a:pPr algn="l" rtl="0"/>
            <a:r>
              <a:rPr lang="en-US" sz="2000" b="1">
                <a:latin typeface="Courier New" pitchFamily="49" charset="0"/>
                <a:cs typeface="Courier New" pitchFamily="49" charset="0"/>
              </a:rPr>
              <a:t>};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 flipH="1">
            <a:off x="187325" y="1887538"/>
            <a:ext cx="2435225" cy="368300"/>
          </a:xfrm>
          <a:prstGeom prst="borderCallout1">
            <a:avLst>
              <a:gd name="adj1" fmla="val 118593"/>
              <a:gd name="adj2" fmla="val 49442"/>
              <a:gd name="adj3" fmla="val 244743"/>
              <a:gd name="adj4" fmla="val 28581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/>
              <a:t>המילה השמורה </a:t>
            </a:r>
            <a:r>
              <a:rPr lang="en-US" dirty="0" err="1"/>
              <a:t>struct</a:t>
            </a:r>
            <a:endParaRPr lang="he-IL" dirty="0"/>
          </a:p>
        </p:txBody>
      </p:sp>
      <p:sp>
        <p:nvSpPr>
          <p:cNvPr id="7" name="Line Callout 1 6"/>
          <p:cNvSpPr/>
          <p:nvPr/>
        </p:nvSpPr>
        <p:spPr bwMode="auto">
          <a:xfrm>
            <a:off x="4932363" y="1701800"/>
            <a:ext cx="3490912" cy="647700"/>
          </a:xfrm>
          <a:prstGeom prst="borderCallout1">
            <a:avLst>
              <a:gd name="adj1" fmla="val 54118"/>
              <a:gd name="adj2" fmla="val -2969"/>
              <a:gd name="adj3" fmla="val 172826"/>
              <a:gd name="adj4" fmla="val -54246"/>
            </a:avLst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שם הטיפוס (רשות)</a:t>
            </a:r>
          </a:p>
          <a:p>
            <a:pPr>
              <a:defRPr/>
            </a:pPr>
            <a:r>
              <a:rPr lang="he-IL" dirty="0"/>
              <a:t>מאפשר לנו להתייחס לטיפוס בהמשך</a:t>
            </a:r>
          </a:p>
        </p:txBody>
      </p:sp>
      <p:sp>
        <p:nvSpPr>
          <p:cNvPr id="22536" name="Right Brace 7"/>
          <p:cNvSpPr>
            <a:spLocks/>
          </p:cNvSpPr>
          <p:nvPr/>
        </p:nvSpPr>
        <p:spPr bwMode="auto">
          <a:xfrm>
            <a:off x="6353175" y="3343275"/>
            <a:ext cx="114300" cy="1228725"/>
          </a:xfrm>
          <a:prstGeom prst="rightBrace">
            <a:avLst>
              <a:gd name="adj1" fmla="val 831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6705600" y="3495675"/>
            <a:ext cx="2009775" cy="923925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he-IL" dirty="0"/>
              <a:t>המשתנים (שדות) המרכיבים את הטיפוס החדש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הצהרה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תופיע בתחילת הקובץ</a:t>
            </a:r>
          </a:p>
          <a:p>
            <a:pPr lvl="1" eaLnBrk="1" hangingPunct="1"/>
            <a:r>
              <a:rPr lang="he-IL" smtClean="0"/>
              <a:t>לאחר הגדרות ה </a:t>
            </a:r>
            <a:r>
              <a:rPr lang="en-US" smtClean="0"/>
              <a:t>define</a:t>
            </a:r>
            <a:endParaRPr lang="he-IL" smtClean="0"/>
          </a:p>
          <a:p>
            <a:pPr lvl="1" eaLnBrk="1" hangingPunct="1">
              <a:buFontTx/>
              <a:buNone/>
            </a:pPr>
            <a:endParaRPr lang="he-IL" smtClean="0"/>
          </a:p>
          <a:p>
            <a:pPr eaLnBrk="1" hangingPunct="1"/>
            <a:r>
              <a:rPr lang="he-IL" smtClean="0"/>
              <a:t>מגדירה את התבנית הכללית של הטיפוס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שימו לב, זו הצהרה על טיפוס ולא על משתנה!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20CE8B-7CF6-4377-8C46-FB24DE586E53}" type="slidenum">
              <a:rPr lang="he-IL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15632</TotalTime>
  <Words>2161</Words>
  <Application>Microsoft Office PowerPoint</Application>
  <PresentationFormat>On-screen Show (4:3)</PresentationFormat>
  <Paragraphs>571</Paragraphs>
  <Slides>41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Times New Roman</vt:lpstr>
      <vt:lpstr>Courier New</vt:lpstr>
      <vt:lpstr>Wingdings</vt:lpstr>
      <vt:lpstr>Layers</vt:lpstr>
      <vt:lpstr>MathType 5.0 Equation</vt:lpstr>
      <vt:lpstr>Equation</vt:lpstr>
      <vt:lpstr>קורס תכנות</vt:lpstr>
      <vt:lpstr>הספרייה</vt:lpstr>
      <vt:lpstr>נתונים של ספר</vt:lpstr>
      <vt:lpstr>פונקציה שמדפיסה פרטים של ספר</vt:lpstr>
      <vt:lpstr>מה היינו רוצים?</vt:lpstr>
      <vt:lpstr>מבנים - Structures</vt:lpstr>
      <vt:lpstr>הצהרה (בעזרת דוגמא)</vt:lpstr>
      <vt:lpstr>הצהרה - כללי</vt:lpstr>
      <vt:lpstr>הצהרה</vt:lpstr>
      <vt:lpstr>נקודה במישור</vt:lpstr>
      <vt:lpstr>עבודה עם מבנים</vt:lpstr>
      <vt:lpstr>כתיבה מקוצרת - typedef</vt:lpstr>
      <vt:lpstr>קצר יותר</vt:lpstr>
      <vt:lpstr>משתנים מטיפוס מורכב</vt:lpstr>
      <vt:lpstr>איתחול מבנים</vt:lpstr>
      <vt:lpstr>איתחול מבנים (המשך)</vt:lpstr>
      <vt:lpstr>פעולות על מבנים</vt:lpstr>
      <vt:lpstr>גישה לשדות של מבנה</vt:lpstr>
      <vt:lpstr>גישה לשדות של מבנה</vt:lpstr>
      <vt:lpstr>כתובת של מבנה</vt:lpstr>
      <vt:lpstr>השמה</vt:lpstr>
      <vt:lpstr>פעולות אחרות</vt:lpstr>
      <vt:lpstr>השוואה</vt:lpstr>
      <vt:lpstr>כיצד נחשב מרחק בין שתי נקודות?</vt:lpstr>
      <vt:lpstr>כיצד נחשב מרחק בין שתי נקודות?</vt:lpstr>
      <vt:lpstr>מבנים ופונקציה</vt:lpstr>
      <vt:lpstr>מצביעים למבנים</vt:lpstr>
      <vt:lpstr>דוגמא</vt:lpstr>
      <vt:lpstr>מבנים ומצביעים – גישה לשדות</vt:lpstr>
      <vt:lpstr>אופרטור החץ &lt;- (סוכר תחבירי)</vt:lpstr>
      <vt:lpstr>מערכים של מבנים</vt:lpstr>
      <vt:lpstr>מלבן</vt:lpstr>
      <vt:lpstr>מבנה כשדה של מבנה אחר - איתחול</vt:lpstr>
      <vt:lpstr>מערך כשדה של מבנה</vt:lpstr>
      <vt:lpstr>דוגמא</vt:lpstr>
      <vt:lpstr>דוגמא (המשך)</vt:lpstr>
      <vt:lpstr>תרגיל</vt:lpstr>
      <vt:lpstr>מערך של מלבנים בזיכרון </vt:lpstr>
      <vt:lpstr>מימוש – max_rect</vt:lpstr>
      <vt:lpstr>חישוב אורך האלכסון</vt:lpstr>
      <vt:lpstr>מבנים - סיכום 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</dc:title>
  <dc:subject>Structures</dc:subject>
  <dc:creator>Mati Shomrat</dc:creator>
  <cp:lastModifiedBy>assafzar</cp:lastModifiedBy>
  <cp:revision>1125</cp:revision>
  <dcterms:created xsi:type="dcterms:W3CDTF">2002-10-16T10:42:03Z</dcterms:created>
  <dcterms:modified xsi:type="dcterms:W3CDTF">2010-12-06T11:54:07Z</dcterms:modified>
</cp:coreProperties>
</file>