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46"/>
  </p:notesMasterIdLst>
  <p:handoutMasterIdLst>
    <p:handoutMasterId r:id="rId47"/>
  </p:handoutMasterIdLst>
  <p:sldIdLst>
    <p:sldId id="502" r:id="rId2"/>
    <p:sldId id="821" r:id="rId3"/>
    <p:sldId id="848" r:id="rId4"/>
    <p:sldId id="822" r:id="rId5"/>
    <p:sldId id="858" r:id="rId6"/>
    <p:sldId id="823" r:id="rId7"/>
    <p:sldId id="824" r:id="rId8"/>
    <p:sldId id="825" r:id="rId9"/>
    <p:sldId id="826" r:id="rId10"/>
    <p:sldId id="828" r:id="rId11"/>
    <p:sldId id="827" r:id="rId12"/>
    <p:sldId id="860" r:id="rId13"/>
    <p:sldId id="791" r:id="rId14"/>
    <p:sldId id="847" r:id="rId15"/>
    <p:sldId id="793" r:id="rId16"/>
    <p:sldId id="861" r:id="rId17"/>
    <p:sldId id="829" r:id="rId18"/>
    <p:sldId id="849" r:id="rId19"/>
    <p:sldId id="863" r:id="rId20"/>
    <p:sldId id="864" r:id="rId21"/>
    <p:sldId id="865" r:id="rId22"/>
    <p:sldId id="866" r:id="rId23"/>
    <p:sldId id="867" r:id="rId24"/>
    <p:sldId id="868" r:id="rId25"/>
    <p:sldId id="869" r:id="rId26"/>
    <p:sldId id="870" r:id="rId27"/>
    <p:sldId id="871" r:id="rId28"/>
    <p:sldId id="872" r:id="rId29"/>
    <p:sldId id="842" r:id="rId30"/>
    <p:sldId id="843" r:id="rId31"/>
    <p:sldId id="844" r:id="rId32"/>
    <p:sldId id="845" r:id="rId33"/>
    <p:sldId id="846" r:id="rId34"/>
    <p:sldId id="873" r:id="rId35"/>
    <p:sldId id="874" r:id="rId36"/>
    <p:sldId id="875" r:id="rId37"/>
    <p:sldId id="850" r:id="rId38"/>
    <p:sldId id="852" r:id="rId39"/>
    <p:sldId id="879" r:id="rId40"/>
    <p:sldId id="880" r:id="rId41"/>
    <p:sldId id="881" r:id="rId42"/>
    <p:sldId id="882" r:id="rId43"/>
    <p:sldId id="883" r:id="rId44"/>
    <p:sldId id="884" r:id="rId45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3300"/>
    <a:srgbClr val="E8E7CF"/>
    <a:srgbClr val="3333FF"/>
    <a:srgbClr val="B2B2B2"/>
    <a:srgbClr val="CC0000"/>
    <a:srgbClr val="FFFF00"/>
    <a:srgbClr val="FF00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6447" autoAdjust="0"/>
  </p:normalViewPr>
  <p:slideViewPr>
    <p:cSldViewPr snapToGrid="0" snapToObjects="1">
      <p:cViewPr>
        <p:scale>
          <a:sx n="80" d="100"/>
          <a:sy n="80" d="100"/>
        </p:scale>
        <p:origin x="-756" y="-306"/>
      </p:cViewPr>
      <p:guideLst>
        <p:guide orient="horz" pos="22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fld id="{E0AEDCA1-4EDA-4139-BF9F-B412C7B8A9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fld id="{D2B48744-1EEB-42FC-A3B2-2CDF636A3C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he-IL" baseline="0" dirty="0" smtClean="0"/>
              <a:t> מצביע במחסנית, שמצביע על שטח זיכרון שהוקצה ב </a:t>
            </a:r>
            <a:r>
              <a:rPr lang="en-US" baseline="0" dirty="0" smtClean="0"/>
              <a:t>heap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A5275-A777-4752-A764-075C0A832635}" type="slidenum">
              <a:rPr lang="ar-SA"/>
              <a:pPr/>
              <a:t>13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E9CEA-D3A5-4D14-AE3B-A021237286D3}" type="slidenum">
              <a:rPr lang="ar-SA"/>
              <a:pPr/>
              <a:t>15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38A32-9A83-45C7-BEB5-FA7B680382D2}" type="slidenum">
              <a:rPr lang="ar-SA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C4315-EAF4-4A23-9140-BDE6CA507046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B48744-1EEB-42FC-A3B2-2CDF636A3CDC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4535-1077-4181-9709-B3766BF9DD8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קורס תכנות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שיעור שנים-עשר:</a:t>
            </a:r>
            <a:br>
              <a:rPr lang="he-IL" sz="3700" dirty="0" smtClean="0">
                <a:solidFill>
                  <a:schemeClr val="hlink"/>
                </a:solidFill>
              </a:rPr>
            </a:br>
            <a:r>
              <a:rPr lang="he-IL" sz="3700" dirty="0" smtClean="0">
                <a:solidFill>
                  <a:schemeClr val="hlink"/>
                </a:solidFill>
              </a:rPr>
              <a:t> ניהול </a:t>
            </a:r>
            <a:r>
              <a:rPr lang="he-IL" sz="3700" dirty="0" smtClean="0">
                <a:solidFill>
                  <a:schemeClr val="hlink"/>
                </a:solidFill>
              </a:rPr>
              <a:t>זיכרון</a:t>
            </a:r>
            <a:endParaRPr lang="en-US" sz="3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הפונקציה </a:t>
            </a:r>
            <a:r>
              <a:rPr lang="en-US" dirty="0" smtClean="0"/>
              <a:t>free</a:t>
            </a:r>
            <a:r>
              <a:rPr lang="he-IL" dirty="0" smtClean="0"/>
              <a:t> – שיחרור זיכרון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dirty="0" smtClean="0"/>
          </a:p>
          <a:p>
            <a:r>
              <a:rPr lang="he-IL" sz="3200" dirty="0" smtClean="0"/>
              <a:t>באחריות המתכנת לשחרר זיכרון שהוקצה דינאמית</a:t>
            </a:r>
          </a:p>
          <a:p>
            <a:r>
              <a:rPr lang="en-US" sz="3200" dirty="0" err="1" smtClean="0"/>
              <a:t>ptr</a:t>
            </a:r>
            <a:r>
              <a:rPr lang="he-IL" sz="3200" dirty="0" smtClean="0"/>
              <a:t>- מצביע לזיכרון שהוקצה דינאמית</a:t>
            </a:r>
          </a:p>
          <a:p>
            <a:pPr lvl="1"/>
            <a:r>
              <a:rPr lang="en-US" sz="2400" dirty="0" err="1" smtClean="0"/>
              <a:t>ptr</a:t>
            </a:r>
            <a:r>
              <a:rPr lang="he-IL" sz="2400" dirty="0" smtClean="0"/>
              <a:t>- ערך מוחזר מקריאה ל-</a:t>
            </a:r>
            <a:r>
              <a:rPr lang="en-US" sz="2400" dirty="0" err="1" smtClean="0"/>
              <a:t>malloc</a:t>
            </a:r>
            <a:r>
              <a:rPr lang="en-US" sz="2400" dirty="0" smtClean="0"/>
              <a:t>, </a:t>
            </a:r>
            <a:r>
              <a:rPr lang="en-US" sz="2400" dirty="0" err="1" smtClean="0"/>
              <a:t>calloc</a:t>
            </a:r>
            <a:r>
              <a:rPr lang="he-IL" sz="2400" dirty="0" smtClean="0"/>
              <a:t> או</a:t>
            </a:r>
            <a:r>
              <a:rPr lang="en-US" sz="2400" dirty="0" smtClean="0"/>
              <a:t> </a:t>
            </a:r>
            <a:r>
              <a:rPr lang="en-US" sz="2400" dirty="0" err="1" smtClean="0"/>
              <a:t>realloc</a:t>
            </a:r>
            <a:r>
              <a:rPr lang="en-US" sz="2400" dirty="0" smtClean="0"/>
              <a:t> </a:t>
            </a:r>
            <a:r>
              <a:rPr lang="he-IL" sz="2400" dirty="0" smtClean="0"/>
              <a:t>אחרת שגיאה</a:t>
            </a:r>
          </a:p>
          <a:p>
            <a:pPr lvl="1"/>
            <a:r>
              <a:rPr lang="he-IL" sz="2400" dirty="0" smtClean="0"/>
              <a:t>אין שיחרור חלקי של זיכרון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4588" y="1524000"/>
            <a:ext cx="5758737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free(</a:t>
            </a:r>
            <a:r>
              <a:rPr lang="en-US" sz="28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he-I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10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הקצאת מערך בגודל משתנה</a:t>
            </a:r>
            <a:endParaRPr lang="he-I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6534150" y="6356350"/>
            <a:ext cx="2133600" cy="365125"/>
          </a:xfrm>
        </p:spPr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11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590550" y="1632466"/>
            <a:ext cx="7924800" cy="47459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*a, size,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("Enter array size\n");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&amp;size);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a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he-IL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 == NULL)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return 1;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free(a);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105400" y="2236232"/>
            <a:ext cx="3162300" cy="369332"/>
          </a:xfrm>
          <a:prstGeom prst="wedgeRectCallout">
            <a:avLst>
              <a:gd name="adj1" fmla="val -90619"/>
              <a:gd name="adj2" fmla="val 126891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קרא גודל מערך מהמשתמש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105400" y="2780705"/>
            <a:ext cx="3162300" cy="369332"/>
          </a:xfrm>
          <a:prstGeom prst="wedgeRectCallout">
            <a:avLst>
              <a:gd name="adj1" fmla="val -98450"/>
              <a:gd name="adj2" fmla="val 72732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הקצאת זיכרון בגודל המבוקש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105400" y="3478768"/>
            <a:ext cx="3162300" cy="369332"/>
          </a:xfrm>
          <a:prstGeom prst="wedgeRectCallout">
            <a:avLst>
              <a:gd name="adj1" fmla="val -119836"/>
              <a:gd name="adj2" fmla="val 825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בדיקה האם ההקצאה הצליחה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181600" y="4174093"/>
            <a:ext cx="3162300" cy="369332"/>
          </a:xfrm>
          <a:prstGeom prst="wedgeRectCallout">
            <a:avLst>
              <a:gd name="adj1" fmla="val -85499"/>
              <a:gd name="adj2" fmla="val -205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קלט מהמשתמש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181600" y="4869418"/>
            <a:ext cx="3162300" cy="369332"/>
          </a:xfrm>
          <a:prstGeom prst="wedgeRectCallout">
            <a:avLst>
              <a:gd name="adj1" fmla="val -85499"/>
              <a:gd name="adj2" fmla="val -205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הדפסת תוכן המערך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295650" y="5517118"/>
            <a:ext cx="3162300" cy="369332"/>
          </a:xfrm>
          <a:prstGeom prst="wedgeRectCallout">
            <a:avLst>
              <a:gd name="adj1" fmla="val -85198"/>
              <a:gd name="adj2" fmla="val -38164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שיחרור הזיכרון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הקצאת מערך בגודל משתנה</a:t>
            </a:r>
            <a:endParaRPr lang="he-I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6534150" y="6356350"/>
            <a:ext cx="2133600" cy="365125"/>
          </a:xfrm>
        </p:spPr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12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64925" y="1632466"/>
            <a:ext cx="5453990" cy="47459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*a, size,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("Enter array size\n");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&amp;size);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a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he-IL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 == NULL)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return 1;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free(a);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13525" y="1632466"/>
            <a:ext cx="1911927" cy="106323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main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size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kumimoji="0" lang="he-I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13525" y="3694968"/>
            <a:ext cx="1911927" cy="25951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13525" y="2695698"/>
            <a:ext cx="1911927" cy="99926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8125452" y="1632466"/>
            <a:ext cx="353530" cy="2062502"/>
          </a:xfrm>
          <a:prstGeom prst="rightBrace">
            <a:avLst>
              <a:gd name="adj1" fmla="val 1439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692000" tIns="0" rIns="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Stack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8125452" y="3694968"/>
            <a:ext cx="353530" cy="2595136"/>
          </a:xfrm>
          <a:prstGeom prst="rightBrace">
            <a:avLst>
              <a:gd name="adj1" fmla="val 1439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692000" tIns="0" rIns="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Heap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34150" y="4684935"/>
            <a:ext cx="994797" cy="55837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Elbow Connector 22"/>
          <p:cNvCxnSpPr/>
          <p:nvPr/>
        </p:nvCxnSpPr>
        <p:spPr bwMode="auto">
          <a:xfrm rot="16200000" flipH="1">
            <a:off x="5455044" y="3145414"/>
            <a:ext cx="2618631" cy="460414"/>
          </a:xfrm>
          <a:prstGeom prst="bentConnector3">
            <a:avLst>
              <a:gd name="adj1" fmla="val -124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פונקציות נוספות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r>
              <a:rPr lang="he-IL" dirty="0" smtClean="0"/>
              <a:t>מקצה מערך של </a:t>
            </a:r>
            <a:r>
              <a:rPr lang="en-US" dirty="0" smtClean="0"/>
              <a:t>n</a:t>
            </a:r>
            <a:r>
              <a:rPr lang="he-IL" dirty="0" smtClean="0"/>
              <a:t> איברים, כל איבר בגודל </a:t>
            </a:r>
            <a:r>
              <a:rPr lang="en-US" dirty="0" err="1" smtClean="0"/>
              <a:t>size_el</a:t>
            </a:r>
            <a:r>
              <a:rPr lang="he-IL" dirty="0" smtClean="0"/>
              <a:t> בתים, כל בית מאותחל לאפס (ולכן פחות יעילה). </a:t>
            </a:r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r>
              <a:rPr lang="he-IL" dirty="0" smtClean="0"/>
              <a:t>מקבלת מצביע לזיכרון שהוקצה דינאמית ומספר בתים </a:t>
            </a:r>
            <a:r>
              <a:rPr lang="en-US" dirty="0" smtClean="0"/>
              <a:t>size</a:t>
            </a:r>
            <a:endParaRPr lang="he-IL" dirty="0" smtClean="0"/>
          </a:p>
          <a:p>
            <a:pPr lvl="1" eaLnBrk="1" hangingPunct="1"/>
            <a:r>
              <a:rPr lang="he-IL" dirty="0" smtClean="0"/>
              <a:t>הפונקציה מקצה זיכרון בהתאם לגודל הנדרש</a:t>
            </a:r>
          </a:p>
          <a:p>
            <a:pPr lvl="1" eaLnBrk="1" hangingPunct="1"/>
            <a:r>
              <a:rPr lang="he-IL" dirty="0" smtClean="0"/>
              <a:t>מעתיקה את תכולת הזיכרון הישן לחדש</a:t>
            </a:r>
          </a:p>
          <a:p>
            <a:pPr lvl="1" eaLnBrk="1" hangingPunct="1"/>
            <a:r>
              <a:rPr lang="he-IL" dirty="0" smtClean="0"/>
              <a:t>משחררת את הזיכרון הישן</a:t>
            </a:r>
          </a:p>
          <a:p>
            <a:pPr eaLnBrk="1" hangingPunct="1"/>
            <a:r>
              <a:rPr lang="he-IL" dirty="0" smtClean="0"/>
              <a:t>בשתי הפונקציות קריאה מוצלחת תחזיר את כתובת תחילת הזיכרון המוקצה, אחרת יוחזר </a:t>
            </a:r>
            <a:r>
              <a:rPr lang="en-US" dirty="0" smtClean="0"/>
              <a:t>NULL</a:t>
            </a:r>
          </a:p>
        </p:txBody>
      </p:sp>
      <p:sp>
        <p:nvSpPr>
          <p:cNvPr id="1698820" name="Rectangle 4"/>
          <p:cNvSpPr>
            <a:spLocks noChangeArrowheads="1"/>
          </p:cNvSpPr>
          <p:nvPr/>
        </p:nvSpPr>
        <p:spPr bwMode="auto">
          <a:xfrm>
            <a:off x="1362075" y="1789113"/>
            <a:ext cx="6678613" cy="3460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0">
              <a:defRPr/>
            </a:pP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* calloc(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size_el )</a:t>
            </a:r>
          </a:p>
        </p:txBody>
      </p:sp>
      <p:sp>
        <p:nvSpPr>
          <p:cNvPr id="1698821" name="Rectangle 5"/>
          <p:cNvSpPr>
            <a:spLocks noChangeArrowheads="1"/>
          </p:cNvSpPr>
          <p:nvPr/>
        </p:nvSpPr>
        <p:spPr bwMode="auto">
          <a:xfrm>
            <a:off x="1362075" y="3340100"/>
            <a:ext cx="5819775" cy="3460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0">
              <a:defRPr/>
            </a:pP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* realloc(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*ptr,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size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calloc</a:t>
            </a:r>
            <a:r>
              <a:rPr lang="he-IL" dirty="0" smtClean="0"/>
              <a:t> - דוגמא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90550" y="1632466"/>
            <a:ext cx="7924800" cy="47459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*a, size,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("Enter array size\n");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&amp;size);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a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*)</a:t>
            </a:r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(size,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 == NULL)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return 1;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free(a);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715000" y="3449419"/>
            <a:ext cx="3162300" cy="923330"/>
          </a:xfrm>
          <a:prstGeom prst="wedgeRectCallout">
            <a:avLst>
              <a:gd name="adj1" fmla="val -109294"/>
              <a:gd name="adj2" fmla="val -48480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הקצאת </a:t>
            </a:r>
            <a:r>
              <a:rPr lang="en-US" dirty="0" smtClean="0"/>
              <a:t>size</a:t>
            </a:r>
            <a:r>
              <a:rPr lang="he-IL" dirty="0" smtClean="0"/>
              <a:t> אלמנטים, כל אלמנט בגודל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הפונקציה תאתחל את הזיכרון ל-0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realloc</a:t>
            </a:r>
            <a:r>
              <a:rPr lang="he-IL" dirty="0" smtClean="0"/>
              <a:t> - דוגמא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 = 0,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new_size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&amp;size);</a:t>
            </a: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size *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/* incomplete, must check if allocation succeeded */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new_size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new_size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pPr algn="l" rtl="0" eaLnBrk="1" hangingPunct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/* incomplete, must check if allocation succeeded */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!= NULL)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142038" y="2591875"/>
            <a:ext cx="1925637" cy="376238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/>
              <a:t>הקצאת זיכרון</a:t>
            </a:r>
            <a:endParaRPr lang="en-US"/>
          </a:p>
        </p:txBody>
      </p:sp>
      <p:sp>
        <p:nvSpPr>
          <p:cNvPr id="1702917" name="Freeform 5"/>
          <p:cNvSpPr>
            <a:spLocks/>
          </p:cNvSpPr>
          <p:nvPr/>
        </p:nvSpPr>
        <p:spPr bwMode="auto">
          <a:xfrm rot="2066374">
            <a:off x="5878513" y="2612513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702918" name="Rectangle 6"/>
          <p:cNvSpPr>
            <a:spLocks noChangeArrowheads="1"/>
          </p:cNvSpPr>
          <p:nvPr/>
        </p:nvSpPr>
        <p:spPr bwMode="auto">
          <a:xfrm>
            <a:off x="7027863" y="4157675"/>
            <a:ext cx="1925637" cy="376238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/>
              <a:t>הקצאת חדשה</a:t>
            </a:r>
            <a:endParaRPr lang="en-US"/>
          </a:p>
        </p:txBody>
      </p:sp>
      <p:sp>
        <p:nvSpPr>
          <p:cNvPr id="1702919" name="Freeform 7"/>
          <p:cNvSpPr>
            <a:spLocks/>
          </p:cNvSpPr>
          <p:nvPr/>
        </p:nvSpPr>
        <p:spPr bwMode="auto">
          <a:xfrm rot="2066374">
            <a:off x="6764338" y="4178313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702920" name="Rectangle 8"/>
          <p:cNvSpPr>
            <a:spLocks noChangeArrowheads="1"/>
          </p:cNvSpPr>
          <p:nvPr/>
        </p:nvSpPr>
        <p:spPr bwMode="auto">
          <a:xfrm>
            <a:off x="2787259" y="5980112"/>
            <a:ext cx="1630362" cy="376238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/>
              <a:t>שחרור זיכרון</a:t>
            </a:r>
            <a:endParaRPr lang="en-US"/>
          </a:p>
        </p:txBody>
      </p:sp>
      <p:sp>
        <p:nvSpPr>
          <p:cNvPr id="1702921" name="Freeform 9"/>
          <p:cNvSpPr>
            <a:spLocks/>
          </p:cNvSpPr>
          <p:nvPr/>
        </p:nvSpPr>
        <p:spPr bwMode="auto">
          <a:xfrm rot="2066374">
            <a:off x="2523734" y="6000750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זיכרון שהוקצה דינאמית</a:t>
            </a:r>
            <a:endParaRPr lang="en-US" dirty="0" smtClean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16</a:t>
            </a:fld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543050" y="1632466"/>
            <a:ext cx="7924800" cy="477053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 eaLnBrk="1" hangingPunct="1">
              <a:buFontTx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memPtr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memPtr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memPtr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!= NULL)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 something with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ptr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free(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5194563" y="4061638"/>
            <a:ext cx="3198812" cy="320675"/>
            <a:chOff x="3145" y="2753"/>
            <a:chExt cx="2015" cy="202"/>
          </a:xfrm>
        </p:grpSpPr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3145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3347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" name="Rectangle 44"/>
            <p:cNvSpPr>
              <a:spLocks noChangeArrowheads="1"/>
            </p:cNvSpPr>
            <p:nvPr/>
          </p:nvSpPr>
          <p:spPr bwMode="auto">
            <a:xfrm>
              <a:off x="3549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9" name="Rectangle 45"/>
            <p:cNvSpPr>
              <a:spLocks noChangeArrowheads="1"/>
            </p:cNvSpPr>
            <p:nvPr/>
          </p:nvSpPr>
          <p:spPr bwMode="auto">
            <a:xfrm>
              <a:off x="3746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0" name="Rectangle 46"/>
            <p:cNvSpPr>
              <a:spLocks noChangeArrowheads="1"/>
            </p:cNvSpPr>
            <p:nvPr/>
          </p:nvSpPr>
          <p:spPr bwMode="auto">
            <a:xfrm>
              <a:off x="3948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4150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4352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3" name="Rectangle 49"/>
            <p:cNvSpPr>
              <a:spLocks noChangeArrowheads="1"/>
            </p:cNvSpPr>
            <p:nvPr/>
          </p:nvSpPr>
          <p:spPr bwMode="auto">
            <a:xfrm>
              <a:off x="4554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4" name="Rectangle 50"/>
            <p:cNvSpPr>
              <a:spLocks noChangeArrowheads="1"/>
            </p:cNvSpPr>
            <p:nvPr/>
          </p:nvSpPr>
          <p:spPr bwMode="auto">
            <a:xfrm>
              <a:off x="4756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4958" y="2753"/>
              <a:ext cx="202" cy="2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5923225" y="2905938"/>
            <a:ext cx="1092200" cy="3460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ourier New" pitchFamily="49" charset="0"/>
                <a:cs typeface="Courier New" pitchFamily="49" charset="0"/>
              </a:rPr>
              <a:t>memPtr</a:t>
            </a:r>
          </a:p>
        </p:txBody>
      </p:sp>
      <p:cxnSp>
        <p:nvCxnSpPr>
          <p:cNvPr id="17" name="AutoShape 56"/>
          <p:cNvCxnSpPr>
            <a:cxnSpLocks noChangeShapeType="1"/>
            <a:stCxn id="16" idx="3"/>
          </p:cNvCxnSpPr>
          <p:nvPr/>
        </p:nvCxnSpPr>
        <p:spPr bwMode="auto">
          <a:xfrm flipH="1">
            <a:off x="5194563" y="3078975"/>
            <a:ext cx="1820862" cy="1143000"/>
          </a:xfrm>
          <a:prstGeom prst="bentConnector5">
            <a:avLst>
              <a:gd name="adj1" fmla="val -12556"/>
              <a:gd name="adj2" fmla="val 50556"/>
              <a:gd name="adj3" fmla="val 12005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18" name="Rectangle 57"/>
          <p:cNvSpPr>
            <a:spLocks noChangeArrowheads="1"/>
          </p:cNvSpPr>
          <p:nvPr/>
        </p:nvSpPr>
        <p:spPr bwMode="auto">
          <a:xfrm>
            <a:off x="5923225" y="5122088"/>
            <a:ext cx="1092200" cy="3460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ourier New" pitchFamily="49" charset="0"/>
                <a:cs typeface="Courier New" pitchFamily="49" charset="0"/>
              </a:rPr>
              <a:t>ptr</a:t>
            </a:r>
          </a:p>
        </p:txBody>
      </p:sp>
      <p:cxnSp>
        <p:nvCxnSpPr>
          <p:cNvPr id="19" name="AutoShape 58"/>
          <p:cNvCxnSpPr>
            <a:cxnSpLocks noChangeShapeType="1"/>
            <a:stCxn id="18" idx="3"/>
          </p:cNvCxnSpPr>
          <p:nvPr/>
        </p:nvCxnSpPr>
        <p:spPr bwMode="auto">
          <a:xfrm flipH="1" flipV="1">
            <a:off x="5194563" y="4221975"/>
            <a:ext cx="1820862" cy="1073150"/>
          </a:xfrm>
          <a:prstGeom prst="bentConnector5">
            <a:avLst>
              <a:gd name="adj1" fmla="val -12556"/>
              <a:gd name="adj2" fmla="val 50593"/>
              <a:gd name="adj3" fmla="val 12013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184041" y="2714687"/>
            <a:ext cx="2535237" cy="646331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he-IL" dirty="0" smtClean="0"/>
              <a:t>מותר להחזיר כתובת לזיכרון שהוקצה דינאמית</a:t>
            </a:r>
            <a:endParaRPr lang="en-US" dirty="0"/>
          </a:p>
        </p:txBody>
      </p:sp>
      <p:sp>
        <p:nvSpPr>
          <p:cNvPr id="22" name="Freeform 60"/>
          <p:cNvSpPr>
            <a:spLocks/>
          </p:cNvSpPr>
          <p:nvPr/>
        </p:nvSpPr>
        <p:spPr bwMode="auto">
          <a:xfrm rot="2066374">
            <a:off x="2920516" y="2869577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6630456" y="2145050"/>
            <a:ext cx="2243137" cy="6508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/>
              <a:t>הזיכרון שייך לתוכנית ולא לפונקציה</a:t>
            </a:r>
            <a:endParaRPr lang="en-US"/>
          </a:p>
        </p:txBody>
      </p:sp>
      <p:sp>
        <p:nvSpPr>
          <p:cNvPr id="24" name="Freeform 60"/>
          <p:cNvSpPr>
            <a:spLocks/>
          </p:cNvSpPr>
          <p:nvPr/>
        </p:nvSpPr>
        <p:spPr bwMode="auto">
          <a:xfrm rot="2066374">
            <a:off x="6366931" y="2302212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שיחרור זיכרון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אפשרות א': הפונקציה שהקצתה</a:t>
            </a:r>
          </a:p>
          <a:p>
            <a:pPr lvl="1"/>
            <a:r>
              <a:rPr lang="he-IL" sz="2400" dirty="0" smtClean="0"/>
              <a:t>האפשרות המועדפת – כותב הפונקציה אחראי על הזיכרון הדינאמי</a:t>
            </a:r>
          </a:p>
          <a:p>
            <a:endParaRPr lang="he-IL" sz="2400" dirty="0" smtClean="0"/>
          </a:p>
          <a:p>
            <a:r>
              <a:rPr lang="he-IL" sz="3200" dirty="0" smtClean="0"/>
              <a:t>אפשרות ב': החזרת הכתובת</a:t>
            </a:r>
          </a:p>
          <a:p>
            <a:pPr lvl="1"/>
            <a:r>
              <a:rPr lang="he-IL" sz="2400" dirty="0" smtClean="0"/>
              <a:t>האחריות עוברת למי שקרא לפונקציה המקצה</a:t>
            </a:r>
          </a:p>
          <a:p>
            <a:pPr lvl="1"/>
            <a:r>
              <a:rPr lang="he-IL" sz="2400" dirty="0" smtClean="0"/>
              <a:t>חובה לתעד זאת, אחרת "דליפת זיכרון"</a:t>
            </a:r>
          </a:p>
          <a:p>
            <a:pPr lvl="1"/>
            <a:endParaRPr lang="he-IL" sz="2400" dirty="0" smtClean="0"/>
          </a:p>
          <a:p>
            <a:r>
              <a:rPr lang="he-IL" sz="3200" dirty="0" smtClean="0"/>
              <a:t>עלינו להימנע ממצב שבו יש הקצאת זיכרון אבל לא מתקיים א' או ב'</a:t>
            </a:r>
            <a:endParaRPr lang="he-IL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18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19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305425" y="2592775"/>
            <a:ext cx="3590925" cy="369332"/>
          </a:xfrm>
          <a:prstGeom prst="borderCallout1">
            <a:avLst>
              <a:gd name="adj1" fmla="val 75568"/>
              <a:gd name="adj2" fmla="val -3627"/>
              <a:gd name="adj3" fmla="val -6237"/>
              <a:gd name="adj4" fmla="val -46823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מערך בגודל התחלתי כלשהו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הקצאת זיכרון דינאמית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עד עכשיו עשינו "הקצאה סטטית" </a:t>
            </a:r>
          </a:p>
          <a:p>
            <a:pPr lvl="1"/>
            <a:r>
              <a:rPr lang="he-IL" sz="2400" dirty="0" smtClean="0"/>
              <a:t>הגדרנו את משתני התוכנית כבר כשכתבנו אותה</a:t>
            </a:r>
          </a:p>
          <a:p>
            <a:pPr lvl="1"/>
            <a:r>
              <a:rPr lang="he-IL" sz="2400" dirty="0" smtClean="0"/>
              <a:t>הקומפיילר הקצה עבורם מקום בזיכרון</a:t>
            </a:r>
          </a:p>
          <a:p>
            <a:r>
              <a:rPr lang="he-IL" sz="3200" dirty="0" smtClean="0"/>
              <a:t>בפרט, בהגדרת מערך קבענו את גודלו ולא יכולנו לשנות אותו בזמן הריצה</a:t>
            </a:r>
          </a:p>
          <a:p>
            <a:pPr lvl="1"/>
            <a:r>
              <a:rPr lang="he-IL" sz="2800" dirty="0" smtClean="0"/>
              <a:t>למשל:</a:t>
            </a:r>
          </a:p>
          <a:p>
            <a:pPr lvl="1"/>
            <a:endParaRPr lang="he-IL" sz="2800" dirty="0" smtClean="0"/>
          </a:p>
          <a:p>
            <a:pPr lvl="1"/>
            <a:endParaRPr lang="he-IL" sz="2800" dirty="0" smtClean="0"/>
          </a:p>
          <a:p>
            <a:pPr lvl="1"/>
            <a:r>
              <a:rPr lang="he-IL" sz="2800" dirty="0" smtClean="0"/>
              <a:t>הנחנו חסם עליון על כמות המשתנים הנדרשת</a:t>
            </a:r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02009" y="4207883"/>
            <a:ext cx="5751191" cy="135421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a[10];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20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305425" y="2807732"/>
            <a:ext cx="3590925" cy="369332"/>
          </a:xfrm>
          <a:prstGeom prst="borderCallout1">
            <a:avLst>
              <a:gd name="adj1" fmla="val 75568"/>
              <a:gd name="adj2" fmla="val -3627"/>
              <a:gd name="adj3" fmla="val 62726"/>
              <a:gd name="adj4" fmla="val -76080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יש לוודא שהקצאת הזיכרון לא נכשלה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21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2807732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150981"/>
              <a:gd name="adj4" fmla="val -47759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קריאת קלט מהמשתמש עד לסוף השורה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22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3684032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73109"/>
              <a:gd name="adj4" fmla="val -34450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האם נגמר המקום?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23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3670950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165885"/>
              <a:gd name="adj4" fmla="val -32949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נקצה מערך גדול יותר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24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4492368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78200"/>
              <a:gd name="adj4" fmla="val -47235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לא לשכוח לבדוק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25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4505450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101411"/>
              <a:gd name="adj4" fmla="val -45982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לא לשכוח לעדכן את </a:t>
            </a:r>
            <a:r>
              <a:rPr lang="en-US" dirty="0" smtClean="0"/>
              <a:t>capacity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26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5229225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57602"/>
              <a:gd name="adj4" fmla="val -51047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נשמור </a:t>
            </a:r>
            <a:r>
              <a:rPr lang="he-IL" dirty="0" smtClean="0"/>
              <a:t>את התו שקראנו במקום המתאים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27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5598557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78200"/>
              <a:gd name="adj4" fmla="val -49241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בסוף נוסיף </a:t>
            </a:r>
            <a:r>
              <a:rPr lang="en-US" dirty="0" smtClean="0"/>
              <a:t>‘\0’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קריאת שורת קלט בגודל לא ידוע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28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228600" y="1649924"/>
            <a:ext cx="8667750" cy="47064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0, c, capacity = INITIAL_SIZE;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*buffer = 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(capacity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c !=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c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== capacity – 1)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buffer = (char*)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(buffer, capacity * INCREMENT *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(buffer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capacity = capacity * INCREMENT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(char);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buffer[index++] = c;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buffer[index] = 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buffer;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5598557"/>
            <a:ext cx="3800475" cy="646331"/>
          </a:xfrm>
          <a:prstGeom prst="borderCallout1">
            <a:avLst>
              <a:gd name="adj1" fmla="val 75568"/>
              <a:gd name="adj2" fmla="val -3627"/>
              <a:gd name="adj3" fmla="val 72975"/>
              <a:gd name="adj4" fmla="val -73988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מחזירים זיכרון שהוקצה דינאמית – באחריות הלקוח לשחרר (צריך לתעד)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readLine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29</a:t>
            </a:fld>
            <a:endParaRPr lang="he-IL" dirty="0"/>
          </a:p>
        </p:txBody>
      </p:sp>
      <p:sp>
        <p:nvSpPr>
          <p:cNvPr id="7" name="Content Placeholder 3"/>
          <p:cNvSpPr txBox="1">
            <a:spLocks noChangeArrowheads="1"/>
          </p:cNvSpPr>
          <p:nvPr/>
        </p:nvSpPr>
        <p:spPr bwMode="auto">
          <a:xfrm>
            <a:off x="885825" y="2238375"/>
            <a:ext cx="7458075" cy="3448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*line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(line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free(line);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343525" y="2053709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211937"/>
              <a:gd name="adj4" fmla="val -34955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קריאת שורת קלט מהמשתמש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טעות נפוצה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ניסיון להגדיר מערך בגודל משתנה</a:t>
            </a:r>
          </a:p>
          <a:p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הקומפיילר צריך לדעת כמה זיכרון להקצות לכל משתנה</a:t>
            </a:r>
            <a:endParaRPr lang="he-IL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956388" y="2286000"/>
            <a:ext cx="6415962" cy="20621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("enter number of elements\n");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("%d", &amp;size);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a[size];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901553"/>
            <a:ext cx="1171575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dirty="0" smtClean="0">
                <a:solidFill>
                  <a:srgbClr val="FF0000"/>
                </a:solidFill>
              </a:rPr>
              <a:t> </a:t>
            </a:r>
            <a:r>
              <a:rPr lang="he-IL" sz="88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×</a:t>
            </a:r>
            <a:endParaRPr lang="he-IL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readLine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30</a:t>
            </a:fld>
            <a:endParaRPr lang="he-IL" dirty="0"/>
          </a:p>
        </p:txBody>
      </p:sp>
      <p:sp>
        <p:nvSpPr>
          <p:cNvPr id="7" name="Content Placeholder 3"/>
          <p:cNvSpPr txBox="1">
            <a:spLocks noChangeArrowheads="1"/>
          </p:cNvSpPr>
          <p:nvPr/>
        </p:nvSpPr>
        <p:spPr bwMode="auto">
          <a:xfrm>
            <a:off x="885825" y="2238375"/>
            <a:ext cx="7458075" cy="3448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*line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(line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free(line);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2511772"/>
            <a:ext cx="3800475" cy="646331"/>
          </a:xfrm>
          <a:prstGeom prst="borderCallout1">
            <a:avLst>
              <a:gd name="adj1" fmla="val 75568"/>
              <a:gd name="adj2" fmla="val -3627"/>
              <a:gd name="adj3" fmla="val 107305"/>
              <a:gd name="adj4" fmla="val -47988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אם הייתה בעיה נדפיס הודעת שגיאה ונסיים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readLine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31</a:t>
            </a:fld>
            <a:endParaRPr lang="he-IL" dirty="0"/>
          </a:p>
        </p:txBody>
      </p:sp>
      <p:sp>
        <p:nvSpPr>
          <p:cNvPr id="7" name="Content Placeholder 3"/>
          <p:cNvSpPr txBox="1">
            <a:spLocks noChangeArrowheads="1"/>
          </p:cNvSpPr>
          <p:nvPr/>
        </p:nvSpPr>
        <p:spPr bwMode="auto">
          <a:xfrm>
            <a:off x="885825" y="2238375"/>
            <a:ext cx="7458075" cy="3448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*line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(line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free(line);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3831193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33620"/>
              <a:gd name="adj4" fmla="val -59516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שימו לב לערך המוחזר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readLine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32</a:t>
            </a:fld>
            <a:endParaRPr lang="he-IL" dirty="0"/>
          </a:p>
        </p:txBody>
      </p:sp>
      <p:sp>
        <p:nvSpPr>
          <p:cNvPr id="7" name="Content Placeholder 3"/>
          <p:cNvSpPr txBox="1">
            <a:spLocks noChangeArrowheads="1"/>
          </p:cNvSpPr>
          <p:nvPr/>
        </p:nvSpPr>
        <p:spPr bwMode="auto">
          <a:xfrm>
            <a:off x="885825" y="2238375"/>
            <a:ext cx="7458075" cy="3448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*line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(line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free(line);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4012168"/>
            <a:ext cx="3800475" cy="369332"/>
          </a:xfrm>
          <a:prstGeom prst="borderCallout1">
            <a:avLst>
              <a:gd name="adj1" fmla="val 75568"/>
              <a:gd name="adj2" fmla="val -3627"/>
              <a:gd name="adj3" fmla="val 95515"/>
              <a:gd name="adj4" fmla="val -35957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נשתמש בקלט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readLine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33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885825" y="2238375"/>
            <a:ext cx="7458075" cy="3448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*line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(line == NULL)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free(line);</a:t>
            </a:r>
          </a:p>
          <a:p>
            <a:pPr algn="l" rtl="0"/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95875" y="4334649"/>
            <a:ext cx="3800475" cy="646331"/>
          </a:xfrm>
          <a:prstGeom prst="borderCallout1">
            <a:avLst>
              <a:gd name="adj1" fmla="val 57884"/>
              <a:gd name="adj2" fmla="val -4128"/>
              <a:gd name="adj3" fmla="val 65304"/>
              <a:gd name="adj4" fmla="val -66033"/>
            </a:avLst>
          </a:prstGeom>
          <a:solidFill>
            <a:srgbClr val="E8E7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כשאיננו צריכים יותר את הקלט, נשחרר את הזיכרון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הקצאת זיכרון - בעיות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נדיר שהקצאת הזיכרון נכשלת</a:t>
            </a:r>
          </a:p>
          <a:p>
            <a:r>
              <a:rPr lang="he-IL" sz="3200" dirty="0" smtClean="0"/>
              <a:t>אפשרויות לטיפול:</a:t>
            </a:r>
          </a:p>
          <a:p>
            <a:pPr lvl="1"/>
            <a:r>
              <a:rPr lang="he-IL" sz="3200" dirty="0" smtClean="0"/>
              <a:t>החזרת הערך </a:t>
            </a:r>
            <a:r>
              <a:rPr lang="en-US" sz="3200" dirty="0" smtClean="0"/>
              <a:t>NULL</a:t>
            </a:r>
            <a:r>
              <a:rPr lang="he-IL" sz="3200" dirty="0" smtClean="0"/>
              <a:t> מהפונקציה - כאשר תפקיד הפונקציה הוא הקצאת הזיכרון</a:t>
            </a:r>
          </a:p>
          <a:p>
            <a:pPr lvl="1"/>
            <a:r>
              <a:rPr lang="he-IL" sz="3200" dirty="0" smtClean="0"/>
              <a:t>שימוש בפונקציה </a:t>
            </a:r>
            <a:r>
              <a:rPr lang="en-US" sz="3200" dirty="0" smtClean="0"/>
              <a:t>exit</a:t>
            </a:r>
            <a:r>
              <a:rPr lang="he-IL" sz="3200" dirty="0" smtClean="0"/>
              <a:t> לסיום התכנית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הפונקציה </a:t>
            </a:r>
            <a:r>
              <a:rPr lang="en-US" dirty="0" smtClean="0"/>
              <a:t>exit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dirty="0" smtClean="0"/>
          </a:p>
          <a:p>
            <a:r>
              <a:rPr lang="he-IL" sz="3200" dirty="0" smtClean="0"/>
              <a:t>מוגדרת ב </a:t>
            </a:r>
            <a:r>
              <a:rPr lang="en-US" sz="3200" dirty="0" err="1" smtClean="0"/>
              <a:t>stdlib.h</a:t>
            </a:r>
            <a:endParaRPr lang="he-IL" sz="3200" dirty="0" smtClean="0"/>
          </a:p>
          <a:p>
            <a:r>
              <a:rPr lang="he-IL" sz="3200" dirty="0" smtClean="0"/>
              <a:t>מסיימת את התכנית באופן מיידי</a:t>
            </a:r>
          </a:p>
          <a:p>
            <a:pPr lvl="1"/>
            <a:r>
              <a:rPr lang="he-IL" sz="2800" dirty="0" smtClean="0"/>
              <a:t>נשתמש רק </a:t>
            </a:r>
            <a:r>
              <a:rPr lang="he-IL" sz="2800" dirty="0" smtClean="0"/>
              <a:t>כאשר מתרחשת בעיה </a:t>
            </a:r>
            <a:r>
              <a:rPr lang="he-IL" sz="2800" dirty="0" smtClean="0"/>
              <a:t>שאין </a:t>
            </a:r>
            <a:r>
              <a:rPr lang="he-IL" sz="2800" dirty="0" smtClean="0"/>
              <a:t>לנו שום דרך לטפל בה</a:t>
            </a:r>
          </a:p>
          <a:p>
            <a:pPr lvl="1"/>
            <a:endParaRPr lang="he-IL" sz="2800" dirty="0" smtClean="0"/>
          </a:p>
          <a:p>
            <a:r>
              <a:rPr lang="he-IL" sz="3200" dirty="0" smtClean="0"/>
              <a:t>בדרך כלל נדפיס הודעת שגיאה למשתמש ונסיים את תכנית</a:t>
            </a:r>
          </a:p>
          <a:p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79237" y="1524000"/>
            <a:ext cx="6755363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void exit(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 לשימוש ב-</a:t>
            </a:r>
            <a:r>
              <a:rPr lang="en-US" dirty="0" smtClean="0"/>
              <a:t>exit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נשנה את גודלו של מערך של </a:t>
            </a:r>
            <a:r>
              <a:rPr lang="en-US" sz="3200" dirty="0" err="1" smtClean="0"/>
              <a:t>int</a:t>
            </a:r>
            <a:r>
              <a:rPr lang="he-IL" sz="3200" dirty="0" smtClean="0"/>
              <a:t> בעזרת </a:t>
            </a:r>
            <a:r>
              <a:rPr lang="en-US" sz="3200" dirty="0" err="1" smtClean="0"/>
              <a:t>realloc</a:t>
            </a:r>
            <a:endParaRPr lang="he-IL" sz="3200" dirty="0" smtClean="0"/>
          </a:p>
          <a:p>
            <a:r>
              <a:rPr lang="he-IL" sz="3200" dirty="0" smtClean="0"/>
              <a:t>אם השינוי נכשל, נסיים את התכנית</a:t>
            </a:r>
            <a:endParaRPr lang="he-IL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36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885825" y="2850091"/>
            <a:ext cx="7458075" cy="301631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resize(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*array,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(array == NULL)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array = 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(array,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(array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"Fatal error: memory allocation failed!\n"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(1);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הקצאה דינאמית של מבנים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בדיוק כמו בטיפוסים בסיסיים</a:t>
            </a:r>
            <a:endParaRPr lang="he-IL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37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885825" y="2244435"/>
            <a:ext cx="7458075" cy="36932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*title, *author;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 Book;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Book*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newBook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*title,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*author)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Book *result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(Book*)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(Book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incomplete, must check if allocation succeeded */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result-&gt;title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(title);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&gt;author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author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incomplete, must check if allocation succeeded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119200" y="3740400"/>
            <a:ext cx="1422000" cy="2628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endParaRPr lang="he-I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משתנים בשורת הפקודה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38</a:t>
            </a:fld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בעת הרצת התוכנית ניתן להעביר לה משתנים בשורת הפקודה</a:t>
            </a:r>
          </a:p>
          <a:p>
            <a:r>
              <a:rPr lang="he-IL" sz="3200" dirty="0" smtClean="0"/>
              <a:t>משתנים אלו יועברו כארגומנטים ל-</a:t>
            </a:r>
            <a:r>
              <a:rPr lang="en-US" sz="3200" dirty="0" smtClean="0"/>
              <a:t>main</a:t>
            </a:r>
            <a:endParaRPr lang="he-IL" sz="3200" dirty="0" smtClean="0"/>
          </a:p>
          <a:p>
            <a:r>
              <a:rPr lang="he-IL" sz="3200" dirty="0" smtClean="0"/>
              <a:t>כל המשתנים הם מחרוזות</a:t>
            </a:r>
            <a:endParaRPr lang="he-IL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39</a:t>
            </a:fld>
            <a:endParaRPr lang="he-IL" dirty="0"/>
          </a:p>
        </p:txBody>
      </p:sp>
      <p:sp>
        <p:nvSpPr>
          <p:cNvPr id="7" name="Content Placeholder 3"/>
          <p:cNvSpPr txBox="1">
            <a:spLocks noChangeArrowheads="1"/>
          </p:cNvSpPr>
          <p:nvPr/>
        </p:nvSpPr>
        <p:spPr bwMode="auto">
          <a:xfrm>
            <a:off x="885825" y="4738236"/>
            <a:ext cx="7458075" cy="13419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57200" y="3859481"/>
            <a:ext cx="1947552" cy="369332"/>
          </a:xfrm>
          <a:prstGeom prst="wedgeRectCallout">
            <a:avLst>
              <a:gd name="adj1" fmla="val 53295"/>
              <a:gd name="adj2" fmla="val 2055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מספר המשתנים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065319" y="3859481"/>
            <a:ext cx="2881746" cy="369332"/>
          </a:xfrm>
          <a:prstGeom prst="wedgeRectCallout">
            <a:avLst>
              <a:gd name="adj1" fmla="val -52933"/>
              <a:gd name="adj2" fmla="val 1991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מערך של מחרוזות (המשתנים)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הקצאת זיכרון דינאמית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לא תמיד כל המידע ידוע בזמן כתיבת התכנית</a:t>
            </a:r>
          </a:p>
          <a:p>
            <a:pPr lvl="1"/>
            <a:r>
              <a:rPr lang="he-IL" sz="2800" dirty="0" smtClean="0">
                <a:ea typeface="+mn-ea"/>
              </a:rPr>
              <a:t>לדוגמא, תלוי בקלט מהמשתמש</a:t>
            </a:r>
          </a:p>
          <a:p>
            <a:pPr lvl="1"/>
            <a:endParaRPr lang="he-IL" sz="2400" dirty="0" smtClean="0"/>
          </a:p>
          <a:p>
            <a:r>
              <a:rPr lang="he-IL" sz="3200" dirty="0" smtClean="0"/>
              <a:t>ניתן להקצות זיכרון במהלך ריצת התכנית</a:t>
            </a:r>
          </a:p>
          <a:p>
            <a:pPr lvl="1"/>
            <a:r>
              <a:rPr lang="he-IL" sz="2800" dirty="0" smtClean="0"/>
              <a:t>הזיכרון יוקצה באזור ה"ערימה" (</a:t>
            </a:r>
            <a:r>
              <a:rPr lang="en-US" sz="2800" dirty="0" smtClean="0"/>
              <a:t>heap</a:t>
            </a:r>
            <a:r>
              <a:rPr lang="he-IL" sz="2800" dirty="0" smtClean="0"/>
              <a:t>)</a:t>
            </a:r>
          </a:p>
          <a:p>
            <a:pPr lvl="1"/>
            <a:r>
              <a:rPr lang="he-IL" sz="2800" dirty="0" smtClean="0"/>
              <a:t>לא נעלם כאשר הפונקציה מסתיימת</a:t>
            </a:r>
          </a:p>
          <a:p>
            <a:pPr lvl="1"/>
            <a:r>
              <a:rPr lang="he-IL" sz="2800" dirty="0" smtClean="0"/>
              <a:t>הקצאה ושחרור באחריות המתכנת</a:t>
            </a:r>
          </a:p>
          <a:p>
            <a:pPr lvl="1"/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</a:t>
            </a:fld>
            <a:endParaRPr lang="he-I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מעביר את הערכים?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סביבת הריצה (מערכת ההפעלה) אחראית להעביר את המשתנים ל-</a:t>
            </a:r>
            <a:r>
              <a:rPr lang="en-US" sz="3200" dirty="0" smtClean="0"/>
              <a:t>main</a:t>
            </a:r>
            <a:br>
              <a:rPr lang="en-US" sz="3200" dirty="0" smtClean="0"/>
            </a:br>
            <a:endParaRPr lang="he-IL" sz="3200" dirty="0" smtClean="0"/>
          </a:p>
          <a:p>
            <a:r>
              <a:rPr lang="he-IL" sz="3200" dirty="0" smtClean="0"/>
              <a:t>המשתנים יקיימו את התנאים הבאים:</a:t>
            </a:r>
          </a:p>
          <a:p>
            <a:pPr lvl="1"/>
            <a:r>
              <a:rPr lang="en-US" sz="2800" dirty="0" err="1" smtClean="0"/>
              <a:t>argc</a:t>
            </a:r>
            <a:r>
              <a:rPr lang="he-IL" sz="2800" dirty="0" smtClean="0"/>
              <a:t> יהיה חיובי</a:t>
            </a:r>
          </a:p>
          <a:p>
            <a:pPr lvl="1"/>
            <a:r>
              <a:rPr lang="en-US" sz="2800" dirty="0" err="1" smtClean="0"/>
              <a:t>argv</a:t>
            </a:r>
            <a:r>
              <a:rPr lang="en-US" sz="2800" dirty="0" smtClean="0"/>
              <a:t>[</a:t>
            </a:r>
            <a:r>
              <a:rPr lang="en-US" sz="2800" dirty="0" err="1" smtClean="0"/>
              <a:t>argc</a:t>
            </a:r>
            <a:r>
              <a:rPr lang="en-US" sz="2800" dirty="0" smtClean="0"/>
              <a:t>] == NULL</a:t>
            </a:r>
            <a:endParaRPr lang="en-US" sz="2800" dirty="0" smtClean="0"/>
          </a:p>
          <a:p>
            <a:pPr lvl="1"/>
            <a:r>
              <a:rPr lang="en-US" sz="2800" dirty="0" err="1" smtClean="0"/>
              <a:t>argv</a:t>
            </a:r>
            <a:r>
              <a:rPr lang="en-US" sz="2800" dirty="0" smtClean="0"/>
              <a:t>[0]</a:t>
            </a:r>
            <a:r>
              <a:rPr lang="he-IL" sz="2800" dirty="0" smtClean="0"/>
              <a:t> היא מחרוזת המכילה את שם התכנית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40</a:t>
            </a:fld>
            <a:endParaRPr lang="he-I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התכנית מדפיסה את ערכי המשתנים</a:t>
            </a:r>
            <a:endParaRPr lang="he-IL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41</a:t>
            </a:fld>
            <a:endParaRPr lang="he-IL" dirty="0"/>
          </a:p>
        </p:txBody>
      </p:sp>
      <p:sp>
        <p:nvSpPr>
          <p:cNvPr id="5" name="Content Placeholder 3"/>
          <p:cNvSpPr txBox="1">
            <a:spLocks noChangeArrowheads="1"/>
          </p:cNvSpPr>
          <p:nvPr/>
        </p:nvSpPr>
        <p:spPr bwMode="auto">
          <a:xfrm>
            <a:off x="885825" y="2327564"/>
            <a:ext cx="7458075" cy="325383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/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[%d] = %s\n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 rtl="0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EXIT_SUCCESS;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דוגמת הרצה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42</a:t>
            </a:fld>
            <a:endParaRPr lang="he-I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524000"/>
            <a:ext cx="86582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מערך של ארגומנטים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43</a:t>
            </a:fld>
            <a:endParaRPr lang="he-I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92531" y="3408200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argc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92531" y="4631358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argv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88131" y="4631358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88131" y="3942590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88131" y="3253822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88131" y="2565054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1404000" numCol="1" rtlCol="1" anchor="t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88131" y="1876286"/>
            <a:ext cx="1508166" cy="68876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680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NULL</a:t>
            </a:r>
          </a:p>
        </p:txBody>
      </p:sp>
      <p:cxnSp>
        <p:nvCxnSpPr>
          <p:cNvPr id="15" name="Straight Arrow Connector 14"/>
          <p:cNvCxnSpPr>
            <a:endCxn id="9" idx="1"/>
          </p:cNvCxnSpPr>
          <p:nvPr/>
        </p:nvCxnSpPr>
        <p:spPr bwMode="auto">
          <a:xfrm>
            <a:off x="1816925" y="4975742"/>
            <a:ext cx="217120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 w="lg" len="lg"/>
            <a:tailEnd type="triangle" w="lg" len="lg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53200" y="4631358"/>
            <a:ext cx="1508166" cy="688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680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/>
              <a:t>“1”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553200" y="3942590"/>
            <a:ext cx="1508166" cy="688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6800" numCol="1" rtlCol="1" anchor="ctr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dirty="0" smtClean="0"/>
              <a:t>“</a:t>
            </a:r>
            <a:r>
              <a:rPr lang="en-US" dirty="0" err="1" smtClean="0"/>
              <a:t>abcde</a:t>
            </a:r>
            <a:r>
              <a:rPr lang="en-US" dirty="0" smtClean="0"/>
              <a:t>”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553200" y="3253822"/>
            <a:ext cx="1508166" cy="688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6800" numCol="1" rtlCol="1" anchor="ctr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dirty="0" smtClean="0"/>
              <a:t>“100”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553200" y="2565054"/>
            <a:ext cx="1508166" cy="688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6800" numCol="1" rtlCol="1" anchor="ctr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dirty="0" smtClean="0"/>
              <a:t>“hello world”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4712525" y="4975742"/>
            <a:ext cx="1803070" cy="31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 w="lg" len="lg"/>
            <a:tailEnd type="triangle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12525" y="2907867"/>
            <a:ext cx="1840675" cy="15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 w="lg" len="lg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712525" y="4285404"/>
            <a:ext cx="1840675" cy="15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 w="lg" len="lg"/>
            <a:tailEnd type="triangle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712525" y="3570929"/>
            <a:ext cx="1840675" cy="15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 w="lg" len="lg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מחשבון פשוט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44</a:t>
            </a:fld>
            <a:endParaRPr lang="he-IL" dirty="0"/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 bwMode="auto">
          <a:xfrm>
            <a:off x="457200" y="1264725"/>
            <a:ext cx="8413668" cy="5349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</a:t>
            </a:r>
            <a:br>
              <a:rPr lang="en-US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result;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char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operator;</a:t>
            </a:r>
          </a:p>
          <a:p>
            <a:pPr algn="l" rtl="0"/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/* incomplete, make sure all arguments are present */</a:t>
            </a:r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atof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atof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[3]);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operator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algn="l" rtl="0"/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switch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(operator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'+':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result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'-':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result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'*':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result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'/':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result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("%g %c %g = %g\n",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leftOperand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operator,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rightOperand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result);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EXIT_SUCCESS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מודל הזיכרון של התכנית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הקוד </a:t>
            </a:r>
          </a:p>
          <a:p>
            <a:pPr lvl="1"/>
            <a:r>
              <a:rPr lang="he-IL" dirty="0" smtClean="0"/>
              <a:t>פקודות התכנית </a:t>
            </a:r>
          </a:p>
          <a:p>
            <a:r>
              <a:rPr lang="en-US" sz="3200" dirty="0" smtClean="0"/>
              <a:t>Data</a:t>
            </a:r>
            <a:endParaRPr lang="he-IL" sz="3200" dirty="0" smtClean="0"/>
          </a:p>
          <a:p>
            <a:pPr lvl="1"/>
            <a:r>
              <a:rPr lang="he-IL" dirty="0" smtClean="0"/>
              <a:t>מחרוזות שהוגדרו ע"י המתכנת</a:t>
            </a:r>
          </a:p>
          <a:p>
            <a:r>
              <a:rPr lang="he-IL" sz="3200" dirty="0" smtClean="0"/>
              <a:t>מחסנית (</a:t>
            </a:r>
            <a:r>
              <a:rPr lang="en-US" sz="3200" dirty="0" smtClean="0"/>
              <a:t>Stack</a:t>
            </a:r>
            <a:r>
              <a:rPr lang="he-IL" sz="3200" dirty="0" smtClean="0"/>
              <a:t>)</a:t>
            </a:r>
          </a:p>
          <a:p>
            <a:pPr lvl="1"/>
            <a:r>
              <a:rPr lang="he-IL" dirty="0" smtClean="0"/>
              <a:t>משמש </a:t>
            </a:r>
            <a:r>
              <a:rPr lang="he-IL" dirty="0" err="1" smtClean="0"/>
              <a:t>לאיחסון</a:t>
            </a:r>
            <a:r>
              <a:rPr lang="he-IL" dirty="0" smtClean="0"/>
              <a:t> משתנים לוקאליים</a:t>
            </a:r>
          </a:p>
          <a:p>
            <a:pPr lvl="1"/>
            <a:r>
              <a:rPr lang="en-US" dirty="0" smtClean="0"/>
              <a:t>Last In First Out (LIFO)</a:t>
            </a:r>
            <a:endParaRPr lang="he-IL" dirty="0" smtClean="0"/>
          </a:p>
          <a:p>
            <a:pPr lvl="1"/>
            <a:r>
              <a:rPr lang="he-IL" dirty="0" smtClean="0"/>
              <a:t>בשליטת התכנית</a:t>
            </a:r>
          </a:p>
          <a:p>
            <a:r>
              <a:rPr lang="he-IL" sz="3200" dirty="0" smtClean="0"/>
              <a:t>ערימה (</a:t>
            </a:r>
            <a:r>
              <a:rPr lang="en-US" sz="3200" dirty="0" smtClean="0"/>
              <a:t>Heap</a:t>
            </a:r>
            <a:r>
              <a:rPr lang="he-IL" sz="3200" dirty="0" smtClean="0"/>
              <a:t>)</a:t>
            </a:r>
          </a:p>
          <a:p>
            <a:pPr lvl="1"/>
            <a:r>
              <a:rPr lang="he-IL" dirty="0" smtClean="0"/>
              <a:t>בשליטת המתכנתת (היום!)</a:t>
            </a:r>
          </a:p>
          <a:p>
            <a:endParaRPr lang="he-IL" sz="3200" dirty="0" smtClean="0"/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293688" y="2487613"/>
            <a:ext cx="887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/>
              <a:t>קריאה </a:t>
            </a:r>
          </a:p>
          <a:p>
            <a:r>
              <a:rPr lang="he-IL"/>
              <a:t>בלבד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293688" y="4619381"/>
            <a:ext cx="887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dirty="0"/>
              <a:t>קריאה </a:t>
            </a:r>
          </a:p>
          <a:p>
            <a:r>
              <a:rPr lang="he-IL" dirty="0"/>
              <a:t>וכתיבה</a:t>
            </a:r>
          </a:p>
        </p:txBody>
      </p:sp>
      <p:sp>
        <p:nvSpPr>
          <p:cNvPr id="13326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F61BD60-400E-414F-9C88-B9B9D1374D61}" type="slidenum">
              <a:rPr lang="he-IL"/>
              <a:pPr/>
              <a:t>5</a:t>
            </a:fld>
            <a:endParaRPr lang="he-IL"/>
          </a:p>
        </p:txBody>
      </p:sp>
      <p:sp>
        <p:nvSpPr>
          <p:cNvPr id="15" name="Rectangle 14"/>
          <p:cNvSpPr/>
          <p:nvPr/>
        </p:nvSpPr>
        <p:spPr bwMode="auto">
          <a:xfrm>
            <a:off x="1341914" y="1737755"/>
            <a:ext cx="1911927" cy="96361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קוד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341914" y="2697787"/>
            <a:ext cx="1911927" cy="963613"/>
          </a:xfrm>
          <a:prstGeom prst="rect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data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41914" y="3661400"/>
            <a:ext cx="1911927" cy="1256675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מחסנית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stack</a:t>
            </a:r>
            <a:r>
              <a:rPr lang="he-IL" dirty="0" smtClean="0"/>
              <a:t>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341914" y="4918199"/>
            <a:ext cx="1911927" cy="1256675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ערימה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heap</a:t>
            </a:r>
            <a:r>
              <a:rPr lang="he-IL" dirty="0" smtClean="0"/>
              <a:t>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הקצאה דינאמית בשפת </a:t>
            </a:r>
            <a:r>
              <a:rPr lang="en-US" dirty="0" smtClean="0"/>
              <a:t>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</a:t>
            </a:r>
            <a:r>
              <a:rPr lang="he-IL" sz="3200" dirty="0" smtClean="0"/>
              <a:t> מספקת לנו מנגנון בסיסי להקצאה ושחרור של זיכרון</a:t>
            </a:r>
          </a:p>
          <a:p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מוגדרות ב </a:t>
            </a:r>
            <a:r>
              <a:rPr lang="en-US" sz="3200" dirty="0" err="1" smtClean="0"/>
              <a:t>stdlib.h</a:t>
            </a:r>
            <a:endParaRPr lang="he-IL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6</a:t>
            </a:fld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733675"/>
          <a:ext cx="6819900" cy="2286000"/>
        </p:xfrm>
        <a:graphic>
          <a:graphicData uri="http://schemas.openxmlformats.org/drawingml/2006/table">
            <a:tbl>
              <a:tblPr rtl="1" firstRow="1">
                <a:tableStyleId>{00A15C55-8517-42AA-B614-E9B94910E393}</a:tableStyleId>
              </a:tblPr>
              <a:tblGrid>
                <a:gridCol w="1811536"/>
                <a:gridCol w="500836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פונקציה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מטרה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400" dirty="0" err="1" smtClean="0"/>
                        <a:t>malloc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הקצאת</a:t>
                      </a:r>
                      <a:r>
                        <a:rPr lang="he-IL" sz="2400" baseline="0" dirty="0" smtClean="0"/>
                        <a:t> זיכרון בגודל מבוקש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400" dirty="0" err="1" smtClean="0"/>
                        <a:t>calloc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הקצאת מערך של אברים </a:t>
                      </a:r>
                      <a:r>
                        <a:rPr lang="he-IL" sz="2400" dirty="0" err="1" smtClean="0"/>
                        <a:t>ואיתחולו</a:t>
                      </a:r>
                      <a:r>
                        <a:rPr lang="he-IL" sz="2400" dirty="0" smtClean="0"/>
                        <a:t> ל-0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/>
                        <a:t>free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שחרור זיכרון שהוקצה קודם</a:t>
                      </a:r>
                      <a:r>
                        <a:rPr lang="he-IL" sz="2400" baseline="0" dirty="0" smtClean="0"/>
                        <a:t> לכן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400" dirty="0" err="1" smtClean="0"/>
                        <a:t>realloc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שינוי גודלו של</a:t>
                      </a:r>
                      <a:r>
                        <a:rPr lang="he-IL" sz="2400" baseline="0" dirty="0" smtClean="0"/>
                        <a:t> זיכרון שהוקצה קודם לכן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הפונקציה </a:t>
            </a:r>
            <a:r>
              <a:rPr lang="en-US" dirty="0" err="1" smtClean="0"/>
              <a:t>malloc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he-IL" sz="3200" dirty="0" smtClean="0"/>
              <a:t>מקבלת את גודל הזיכרון שנרצה להקצות (בבתים)</a:t>
            </a:r>
          </a:p>
          <a:p>
            <a:pPr algn="r"/>
            <a:r>
              <a:rPr lang="he-IL" sz="3200" dirty="0" smtClean="0"/>
              <a:t>מחזירה את הכתובת לזיכרון שהוקצה</a:t>
            </a:r>
          </a:p>
          <a:p>
            <a:pPr lvl="1"/>
            <a:r>
              <a:rPr lang="en-US" sz="2400" dirty="0" smtClean="0"/>
              <a:t>NULL</a:t>
            </a:r>
            <a:r>
              <a:rPr lang="he-IL" sz="2400" dirty="0" smtClean="0"/>
              <a:t> אם נכשלה</a:t>
            </a:r>
          </a:p>
          <a:p>
            <a:r>
              <a:rPr lang="he-IL" sz="3200" dirty="0" smtClean="0"/>
              <a:t>תמיד יש לבדוק אם הקצאת הזיכרון הצליחה או נכשלה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4588" y="1600200"/>
            <a:ext cx="5758737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nBytes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he-I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he-IL" dirty="0" smtClean="0"/>
              <a:t> דוגמא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he-IL" sz="3200" dirty="0" smtClean="0"/>
              <a:t>הקצאה דינאמית של זיכרון בגודל 10 </a:t>
            </a:r>
            <a:r>
              <a:rPr lang="en-US" sz="3200" dirty="0" err="1" smtClean="0"/>
              <a:t>int</a:t>
            </a:r>
            <a:endParaRPr lang="he-IL" sz="3200" dirty="0" smtClean="0"/>
          </a:p>
          <a:p>
            <a:pPr algn="r"/>
            <a:endParaRPr lang="he-IL" sz="3200" dirty="0" smtClean="0"/>
          </a:p>
          <a:p>
            <a:pPr algn="r"/>
            <a:endParaRPr lang="he-IL" sz="3200" dirty="0" smtClean="0"/>
          </a:p>
          <a:p>
            <a:pPr algn="r">
              <a:buNone/>
            </a:pPr>
            <a:endParaRPr lang="he-IL" sz="3200" dirty="0" smtClean="0"/>
          </a:p>
          <a:p>
            <a:pPr algn="r"/>
            <a:endParaRPr lang="he-IL" sz="2800" dirty="0" smtClean="0"/>
          </a:p>
          <a:p>
            <a:pPr algn="r"/>
            <a:r>
              <a:rPr lang="he-IL" sz="2800" dirty="0" smtClean="0"/>
              <a:t>האופרטור </a:t>
            </a:r>
            <a:r>
              <a:rPr lang="en-US" sz="2800" dirty="0" err="1" smtClean="0"/>
              <a:t>sizeof</a:t>
            </a:r>
            <a:r>
              <a:rPr lang="he-IL" sz="2800" dirty="0" smtClean="0"/>
              <a:t> מחזיר את הגודל (בבתים)</a:t>
            </a:r>
            <a:r>
              <a:rPr lang="en-US" sz="2800" dirty="0" smtClean="0"/>
              <a:t> </a:t>
            </a:r>
            <a:r>
              <a:rPr lang="he-IL" sz="2800" dirty="0" smtClean="0"/>
              <a:t>של הטיפוס המבוקש </a:t>
            </a:r>
          </a:p>
          <a:p>
            <a:pPr algn="r"/>
            <a:r>
              <a:rPr lang="he-IL" sz="2800" dirty="0" smtClean="0"/>
              <a:t>הפונקציה מחזירה כתובת (</a:t>
            </a:r>
            <a:r>
              <a:rPr lang="en-US" sz="2800" dirty="0" smtClean="0"/>
              <a:t>void*</a:t>
            </a:r>
            <a:r>
              <a:rPr lang="he-IL" sz="2800" dirty="0" smtClean="0"/>
              <a:t>) באחריותנו להמיר את המצביע לטיפוס המתאים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28850"/>
            <a:ext cx="7924800" cy="175432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*a = (</a:t>
            </a:r>
            <a:r>
              <a:rPr lang="en-US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 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8</a:t>
            </a:fld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שימוש ב </a:t>
            </a:r>
            <a:r>
              <a:rPr lang="en-US" dirty="0" err="1" smtClean="0"/>
              <a:t>malloc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r>
              <a:rPr lang="he-IL" sz="3200" dirty="0" smtClean="0"/>
              <a:t>הערך המוחזר הוא כתובת כלשהי</a:t>
            </a:r>
          </a:p>
          <a:p>
            <a:pPr lvl="1"/>
            <a:r>
              <a:rPr lang="he-IL" sz="2800" dirty="0" smtClean="0"/>
              <a:t>ללא ציון הטיפוס</a:t>
            </a:r>
          </a:p>
          <a:p>
            <a:r>
              <a:rPr lang="he-IL" sz="3200" dirty="0" smtClean="0"/>
              <a:t>כדי להשתמש במצביע יש לבצע המרה (</a:t>
            </a:r>
            <a:r>
              <a:rPr lang="en-US" sz="3200" dirty="0" smtClean="0"/>
              <a:t>casting</a:t>
            </a:r>
            <a:r>
              <a:rPr lang="he-IL" sz="3200" dirty="0" smtClean="0"/>
              <a:t>)</a:t>
            </a:r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1708666"/>
            <a:ext cx="7924800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-name = (type*)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(amount * </a:t>
            </a:r>
            <a:r>
              <a:rPr lang="en-US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(type));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06463" y="2356102"/>
            <a:ext cx="1755775" cy="6508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dirty="0"/>
              <a:t>מצביע לתחילת </a:t>
            </a:r>
            <a:r>
              <a:rPr lang="he-IL" dirty="0" smtClean="0"/>
              <a:t>הזיכרון </a:t>
            </a:r>
            <a:r>
              <a:rPr lang="he-IL" dirty="0"/>
              <a:t>המוקצה</a:t>
            </a:r>
            <a:endParaRPr lang="en-US" dirty="0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rot="7942982">
            <a:off x="1530350" y="2111627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14725" y="2358374"/>
            <a:ext cx="2035175" cy="646331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he-IL" dirty="0"/>
              <a:t>המרת </a:t>
            </a:r>
            <a:r>
              <a:rPr lang="he-IL" dirty="0" smtClean="0"/>
              <a:t>הערך המוחזר </a:t>
            </a:r>
            <a:r>
              <a:rPr lang="he-IL" dirty="0"/>
              <a:t>לטיפוס המתאים</a:t>
            </a:r>
            <a:endParaRPr lang="en-US" dirty="0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rot="5400000">
            <a:off x="3621088" y="2044952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046372" y="2356102"/>
            <a:ext cx="1755775" cy="65087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dirty="0"/>
              <a:t>גודל הטיפוס בבתים</a:t>
            </a:r>
            <a:endParaRPr lang="en-US" dirty="0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rot="7942982">
            <a:off x="6670259" y="2111627"/>
            <a:ext cx="346075" cy="2762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84535-1077-4181-9709-B3766BF9DD89}" type="slidenum">
              <a:rPr lang="he-IL" smtClean="0"/>
              <a:pPr>
                <a:defRPr/>
              </a:pPr>
              <a:t>9</a:t>
            </a:fld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13596</TotalTime>
  <Words>3304</Words>
  <Application>Microsoft Office PowerPoint</Application>
  <PresentationFormat>On-screen Show (4:3)</PresentationFormat>
  <Paragraphs>786</Paragraphs>
  <Slides>44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Layers</vt:lpstr>
      <vt:lpstr>קורס תכנות</vt:lpstr>
      <vt:lpstr>הקצאת זיכרון דינאמית</vt:lpstr>
      <vt:lpstr>טעות נפוצה</vt:lpstr>
      <vt:lpstr>הקצאת זיכרון דינאמית</vt:lpstr>
      <vt:lpstr>מודל הזיכרון של התכנית</vt:lpstr>
      <vt:lpstr>הקצאה דינאמית בשפת C</vt:lpstr>
      <vt:lpstr>הפונקציה malloc</vt:lpstr>
      <vt:lpstr>malloc דוגמא</vt:lpstr>
      <vt:lpstr>שימוש ב malloc</vt:lpstr>
      <vt:lpstr>הפונקציה free – שיחרור זיכרון</vt:lpstr>
      <vt:lpstr>הקצאת מערך בגודל משתנה</vt:lpstr>
      <vt:lpstr>הקצאת מערך בגודל משתנה</vt:lpstr>
      <vt:lpstr>פונקציות נוספות</vt:lpstr>
      <vt:lpstr>calloc - דוגמא</vt:lpstr>
      <vt:lpstr>realloc - דוגמא</vt:lpstr>
      <vt:lpstr>זיכרון שהוקצה דינאמית</vt:lpstr>
      <vt:lpstr>שיחרור זיכרון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קריאת שורת קלט בגודל לא ידוע</vt:lpstr>
      <vt:lpstr>שימוש ב readLine</vt:lpstr>
      <vt:lpstr>שימוש ב readLine</vt:lpstr>
      <vt:lpstr>שימוש ב readLine</vt:lpstr>
      <vt:lpstr>שימוש ב readLine</vt:lpstr>
      <vt:lpstr>שימוש ב readLine</vt:lpstr>
      <vt:lpstr>הקצאת זיכרון - בעיות</vt:lpstr>
      <vt:lpstr>הפונקציה exit</vt:lpstr>
      <vt:lpstr>דוגמה לשימוש ב-exit</vt:lpstr>
      <vt:lpstr>הקצאה דינאמית של מבנים</vt:lpstr>
      <vt:lpstr>משתנים בשורת הפקודה</vt:lpstr>
      <vt:lpstr>Command Line Arguments</vt:lpstr>
      <vt:lpstr>מי מעביר את הערכים?</vt:lpstr>
      <vt:lpstr>דוגמה</vt:lpstr>
      <vt:lpstr>דוגמת הרצה</vt:lpstr>
      <vt:lpstr>מערך של ארגומנטים</vt:lpstr>
      <vt:lpstr>מחשבון פשוט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1</dc:title>
  <dc:creator>evend</dc:creator>
  <cp:lastModifiedBy>Mati Shomrat</cp:lastModifiedBy>
  <cp:revision>1095</cp:revision>
  <dcterms:created xsi:type="dcterms:W3CDTF">2002-10-16T10:42:03Z</dcterms:created>
  <dcterms:modified xsi:type="dcterms:W3CDTF">2010-12-19T14:37:45Z</dcterms:modified>
</cp:coreProperties>
</file>