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52"/>
  </p:notesMasterIdLst>
  <p:handoutMasterIdLst>
    <p:handoutMasterId r:id="rId53"/>
  </p:handoutMasterIdLst>
  <p:sldIdLst>
    <p:sldId id="502" r:id="rId2"/>
    <p:sldId id="505" r:id="rId3"/>
    <p:sldId id="506" r:id="rId4"/>
    <p:sldId id="454" r:id="rId5"/>
    <p:sldId id="507" r:id="rId6"/>
    <p:sldId id="542" r:id="rId7"/>
    <p:sldId id="459" r:id="rId8"/>
    <p:sldId id="470" r:id="rId9"/>
    <p:sldId id="472" r:id="rId10"/>
    <p:sldId id="462" r:id="rId11"/>
    <p:sldId id="508" r:id="rId12"/>
    <p:sldId id="510" r:id="rId13"/>
    <p:sldId id="511" r:id="rId14"/>
    <p:sldId id="512" r:id="rId15"/>
    <p:sldId id="513" r:id="rId16"/>
    <p:sldId id="514" r:id="rId17"/>
    <p:sldId id="460" r:id="rId18"/>
    <p:sldId id="539" r:id="rId19"/>
    <p:sldId id="540" r:id="rId20"/>
    <p:sldId id="517" r:id="rId21"/>
    <p:sldId id="518" r:id="rId22"/>
    <p:sldId id="464" r:id="rId23"/>
    <p:sldId id="466" r:id="rId24"/>
    <p:sldId id="541" r:id="rId25"/>
    <p:sldId id="521" r:id="rId26"/>
    <p:sldId id="476" r:id="rId27"/>
    <p:sldId id="477" r:id="rId28"/>
    <p:sldId id="516" r:id="rId29"/>
    <p:sldId id="497" r:id="rId30"/>
    <p:sldId id="498" r:id="rId31"/>
    <p:sldId id="553" r:id="rId32"/>
    <p:sldId id="550" r:id="rId33"/>
    <p:sldId id="551" r:id="rId34"/>
    <p:sldId id="524" r:id="rId35"/>
    <p:sldId id="532" r:id="rId36"/>
    <p:sldId id="529" r:id="rId37"/>
    <p:sldId id="530" r:id="rId38"/>
    <p:sldId id="555" r:id="rId39"/>
    <p:sldId id="531" r:id="rId40"/>
    <p:sldId id="556" r:id="rId41"/>
    <p:sldId id="557" r:id="rId42"/>
    <p:sldId id="558" r:id="rId43"/>
    <p:sldId id="528" r:id="rId44"/>
    <p:sldId id="559" r:id="rId45"/>
    <p:sldId id="560" r:id="rId46"/>
    <p:sldId id="561" r:id="rId47"/>
    <p:sldId id="562" r:id="rId48"/>
    <p:sldId id="563" r:id="rId49"/>
    <p:sldId id="564" r:id="rId50"/>
    <p:sldId id="565" r:id="rId51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7CF"/>
    <a:srgbClr val="3333FF"/>
    <a:srgbClr val="CC0000"/>
    <a:srgbClr val="FFFF00"/>
    <a:srgbClr val="FF0000"/>
    <a:srgbClr val="993300"/>
    <a:srgbClr val="FFFF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3853" autoAdjust="0"/>
  </p:normalViewPr>
  <p:slideViewPr>
    <p:cSldViewPr snapToGrid="0">
      <p:cViewPr varScale="1">
        <p:scale>
          <a:sx n="103" d="100"/>
          <a:sy n="103" d="100"/>
        </p:scale>
        <p:origin x="-180" y="-90"/>
      </p:cViewPr>
      <p:guideLst>
        <p:guide orient="horz" pos="12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DDF3FD-75FD-4469-BDBF-25FFC83CAC9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333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AF42361-5EF2-4A85-8B73-FBF0201E4D6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8068D-4592-4661-AB28-11A19EC7644E}" type="slidenum">
              <a:rPr lang="he-IL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3DECC-7E07-43AA-9E07-A4F37E898906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7B249-3049-4D9B-90B9-E829819B0DC1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9CF93-B98E-4EC1-979B-386C6518A6FC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54FBA-4441-45E6-B527-F98D1B27BEFB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FC687-732B-4EB9-9AD2-B007013C400B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66775-8916-4CD0-ABC4-4405DD18BC7C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BA394-650D-4B05-B1F4-7DD48CDC6F4C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B7C90-F4EB-4A0A-B6DD-F9B18FEB53F5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04C2F-043E-4594-9E71-A2DD4830D6E7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DB2D-FCAC-43D5-9244-95126F8FBB7D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3C7C7C-16A6-4428-8D8B-8D844953C72B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BBE1D-7BB9-4D51-9E19-9AADC97333F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AD110-8943-441C-B61E-98F9820836A6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AD110-8943-441C-B61E-98F9820836A6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50C45-E12D-41A4-BC08-A7F100409D53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E19EE-2BC1-4EF7-AFC5-D8B26AE01388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08BD3-AD53-4062-AED0-BB1F5116B1F7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0C54B-C755-44AC-AA76-95A01908B33C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CAAE2-F052-4CFC-8894-E33541BF4E3E}" type="slidenum">
              <a:rPr lang="he-IL" smtClean="0"/>
              <a:pPr/>
              <a:t>29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B0A3A-FA69-425D-B3B0-BF109D597126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C7B68-7DDA-4BD4-8CC7-C53C99E78066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59CC9-CFAC-4006-A1CA-5B0E40FCB64E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36A3B-7081-4462-9C42-787A67AA4757}" type="slidenum">
              <a:rPr lang="he-IL" smtClean="0"/>
              <a:pPr/>
              <a:t>35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09018-5194-4B5C-92D0-F18D3C08A724}" type="slidenum">
              <a:rPr lang="he-IL" smtClean="0"/>
              <a:pPr/>
              <a:t>36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B2EFC-99CD-4768-A083-3A7BD9957DBD}" type="slidenum">
              <a:rPr lang="he-IL" smtClean="0"/>
              <a:pPr/>
              <a:t>37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09018-5194-4B5C-92D0-F18D3C08A724}" type="slidenum">
              <a:rPr lang="he-IL" smtClean="0"/>
              <a:pPr/>
              <a:t>38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43B36-AF1E-415A-AD26-B44D9A3CF4CD}" type="slidenum">
              <a:rPr lang="he-IL" smtClean="0"/>
              <a:pPr/>
              <a:t>39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6E8F6-0D43-4766-9B30-54F9553E8D31}" type="slidenum">
              <a:rPr lang="he-IL" smtClean="0"/>
              <a:pPr/>
              <a:t>43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C0CD63-9DE5-44E4-B2FF-CF8C604FB3C9}" type="slidenum">
              <a:rPr lang="he-IL" smtClean="0"/>
              <a:pPr/>
              <a:t>45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CBF06-E6C5-4B2B-A9E4-44876F551965}" type="slidenum">
              <a:rPr lang="he-IL" smtClean="0"/>
              <a:pPr/>
              <a:t>46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3BBDE-F0F7-450D-8EC3-3E18BBBE3779}" type="slidenum">
              <a:rPr lang="he-IL" smtClean="0"/>
              <a:pPr/>
              <a:t>47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9E707A-246E-4BA4-B9FE-4AFC1894CA41}" type="slidenum">
              <a:rPr lang="he-IL" smtClean="0"/>
              <a:pPr/>
              <a:t>48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F2028-6332-4645-AAD6-C74638F58757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3B4468-5349-4C6E-BE1F-C30BEE9A64A7}" type="slidenum">
              <a:rPr lang="he-IL" smtClean="0"/>
              <a:pPr/>
              <a:t>49</a:t>
            </a:fld>
            <a:endParaRPr 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E3FB9-718E-4613-B8BC-9C7CF1EC2CAE}" type="slidenum">
              <a:rPr lang="he-IL" smtClean="0"/>
              <a:pPr/>
              <a:t>50</a:t>
            </a:fld>
            <a:endParaRPr 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09C88-BFEE-47B8-A884-4816C6F13811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3B330-7862-4649-9248-76AD178D0B3B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E07B6-4443-4ED9-82BD-D01E9D5D4886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5ABEA-F764-4BEA-9720-EFD136CD5AD3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2A88B-6F31-4D22-B31C-8B4EF1771748}" type="slidenum">
              <a:rPr lang="he-IL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</p:grpSp>
      <p:sp>
        <p:nvSpPr>
          <p:cNvPr id="3809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6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809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7F5-712E-4C20-AE8A-5416AA751414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cs typeface="Times New Roman" pitchFamily="18" charset="0"/>
              </a:rPr>
              <a:t>קורס תכנות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r>
              <a:rPr lang="he-IL" sz="4000" smtClean="0">
                <a:solidFill>
                  <a:schemeClr val="hlink"/>
                </a:solidFill>
              </a:rPr>
              <a:t>שיעור שני: שימוש במשתנים, בקרת זרימה</a:t>
            </a:r>
            <a:endParaRPr lang="en-US" sz="4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למה צריך טיפוסי משתנים?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200" dirty="0" smtClean="0"/>
              <a:t>חסכון במקום: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טיפוסים מסוימים דורשים </a:t>
            </a:r>
            <a:r>
              <a:rPr lang="he-IL" sz="2200" dirty="0" smtClean="0">
                <a:solidFill>
                  <a:srgbClr val="CC0000"/>
                </a:solidFill>
              </a:rPr>
              <a:t>פחות מקום בזיכרון</a:t>
            </a:r>
            <a:r>
              <a:rPr lang="he-IL" sz="2200" dirty="0" smtClean="0"/>
              <a:t> מאחרים</a:t>
            </a:r>
          </a:p>
          <a:p>
            <a:pPr eaLnBrk="1" hangingPunct="1">
              <a:lnSpc>
                <a:spcPct val="80000"/>
              </a:lnSpc>
            </a:pPr>
            <a:endParaRPr lang="he-IL" sz="2200" dirty="0" smtClean="0"/>
          </a:p>
          <a:p>
            <a:pPr eaLnBrk="1" hangingPunct="1">
              <a:lnSpc>
                <a:spcPct val="80000"/>
              </a:lnSpc>
            </a:pPr>
            <a:r>
              <a:rPr lang="he-IL" sz="2200" dirty="0" smtClean="0"/>
              <a:t>מהירות: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המחשב </a:t>
            </a:r>
            <a:r>
              <a:rPr lang="he-IL" sz="2200" dirty="0" smtClean="0">
                <a:solidFill>
                  <a:srgbClr val="CC0000"/>
                </a:solidFill>
              </a:rPr>
              <a:t>יטפל אחרת בטיפוסי משתנים שונים</a:t>
            </a:r>
            <a:endParaRPr lang="he-IL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לדוגמא כפל שלמים מבוצע מהר יותר מכפל ממשיים</a:t>
            </a:r>
          </a:p>
          <a:p>
            <a:pPr eaLnBrk="1" hangingPunct="1">
              <a:lnSpc>
                <a:spcPct val="80000"/>
              </a:lnSpc>
            </a:pPr>
            <a:endParaRPr lang="he-IL" sz="2200" dirty="0" smtClean="0"/>
          </a:p>
          <a:p>
            <a:pPr eaLnBrk="1" hangingPunct="1">
              <a:lnSpc>
                <a:spcPct val="80000"/>
              </a:lnSpc>
            </a:pPr>
            <a:r>
              <a:rPr lang="he-IL" sz="2200" dirty="0" smtClean="0"/>
              <a:t>איתור שגיאות: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בכתיבה ובזמן קומפילציה</a:t>
            </a:r>
          </a:p>
          <a:p>
            <a:pPr eaLnBrk="1" hangingPunct="1">
              <a:lnSpc>
                <a:spcPct val="80000"/>
              </a:lnSpc>
            </a:pPr>
            <a:endParaRPr lang="he-IL" sz="2200" dirty="0" smtClean="0"/>
          </a:p>
          <a:p>
            <a:pPr eaLnBrk="1" hangingPunct="1">
              <a:lnSpc>
                <a:spcPct val="80000"/>
              </a:lnSpc>
            </a:pPr>
            <a:r>
              <a:rPr lang="he-IL" sz="2200" dirty="0" smtClean="0"/>
              <a:t>אין ציון של הטיפוס או מקום ההתחלה של המשתנה בזיכרון</a:t>
            </a:r>
          </a:p>
          <a:p>
            <a:pPr eaLnBrk="1" hangingPunct="1">
              <a:lnSpc>
                <a:spcPct val="80000"/>
              </a:lnSpc>
            </a:pPr>
            <a:r>
              <a:rPr lang="he-IL" sz="2200" dirty="0" smtClean="0">
                <a:solidFill>
                  <a:srgbClr val="CC0000"/>
                </a:solidFill>
              </a:rPr>
              <a:t>הקומפיילר</a:t>
            </a:r>
            <a:r>
              <a:rPr lang="he-IL" sz="2200" dirty="0" smtClean="0"/>
              <a:t> דואג שהתוכנית תתייחס למשתנים בהתאם לסוג שהוגדר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10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790575" y="2830513"/>
            <a:ext cx="3781425" cy="38100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6442075" cy="48768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&lt;stdio.h&gt;</a:t>
            </a:r>
            <a:endParaRPr lang="he-IL" sz="18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1800" b="1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hours, minutes, total;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hours = 24;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minutes = 60;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total = hours * minutes;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printf("Minutes in a day: %d\n", total);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הגדרת משתנים</a:t>
            </a:r>
            <a:endParaRPr lang="en-US" smtClean="0"/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5003800" y="2306638"/>
            <a:ext cx="3192463" cy="77152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 dirty="0"/>
              <a:t>כאן אנו מגדירים שלושה משתנים מסוג </a:t>
            </a:r>
            <a:r>
              <a:rPr lang="en-US" sz="2200" dirty="0" err="1">
                <a:solidFill>
                  <a:srgbClr val="3333FF"/>
                </a:solidFill>
              </a:rPr>
              <a:t>int</a:t>
            </a:r>
            <a:endParaRPr lang="he-IL" sz="2200" dirty="0"/>
          </a:p>
        </p:txBody>
      </p:sp>
      <p:sp>
        <p:nvSpPr>
          <p:cNvPr id="681993" name="Freeform 9"/>
          <p:cNvSpPr>
            <a:spLocks/>
          </p:cNvSpPr>
          <p:nvPr/>
        </p:nvSpPr>
        <p:spPr bwMode="auto">
          <a:xfrm rot="1037547">
            <a:off x="4705350" y="270986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11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שמות משתנים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200" smtClean="0"/>
              <a:t>שם משתנה:</a:t>
            </a:r>
          </a:p>
          <a:p>
            <a:pPr lvl="1" eaLnBrk="1" hangingPunct="1"/>
            <a:r>
              <a:rPr lang="he-IL" sz="2200" smtClean="0"/>
              <a:t>יכול לכלול:</a:t>
            </a:r>
          </a:p>
          <a:p>
            <a:pPr lvl="2" eaLnBrk="1" hangingPunct="1"/>
            <a:r>
              <a:rPr lang="he-IL" sz="2100" smtClean="0"/>
              <a:t>אותיות אנגליות ( </a:t>
            </a:r>
            <a:r>
              <a:rPr lang="en-US" sz="2100" smtClean="0"/>
              <a:t> abc…</a:t>
            </a:r>
            <a:r>
              <a:rPr lang="he-IL" sz="2100" smtClean="0"/>
              <a:t>)</a:t>
            </a:r>
          </a:p>
          <a:p>
            <a:pPr lvl="2" eaLnBrk="1" hangingPunct="1"/>
            <a:r>
              <a:rPr lang="he-IL" sz="2100" smtClean="0"/>
              <a:t>ספרות ( </a:t>
            </a:r>
            <a:r>
              <a:rPr lang="en-US" sz="2100" smtClean="0"/>
              <a:t>012…</a:t>
            </a:r>
            <a:r>
              <a:rPr lang="he-IL" sz="2100" smtClean="0"/>
              <a:t> )</a:t>
            </a:r>
          </a:p>
          <a:p>
            <a:pPr lvl="2" eaLnBrk="1" hangingPunct="1"/>
            <a:r>
              <a:rPr lang="he-IL" sz="2100" smtClean="0"/>
              <a:t>וקו תחתון ( _ )</a:t>
            </a:r>
          </a:p>
          <a:p>
            <a:pPr lvl="1" eaLnBrk="1" hangingPunct="1"/>
            <a:r>
              <a:rPr lang="he-IL" sz="2200" smtClean="0"/>
              <a:t>התו הראשון בשם </a:t>
            </a:r>
            <a:r>
              <a:rPr lang="he-IL" sz="2200" smtClean="0">
                <a:solidFill>
                  <a:srgbClr val="CC0000"/>
                </a:solidFill>
              </a:rPr>
              <a:t>לא יכול</a:t>
            </a:r>
            <a:r>
              <a:rPr lang="he-IL" sz="2200" smtClean="0"/>
              <a:t> להיות סיפרה</a:t>
            </a:r>
          </a:p>
          <a:p>
            <a:pPr lvl="1" eaLnBrk="1" hangingPunct="1"/>
            <a:r>
              <a:rPr lang="he-IL" sz="2200" smtClean="0"/>
              <a:t>יש הבדל בין אות גדולה לאות קטנה (</a:t>
            </a:r>
            <a:r>
              <a:rPr lang="en-US" sz="2200" smtClean="0">
                <a:solidFill>
                  <a:srgbClr val="CC0000"/>
                </a:solidFill>
              </a:rPr>
              <a:t>case-sensitive</a:t>
            </a:r>
            <a:r>
              <a:rPr lang="he-IL" sz="2200" smtClean="0"/>
              <a:t>)</a:t>
            </a:r>
          </a:p>
          <a:p>
            <a:pPr lvl="2" eaLnBrk="1" hangingPunct="1"/>
            <a:r>
              <a:rPr lang="he-IL" sz="2100" smtClean="0"/>
              <a:t>כלומר </a:t>
            </a:r>
            <a:r>
              <a:rPr lang="en-US" sz="2100" smtClean="0"/>
              <a:t>a</a:t>
            </a:r>
            <a:r>
              <a:rPr lang="he-IL" sz="2100" smtClean="0"/>
              <a:t> ו- </a:t>
            </a:r>
            <a:r>
              <a:rPr lang="en-US" sz="2100" smtClean="0"/>
              <a:t>A</a:t>
            </a:r>
            <a:r>
              <a:rPr lang="he-IL" sz="2100" smtClean="0"/>
              <a:t> הם שמות שונים</a:t>
            </a:r>
          </a:p>
          <a:p>
            <a:pPr lvl="2" eaLnBrk="1" hangingPunct="1"/>
            <a:endParaRPr lang="he-IL" sz="2100" smtClean="0"/>
          </a:p>
          <a:p>
            <a:pPr eaLnBrk="1" hangingPunct="1"/>
            <a:r>
              <a:rPr lang="he-IL" sz="2200" b="1" smtClean="0"/>
              <a:t>חוקי</a:t>
            </a:r>
            <a:r>
              <a:rPr lang="he-IL" sz="2200" smtClean="0"/>
              <a:t>:</a:t>
            </a:r>
          </a:p>
          <a:p>
            <a:pPr eaLnBrk="1" hangingPunct="1"/>
            <a:endParaRPr lang="he-IL" sz="2200" smtClean="0"/>
          </a:p>
          <a:p>
            <a:pPr eaLnBrk="1" hangingPunct="1"/>
            <a:r>
              <a:rPr lang="he-IL" sz="2200" b="1" smtClean="0"/>
              <a:t>לא חוקי</a:t>
            </a:r>
            <a:r>
              <a:rPr lang="he-IL" sz="2200" smtClean="0"/>
              <a:t>:</a:t>
            </a:r>
            <a:endParaRPr lang="en-US" sz="2200" smtClean="0"/>
          </a:p>
        </p:txBody>
      </p:sp>
      <p:sp>
        <p:nvSpPr>
          <p:cNvPr id="685061" name="Text Box 5"/>
          <p:cNvSpPr txBox="1">
            <a:spLocks noChangeArrowheads="1"/>
          </p:cNvSpPr>
          <p:nvPr/>
        </p:nvSpPr>
        <p:spPr bwMode="auto">
          <a:xfrm>
            <a:off x="2990850" y="5087938"/>
            <a:ext cx="3875088" cy="436562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/>
              <a:t>counter, new_sum, total1</a:t>
            </a:r>
            <a:endParaRPr lang="he-IL" sz="2200"/>
          </a:p>
        </p:txBody>
      </p:sp>
      <p:sp>
        <p:nvSpPr>
          <p:cNvPr id="685062" name="Text Box 6"/>
          <p:cNvSpPr txBox="1">
            <a:spLocks noChangeArrowheads="1"/>
          </p:cNvSpPr>
          <p:nvPr/>
        </p:nvSpPr>
        <p:spPr bwMode="auto">
          <a:xfrm>
            <a:off x="2528888" y="5868988"/>
            <a:ext cx="4086225" cy="436562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/>
              <a:t>percent%, 2counter, new-sum</a:t>
            </a:r>
            <a:endParaRPr lang="he-IL" sz="2200"/>
          </a:p>
        </p:txBody>
      </p:sp>
      <p:sp>
        <p:nvSpPr>
          <p:cNvPr id="685063" name="Freeform 7"/>
          <p:cNvSpPr>
            <a:spLocks/>
          </p:cNvSpPr>
          <p:nvPr/>
        </p:nvSpPr>
        <p:spPr bwMode="auto">
          <a:xfrm rot="1789785">
            <a:off x="7119938" y="5094288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85064" name="Freeform 8"/>
          <p:cNvSpPr>
            <a:spLocks/>
          </p:cNvSpPr>
          <p:nvPr/>
        </p:nvSpPr>
        <p:spPr bwMode="auto">
          <a:xfrm rot="2231273">
            <a:off x="6827838" y="5883275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12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90575" y="2830513"/>
            <a:ext cx="3781425" cy="38100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6442075" cy="48768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&lt;stdio.h&gt;</a:t>
            </a:r>
            <a:endParaRPr lang="he-IL" sz="18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1800" b="1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hours, minutes, total;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hours = 24;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minutes = 60;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total = hours * minutes;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printf("Minutes in a day: %d\n", total);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הגדרת משתנים</a:t>
            </a:r>
            <a:endParaRPr lang="en-US" smtClean="0"/>
          </a:p>
        </p:txBody>
      </p:sp>
      <p:sp>
        <p:nvSpPr>
          <p:cNvPr id="687109" name="Text Box 5"/>
          <p:cNvSpPr txBox="1">
            <a:spLocks noChangeArrowheads="1"/>
          </p:cNvSpPr>
          <p:nvPr/>
        </p:nvSpPr>
        <p:spPr bwMode="auto">
          <a:xfrm>
            <a:off x="5003800" y="2306638"/>
            <a:ext cx="3889943" cy="771525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e-IL" sz="2200" dirty="0" smtClean="0"/>
              <a:t>     רצוי לתת </a:t>
            </a:r>
            <a:r>
              <a:rPr lang="he-IL" sz="2200" dirty="0"/>
              <a:t>למשתנים שמות בעלי משמעות</a:t>
            </a:r>
          </a:p>
        </p:txBody>
      </p:sp>
      <p:sp>
        <p:nvSpPr>
          <p:cNvPr id="687110" name="Freeform 6"/>
          <p:cNvSpPr>
            <a:spLocks/>
          </p:cNvSpPr>
          <p:nvPr/>
        </p:nvSpPr>
        <p:spPr bwMode="auto">
          <a:xfrm rot="1037547">
            <a:off x="4705350" y="270986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13</a:t>
            </a:fld>
            <a:endParaRPr lang="he-IL" dirty="0"/>
          </a:p>
        </p:txBody>
      </p:sp>
      <p:pic>
        <p:nvPicPr>
          <p:cNvPr id="8" name="Picture 2" descr="http://www.neo.ne.gov/statshtml/images/rule_of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754" y="2384060"/>
            <a:ext cx="580235" cy="580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90575" y="2830513"/>
            <a:ext cx="3781425" cy="38100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6442075" cy="48768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&lt;stdio.h&gt;</a:t>
            </a:r>
            <a:endParaRPr lang="he-IL" sz="18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1800" b="1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hours, minutes, total;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hours = 24;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minutes = 60;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total = hours * minutes;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printf("Minutes in a day: %d\n", total);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הגדרת משתנים</a:t>
            </a:r>
            <a:endParaRPr lang="en-US" smtClean="0"/>
          </a:p>
        </p:txBody>
      </p:sp>
      <p:sp>
        <p:nvSpPr>
          <p:cNvPr id="689157" name="Text Box 5"/>
          <p:cNvSpPr txBox="1">
            <a:spLocks noChangeArrowheads="1"/>
          </p:cNvSpPr>
          <p:nvPr/>
        </p:nvSpPr>
        <p:spPr bwMode="auto">
          <a:xfrm>
            <a:off x="5003800" y="2508250"/>
            <a:ext cx="3484563" cy="1106488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/>
              <a:t>לאחר שלב זה המקומות בזכרון מוקצים אבל לא ידוע מהם הערכים שנמצאים שם</a:t>
            </a:r>
          </a:p>
        </p:txBody>
      </p:sp>
      <p:sp>
        <p:nvSpPr>
          <p:cNvPr id="689158" name="Freeform 6"/>
          <p:cNvSpPr>
            <a:spLocks/>
          </p:cNvSpPr>
          <p:nvPr/>
        </p:nvSpPr>
        <p:spPr bwMode="auto">
          <a:xfrm rot="1037547">
            <a:off x="4705350" y="270986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17415" name="Group 17"/>
          <p:cNvGrpSpPr>
            <a:grpSpLocks/>
          </p:cNvGrpSpPr>
          <p:nvPr/>
        </p:nvGrpSpPr>
        <p:grpSpPr bwMode="auto">
          <a:xfrm>
            <a:off x="4030663" y="5345113"/>
            <a:ext cx="3408362" cy="1074737"/>
            <a:chOff x="1405" y="2900"/>
            <a:chExt cx="2614" cy="825"/>
          </a:xfrm>
        </p:grpSpPr>
        <p:sp>
          <p:nvSpPr>
            <p:cNvPr id="17417" name="Rectangle 18"/>
            <p:cNvSpPr>
              <a:spLocks noChangeArrowheads="1"/>
            </p:cNvSpPr>
            <p:nvPr/>
          </p:nvSpPr>
          <p:spPr bwMode="auto">
            <a:xfrm>
              <a:off x="1405" y="3293"/>
              <a:ext cx="871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600" b="1" dirty="0" smtClean="0">
                  <a:solidFill>
                    <a:schemeClr val="hlink"/>
                  </a:solidFill>
                </a:rPr>
                <a:t>???</a:t>
              </a:r>
              <a:endParaRPr lang="en-US" sz="2600" b="1" dirty="0">
                <a:solidFill>
                  <a:schemeClr val="hlink"/>
                </a:solidFill>
              </a:endParaRPr>
            </a:p>
          </p:txBody>
        </p:sp>
        <p:sp>
          <p:nvSpPr>
            <p:cNvPr id="17418" name="Text Box 19"/>
            <p:cNvSpPr txBox="1">
              <a:spLocks noChangeArrowheads="1"/>
            </p:cNvSpPr>
            <p:nvPr/>
          </p:nvSpPr>
          <p:spPr bwMode="auto">
            <a:xfrm>
              <a:off x="2249" y="2901"/>
              <a:ext cx="926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200"/>
                <a:t>minutes</a:t>
              </a:r>
            </a:p>
          </p:txBody>
        </p:sp>
        <p:sp>
          <p:nvSpPr>
            <p:cNvPr id="17419" name="Text Box 20"/>
            <p:cNvSpPr txBox="1">
              <a:spLocks noChangeArrowheads="1"/>
            </p:cNvSpPr>
            <p:nvPr/>
          </p:nvSpPr>
          <p:spPr bwMode="auto">
            <a:xfrm>
              <a:off x="3187" y="2900"/>
              <a:ext cx="79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200"/>
                <a:t>hours</a:t>
              </a:r>
            </a:p>
          </p:txBody>
        </p:sp>
        <p:sp>
          <p:nvSpPr>
            <p:cNvPr id="17420" name="Text Box 21"/>
            <p:cNvSpPr txBox="1">
              <a:spLocks noChangeArrowheads="1"/>
            </p:cNvSpPr>
            <p:nvPr/>
          </p:nvSpPr>
          <p:spPr bwMode="auto">
            <a:xfrm>
              <a:off x="1461" y="2900"/>
              <a:ext cx="760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200"/>
                <a:t>total</a:t>
              </a:r>
            </a:p>
          </p:txBody>
        </p:sp>
        <p:sp>
          <p:nvSpPr>
            <p:cNvPr id="17421" name="Rectangle 22"/>
            <p:cNvSpPr>
              <a:spLocks noChangeArrowheads="1"/>
            </p:cNvSpPr>
            <p:nvPr/>
          </p:nvSpPr>
          <p:spPr bwMode="auto">
            <a:xfrm>
              <a:off x="2276" y="3293"/>
              <a:ext cx="871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sz="2600" b="1" dirty="0" smtClean="0">
                  <a:solidFill>
                    <a:schemeClr val="hlink"/>
                  </a:solidFill>
                </a:rPr>
                <a:t>???</a:t>
              </a:r>
              <a:endParaRPr lang="en-US" sz="2600" b="1" dirty="0">
                <a:solidFill>
                  <a:schemeClr val="hlink"/>
                </a:solidFill>
              </a:endParaRPr>
            </a:p>
          </p:txBody>
        </p:sp>
        <p:sp>
          <p:nvSpPr>
            <p:cNvPr id="17422" name="Rectangle 23"/>
            <p:cNvSpPr>
              <a:spLocks noChangeArrowheads="1"/>
            </p:cNvSpPr>
            <p:nvPr/>
          </p:nvSpPr>
          <p:spPr bwMode="auto">
            <a:xfrm>
              <a:off x="3148" y="3293"/>
              <a:ext cx="871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he-IL" sz="2600" b="1" dirty="0" smtClean="0">
                  <a:solidFill>
                    <a:schemeClr val="hlink"/>
                  </a:solidFill>
                </a:rPr>
                <a:t>???</a:t>
              </a:r>
              <a:endParaRPr lang="en-US" sz="2600" b="1" dirty="0">
                <a:solidFill>
                  <a:schemeClr val="hlink"/>
                </a:solidFill>
              </a:endParaRPr>
            </a:p>
          </p:txBody>
        </p:sp>
      </p:grpSp>
      <p:sp>
        <p:nvSpPr>
          <p:cNvPr id="17416" name="Rectangle 24"/>
          <p:cNvSpPr>
            <a:spLocks noChangeArrowheads="1"/>
          </p:cNvSpPr>
          <p:nvPr/>
        </p:nvSpPr>
        <p:spPr bwMode="auto">
          <a:xfrm>
            <a:off x="7775575" y="5895975"/>
            <a:ext cx="704850" cy="376238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b="1">
                <a:solidFill>
                  <a:schemeClr val="hlink"/>
                </a:solidFill>
              </a:rPr>
              <a:t>זיכרון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14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90575" y="3182938"/>
            <a:ext cx="3525838" cy="985837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6442075" cy="48768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&lt;stdio.h&gt;</a:t>
            </a:r>
            <a:endParaRPr lang="he-IL" sz="18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1800" b="1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hours, minutes, total;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hours = 24;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minutes = 60;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total = hours * minutes;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printf("Minutes in a day: %d\n", total);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השמה</a:t>
            </a:r>
            <a:endParaRPr lang="en-US" dirty="0" smtClean="0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984750" y="2481263"/>
            <a:ext cx="3484563" cy="1106487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/>
              <a:t>רק לאחר ההשמה מופיעים בזיכרון הערכים שאנו רוצים שיופיעו שם</a:t>
            </a:r>
          </a:p>
        </p:txBody>
      </p:sp>
      <p:sp>
        <p:nvSpPr>
          <p:cNvPr id="691206" name="Freeform 6"/>
          <p:cNvSpPr>
            <a:spLocks/>
          </p:cNvSpPr>
          <p:nvPr/>
        </p:nvSpPr>
        <p:spPr bwMode="auto">
          <a:xfrm rot="1037547">
            <a:off x="4705350" y="3222625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4030663" y="5345113"/>
            <a:ext cx="3408362" cy="1074737"/>
            <a:chOff x="1405" y="2900"/>
            <a:chExt cx="2614" cy="825"/>
          </a:xfrm>
        </p:grpSpPr>
        <p:sp>
          <p:nvSpPr>
            <p:cNvPr id="18441" name="Rectangle 8"/>
            <p:cNvSpPr>
              <a:spLocks noChangeArrowheads="1"/>
            </p:cNvSpPr>
            <p:nvPr/>
          </p:nvSpPr>
          <p:spPr bwMode="auto">
            <a:xfrm>
              <a:off x="1405" y="3293"/>
              <a:ext cx="871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600" b="1">
                  <a:solidFill>
                    <a:schemeClr val="hlink"/>
                  </a:solidFill>
                </a:rPr>
                <a:t>1440</a:t>
              </a:r>
            </a:p>
          </p:txBody>
        </p:sp>
        <p:sp>
          <p:nvSpPr>
            <p:cNvPr id="18442" name="Text Box 9"/>
            <p:cNvSpPr txBox="1">
              <a:spLocks noChangeArrowheads="1"/>
            </p:cNvSpPr>
            <p:nvPr/>
          </p:nvSpPr>
          <p:spPr bwMode="auto">
            <a:xfrm>
              <a:off x="2249" y="2901"/>
              <a:ext cx="926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200"/>
                <a:t>minutes</a:t>
              </a:r>
            </a:p>
          </p:txBody>
        </p:sp>
        <p:sp>
          <p:nvSpPr>
            <p:cNvPr id="18443" name="Text Box 10"/>
            <p:cNvSpPr txBox="1">
              <a:spLocks noChangeArrowheads="1"/>
            </p:cNvSpPr>
            <p:nvPr/>
          </p:nvSpPr>
          <p:spPr bwMode="auto">
            <a:xfrm>
              <a:off x="3187" y="2900"/>
              <a:ext cx="79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200"/>
                <a:t>hours</a:t>
              </a:r>
            </a:p>
          </p:txBody>
        </p:sp>
        <p:sp>
          <p:nvSpPr>
            <p:cNvPr id="18444" name="Text Box 11"/>
            <p:cNvSpPr txBox="1">
              <a:spLocks noChangeArrowheads="1"/>
            </p:cNvSpPr>
            <p:nvPr/>
          </p:nvSpPr>
          <p:spPr bwMode="auto">
            <a:xfrm>
              <a:off x="1461" y="2900"/>
              <a:ext cx="760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200"/>
                <a:t>total</a:t>
              </a:r>
            </a:p>
          </p:txBody>
        </p:sp>
        <p:sp>
          <p:nvSpPr>
            <p:cNvPr id="18445" name="Rectangle 12"/>
            <p:cNvSpPr>
              <a:spLocks noChangeArrowheads="1"/>
            </p:cNvSpPr>
            <p:nvPr/>
          </p:nvSpPr>
          <p:spPr bwMode="auto">
            <a:xfrm>
              <a:off x="2276" y="3293"/>
              <a:ext cx="871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sz="2600" b="1">
                  <a:solidFill>
                    <a:schemeClr val="hlink"/>
                  </a:solidFill>
                </a:rPr>
                <a:t>60</a:t>
              </a:r>
            </a:p>
          </p:txBody>
        </p:sp>
        <p:sp>
          <p:nvSpPr>
            <p:cNvPr id="18446" name="Rectangle 13"/>
            <p:cNvSpPr>
              <a:spLocks noChangeArrowheads="1"/>
            </p:cNvSpPr>
            <p:nvPr/>
          </p:nvSpPr>
          <p:spPr bwMode="auto">
            <a:xfrm>
              <a:off x="3148" y="3293"/>
              <a:ext cx="871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he-IL" sz="2600" b="1">
                  <a:solidFill>
                    <a:schemeClr val="hlink"/>
                  </a:solidFill>
                </a:rPr>
                <a:t>24</a:t>
              </a:r>
              <a:endParaRPr lang="en-US" sz="2600" b="1">
                <a:solidFill>
                  <a:schemeClr val="hlink"/>
                </a:solidFill>
              </a:endParaRPr>
            </a:p>
          </p:txBody>
        </p:sp>
      </p:grpSp>
      <p:sp>
        <p:nvSpPr>
          <p:cNvPr id="18440" name="Rectangle 14"/>
          <p:cNvSpPr>
            <a:spLocks noChangeArrowheads="1"/>
          </p:cNvSpPr>
          <p:nvPr/>
        </p:nvSpPr>
        <p:spPr bwMode="auto">
          <a:xfrm>
            <a:off x="7775575" y="5895975"/>
            <a:ext cx="704850" cy="376238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b="1">
                <a:solidFill>
                  <a:schemeClr val="hlink"/>
                </a:solidFill>
              </a:rPr>
              <a:t>זיכרון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15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90575" y="2830513"/>
            <a:ext cx="4513263" cy="38100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6442075" cy="48768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&lt;stdio.h&gt;</a:t>
            </a:r>
            <a:endParaRPr lang="he-IL" sz="18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1800" b="1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hours=0, minutes=0, total=0;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hours = 24;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minutes = 60;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total = hours * minutes;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printf("Minutes in a day: %d\n", total);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איתחול משתנים</a:t>
            </a:r>
            <a:endParaRPr lang="en-US" dirty="0" smtClean="0"/>
          </a:p>
        </p:txBody>
      </p:sp>
      <p:sp>
        <p:nvSpPr>
          <p:cNvPr id="693253" name="Text Box 5"/>
          <p:cNvSpPr txBox="1">
            <a:spLocks noChangeArrowheads="1"/>
          </p:cNvSpPr>
          <p:nvPr/>
        </p:nvSpPr>
        <p:spPr bwMode="auto">
          <a:xfrm>
            <a:off x="5799138" y="2182813"/>
            <a:ext cx="3000375" cy="77152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 dirty="0"/>
              <a:t>השמת ערך בזמן הגדרת המשתנה נקראת אתחול</a:t>
            </a:r>
          </a:p>
        </p:txBody>
      </p:sp>
      <p:sp>
        <p:nvSpPr>
          <p:cNvPr id="693254" name="Freeform 6"/>
          <p:cNvSpPr>
            <a:spLocks/>
          </p:cNvSpPr>
          <p:nvPr/>
        </p:nvSpPr>
        <p:spPr bwMode="auto">
          <a:xfrm rot="1037547">
            <a:off x="5454650" y="256381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4030663" y="5345113"/>
            <a:ext cx="3408362" cy="1074737"/>
            <a:chOff x="1405" y="2900"/>
            <a:chExt cx="2614" cy="825"/>
          </a:xfrm>
        </p:grpSpPr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1405" y="3293"/>
              <a:ext cx="871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600" b="1">
                  <a:solidFill>
                    <a:schemeClr val="hlink"/>
                  </a:solidFill>
                </a:rPr>
                <a:t>0</a:t>
              </a:r>
            </a:p>
          </p:txBody>
        </p:sp>
        <p:sp>
          <p:nvSpPr>
            <p:cNvPr id="19467" name="Text Box 9"/>
            <p:cNvSpPr txBox="1">
              <a:spLocks noChangeArrowheads="1"/>
            </p:cNvSpPr>
            <p:nvPr/>
          </p:nvSpPr>
          <p:spPr bwMode="auto">
            <a:xfrm>
              <a:off x="2249" y="2901"/>
              <a:ext cx="926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200"/>
                <a:t>minutes</a:t>
              </a:r>
            </a:p>
          </p:txBody>
        </p:sp>
        <p:sp>
          <p:nvSpPr>
            <p:cNvPr id="19468" name="Text Box 10"/>
            <p:cNvSpPr txBox="1">
              <a:spLocks noChangeArrowheads="1"/>
            </p:cNvSpPr>
            <p:nvPr/>
          </p:nvSpPr>
          <p:spPr bwMode="auto">
            <a:xfrm>
              <a:off x="3187" y="2900"/>
              <a:ext cx="79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200"/>
                <a:t>hours</a:t>
              </a:r>
            </a:p>
          </p:txBody>
        </p:sp>
        <p:sp>
          <p:nvSpPr>
            <p:cNvPr id="19469" name="Text Box 11"/>
            <p:cNvSpPr txBox="1">
              <a:spLocks noChangeArrowheads="1"/>
            </p:cNvSpPr>
            <p:nvPr/>
          </p:nvSpPr>
          <p:spPr bwMode="auto">
            <a:xfrm>
              <a:off x="1461" y="2900"/>
              <a:ext cx="760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en-US" sz="2200"/>
                <a:t>total</a:t>
              </a:r>
            </a:p>
          </p:txBody>
        </p:sp>
        <p:sp>
          <p:nvSpPr>
            <p:cNvPr id="19470" name="Rectangle 12"/>
            <p:cNvSpPr>
              <a:spLocks noChangeArrowheads="1"/>
            </p:cNvSpPr>
            <p:nvPr/>
          </p:nvSpPr>
          <p:spPr bwMode="auto">
            <a:xfrm>
              <a:off x="2276" y="3293"/>
              <a:ext cx="871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r>
                <a:rPr lang="en-US" sz="2600" b="1">
                  <a:solidFill>
                    <a:schemeClr val="hlink"/>
                  </a:solidFill>
                </a:rPr>
                <a:t>0</a:t>
              </a:r>
            </a:p>
          </p:txBody>
        </p:sp>
        <p:sp>
          <p:nvSpPr>
            <p:cNvPr id="19471" name="Rectangle 13"/>
            <p:cNvSpPr>
              <a:spLocks noChangeArrowheads="1"/>
            </p:cNvSpPr>
            <p:nvPr/>
          </p:nvSpPr>
          <p:spPr bwMode="auto">
            <a:xfrm>
              <a:off x="3148" y="3293"/>
              <a:ext cx="871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he-IL" sz="2600" b="1">
                  <a:solidFill>
                    <a:schemeClr val="hlink"/>
                  </a:solidFill>
                </a:rPr>
                <a:t>0</a:t>
              </a:r>
              <a:endParaRPr lang="en-US" sz="2600" b="1">
                <a:solidFill>
                  <a:schemeClr val="hlink"/>
                </a:solidFill>
              </a:endParaRPr>
            </a:p>
          </p:txBody>
        </p:sp>
      </p:grpSp>
      <p:sp>
        <p:nvSpPr>
          <p:cNvPr id="19464" name="Rectangle 14"/>
          <p:cNvSpPr>
            <a:spLocks noChangeArrowheads="1"/>
          </p:cNvSpPr>
          <p:nvPr/>
        </p:nvSpPr>
        <p:spPr bwMode="auto">
          <a:xfrm>
            <a:off x="7775575" y="5895975"/>
            <a:ext cx="704850" cy="376238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b="1">
                <a:solidFill>
                  <a:schemeClr val="hlink"/>
                </a:solidFill>
              </a:rPr>
              <a:t>זיכרון</a:t>
            </a:r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693263" name="Text Box 15"/>
          <p:cNvSpPr txBox="1">
            <a:spLocks noChangeArrowheads="1"/>
          </p:cNvSpPr>
          <p:nvPr/>
        </p:nvSpPr>
        <p:spPr bwMode="auto">
          <a:xfrm>
            <a:off x="5822950" y="3222625"/>
            <a:ext cx="3000375" cy="77152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 dirty="0"/>
              <a:t>אתחול מבטיח שתמיד יופיע בזיכרון ערך "סביר"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16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דוגמאות להגדרות משתנים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dirty="0" smtClean="0"/>
          </a:p>
          <a:p>
            <a:pPr algn="l" rtl="0" eaLnBrk="1" hangingPunct="1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algn="l" rtl="0" eaLnBrk="1" hangingPunct="1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max_percent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0.0f;</a:t>
            </a:r>
          </a:p>
          <a:p>
            <a:pPr algn="l" rtl="0" eaLnBrk="1" hangingPunct="1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 average = 0.0;</a:t>
            </a:r>
          </a:p>
          <a:p>
            <a:pPr algn="l" rtl="0" eaLnBrk="1" hangingPunct="1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char character = ‘A’;</a:t>
            </a:r>
          </a:p>
          <a:p>
            <a:pPr algn="l" rtl="0" eaLnBrk="1" hangingPunct="1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sum</a:t>
            </a:r>
            <a:r>
              <a:rPr lang="he-IL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algn="l" rtl="0" eaLnBrk="1" hangingPunct="1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 = 0, b, c = 100;</a:t>
            </a:r>
          </a:p>
        </p:txBody>
      </p:sp>
      <p:sp>
        <p:nvSpPr>
          <p:cNvPr id="578569" name="Text Box 9"/>
          <p:cNvSpPr txBox="1">
            <a:spLocks noChangeArrowheads="1"/>
          </p:cNvSpPr>
          <p:nvPr/>
        </p:nvSpPr>
        <p:spPr bwMode="auto">
          <a:xfrm>
            <a:off x="4460875" y="1862138"/>
            <a:ext cx="4516438" cy="769441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he-IL" sz="2200" dirty="0" smtClean="0"/>
              <a:t>         רצוי </a:t>
            </a:r>
            <a:r>
              <a:rPr lang="he-IL" sz="2200" dirty="0"/>
              <a:t>לאתחל </a:t>
            </a:r>
            <a:r>
              <a:rPr lang="he-IL" sz="2200" dirty="0" smtClean="0"/>
              <a:t>משתנים</a:t>
            </a:r>
            <a:endParaRPr lang="he-IL" sz="2200" dirty="0"/>
          </a:p>
          <a:p>
            <a:pPr>
              <a:defRPr/>
            </a:pPr>
            <a:r>
              <a:rPr lang="he-IL" sz="2200" dirty="0" smtClean="0"/>
              <a:t>         רצוי </a:t>
            </a:r>
            <a:r>
              <a:rPr lang="he-IL" sz="2200" dirty="0"/>
              <a:t>לתת </a:t>
            </a:r>
            <a:r>
              <a:rPr lang="he-IL" sz="2200" dirty="0" smtClean="0"/>
              <a:t>להם שמות </a:t>
            </a:r>
            <a:r>
              <a:rPr lang="he-IL" sz="2200" dirty="0"/>
              <a:t>משמעותיים </a:t>
            </a:r>
          </a:p>
        </p:txBody>
      </p:sp>
      <p:sp>
        <p:nvSpPr>
          <p:cNvPr id="578570" name="Text Box 10"/>
          <p:cNvSpPr txBox="1">
            <a:spLocks noChangeArrowheads="1"/>
          </p:cNvSpPr>
          <p:nvPr/>
        </p:nvSpPr>
        <p:spPr bwMode="auto">
          <a:xfrm>
            <a:off x="4799013" y="4894263"/>
            <a:ext cx="3960812" cy="1106487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he-IL" sz="2200" dirty="0"/>
              <a:t>במצגות מפאת חוסר מקום:</a:t>
            </a:r>
          </a:p>
          <a:p>
            <a:pPr>
              <a:buFontTx/>
              <a:buChar char="•"/>
              <a:defRPr/>
            </a:pPr>
            <a:r>
              <a:rPr lang="he-IL" sz="2200" dirty="0"/>
              <a:t>  לא תמיד נאתחל משתנים</a:t>
            </a:r>
          </a:p>
          <a:p>
            <a:pPr>
              <a:buFontTx/>
              <a:buChar char="•"/>
              <a:defRPr/>
            </a:pPr>
            <a:r>
              <a:rPr lang="he-IL" sz="2200" dirty="0"/>
              <a:t>  לפעמים נקצר בשמות משתנים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17</a:t>
            </a:fld>
            <a:endParaRPr lang="he-IL" dirty="0"/>
          </a:p>
        </p:txBody>
      </p:sp>
      <p:pic>
        <p:nvPicPr>
          <p:cNvPr id="77826" name="Picture 2" descr="http://www.neo.ne.gov/statshtml/images/rule_of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2756" y="1960549"/>
            <a:ext cx="580235" cy="580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ביטויים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ביטוי הוא מבנה בעל ערך</a:t>
            </a:r>
          </a:p>
          <a:p>
            <a:r>
              <a:rPr lang="he-IL" dirty="0" smtClean="0"/>
              <a:t>השפה מגדירה ביטויים ראשוניים ודרכים לבנות ביטויים מורכבים מאותם ביטויים ראשוניים</a:t>
            </a:r>
          </a:p>
          <a:p>
            <a:endParaRPr lang="he-IL" dirty="0" smtClean="0"/>
          </a:p>
          <a:p>
            <a:r>
              <a:rPr lang="he-IL" dirty="0" smtClean="0"/>
              <a:t>ביטויים ראשוניים</a:t>
            </a:r>
          </a:p>
          <a:p>
            <a:pPr lvl="1"/>
            <a:r>
              <a:rPr lang="he-IL" dirty="0" smtClean="0"/>
              <a:t>קבוע – 10, '</a:t>
            </a:r>
            <a:r>
              <a:rPr lang="en-US" dirty="0" smtClean="0"/>
              <a:t>A</a:t>
            </a:r>
            <a:r>
              <a:rPr lang="he-IL" dirty="0" smtClean="0"/>
              <a:t>', 0.7</a:t>
            </a:r>
          </a:p>
          <a:p>
            <a:pPr lvl="1"/>
            <a:r>
              <a:rPr lang="he-IL" dirty="0" smtClean="0"/>
              <a:t>משתנה</a:t>
            </a:r>
          </a:p>
          <a:p>
            <a:pPr lvl="1"/>
            <a:r>
              <a:rPr lang="he-IL" dirty="0" smtClean="0"/>
              <a:t>מחרוזת – </a:t>
            </a:r>
            <a:r>
              <a:rPr lang="en-US" dirty="0" smtClean="0"/>
              <a:t>“Hello World”</a:t>
            </a:r>
            <a:endParaRPr lang="he-IL" dirty="0" smtClean="0"/>
          </a:p>
          <a:p>
            <a:pPr lv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18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אופרטורים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ניתן ליצור ביטויים מורכבים בעזרת הפעלה של אופרטורים על ביטויים פשוטים יותר</a:t>
            </a:r>
          </a:p>
          <a:p>
            <a:pPr algn="l" rtl="0"/>
            <a:r>
              <a:rPr lang="en-US" dirty="0" smtClean="0"/>
              <a:t>x + 1</a:t>
            </a:r>
          </a:p>
          <a:p>
            <a:pPr algn="r"/>
            <a:r>
              <a:rPr lang="he-IL" dirty="0" smtClean="0"/>
              <a:t>אופרטורים שימושיים:</a:t>
            </a:r>
          </a:p>
          <a:p>
            <a:pPr algn="r"/>
            <a:r>
              <a:rPr lang="he-IL" dirty="0" smtClean="0"/>
              <a:t>השמה = </a:t>
            </a:r>
          </a:p>
          <a:p>
            <a:pPr algn="r"/>
            <a:r>
              <a:rPr lang="he-IL" dirty="0" smtClean="0"/>
              <a:t>סוגריים ()</a:t>
            </a:r>
          </a:p>
          <a:p>
            <a:pPr algn="r"/>
            <a:r>
              <a:rPr lang="he-IL" dirty="0" smtClean="0"/>
              <a:t>אריתמטיים:</a:t>
            </a:r>
            <a:r>
              <a:rPr lang="en-US" dirty="0" smtClean="0"/>
              <a:t> </a:t>
            </a:r>
            <a:r>
              <a:rPr lang="he-IL" dirty="0" smtClean="0"/>
              <a:t>+, -, *, /, % (</a:t>
            </a:r>
            <a:r>
              <a:rPr lang="he-IL" dirty="0" err="1" smtClean="0"/>
              <a:t>מודולו</a:t>
            </a:r>
            <a:r>
              <a:rPr lang="he-IL" dirty="0" smtClean="0"/>
              <a:t>)</a:t>
            </a:r>
          </a:p>
          <a:p>
            <a:pPr algn="r"/>
            <a:r>
              <a:rPr lang="he-IL" dirty="0" smtClean="0"/>
              <a:t>יחס:</a:t>
            </a:r>
            <a:r>
              <a:rPr lang="en-US" dirty="0" smtClean="0"/>
              <a:t> </a:t>
            </a:r>
            <a:r>
              <a:rPr lang="he-IL" dirty="0" smtClean="0"/>
              <a:t>&gt;, &lt;, =&gt;, =&lt;, ==, !=</a:t>
            </a:r>
          </a:p>
          <a:p>
            <a:pPr algn="r"/>
            <a:r>
              <a:rPr lang="he-IL" dirty="0" smtClean="0"/>
              <a:t>לוגיים:</a:t>
            </a:r>
            <a:r>
              <a:rPr lang="en-US" dirty="0" smtClean="0"/>
              <a:t> </a:t>
            </a:r>
            <a:r>
              <a:rPr lang="he-IL" dirty="0" smtClean="0"/>
              <a:t>&amp;&amp; (</a:t>
            </a:r>
            <a:r>
              <a:rPr lang="en-US" dirty="0" smtClean="0"/>
              <a:t>AND</a:t>
            </a:r>
            <a:r>
              <a:rPr lang="he-IL" dirty="0" smtClean="0"/>
              <a:t>), || (</a:t>
            </a:r>
            <a:r>
              <a:rPr lang="en-US" dirty="0" smtClean="0"/>
              <a:t>OR</a:t>
            </a:r>
            <a:r>
              <a:rPr lang="he-IL" dirty="0" smtClean="0"/>
              <a:t>)</a:t>
            </a:r>
          </a:p>
          <a:p>
            <a:pPr algn="r"/>
            <a:r>
              <a:rPr lang="he-IL" dirty="0" smtClean="0"/>
              <a:t>המרה (</a:t>
            </a:r>
            <a:r>
              <a:rPr lang="en-US" dirty="0" smtClean="0"/>
              <a:t>casting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19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נושאי השיעור היום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b="1" dirty="0" smtClean="0"/>
              <a:t>משתנים (</a:t>
            </a:r>
            <a:r>
              <a:rPr lang="en-US" b="1" dirty="0" smtClean="0"/>
              <a:t>variables</a:t>
            </a:r>
            <a:r>
              <a:rPr lang="he-IL" b="1" dirty="0" smtClean="0"/>
              <a:t>)</a:t>
            </a:r>
          </a:p>
          <a:p>
            <a:pPr lvl="1" eaLnBrk="1" hangingPunct="1"/>
            <a:r>
              <a:rPr lang="he-IL" dirty="0" smtClean="0"/>
              <a:t>טיפוסי משתנים בשפת </a:t>
            </a:r>
            <a:r>
              <a:rPr lang="en-US" dirty="0" smtClean="0"/>
              <a:t>C</a:t>
            </a:r>
          </a:p>
          <a:p>
            <a:pPr lvl="1" eaLnBrk="1" hangingPunct="1"/>
            <a:r>
              <a:rPr lang="he-IL" dirty="0" smtClean="0"/>
              <a:t>הגדרת משתנים</a:t>
            </a:r>
          </a:p>
          <a:p>
            <a:pPr lvl="1" eaLnBrk="1" hangingPunct="1"/>
            <a:r>
              <a:rPr lang="he-IL" dirty="0" smtClean="0"/>
              <a:t>השמה למשתנים</a:t>
            </a:r>
          </a:p>
          <a:p>
            <a:pPr lvl="1" eaLnBrk="1" hangingPunct="1"/>
            <a:r>
              <a:rPr lang="he-IL" dirty="0" smtClean="0"/>
              <a:t>פעולות על משתנים</a:t>
            </a:r>
          </a:p>
          <a:p>
            <a:pPr lvl="1" eaLnBrk="1" hangingPunct="1"/>
            <a:r>
              <a:rPr lang="he-IL" dirty="0" smtClean="0"/>
              <a:t>קליטת ערכים מהמשתמש </a:t>
            </a:r>
          </a:p>
          <a:p>
            <a:pPr lvl="1" eaLnBrk="1" hangingPunct="1"/>
            <a:r>
              <a:rPr lang="he-IL" dirty="0" smtClean="0"/>
              <a:t>הדפסה משתנים</a:t>
            </a:r>
          </a:p>
          <a:p>
            <a:pPr eaLnBrk="1" hangingPunct="1"/>
            <a:r>
              <a:rPr lang="he-IL" b="1" dirty="0" smtClean="0"/>
              <a:t>בקרת זרימה</a:t>
            </a:r>
          </a:p>
          <a:p>
            <a:pPr lvl="1" eaLnBrk="1" hangingPunct="1"/>
            <a:r>
              <a:rPr lang="he-IL" dirty="0" smtClean="0"/>
              <a:t>משפטי </a:t>
            </a:r>
            <a:r>
              <a:rPr lang="en-US" dirty="0" smtClean="0"/>
              <a:t>if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פעולות – נקודות לתשומת-לב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800" dirty="0" smtClean="0"/>
              <a:t>בחלוקת מספרים </a:t>
            </a:r>
            <a:r>
              <a:rPr lang="he-IL" sz="2800" dirty="0" smtClean="0">
                <a:solidFill>
                  <a:srgbClr val="CC0000"/>
                </a:solidFill>
              </a:rPr>
              <a:t>שלמים</a:t>
            </a:r>
            <a:r>
              <a:rPr lang="he-IL" sz="2800" dirty="0" smtClean="0"/>
              <a:t> תתקבל המנה ללא השארית:</a:t>
            </a:r>
            <a:endParaRPr lang="en-US" sz="2800" dirty="0" smtClean="0"/>
          </a:p>
          <a:p>
            <a:pPr algn="l" rtl="0" eaLnBrk="1" hangingPunct="1"/>
            <a:r>
              <a:rPr lang="he-IL" sz="3100" dirty="0" smtClean="0">
                <a:solidFill>
                  <a:srgbClr val="CC0000"/>
                </a:solidFill>
              </a:rPr>
              <a:t>3 = 2 / 7</a:t>
            </a:r>
          </a:p>
          <a:p>
            <a:pPr algn="l" rtl="0" eaLnBrk="1" hangingPunct="1"/>
            <a:endParaRPr lang="he-IL" sz="2000" dirty="0" smtClean="0">
              <a:solidFill>
                <a:srgbClr val="CC0000"/>
              </a:solidFill>
            </a:endParaRPr>
          </a:p>
          <a:p>
            <a:pPr eaLnBrk="1" hangingPunct="1"/>
            <a:r>
              <a:rPr lang="he-IL" sz="2800" dirty="0" smtClean="0"/>
              <a:t>בפעולה על משתנים מסוגים שונים, המחשב ימיר את המשתנים לסוג בעל טווח/דיוק הגדול מביניהם. </a:t>
            </a:r>
          </a:p>
          <a:p>
            <a:pPr algn="l" rtl="0" eaLnBrk="1" hangingPunct="1"/>
            <a:r>
              <a:rPr lang="he-IL" sz="3100" dirty="0" smtClean="0">
                <a:solidFill>
                  <a:srgbClr val="CC0000"/>
                </a:solidFill>
              </a:rPr>
              <a:t>3.5 = 2.0 /</a:t>
            </a:r>
            <a:r>
              <a:rPr lang="he-IL" sz="3100" dirty="0" smtClean="0">
                <a:solidFill>
                  <a:schemeClr val="hlink"/>
                </a:solidFill>
              </a:rPr>
              <a:t> </a:t>
            </a:r>
            <a:r>
              <a:rPr lang="he-IL" sz="3100" dirty="0" smtClean="0">
                <a:solidFill>
                  <a:srgbClr val="CC0000"/>
                </a:solidFill>
              </a:rPr>
              <a:t>7</a:t>
            </a:r>
            <a:endParaRPr lang="en-US" sz="3100" dirty="0" smtClean="0">
              <a:solidFill>
                <a:srgbClr val="CC0000"/>
              </a:solidFill>
            </a:endParaRPr>
          </a:p>
          <a:p>
            <a:pPr algn="l" rtl="0" eaLnBrk="1" hangingPunct="1"/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he-IL" sz="2800" dirty="0" smtClean="0"/>
              <a:t>אם נכניס למשתנה ערך גדול מהטווח המקסימאלי שלו, נקבל תוצאה שגויה (</a:t>
            </a:r>
            <a:r>
              <a:rPr lang="en-US" sz="2800" dirty="0" smtClean="0">
                <a:solidFill>
                  <a:srgbClr val="CC0000"/>
                </a:solidFill>
              </a:rPr>
              <a:t>overflow</a:t>
            </a:r>
            <a:r>
              <a:rPr lang="he-IL" sz="2800" dirty="0" smtClean="0"/>
              <a:t>)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20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המרה - </a:t>
            </a:r>
            <a:r>
              <a:rPr lang="en-US" smtClean="0"/>
              <a:t>Casting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dirty="0" smtClean="0"/>
              <a:t>ממירים את הטיפוס של הביטוי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valueOne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1,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valueTwo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result = 0.0;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result = (</a:t>
            </a: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valueOne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valueTwo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</a:pP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המשתנה </a:t>
            </a:r>
            <a:r>
              <a:rPr lang="en-US" dirty="0" err="1" smtClean="0"/>
              <a:t>valueOne</a:t>
            </a:r>
            <a:r>
              <a:rPr lang="he-IL" dirty="0" smtClean="0"/>
              <a:t> הוגדר כ </a:t>
            </a:r>
            <a:r>
              <a:rPr lang="en-US" dirty="0" err="1" smtClean="0"/>
              <a:t>int</a:t>
            </a:r>
            <a:r>
              <a:rPr lang="he-IL" dirty="0" smtClean="0"/>
              <a:t>, לאחר הפעלת ההמרה נקבל ביטוי חדש מטיפוס </a:t>
            </a:r>
            <a:r>
              <a:rPr lang="en-US" dirty="0" smtClean="0"/>
              <a:t>double</a:t>
            </a:r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הפעלת אופרטור החילוק כעת תהיה בין ביטוי שלם וביטוי ממשי והביטוי השלם יומר (באופן אוטומטי)</a:t>
            </a:r>
            <a:r>
              <a:rPr lang="en-US" dirty="0" smtClean="0"/>
              <a:t> </a:t>
            </a:r>
            <a:r>
              <a:rPr lang="he-IL" dirty="0" smtClean="0"/>
              <a:t>לממשי</a:t>
            </a:r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הטיפוס של כל הביטוי המורכב הוא </a:t>
            </a:r>
            <a:r>
              <a:rPr lang="en-US" dirty="0" smtClean="0"/>
              <a:t>double</a:t>
            </a: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והפלט יהיה: 0.5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21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800" dirty="0" smtClean="0"/>
              <a:t>הדפסת ערך של ביטוי(ים)</a:t>
            </a:r>
          </a:p>
          <a:p>
            <a:pPr eaLnBrk="1" hangingPunct="1">
              <a:buFontTx/>
              <a:buNone/>
            </a:pPr>
            <a:endParaRPr lang="he-IL" sz="2200" dirty="0" smtClean="0"/>
          </a:p>
          <a:p>
            <a:pPr eaLnBrk="1" hangingPunct="1">
              <a:buFontTx/>
              <a:buNone/>
            </a:pPr>
            <a:r>
              <a:rPr lang="he-IL" sz="1800" dirty="0" smtClean="0"/>
              <a:t>			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he-IL" sz="2800" dirty="0" smtClean="0"/>
              <a:t>לדוגמא:</a:t>
            </a:r>
            <a:endParaRPr lang="en-US" sz="2800" dirty="0" smtClean="0"/>
          </a:p>
          <a:p>
            <a:pPr eaLnBrk="1" hangingPunct="1"/>
            <a:r>
              <a:rPr lang="he-IL" sz="2800" dirty="0" smtClean="0"/>
              <a:t>על מנת להדפיס ערך של משתנה יש להשתמש בתו %:</a:t>
            </a:r>
          </a:p>
          <a:p>
            <a:pPr lvl="1" eaLnBrk="1" hangingPunct="1"/>
            <a:r>
              <a:rPr lang="en-US" sz="2200" dirty="0" smtClean="0"/>
              <a:t>%c</a:t>
            </a:r>
            <a:r>
              <a:rPr lang="he-IL" sz="2200" dirty="0" smtClean="0"/>
              <a:t> – </a:t>
            </a:r>
            <a:r>
              <a:rPr lang="en-US" sz="2200" dirty="0" smtClean="0"/>
              <a:t>char</a:t>
            </a:r>
            <a:endParaRPr lang="he-IL" sz="2200" dirty="0" smtClean="0"/>
          </a:p>
          <a:p>
            <a:pPr lvl="1" eaLnBrk="1" hangingPunct="1"/>
            <a:r>
              <a:rPr lang="en-US" sz="2200" dirty="0" smtClean="0"/>
              <a:t>%d</a:t>
            </a:r>
            <a:r>
              <a:rPr lang="he-IL" sz="2200" dirty="0" smtClean="0"/>
              <a:t> – </a:t>
            </a:r>
            <a:r>
              <a:rPr lang="en-US" sz="2200" dirty="0" err="1" smtClean="0"/>
              <a:t>int</a:t>
            </a:r>
            <a:r>
              <a:rPr lang="he-IL" sz="2200" dirty="0" smtClean="0"/>
              <a:t> בבסיס 10</a:t>
            </a:r>
          </a:p>
          <a:p>
            <a:pPr lvl="1" eaLnBrk="1" hangingPunct="1"/>
            <a:r>
              <a:rPr lang="en-US" sz="2200" dirty="0" smtClean="0"/>
              <a:t>%f</a:t>
            </a:r>
            <a:r>
              <a:rPr lang="he-IL" sz="2200" dirty="0" smtClean="0"/>
              <a:t> – </a:t>
            </a:r>
            <a:r>
              <a:rPr lang="en-US" sz="2200" dirty="0" smtClean="0"/>
              <a:t>float</a:t>
            </a:r>
            <a:endParaRPr lang="he-IL" sz="2200" dirty="0" smtClean="0"/>
          </a:p>
          <a:p>
            <a:pPr lvl="1" eaLnBrk="1" hangingPunct="1"/>
            <a:r>
              <a:rPr lang="en-US" sz="2200" dirty="0" smtClean="0"/>
              <a:t>%lf</a:t>
            </a:r>
            <a:r>
              <a:rPr lang="he-IL" sz="2200" dirty="0" smtClean="0"/>
              <a:t> – </a:t>
            </a:r>
            <a:r>
              <a:rPr lang="en-US" sz="2200" dirty="0" smtClean="0"/>
              <a:t>double</a:t>
            </a:r>
            <a:endParaRPr lang="he-IL" sz="2200" dirty="0" smtClean="0"/>
          </a:p>
          <a:p>
            <a:pPr lvl="1" eaLnBrk="1" hangingPunct="1"/>
            <a:r>
              <a:rPr lang="en-US" sz="2200" dirty="0" smtClean="0"/>
              <a:t>%e</a:t>
            </a:r>
            <a:r>
              <a:rPr lang="he-IL" sz="2200" dirty="0" smtClean="0"/>
              <a:t> – הצגת מספר עשרוני עם מעריך (</a:t>
            </a:r>
            <a:r>
              <a:rPr lang="en-US" sz="2200" dirty="0" smtClean="0"/>
              <a:t>e+001</a:t>
            </a:r>
            <a:r>
              <a:rPr lang="he-IL" sz="2200" dirty="0" smtClean="0"/>
              <a:t>2.154) </a:t>
            </a:r>
          </a:p>
          <a:p>
            <a:pPr lvl="1" eaLnBrk="1" hangingPunct="1"/>
            <a:r>
              <a:rPr lang="en-US" sz="2200" dirty="0" smtClean="0"/>
              <a:t>%g</a:t>
            </a:r>
            <a:r>
              <a:rPr lang="he-IL" sz="2200" dirty="0" smtClean="0"/>
              <a:t> – ההצגה הברורה יותר מבין </a:t>
            </a:r>
            <a:r>
              <a:rPr lang="en-US" sz="2200" dirty="0" smtClean="0"/>
              <a:t>%e</a:t>
            </a:r>
            <a:r>
              <a:rPr lang="he-IL" sz="2200" dirty="0" smtClean="0"/>
              <a:t> ו- </a:t>
            </a:r>
            <a:r>
              <a:rPr lang="en-US" sz="2200" dirty="0" smtClean="0"/>
              <a:t>%f</a:t>
            </a:r>
            <a:endParaRPr lang="he-IL" sz="2200" dirty="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z="3600" dirty="0" smtClean="0"/>
              <a:t>הדפסה של ערכים - </a:t>
            </a:r>
            <a:r>
              <a:rPr lang="en-US" sz="3600" dirty="0" err="1" smtClean="0"/>
              <a:t>printf</a:t>
            </a:r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22</a:t>
            </a:fld>
            <a:endParaRPr lang="he-IL" dirty="0"/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684422" y="2047127"/>
            <a:ext cx="5496025" cy="40011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e-IL" sz="2000" b="1" dirty="0" smtClean="0">
                <a:latin typeface="Courier New" pitchFamily="49" charset="0"/>
                <a:cs typeface="Courier New" pitchFamily="49" charset="0"/>
              </a:rPr>
              <a:t>מחרוזת פורמט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he-IL" sz="2000" b="1" dirty="0" smtClean="0">
                <a:latin typeface="Courier New" pitchFamily="49" charset="0"/>
                <a:cs typeface="Courier New" pitchFamily="49" charset="0"/>
              </a:rPr>
              <a:t>ביטויים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e-IL" sz="20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51810" y="2834795"/>
            <a:ext cx="549602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("The sum is %d\n", sum);</a:t>
            </a:r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דוגמא: כפל של שני מספרים ממשיים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a=0.0, b=0.0, c=0.0;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= 2.51;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 = 2;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= a*b;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("The product is %lf\n", c);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90852" name="Text Box 4"/>
          <p:cNvSpPr txBox="1">
            <a:spLocks noChangeArrowheads="1"/>
          </p:cNvSpPr>
          <p:nvPr/>
        </p:nvSpPr>
        <p:spPr bwMode="auto">
          <a:xfrm>
            <a:off x="5986463" y="3711575"/>
            <a:ext cx="2527300" cy="77152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/>
              <a:t>נדפיס את הערך של המשתנה </a:t>
            </a:r>
            <a:r>
              <a:rPr lang="en-US" sz="2200"/>
              <a:t>c</a:t>
            </a:r>
            <a:endParaRPr lang="he-IL" sz="2200"/>
          </a:p>
        </p:txBody>
      </p:sp>
      <p:sp>
        <p:nvSpPr>
          <p:cNvPr id="590853" name="Freeform 5"/>
          <p:cNvSpPr>
            <a:spLocks/>
          </p:cNvSpPr>
          <p:nvPr/>
        </p:nvSpPr>
        <p:spPr bwMode="auto">
          <a:xfrm rot="1164689">
            <a:off x="5667375" y="4078288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90854" name="Text Box 6"/>
          <p:cNvSpPr txBox="1">
            <a:spLocks noChangeArrowheads="1"/>
          </p:cNvSpPr>
          <p:nvPr/>
        </p:nvSpPr>
        <p:spPr bwMode="auto">
          <a:xfrm>
            <a:off x="3897313" y="5621338"/>
            <a:ext cx="4679950" cy="436562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 dirty="0"/>
              <a:t>הפלט הוא:    </a:t>
            </a:r>
            <a:r>
              <a:rPr lang="en-US" sz="2200" dirty="0"/>
              <a:t>"The product is 5.02"</a:t>
            </a:r>
            <a:endParaRPr lang="he-IL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23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דוגמא: כפל של שני מספרים ממשיים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a=0.0, b=0.0, c=0.0;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= 2.51;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 = 2;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("The product is %lf\n", a * b);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90854" name="Text Box 6"/>
          <p:cNvSpPr txBox="1">
            <a:spLocks noChangeArrowheads="1"/>
          </p:cNvSpPr>
          <p:nvPr/>
        </p:nvSpPr>
        <p:spPr bwMode="auto">
          <a:xfrm>
            <a:off x="3897313" y="5621338"/>
            <a:ext cx="4679950" cy="436562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 dirty="0"/>
              <a:t>הפלט הוא:    </a:t>
            </a:r>
            <a:r>
              <a:rPr lang="en-US" sz="2200" dirty="0"/>
              <a:t>"The product is 5.02"</a:t>
            </a:r>
            <a:endParaRPr lang="he-IL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24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דוגמא: כפל של שני מספרים ממשיים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&lt;stdio.h&gt;</a:t>
            </a:r>
            <a:br>
              <a:rPr lang="en-US" sz="1800" b="1" smtClean="0">
                <a:latin typeface="Courier New" pitchFamily="49" charset="0"/>
                <a:cs typeface="Courier New" pitchFamily="49" charset="0"/>
              </a:rPr>
            </a:b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a=0.0, b=0.0, c=0.0;</a:t>
            </a:r>
            <a:br>
              <a:rPr lang="en-US" sz="1800" b="1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a = 2.51;</a:t>
            </a:r>
            <a:br>
              <a:rPr lang="en-US" sz="1800" b="1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b = 2;</a:t>
            </a:r>
            <a:br>
              <a:rPr lang="en-US" sz="1800" b="1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= a*b;</a:t>
            </a:r>
            <a:br>
              <a:rPr lang="en-US" sz="1800" b="1" smtClean="0">
                <a:latin typeface="Courier New" pitchFamily="49" charset="0"/>
                <a:cs typeface="Courier New" pitchFamily="49" charset="0"/>
              </a:rPr>
            </a:b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printf("%lf * %lf = %lf\n", a, b, c);</a:t>
            </a:r>
            <a:br>
              <a:rPr lang="en-US" sz="1800" b="1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11684" name="Text Box 4"/>
          <p:cNvSpPr txBox="1">
            <a:spLocks noChangeArrowheads="1"/>
          </p:cNvSpPr>
          <p:nvPr/>
        </p:nvSpPr>
        <p:spPr bwMode="auto">
          <a:xfrm>
            <a:off x="6223000" y="3397250"/>
            <a:ext cx="2527300" cy="77152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 dirty="0"/>
              <a:t>נדפיס את הערך של המשתנים </a:t>
            </a:r>
            <a:r>
              <a:rPr lang="en-US" sz="2200" dirty="0"/>
              <a:t>a, b, c</a:t>
            </a:r>
            <a:endParaRPr lang="he-IL" sz="2200" dirty="0"/>
          </a:p>
        </p:txBody>
      </p:sp>
      <p:sp>
        <p:nvSpPr>
          <p:cNvPr id="711685" name="Freeform 5"/>
          <p:cNvSpPr>
            <a:spLocks/>
          </p:cNvSpPr>
          <p:nvPr/>
        </p:nvSpPr>
        <p:spPr bwMode="auto">
          <a:xfrm rot="763896">
            <a:off x="5922963" y="382111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11686" name="Text Box 6"/>
          <p:cNvSpPr txBox="1">
            <a:spLocks noChangeArrowheads="1"/>
          </p:cNvSpPr>
          <p:nvPr/>
        </p:nvSpPr>
        <p:spPr bwMode="auto">
          <a:xfrm>
            <a:off x="4006850" y="5621338"/>
            <a:ext cx="4570413" cy="436562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 dirty="0"/>
              <a:t>הפלט הוא:    </a:t>
            </a:r>
            <a:r>
              <a:rPr lang="en-US" sz="2200" dirty="0"/>
              <a:t>"2.51 * 2.0 = 5.02"</a:t>
            </a:r>
            <a:endParaRPr lang="he-IL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25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קלט של ערכים מהמשתמש - </a:t>
            </a:r>
            <a:r>
              <a:rPr lang="en-US" dirty="0" err="1" smtClean="0"/>
              <a:t>scanf</a:t>
            </a:r>
            <a:endParaRPr lang="en-US" dirty="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dirty="0" smtClean="0"/>
              <a:t>לרוב נרצה לעבוד על </a:t>
            </a:r>
            <a:r>
              <a:rPr lang="he-IL" dirty="0" smtClean="0">
                <a:solidFill>
                  <a:srgbClr val="CC0000"/>
                </a:solidFill>
              </a:rPr>
              <a:t>קלט שמתקבל המשתמש</a:t>
            </a:r>
            <a:endParaRPr lang="he-IL" dirty="0" smtClean="0"/>
          </a:p>
          <a:p>
            <a:pPr eaLnBrk="1" hangingPunct="1">
              <a:lnSpc>
                <a:spcPct val="80000"/>
              </a:lnSpc>
            </a:pPr>
            <a:r>
              <a:rPr lang="he-IL" dirty="0" smtClean="0"/>
              <a:t>הפונקציה </a:t>
            </a:r>
            <a:r>
              <a:rPr lang="en-US" dirty="0" err="1" smtClean="0"/>
              <a:t>scanf</a:t>
            </a:r>
            <a:r>
              <a:rPr lang="he-IL" dirty="0" smtClean="0"/>
              <a:t> קולטת ערך מהמשתמש לתוך משתנה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ctr" rtl="0" eaLnBrk="1" hangingPunct="1">
              <a:lnSpc>
                <a:spcPct val="8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("%d %lf", &amp;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student_num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&amp;average);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e-IL" dirty="0" smtClean="0"/>
              <a:t>התכנית ממתינה לקלט מהמשתמש</a:t>
            </a:r>
          </a:p>
          <a:p>
            <a:pPr eaLnBrk="1" hangingPunct="1">
              <a:lnSpc>
                <a:spcPct val="80000"/>
              </a:lnSpc>
            </a:pPr>
            <a:r>
              <a:rPr lang="he-IL" dirty="0" smtClean="0"/>
              <a:t>אחרי הקשת הקלט על המשתמש להקיש</a:t>
            </a:r>
            <a:r>
              <a:rPr lang="en-US" dirty="0" smtClean="0"/>
              <a:t> </a:t>
            </a:r>
            <a:r>
              <a:rPr lang="he-IL" dirty="0" smtClean="0"/>
              <a:t> על המקש </a:t>
            </a:r>
            <a:r>
              <a:rPr lang="en-US" dirty="0" smtClean="0"/>
              <a:t>Enter</a:t>
            </a:r>
            <a:endParaRPr lang="he-IL" dirty="0" smtClean="0"/>
          </a:p>
          <a:p>
            <a:pPr eaLnBrk="1" hangingPunct="1">
              <a:lnSpc>
                <a:spcPct val="80000"/>
              </a:lnSpc>
            </a:pPr>
            <a:r>
              <a:rPr lang="he-IL" dirty="0" smtClean="0"/>
              <a:t>הקלט נכנס למשתנה שצוין</a:t>
            </a:r>
          </a:p>
          <a:p>
            <a:pPr eaLnBrk="1" hangingPunct="1">
              <a:lnSpc>
                <a:spcPct val="80000"/>
              </a:lnSpc>
            </a:pPr>
            <a:endParaRPr lang="he-IL" sz="2200" dirty="0" smtClean="0"/>
          </a:p>
          <a:p>
            <a:pPr eaLnBrk="1" hangingPunct="1">
              <a:lnSpc>
                <a:spcPct val="80000"/>
              </a:lnSpc>
            </a:pPr>
            <a:r>
              <a:rPr lang="he-IL" dirty="0" smtClean="0"/>
              <a:t>סימוני טיפוס הקלט זהים לסימוני ההדפסה ב- </a:t>
            </a:r>
            <a:r>
              <a:rPr lang="en-US" dirty="0" err="1" smtClean="0"/>
              <a:t>printf</a:t>
            </a:r>
            <a:endParaRPr lang="he-IL" dirty="0" smtClean="0"/>
          </a:p>
          <a:p>
            <a:pPr eaLnBrk="1" hangingPunct="1">
              <a:lnSpc>
                <a:spcPct val="80000"/>
              </a:lnSpc>
            </a:pPr>
            <a:r>
              <a:rPr lang="he-IL" sz="2800" dirty="0" smtClean="0">
                <a:solidFill>
                  <a:srgbClr val="CC0000"/>
                </a:solidFill>
              </a:rPr>
              <a:t>לפני שם המשתנה יש לשים את הסימן &amp; ("הכתובת של")</a:t>
            </a:r>
            <a:endParaRPr lang="en-US" sz="2800" dirty="0" smtClean="0">
              <a:solidFill>
                <a:srgbClr val="CC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684422" y="2345502"/>
            <a:ext cx="5496025" cy="40011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e-IL" sz="2000" b="1" dirty="0" smtClean="0">
                <a:latin typeface="Courier New" pitchFamily="49" charset="0"/>
                <a:cs typeface="Courier New" pitchFamily="49" charset="0"/>
              </a:rPr>
              <a:t>מחרוזת פורמט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he-IL" sz="2000" b="1" dirty="0" smtClean="0">
                <a:latin typeface="Courier New" pitchFamily="49" charset="0"/>
                <a:cs typeface="Courier New" pitchFamily="49" charset="0"/>
              </a:rPr>
              <a:t>כתובות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דוגמא: הדפסת קלט מהמשתמש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a;	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("Enter an integer\n");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("%d", &amp;a);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("The input is: %d\n", a);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27</a:t>
            </a:fld>
            <a:endParaRPr lang="he-IL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10063" y="5187549"/>
            <a:ext cx="5987850" cy="769441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he-IL" sz="2200" dirty="0" smtClean="0"/>
              <a:t>שימו לב לתו '&amp;' המופיע לפני שם המשתנה ב </a:t>
            </a:r>
            <a:r>
              <a:rPr lang="en-US" sz="2200" dirty="0" err="1" smtClean="0"/>
              <a:t>scanf</a:t>
            </a:r>
            <a:r>
              <a:rPr lang="he-IL" sz="2200" dirty="0" smtClean="0"/>
              <a:t> ולא מופיע ב </a:t>
            </a:r>
            <a:r>
              <a:rPr lang="en-US" sz="2200" dirty="0" err="1" smtClean="0"/>
              <a:t>printf</a:t>
            </a:r>
            <a:endParaRPr lang="he-I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20113" cy="48768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celsius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0.0,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fahrenheit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("Please enter a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fahrenheit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temperature:\n");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lf",&amp;fahrenheit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celsius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5*(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fahrenheit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-32) / 9;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("This is equal to %lf degrees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celsius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\n",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celsius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תרגום מפרנהייט לצלזיוס</a:t>
            </a:r>
            <a:endParaRPr lang="en-US" dirty="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389688" y="2413000"/>
            <a:ext cx="2581275" cy="436563"/>
            <a:chOff x="6389613" y="2413000"/>
            <a:chExt cx="2581237" cy="436563"/>
          </a:xfrm>
        </p:grpSpPr>
        <p:sp>
          <p:nvSpPr>
            <p:cNvPr id="698375" name="Text Box 7"/>
            <p:cNvSpPr txBox="1">
              <a:spLocks noChangeArrowheads="1"/>
            </p:cNvSpPr>
            <p:nvPr/>
          </p:nvSpPr>
          <p:spPr bwMode="auto">
            <a:xfrm>
              <a:off x="6722983" y="2413000"/>
              <a:ext cx="2247867" cy="436563"/>
            </a:xfrm>
            <a:prstGeom prst="rect">
              <a:avLst/>
            </a:prstGeom>
            <a:solidFill>
              <a:srgbClr val="E8E7C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e-IL" sz="2200" dirty="0"/>
                <a:t>הגדרת משתנים</a:t>
              </a:r>
            </a:p>
          </p:txBody>
        </p:sp>
        <p:sp>
          <p:nvSpPr>
            <p:cNvPr id="698376" name="Freeform 8"/>
            <p:cNvSpPr>
              <a:spLocks/>
            </p:cNvSpPr>
            <p:nvPr/>
          </p:nvSpPr>
          <p:spPr bwMode="auto">
            <a:xfrm rot="1037547">
              <a:off x="6389613" y="2473325"/>
              <a:ext cx="441319" cy="352425"/>
            </a:xfrm>
            <a:custGeom>
              <a:avLst/>
              <a:gdLst/>
              <a:ahLst/>
              <a:cxnLst>
                <a:cxn ang="0">
                  <a:pos x="0" y="426"/>
                </a:cxn>
                <a:cxn ang="0">
                  <a:pos x="114" y="156"/>
                </a:cxn>
                <a:cxn ang="0">
                  <a:pos x="150" y="276"/>
                </a:cxn>
                <a:cxn ang="0">
                  <a:pos x="396" y="0"/>
                </a:cxn>
                <a:cxn ang="0">
                  <a:pos x="534" y="216"/>
                </a:cxn>
                <a:cxn ang="0">
                  <a:pos x="204" y="342"/>
                </a:cxn>
                <a:cxn ang="0">
                  <a:pos x="336" y="396"/>
                </a:cxn>
                <a:cxn ang="0">
                  <a:pos x="0" y="426"/>
                </a:cxn>
              </a:cxnLst>
              <a:rect l="0" t="0" r="r" b="b"/>
              <a:pathLst>
                <a:path w="534" h="426">
                  <a:moveTo>
                    <a:pt x="0" y="426"/>
                  </a:moveTo>
                  <a:lnTo>
                    <a:pt x="114" y="156"/>
                  </a:lnTo>
                  <a:lnTo>
                    <a:pt x="150" y="276"/>
                  </a:lnTo>
                  <a:lnTo>
                    <a:pt x="396" y="0"/>
                  </a:lnTo>
                  <a:lnTo>
                    <a:pt x="534" y="216"/>
                  </a:lnTo>
                  <a:lnTo>
                    <a:pt x="204" y="342"/>
                  </a:lnTo>
                  <a:lnTo>
                    <a:pt x="336" y="39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>
              <a:outerShdw dist="64758" dir="4721404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599625" y="4224338"/>
            <a:ext cx="2681288" cy="506412"/>
            <a:chOff x="5599791" y="4224338"/>
            <a:chExt cx="2681287" cy="506412"/>
          </a:xfrm>
        </p:grpSpPr>
        <p:sp>
          <p:nvSpPr>
            <p:cNvPr id="698377" name="Text Box 9"/>
            <p:cNvSpPr txBox="1">
              <a:spLocks noChangeArrowheads="1"/>
            </p:cNvSpPr>
            <p:nvPr/>
          </p:nvSpPr>
          <p:spPr bwMode="auto">
            <a:xfrm>
              <a:off x="5871254" y="4294188"/>
              <a:ext cx="2409824" cy="436562"/>
            </a:xfrm>
            <a:prstGeom prst="rect">
              <a:avLst/>
            </a:prstGeom>
            <a:solidFill>
              <a:srgbClr val="E8E7C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e-IL" sz="2200" dirty="0"/>
                <a:t>חישוב והשמת ערך</a:t>
              </a:r>
            </a:p>
          </p:txBody>
        </p:sp>
        <p:sp>
          <p:nvSpPr>
            <p:cNvPr id="698378" name="Freeform 10"/>
            <p:cNvSpPr>
              <a:spLocks/>
            </p:cNvSpPr>
            <p:nvPr/>
          </p:nvSpPr>
          <p:spPr bwMode="auto">
            <a:xfrm rot="2742084">
              <a:off x="5555341" y="4268788"/>
              <a:ext cx="441325" cy="352425"/>
            </a:xfrm>
            <a:custGeom>
              <a:avLst/>
              <a:gdLst/>
              <a:ahLst/>
              <a:cxnLst>
                <a:cxn ang="0">
                  <a:pos x="0" y="426"/>
                </a:cxn>
                <a:cxn ang="0">
                  <a:pos x="114" y="156"/>
                </a:cxn>
                <a:cxn ang="0">
                  <a:pos x="150" y="276"/>
                </a:cxn>
                <a:cxn ang="0">
                  <a:pos x="396" y="0"/>
                </a:cxn>
                <a:cxn ang="0">
                  <a:pos x="534" y="216"/>
                </a:cxn>
                <a:cxn ang="0">
                  <a:pos x="204" y="342"/>
                </a:cxn>
                <a:cxn ang="0">
                  <a:pos x="336" y="396"/>
                </a:cxn>
                <a:cxn ang="0">
                  <a:pos x="0" y="426"/>
                </a:cxn>
              </a:cxnLst>
              <a:rect l="0" t="0" r="r" b="b"/>
              <a:pathLst>
                <a:path w="534" h="426">
                  <a:moveTo>
                    <a:pt x="0" y="426"/>
                  </a:moveTo>
                  <a:lnTo>
                    <a:pt x="114" y="156"/>
                  </a:lnTo>
                  <a:lnTo>
                    <a:pt x="150" y="276"/>
                  </a:lnTo>
                  <a:lnTo>
                    <a:pt x="396" y="0"/>
                  </a:lnTo>
                  <a:lnTo>
                    <a:pt x="534" y="216"/>
                  </a:lnTo>
                  <a:lnTo>
                    <a:pt x="204" y="342"/>
                  </a:lnTo>
                  <a:lnTo>
                    <a:pt x="336" y="39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>
              <a:outerShdw dist="64758" dir="4721404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746625" y="3598863"/>
            <a:ext cx="3667125" cy="436562"/>
            <a:chOff x="4747108" y="3598863"/>
            <a:chExt cx="3667125" cy="436562"/>
          </a:xfrm>
        </p:grpSpPr>
        <p:sp>
          <p:nvSpPr>
            <p:cNvPr id="698379" name="Text Box 11"/>
            <p:cNvSpPr txBox="1">
              <a:spLocks noChangeArrowheads="1"/>
            </p:cNvSpPr>
            <p:nvPr/>
          </p:nvSpPr>
          <p:spPr bwMode="auto">
            <a:xfrm>
              <a:off x="5063021" y="3598863"/>
              <a:ext cx="3351212" cy="436562"/>
            </a:xfrm>
            <a:prstGeom prst="rect">
              <a:avLst/>
            </a:prstGeom>
            <a:solidFill>
              <a:srgbClr val="E8E7C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e-IL" sz="2200" dirty="0"/>
                <a:t>קליטת ערכים מהמשתמש</a:t>
              </a:r>
            </a:p>
          </p:txBody>
        </p:sp>
        <p:sp>
          <p:nvSpPr>
            <p:cNvPr id="698380" name="Freeform 12"/>
            <p:cNvSpPr>
              <a:spLocks/>
            </p:cNvSpPr>
            <p:nvPr/>
          </p:nvSpPr>
          <p:spPr bwMode="auto">
            <a:xfrm rot="1606606">
              <a:off x="4747108" y="3649663"/>
              <a:ext cx="441325" cy="352425"/>
            </a:xfrm>
            <a:custGeom>
              <a:avLst/>
              <a:gdLst/>
              <a:ahLst/>
              <a:cxnLst>
                <a:cxn ang="0">
                  <a:pos x="0" y="426"/>
                </a:cxn>
                <a:cxn ang="0">
                  <a:pos x="114" y="156"/>
                </a:cxn>
                <a:cxn ang="0">
                  <a:pos x="150" y="276"/>
                </a:cxn>
                <a:cxn ang="0">
                  <a:pos x="396" y="0"/>
                </a:cxn>
                <a:cxn ang="0">
                  <a:pos x="534" y="216"/>
                </a:cxn>
                <a:cxn ang="0">
                  <a:pos x="204" y="342"/>
                </a:cxn>
                <a:cxn ang="0">
                  <a:pos x="336" y="396"/>
                </a:cxn>
                <a:cxn ang="0">
                  <a:pos x="0" y="426"/>
                </a:cxn>
              </a:cxnLst>
              <a:rect l="0" t="0" r="r" b="b"/>
              <a:pathLst>
                <a:path w="534" h="426">
                  <a:moveTo>
                    <a:pt x="0" y="426"/>
                  </a:moveTo>
                  <a:lnTo>
                    <a:pt x="114" y="156"/>
                  </a:lnTo>
                  <a:lnTo>
                    <a:pt x="150" y="276"/>
                  </a:lnTo>
                  <a:lnTo>
                    <a:pt x="396" y="0"/>
                  </a:lnTo>
                  <a:lnTo>
                    <a:pt x="534" y="216"/>
                  </a:lnTo>
                  <a:lnTo>
                    <a:pt x="204" y="342"/>
                  </a:lnTo>
                  <a:lnTo>
                    <a:pt x="336" y="39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>
              <a:outerShdw dist="64758" dir="4721404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587875" y="5051425"/>
            <a:ext cx="2768600" cy="592138"/>
            <a:chOff x="4587212" y="5051233"/>
            <a:chExt cx="2768600" cy="592137"/>
          </a:xfrm>
        </p:grpSpPr>
        <p:sp>
          <p:nvSpPr>
            <p:cNvPr id="698381" name="Text Box 13"/>
            <p:cNvSpPr txBox="1">
              <a:spLocks noChangeArrowheads="1"/>
            </p:cNvSpPr>
            <p:nvPr/>
          </p:nvSpPr>
          <p:spPr bwMode="auto">
            <a:xfrm>
              <a:off x="4820575" y="5206808"/>
              <a:ext cx="2535237" cy="436562"/>
            </a:xfrm>
            <a:prstGeom prst="rect">
              <a:avLst/>
            </a:prstGeom>
            <a:solidFill>
              <a:srgbClr val="E8E7C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e-IL" sz="2200" dirty="0"/>
                <a:t>הדפסת הערך למסך</a:t>
              </a:r>
            </a:p>
          </p:txBody>
        </p:sp>
        <p:sp>
          <p:nvSpPr>
            <p:cNvPr id="698382" name="Freeform 14"/>
            <p:cNvSpPr>
              <a:spLocks/>
            </p:cNvSpPr>
            <p:nvPr/>
          </p:nvSpPr>
          <p:spPr bwMode="auto">
            <a:xfrm rot="3946376">
              <a:off x="4542762" y="5095683"/>
              <a:ext cx="441324" cy="352425"/>
            </a:xfrm>
            <a:custGeom>
              <a:avLst/>
              <a:gdLst/>
              <a:ahLst/>
              <a:cxnLst>
                <a:cxn ang="0">
                  <a:pos x="0" y="426"/>
                </a:cxn>
                <a:cxn ang="0">
                  <a:pos x="114" y="156"/>
                </a:cxn>
                <a:cxn ang="0">
                  <a:pos x="150" y="276"/>
                </a:cxn>
                <a:cxn ang="0">
                  <a:pos x="396" y="0"/>
                </a:cxn>
                <a:cxn ang="0">
                  <a:pos x="534" y="216"/>
                </a:cxn>
                <a:cxn ang="0">
                  <a:pos x="204" y="342"/>
                </a:cxn>
                <a:cxn ang="0">
                  <a:pos x="336" y="396"/>
                </a:cxn>
                <a:cxn ang="0">
                  <a:pos x="0" y="426"/>
                </a:cxn>
              </a:cxnLst>
              <a:rect l="0" t="0" r="r" b="b"/>
              <a:pathLst>
                <a:path w="534" h="426">
                  <a:moveTo>
                    <a:pt x="0" y="426"/>
                  </a:moveTo>
                  <a:lnTo>
                    <a:pt x="114" y="156"/>
                  </a:lnTo>
                  <a:lnTo>
                    <a:pt x="150" y="276"/>
                  </a:lnTo>
                  <a:lnTo>
                    <a:pt x="396" y="0"/>
                  </a:lnTo>
                  <a:lnTo>
                    <a:pt x="534" y="216"/>
                  </a:lnTo>
                  <a:lnTo>
                    <a:pt x="204" y="342"/>
                  </a:lnTo>
                  <a:lnTo>
                    <a:pt x="336" y="39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>
              <a:outerShdw dist="64758" dir="4721404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28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שלמים חיוביים</a:t>
            </a:r>
            <a:endParaRPr 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לעיתים נרצה להשתמש במשתנה לייצוג מספרים חיוביים בלבד</a:t>
            </a:r>
          </a:p>
          <a:p>
            <a:pPr lvl="1" eaLnBrk="1" hangingPunct="1"/>
            <a:r>
              <a:rPr lang="he-IL" dirty="0" smtClean="0"/>
              <a:t>מגדיל את הטווח פי 2</a:t>
            </a:r>
          </a:p>
          <a:p>
            <a:pPr eaLnBrk="1" hangingPunct="1"/>
            <a:endParaRPr lang="he-IL" dirty="0" smtClean="0"/>
          </a:p>
          <a:p>
            <a:pPr eaLnBrk="1" hangingPunct="1"/>
            <a:r>
              <a:rPr lang="he-IL" dirty="0" smtClean="0"/>
              <a:t>בהגדרת המשתנה נוסיף את המילה  </a:t>
            </a:r>
            <a:r>
              <a:rPr lang="en-US" dirty="0" smtClean="0">
                <a:solidFill>
                  <a:srgbClr val="CC0000"/>
                </a:solidFill>
              </a:rPr>
              <a:t>unsigned</a:t>
            </a:r>
            <a:r>
              <a:rPr lang="he-IL" dirty="0" smtClean="0">
                <a:solidFill>
                  <a:srgbClr val="CC0000"/>
                </a:solidFill>
              </a:rPr>
              <a:t> </a:t>
            </a:r>
            <a:r>
              <a:rPr lang="he-IL" dirty="0" smtClean="0"/>
              <a:t>לפני הטיפוס</a:t>
            </a:r>
            <a:endParaRPr lang="en-US" dirty="0" smtClean="0"/>
          </a:p>
          <a:p>
            <a:pPr eaLnBrk="1" hangingPunct="1"/>
            <a:r>
              <a:rPr lang="he-IL" dirty="0" smtClean="0"/>
              <a:t>לטיפוסים שלמים בלבד (</a:t>
            </a:r>
            <a:r>
              <a:rPr lang="en-US" dirty="0" err="1" smtClean="0"/>
              <a:t>int</a:t>
            </a:r>
            <a:r>
              <a:rPr lang="en-US" dirty="0" smtClean="0"/>
              <a:t>, char</a:t>
            </a:r>
            <a:r>
              <a:rPr lang="he-IL" dirty="0" smtClean="0"/>
              <a:t>)</a:t>
            </a:r>
          </a:p>
          <a:p>
            <a:pPr lvl="1" algn="l" rtl="0" eaLnBrk="1" hangingPunct="1">
              <a:buFontTx/>
              <a:buNone/>
            </a:pPr>
            <a:endParaRPr lang="en-US" dirty="0" smtClean="0">
              <a:solidFill>
                <a:schemeClr val="hlink"/>
              </a:solidFill>
            </a:endParaRPr>
          </a:p>
          <a:p>
            <a:pPr lvl="1" algn="l" rtl="0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unsigned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= 3999999999;</a:t>
            </a:r>
          </a:p>
          <a:p>
            <a:pPr lvl="1" algn="l" rtl="0"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he-IL" dirty="0" smtClean="0"/>
              <a:t>ההדפסה נעשית עם </a:t>
            </a:r>
            <a:r>
              <a:rPr lang="en-US" dirty="0" smtClean="0">
                <a:solidFill>
                  <a:srgbClr val="CC0000"/>
                </a:solidFill>
              </a:rPr>
              <a:t>%u</a:t>
            </a:r>
            <a:endParaRPr lang="he-IL" dirty="0" smtClean="0"/>
          </a:p>
          <a:p>
            <a:pPr lvl="1" eaLnBrk="1" hangingPunct="1"/>
            <a:endParaRPr lang="he-IL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29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790575" y="2839453"/>
            <a:ext cx="5627688" cy="1978435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endParaRPr lang="he-I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354763" cy="48768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he-IL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1800" b="1" dirty="0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hours, minutes, total;</a:t>
            </a:r>
          </a:p>
          <a:p>
            <a:pPr algn="l" rtl="0" eaLnBrk="1" hangingPunct="1"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hours = 24;</a:t>
            </a:r>
          </a:p>
          <a:p>
            <a:pPr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minutes = 60;</a:t>
            </a:r>
          </a:p>
          <a:p>
            <a:pPr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total = hours * minutes;</a:t>
            </a:r>
          </a:p>
          <a:p>
            <a:pPr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("Minutes in a day: %d\n", total);</a:t>
            </a:r>
          </a:p>
          <a:p>
            <a:pPr algn="l" rtl="0" eaLnBrk="1" hangingPunct="1"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חישוב מספר הדקות ביממה</a:t>
            </a:r>
            <a:endParaRPr lang="en-US" smtClean="0"/>
          </a:p>
        </p:txBody>
      </p:sp>
      <p:sp>
        <p:nvSpPr>
          <p:cNvPr id="674822" name="Text Box 6"/>
          <p:cNvSpPr txBox="1">
            <a:spLocks noChangeArrowheads="1"/>
          </p:cNvSpPr>
          <p:nvPr/>
        </p:nvSpPr>
        <p:spPr bwMode="auto">
          <a:xfrm>
            <a:off x="5311492" y="1860534"/>
            <a:ext cx="3292475" cy="1689100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he-IL" sz="2600" dirty="0"/>
              <a:t>בכל שורות הקוד המסומנות יש פעולה כלשהי המבוצעת על או בעזרת </a:t>
            </a:r>
            <a:r>
              <a:rPr lang="he-IL" sz="2600" dirty="0" smtClean="0"/>
              <a:t>משתנים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</a:t>
            </a:fld>
            <a:endParaRPr lang="he-IL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705726" y="2417311"/>
            <a:ext cx="1357164" cy="430887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he-IL" sz="2200" dirty="0" smtClean="0"/>
              <a:t>הצהרה</a:t>
            </a:r>
            <a:endParaRPr lang="he-IL" sz="22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751220" y="3657366"/>
            <a:ext cx="1357164" cy="430887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he-IL" sz="2200" dirty="0" smtClean="0"/>
              <a:t>השמה</a:t>
            </a:r>
            <a:endParaRPr lang="he-IL" sz="2200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318535" y="4069649"/>
            <a:ext cx="1793508" cy="430887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he-IL" sz="2200" dirty="0" smtClean="0"/>
              <a:t>ביטוי אריתמטי</a:t>
            </a:r>
            <a:endParaRPr lang="he-IL" sz="2200" dirty="0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260205" y="4770688"/>
            <a:ext cx="2565134" cy="430887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he-IL" sz="2200" dirty="0" smtClean="0"/>
              <a:t>ביטוי (ערך לפונקציה)</a:t>
            </a:r>
            <a:endParaRPr lang="he-I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קבועים</a:t>
            </a:r>
            <a:endParaRPr 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משמשים לערך שאינו משתנה במהלך התכנית</a:t>
            </a:r>
          </a:p>
          <a:p>
            <a:pPr lvl="1" eaLnBrk="1" hangingPunct="1"/>
            <a:r>
              <a:rPr lang="he-IL" dirty="0" smtClean="0"/>
              <a:t>למשל - </a:t>
            </a:r>
            <a:r>
              <a:rPr lang="en-US" dirty="0" smtClean="0">
                <a:latin typeface="Symbol" pitchFamily="18" charset="2"/>
              </a:rPr>
              <a:t>p</a:t>
            </a:r>
            <a:endParaRPr lang="he-IL" dirty="0" smtClean="0">
              <a:latin typeface="Symbol" pitchFamily="18" charset="2"/>
            </a:endParaRPr>
          </a:p>
          <a:p>
            <a:pPr lvl="1" eaLnBrk="1" hangingPunct="1"/>
            <a:r>
              <a:rPr lang="he-IL" dirty="0" smtClean="0"/>
              <a:t>חוסך חזרה על מספרים</a:t>
            </a:r>
          </a:p>
          <a:p>
            <a:pPr lvl="1" eaLnBrk="1" hangingPunct="1"/>
            <a:r>
              <a:rPr lang="he-IL" dirty="0" smtClean="0"/>
              <a:t>מונע שינוי הערך בטעות</a:t>
            </a:r>
          </a:p>
          <a:p>
            <a:pPr lvl="1" eaLnBrk="1" hangingPunct="1"/>
            <a:endParaRPr lang="he-IL" dirty="0" smtClean="0"/>
          </a:p>
          <a:p>
            <a:pPr eaLnBrk="1" hangingPunct="1"/>
            <a:r>
              <a:rPr lang="he-IL" dirty="0" smtClean="0"/>
              <a:t>מוסיפים </a:t>
            </a:r>
            <a:r>
              <a:rPr lang="en-US" dirty="0" smtClean="0">
                <a:solidFill>
                  <a:srgbClr val="CC0000"/>
                </a:solidFill>
              </a:rPr>
              <a:t>const</a:t>
            </a:r>
            <a:r>
              <a:rPr lang="he-IL" dirty="0" smtClean="0"/>
              <a:t> בהגדרה</a:t>
            </a:r>
          </a:p>
          <a:p>
            <a:pPr eaLnBrk="1" hangingPunct="1"/>
            <a:endParaRPr lang="he-IL" dirty="0" smtClean="0"/>
          </a:p>
          <a:p>
            <a:pPr algn="l" rtl="0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const</a:t>
            </a:r>
            <a:r>
              <a:rPr lang="en-US" dirty="0" smtClean="0"/>
              <a:t> double pi</a:t>
            </a:r>
            <a:r>
              <a:rPr lang="he-IL" dirty="0" smtClean="0"/>
              <a:t> </a:t>
            </a:r>
            <a:r>
              <a:rPr lang="en-US" dirty="0" smtClean="0"/>
              <a:t>=</a:t>
            </a:r>
            <a:r>
              <a:rPr lang="he-IL" dirty="0" smtClean="0"/>
              <a:t> </a:t>
            </a:r>
            <a:r>
              <a:rPr lang="en-US" dirty="0" smtClean="0"/>
              <a:t>3.141592654;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30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משפטים </a:t>
            </a:r>
            <a:r>
              <a:rPr lang="en-US" dirty="0" smtClean="0"/>
              <a:t>Statements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יחידת ביצוע שלמה</a:t>
            </a:r>
          </a:p>
          <a:p>
            <a:pPr lvl="1"/>
            <a:r>
              <a:rPr lang="he-IL" sz="2400" dirty="0" smtClean="0"/>
              <a:t>יחידת הקוד הקטנה ביותר הניתנת לביצוע</a:t>
            </a:r>
          </a:p>
          <a:p>
            <a:r>
              <a:rPr lang="he-IL" sz="2400" dirty="0" smtClean="0"/>
              <a:t>בדרך כלל תאופיין בתו </a:t>
            </a:r>
            <a:r>
              <a:rPr lang="en-US" sz="2400" dirty="0" smtClean="0"/>
              <a:t>‘;’</a:t>
            </a:r>
            <a:r>
              <a:rPr lang="he-IL" sz="2400" dirty="0" smtClean="0"/>
              <a:t> המופיע בסופה</a:t>
            </a:r>
          </a:p>
          <a:p>
            <a:r>
              <a:rPr lang="he-IL" sz="2400" dirty="0" smtClean="0"/>
              <a:t>דוגמאות:</a:t>
            </a:r>
          </a:p>
          <a:p>
            <a:pPr lvl="1"/>
            <a:r>
              <a:rPr lang="he-IL" sz="2400" dirty="0" smtClean="0"/>
              <a:t>הגדרת משתנים</a:t>
            </a:r>
          </a:p>
          <a:p>
            <a:pPr lvl="1"/>
            <a:r>
              <a:rPr lang="he-IL" sz="2400" dirty="0" smtClean="0"/>
              <a:t>משפטי ביטוי – </a:t>
            </a:r>
            <a:r>
              <a:rPr lang="he-IL" sz="2400" dirty="0" err="1" smtClean="0"/>
              <a:t>ביטוי</a:t>
            </a:r>
            <a:r>
              <a:rPr lang="he-IL" sz="2400" dirty="0" smtClean="0"/>
              <a:t> שלאחריו </a:t>
            </a:r>
            <a:r>
              <a:rPr lang="en-US" sz="2400" dirty="0" smtClean="0"/>
              <a:t>‘;’</a:t>
            </a:r>
            <a:endParaRPr lang="he-IL" sz="2400" dirty="0" smtClean="0"/>
          </a:p>
          <a:p>
            <a:pPr lvl="1"/>
            <a:r>
              <a:rPr lang="en-US" sz="2400" dirty="0" smtClean="0"/>
              <a:t>Block</a:t>
            </a:r>
            <a:r>
              <a:rPr lang="he-IL" sz="2400" dirty="0" smtClean="0"/>
              <a:t> – משפט המתחיל ב '}' ומסתיים ב '{' ובתוכו אפס או יותר משפטים אחרים</a:t>
            </a:r>
          </a:p>
          <a:p>
            <a:pPr lvl="1"/>
            <a:endParaRPr lang="he-IL" sz="2400" dirty="0" smtClean="0"/>
          </a:p>
          <a:p>
            <a:r>
              <a:rPr lang="he-IL" sz="2400" dirty="0" smtClean="0"/>
              <a:t>תכנית מחשב בנויה מסדרה של משפטים המבוצעים אחד אחרי השני</a:t>
            </a:r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31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לכתוב תכנית הקולטת שני מספרים שלמים מהמשתמש ומדפיסה את הגדול מביניהם</a:t>
            </a:r>
          </a:p>
          <a:p>
            <a:endParaRPr lang="he-IL" dirty="0" smtClean="0"/>
          </a:p>
          <a:p>
            <a:r>
              <a:rPr lang="he-IL" dirty="0" smtClean="0"/>
              <a:t>נאחסן את המספרים במשתנים </a:t>
            </a:r>
            <a:r>
              <a:rPr lang="en-US" dirty="0" smtClean="0"/>
              <a:t>a</a:t>
            </a:r>
            <a:r>
              <a:rPr lang="he-IL" dirty="0" smtClean="0"/>
              <a:t> ו-</a:t>
            </a:r>
            <a:r>
              <a:rPr lang="en-US" dirty="0" smtClean="0"/>
              <a:t>b</a:t>
            </a:r>
          </a:p>
          <a:p>
            <a:r>
              <a:rPr lang="he-IL" dirty="0" smtClean="0"/>
              <a:t>כיצד נבצע הדפסה של </a:t>
            </a:r>
            <a:r>
              <a:rPr lang="en-US" dirty="0" smtClean="0"/>
              <a:t>a</a:t>
            </a:r>
            <a:r>
              <a:rPr lang="he-IL" dirty="0" smtClean="0"/>
              <a:t> רק אם הוא הגדול מבין השניים?</a:t>
            </a:r>
          </a:p>
          <a:p>
            <a:endParaRPr lang="he-IL" dirty="0" smtClean="0"/>
          </a:p>
          <a:p>
            <a:r>
              <a:rPr lang="he-IL" dirty="0" smtClean="0"/>
              <a:t>באופן כללי, כיצד נבצע משפטים מסוימים בתכנית רק בתנאי כלשהו?</a:t>
            </a:r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32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משפט </a:t>
            </a:r>
            <a:r>
              <a:rPr lang="en-US" dirty="0" smtClean="0"/>
              <a:t>if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משמש לביצוע מותנה של משפט (או מספר משפטים)</a:t>
            </a:r>
            <a:r>
              <a:rPr lang="en-US" dirty="0" smtClean="0"/>
              <a:t> </a:t>
            </a:r>
            <a:r>
              <a:rPr lang="he-IL" dirty="0" smtClean="0"/>
              <a:t>בתכנית</a:t>
            </a:r>
          </a:p>
          <a:p>
            <a:endParaRPr lang="he-IL" sz="1800" dirty="0" smtClean="0"/>
          </a:p>
          <a:p>
            <a:r>
              <a:rPr lang="he-IL" dirty="0" smtClean="0"/>
              <a:t>תחביר:</a:t>
            </a:r>
          </a:p>
          <a:p>
            <a:endParaRPr lang="he-IL" sz="1800" dirty="0" smtClean="0"/>
          </a:p>
          <a:p>
            <a:r>
              <a:rPr lang="he-IL" dirty="0" smtClean="0"/>
              <a:t>דוגמא: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33</a:t>
            </a:fld>
            <a:endParaRPr lang="he-IL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3406" y="2304483"/>
            <a:ext cx="2571432" cy="646331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statement</a:t>
            </a:r>
            <a:endParaRPr lang="he-IL" b="1" i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05998" y="3984866"/>
            <a:ext cx="2971800" cy="2438400"/>
            <a:chOff x="5257800" y="2743200"/>
            <a:chExt cx="2971800" cy="2438400"/>
          </a:xfrm>
        </p:grpSpPr>
        <p:sp>
          <p:nvSpPr>
            <p:cNvPr id="6" name="AutoShape 40"/>
            <p:cNvSpPr>
              <a:spLocks noChangeArrowheads="1"/>
            </p:cNvSpPr>
            <p:nvPr/>
          </p:nvSpPr>
          <p:spPr bwMode="auto">
            <a:xfrm>
              <a:off x="5888038" y="3041650"/>
              <a:ext cx="865187" cy="623888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en-US" sz="1600">
                  <a:ea typeface="宋体" pitchFamily="2" charset="-122"/>
                </a:rPr>
                <a:t>Expr</a:t>
              </a:r>
            </a:p>
          </p:txBody>
        </p:sp>
        <p:sp>
          <p:nvSpPr>
            <p:cNvPr id="7" name="Rectangle 41"/>
            <p:cNvSpPr>
              <a:spLocks noChangeArrowheads="1"/>
            </p:cNvSpPr>
            <p:nvPr/>
          </p:nvSpPr>
          <p:spPr bwMode="auto">
            <a:xfrm>
              <a:off x="6969125" y="3929063"/>
              <a:ext cx="1260475" cy="2984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en-US" sz="1600">
                  <a:ea typeface="宋体" pitchFamily="2" charset="-122"/>
                </a:rPr>
                <a:t>Statement</a:t>
              </a:r>
            </a:p>
          </p:txBody>
        </p:sp>
        <p:sp>
          <p:nvSpPr>
            <p:cNvPr id="8" name="Rectangle 42"/>
            <p:cNvSpPr>
              <a:spLocks noChangeArrowheads="1"/>
            </p:cNvSpPr>
            <p:nvPr/>
          </p:nvSpPr>
          <p:spPr bwMode="auto">
            <a:xfrm>
              <a:off x="5257800" y="4945063"/>
              <a:ext cx="2160588" cy="2365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en-US" sz="1600">
                  <a:ea typeface="宋体" pitchFamily="2" charset="-122"/>
                </a:rPr>
                <a:t>Rest of Program</a:t>
              </a:r>
            </a:p>
          </p:txBody>
        </p:sp>
        <p:cxnSp>
          <p:nvCxnSpPr>
            <p:cNvPr id="9" name="AutoShape 43"/>
            <p:cNvCxnSpPr>
              <a:cxnSpLocks noChangeShapeType="1"/>
              <a:stCxn id="6" idx="2"/>
              <a:endCxn id="8" idx="0"/>
            </p:cNvCxnSpPr>
            <p:nvPr/>
          </p:nvCxnSpPr>
          <p:spPr bwMode="auto">
            <a:xfrm>
              <a:off x="6321425" y="3665538"/>
              <a:ext cx="17463" cy="12795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44"/>
            <p:cNvCxnSpPr>
              <a:cxnSpLocks noChangeShapeType="1"/>
              <a:stCxn id="6" idx="3"/>
              <a:endCxn id="7" idx="0"/>
            </p:cNvCxnSpPr>
            <p:nvPr/>
          </p:nvCxnSpPr>
          <p:spPr bwMode="auto">
            <a:xfrm>
              <a:off x="6753225" y="3354388"/>
              <a:ext cx="846138" cy="57467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1" name="AutoShape 45"/>
            <p:cNvCxnSpPr>
              <a:cxnSpLocks noChangeShapeType="1"/>
              <a:endCxn id="6" idx="0"/>
            </p:cNvCxnSpPr>
            <p:nvPr/>
          </p:nvCxnSpPr>
          <p:spPr bwMode="auto">
            <a:xfrm>
              <a:off x="6321425" y="2743200"/>
              <a:ext cx="0" cy="298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46"/>
            <p:cNvCxnSpPr>
              <a:cxnSpLocks noChangeShapeType="1"/>
              <a:stCxn id="7" idx="2"/>
            </p:cNvCxnSpPr>
            <p:nvPr/>
          </p:nvCxnSpPr>
          <p:spPr bwMode="auto">
            <a:xfrm rot="5400000">
              <a:off x="6771482" y="3794919"/>
              <a:ext cx="395287" cy="126047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3" name="Text Box 47"/>
            <p:cNvSpPr txBox="1">
              <a:spLocks noChangeArrowheads="1"/>
            </p:cNvSpPr>
            <p:nvPr/>
          </p:nvSpPr>
          <p:spPr bwMode="auto">
            <a:xfrm>
              <a:off x="6781800" y="3048000"/>
              <a:ext cx="7413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>
                  <a:ea typeface="宋体" pitchFamily="2" charset="-122"/>
                </a:rPr>
                <a:t>True</a:t>
              </a:r>
            </a:p>
          </p:txBody>
        </p:sp>
        <p:sp>
          <p:nvSpPr>
            <p:cNvPr id="14" name="Text Box 48"/>
            <p:cNvSpPr txBox="1">
              <a:spLocks noChangeArrowheads="1"/>
            </p:cNvSpPr>
            <p:nvPr/>
          </p:nvSpPr>
          <p:spPr bwMode="auto">
            <a:xfrm>
              <a:off x="5562600" y="3810000"/>
              <a:ext cx="8032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ea typeface="宋体" pitchFamily="2" charset="-122"/>
                </a:rPr>
                <a:t>False</a:t>
              </a:r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43406" y="3111408"/>
            <a:ext cx="4960100" cy="646331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&gt; b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("%d\n", a);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75061" y="3928428"/>
            <a:ext cx="2637645" cy="1446550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e-IL" sz="2200" dirty="0" smtClean="0"/>
              <a:t>שימוש באופרטור היחס &lt; כדי ליצור ביטוי מורכב משני הביטויים הראשוניים </a:t>
            </a:r>
            <a:r>
              <a:rPr lang="en-US" sz="2200" dirty="0" smtClean="0"/>
              <a:t>a</a:t>
            </a:r>
            <a:r>
              <a:rPr lang="he-IL" sz="2200" dirty="0" smtClean="0"/>
              <a:t> ו-</a:t>
            </a:r>
            <a:r>
              <a:rPr lang="en-US" sz="2200" dirty="0" smtClean="0"/>
              <a:t>b</a:t>
            </a:r>
            <a:endParaRPr lang="he-I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הדפסת המספר המקסימאלי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a, b, max;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", &amp;a, &amp;b);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max = a;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(max &lt; b)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max = b;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("The maximum is %d\n", max);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10340" name="Text Box 4"/>
          <p:cNvSpPr txBox="1">
            <a:spLocks noChangeArrowheads="1"/>
          </p:cNvSpPr>
          <p:nvPr/>
        </p:nvSpPr>
        <p:spPr bwMode="auto">
          <a:xfrm>
            <a:off x="4265613" y="2141538"/>
            <a:ext cx="3116262" cy="77152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 dirty="0"/>
              <a:t>קלוט </a:t>
            </a:r>
            <a:r>
              <a:rPr lang="he-IL" sz="2200" dirty="0" smtClean="0"/>
              <a:t>שני </a:t>
            </a:r>
            <a:r>
              <a:rPr lang="he-IL" sz="2200" dirty="0"/>
              <a:t>מספרים שלמים מהמשתמש</a:t>
            </a:r>
          </a:p>
        </p:txBody>
      </p:sp>
      <p:sp>
        <p:nvSpPr>
          <p:cNvPr id="910341" name="Freeform 5"/>
          <p:cNvSpPr>
            <a:spLocks/>
          </p:cNvSpPr>
          <p:nvPr/>
        </p:nvSpPr>
        <p:spPr bwMode="auto">
          <a:xfrm rot="463678">
            <a:off x="3938588" y="245586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910342" name="Text Box 6"/>
          <p:cNvSpPr txBox="1">
            <a:spLocks noChangeArrowheads="1"/>
          </p:cNvSpPr>
          <p:nvPr/>
        </p:nvSpPr>
        <p:spPr bwMode="auto">
          <a:xfrm>
            <a:off x="3003550" y="3617913"/>
            <a:ext cx="3913188" cy="436562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/>
              <a:t>ייתבצע רק אם התנאי מתקיים</a:t>
            </a:r>
          </a:p>
        </p:txBody>
      </p:sp>
      <p:sp>
        <p:nvSpPr>
          <p:cNvPr id="910343" name="Freeform 7"/>
          <p:cNvSpPr>
            <a:spLocks/>
          </p:cNvSpPr>
          <p:nvPr/>
        </p:nvSpPr>
        <p:spPr bwMode="auto">
          <a:xfrm rot="463678">
            <a:off x="2686050" y="3741738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4992688" y="5246688"/>
            <a:ext cx="3116262" cy="77152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 dirty="0"/>
              <a:t>הדפס את המספר הגדול יותר למסך</a:t>
            </a:r>
          </a:p>
        </p:txBody>
      </p:sp>
      <p:sp>
        <p:nvSpPr>
          <p:cNvPr id="910345" name="Freeform 9"/>
          <p:cNvSpPr>
            <a:spLocks/>
          </p:cNvSpPr>
          <p:nvPr/>
        </p:nvSpPr>
        <p:spPr bwMode="auto">
          <a:xfrm rot="5270399">
            <a:off x="4830763" y="5011738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34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תנאים כמספרים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800" dirty="0" smtClean="0"/>
              <a:t>התנאי הוא ביטוי (בעל ערך מספרי שלם)</a:t>
            </a:r>
            <a:endParaRPr lang="he-IL" sz="2800" dirty="0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he-IL" sz="2400" dirty="0" smtClean="0"/>
              <a:t>לא נכון (</a:t>
            </a:r>
            <a:r>
              <a:rPr lang="en-US" sz="2400" dirty="0" smtClean="0"/>
              <a:t>false</a:t>
            </a:r>
            <a:r>
              <a:rPr lang="he-IL" sz="2400" dirty="0" smtClean="0"/>
              <a:t>) </a:t>
            </a:r>
            <a:r>
              <a:rPr lang="en-US" sz="2400" dirty="0" smtClean="0">
                <a:sym typeface="Wingdings" pitchFamily="2" charset="2"/>
              </a:rPr>
              <a:t></a:t>
            </a:r>
            <a:r>
              <a:rPr lang="he-IL" sz="2400" dirty="0" smtClean="0">
                <a:sym typeface="Wingdings" pitchFamily="2" charset="2"/>
              </a:rPr>
              <a:t> 0</a:t>
            </a:r>
          </a:p>
          <a:p>
            <a:pPr lvl="1" eaLnBrk="1" hangingPunct="1"/>
            <a:r>
              <a:rPr lang="he-IL" sz="2400" dirty="0" smtClean="0"/>
              <a:t>נכון (</a:t>
            </a:r>
            <a:r>
              <a:rPr lang="en-US" sz="2400" dirty="0" smtClean="0"/>
              <a:t>true</a:t>
            </a:r>
            <a:r>
              <a:rPr lang="he-IL" sz="2400" dirty="0" smtClean="0"/>
              <a:t>) </a:t>
            </a:r>
            <a:r>
              <a:rPr lang="en-US" sz="2400" dirty="0" smtClean="0">
                <a:sym typeface="Wingdings" pitchFamily="2" charset="2"/>
              </a:rPr>
              <a:t></a:t>
            </a:r>
            <a:r>
              <a:rPr lang="he-IL" sz="2400" dirty="0" smtClean="0"/>
              <a:t> מספר שונה מ-0</a:t>
            </a:r>
          </a:p>
          <a:p>
            <a:pPr eaLnBrk="1" hangingPunct="1"/>
            <a:r>
              <a:rPr lang="he-IL" sz="2800" dirty="0" smtClean="0"/>
              <a:t>ניתן להשתמש בכל ביטוי כתנאי</a:t>
            </a:r>
          </a:p>
          <a:p>
            <a:pPr lvl="1" eaLnBrk="1" hangingPunct="1"/>
            <a:r>
              <a:rPr lang="he-IL" sz="2400" dirty="0" smtClean="0"/>
              <a:t>רצוי להשתמש בתנאים בוליאניים (נכון/לא נכון)</a:t>
            </a:r>
            <a:endParaRPr lang="he-IL" sz="2800" dirty="0" smtClean="0"/>
          </a:p>
          <a:p>
            <a:pPr eaLnBrk="1" hangingPunct="1"/>
            <a:r>
              <a:rPr lang="he-IL" sz="2800" dirty="0" smtClean="0"/>
              <a:t>דוגמא:</a:t>
            </a:r>
          </a:p>
          <a:p>
            <a:pPr lvl="1" eaLnBrk="1" hangingPunct="1"/>
            <a:r>
              <a:rPr lang="en-US" sz="2400" dirty="0" smtClean="0"/>
              <a:t>if (a)</a:t>
            </a:r>
            <a:r>
              <a:rPr lang="he-IL" sz="2400" dirty="0" smtClean="0"/>
              <a:t> – המשפט יבוצע כתלות בערך של </a:t>
            </a:r>
            <a:r>
              <a:rPr lang="en-US" sz="2400" dirty="0" smtClean="0"/>
              <a:t>a</a:t>
            </a:r>
          </a:p>
          <a:p>
            <a:pPr lvl="1" eaLnBrk="1" hangingPunct="1"/>
            <a:r>
              <a:rPr lang="en-US" sz="2400" dirty="0" smtClean="0"/>
              <a:t>if (x + 3)</a:t>
            </a:r>
            <a:r>
              <a:rPr lang="he-IL" sz="2400" dirty="0" smtClean="0"/>
              <a:t> – המשפט יבוצע רק אם ערכו של </a:t>
            </a:r>
            <a:r>
              <a:rPr lang="en-US" sz="2400" dirty="0" smtClean="0"/>
              <a:t>x</a:t>
            </a:r>
            <a:r>
              <a:rPr lang="he-IL" sz="2400" dirty="0" smtClean="0"/>
              <a:t> שונה מ-</a:t>
            </a:r>
            <a:r>
              <a:rPr lang="en-US" sz="2400" dirty="0" smtClean="0"/>
              <a:t>-3</a:t>
            </a:r>
            <a:r>
              <a:rPr lang="he-IL" sz="2400" dirty="0" smtClean="0"/>
              <a:t>, עדיף להשתמש בביטוי </a:t>
            </a:r>
            <a:r>
              <a:rPr lang="en-US" sz="2400" dirty="0" smtClean="0"/>
              <a:t>if (x != -3)</a:t>
            </a:r>
            <a:endParaRPr lang="he-IL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35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תנאים מורכבים – קינון תנאים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200" dirty="0" smtClean="0"/>
              <a:t>לפעמים נדרשים תנאים מורכבים:</a:t>
            </a:r>
          </a:p>
          <a:p>
            <a:pPr lvl="1" eaLnBrk="1" hangingPunct="1"/>
            <a:r>
              <a:rPr lang="he-IL" sz="2200" dirty="0" smtClean="0"/>
              <a:t>ציון צריך להיות גדול או שווה ל-0</a:t>
            </a:r>
          </a:p>
          <a:p>
            <a:pPr lvl="1" eaLnBrk="1" hangingPunct="1"/>
            <a:r>
              <a:rPr lang="he-IL" sz="2200" dirty="0" smtClean="0"/>
              <a:t>ציון צריך להיות קטן או שווה ל-100</a:t>
            </a:r>
          </a:p>
        </p:txBody>
      </p:sp>
      <p:sp>
        <p:nvSpPr>
          <p:cNvPr id="795652" name="Text Box 4"/>
          <p:cNvSpPr txBox="1">
            <a:spLocks noChangeArrowheads="1"/>
          </p:cNvSpPr>
          <p:nvPr/>
        </p:nvSpPr>
        <p:spPr bwMode="auto">
          <a:xfrm>
            <a:off x="1644247" y="3153562"/>
            <a:ext cx="6336875" cy="2246769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(grade &gt;= 0)</a:t>
            </a:r>
          </a:p>
          <a:p>
            <a:pPr algn="l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(grade &lt;= 100)</a:t>
            </a:r>
          </a:p>
          <a:p>
            <a:pPr algn="l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{</a:t>
            </a:r>
          </a:p>
          <a:p>
            <a:pPr algn="l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("The grade is in range\n");</a:t>
            </a:r>
          </a:p>
          <a:p>
            <a:pPr algn="l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36</a:t>
            </a:fld>
            <a:endParaRPr lang="he-IL" dirty="0"/>
          </a:p>
        </p:txBody>
      </p:sp>
      <p:sp>
        <p:nvSpPr>
          <p:cNvPr id="6" name="Left Bracket 5"/>
          <p:cNvSpPr/>
          <p:nvPr/>
        </p:nvSpPr>
        <p:spPr bwMode="auto">
          <a:xfrm>
            <a:off x="401759" y="3319670"/>
            <a:ext cx="452387" cy="2007704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360000" tIns="684000" rIns="1260000" bIns="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משפט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if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eft Bracket 7"/>
          <p:cNvSpPr/>
          <p:nvPr/>
        </p:nvSpPr>
        <p:spPr bwMode="auto">
          <a:xfrm>
            <a:off x="713192" y="3551582"/>
            <a:ext cx="452387" cy="1666461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360000" tIns="684000" rIns="1260000" bIns="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block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eft Bracket 9"/>
          <p:cNvSpPr/>
          <p:nvPr/>
        </p:nvSpPr>
        <p:spPr bwMode="auto">
          <a:xfrm>
            <a:off x="1061056" y="3876261"/>
            <a:ext cx="452387" cy="1136374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360000" tIns="216000" rIns="1260000" bIns="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משפט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if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eft Bracket 10"/>
          <p:cNvSpPr/>
          <p:nvPr/>
        </p:nvSpPr>
        <p:spPr bwMode="auto">
          <a:xfrm>
            <a:off x="1402305" y="4065104"/>
            <a:ext cx="452387" cy="917713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360000" tIns="216000" rIns="1260000" bIns="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block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eft Bracket 13"/>
          <p:cNvSpPr/>
          <p:nvPr/>
        </p:nvSpPr>
        <p:spPr bwMode="auto">
          <a:xfrm>
            <a:off x="1727960" y="4466122"/>
            <a:ext cx="452387" cy="250257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360000" tIns="216000" rIns="1260000" bIns="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eft Bracket 14"/>
          <p:cNvSpPr/>
          <p:nvPr/>
        </p:nvSpPr>
        <p:spPr bwMode="auto">
          <a:xfrm rot="5400000">
            <a:off x="3017519" y="2372627"/>
            <a:ext cx="250258" cy="1453415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504000" rIns="93600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תנאי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eft Bracket 15"/>
          <p:cNvSpPr/>
          <p:nvPr/>
        </p:nvSpPr>
        <p:spPr bwMode="auto">
          <a:xfrm rot="5400000">
            <a:off x="3648775" y="2906028"/>
            <a:ext cx="171651" cy="1790299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684000" rIns="792000" bIns="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תנאי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תנאים מורכבים - פעולות לוגיות</a:t>
            </a:r>
            <a:endParaRPr lang="en-US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dirty="0" smtClean="0"/>
              <a:t>ניתן לשלב תנאים בעזרת הפעולות הלוגיות: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!       (שלילה </a:t>
            </a:r>
            <a:r>
              <a:rPr lang="en-US" sz="2200" dirty="0" smtClean="0">
                <a:sym typeface="Wingdings" pitchFamily="2" charset="2"/>
              </a:rPr>
              <a:t></a:t>
            </a:r>
            <a:r>
              <a:rPr lang="he-IL" sz="2200" dirty="0" smtClean="0">
                <a:sym typeface="Wingdings" pitchFamily="2" charset="2"/>
              </a:rPr>
              <a:t> התנאי צריך לא להתקיים</a:t>
            </a:r>
            <a:r>
              <a:rPr lang="he-IL" sz="2200" dirty="0" smtClean="0"/>
              <a:t>)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&amp;&amp;   (גם </a:t>
            </a:r>
            <a:r>
              <a:rPr lang="en-US" sz="2200" dirty="0" smtClean="0">
                <a:sym typeface="Wingdings" pitchFamily="2" charset="2"/>
              </a:rPr>
              <a:t></a:t>
            </a:r>
            <a:r>
              <a:rPr lang="he-IL" sz="2200" dirty="0" smtClean="0">
                <a:sym typeface="Wingdings" pitchFamily="2" charset="2"/>
              </a:rPr>
              <a:t> שני התנאים צריכים להתקיים)</a:t>
            </a:r>
            <a:endParaRPr lang="he-IL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||      (או  </a:t>
            </a:r>
            <a:r>
              <a:rPr lang="en-US" sz="2200" dirty="0" smtClean="0">
                <a:sym typeface="Wingdings" pitchFamily="2" charset="2"/>
              </a:rPr>
              <a:t></a:t>
            </a:r>
            <a:r>
              <a:rPr lang="he-IL" sz="2200" dirty="0" smtClean="0">
                <a:sym typeface="Wingdings" pitchFamily="2" charset="2"/>
              </a:rPr>
              <a:t> מספיק שאחד התנאים יתקיים</a:t>
            </a:r>
            <a:r>
              <a:rPr lang="he-IL" sz="22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he-IL" sz="2200" dirty="0" smtClean="0"/>
              <a:t>סדר הקדימות הוא: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 smtClean="0"/>
              <a:t>NOT</a:t>
            </a:r>
            <a:endParaRPr lang="he-IL" sz="22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 smtClean="0"/>
              <a:t>AND</a:t>
            </a:r>
            <a:endParaRPr lang="he-IL" sz="22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 smtClean="0"/>
              <a:t>OR</a:t>
            </a:r>
          </a:p>
        </p:txBody>
      </p:sp>
      <p:graphicFrame>
        <p:nvGraphicFramePr>
          <p:cNvPr id="797789" name="Group 93"/>
          <p:cNvGraphicFramePr>
            <a:graphicFrameLocks noGrp="1"/>
          </p:cNvGraphicFramePr>
          <p:nvPr/>
        </p:nvGraphicFramePr>
        <p:xfrm>
          <a:off x="530225" y="3317875"/>
          <a:ext cx="2781300" cy="1476375"/>
        </p:xfrm>
        <a:graphic>
          <a:graphicData uri="http://schemas.openxmlformats.org/drawingml/2006/table">
            <a:tbl>
              <a:tblPr rtl="1"/>
              <a:tblGrid>
                <a:gridCol w="927100"/>
                <a:gridCol w="927100"/>
                <a:gridCol w="92710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a&amp;&amp;b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7788" name="Group 92"/>
          <p:cNvGraphicFramePr>
            <a:graphicFrameLocks noGrp="1"/>
          </p:cNvGraphicFramePr>
          <p:nvPr/>
        </p:nvGraphicFramePr>
        <p:xfrm>
          <a:off x="536575" y="5014913"/>
          <a:ext cx="2781300" cy="1476375"/>
        </p:xfrm>
        <a:graphic>
          <a:graphicData uri="http://schemas.openxmlformats.org/drawingml/2006/table">
            <a:tbl>
              <a:tblPr rtl="1"/>
              <a:tblGrid>
                <a:gridCol w="927100"/>
                <a:gridCol w="927100"/>
                <a:gridCol w="92710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a||b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37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תנאים מורכבים – פעולות לוגיות</a:t>
            </a:r>
            <a:endParaRPr lang="en-US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200" dirty="0" smtClean="0"/>
              <a:t>לפעמים נדרשים תנאים מורכבים:</a:t>
            </a:r>
          </a:p>
          <a:p>
            <a:pPr lvl="1" eaLnBrk="1" hangingPunct="1"/>
            <a:r>
              <a:rPr lang="he-IL" sz="2200" dirty="0" smtClean="0"/>
              <a:t>ציון צריך להיות גדול או שווה ל-0</a:t>
            </a:r>
          </a:p>
          <a:p>
            <a:pPr lvl="1" eaLnBrk="1" hangingPunct="1"/>
            <a:r>
              <a:rPr lang="he-IL" sz="2200" dirty="0" smtClean="0"/>
              <a:t>ציון צריך להיות קטן או שווה ל-100</a:t>
            </a:r>
          </a:p>
        </p:txBody>
      </p:sp>
      <p:sp>
        <p:nvSpPr>
          <p:cNvPr id="795652" name="Text Box 4"/>
          <p:cNvSpPr txBox="1">
            <a:spLocks noChangeArrowheads="1"/>
          </p:cNvSpPr>
          <p:nvPr/>
        </p:nvSpPr>
        <p:spPr bwMode="auto">
          <a:xfrm>
            <a:off x="1644247" y="3153562"/>
            <a:ext cx="6336875" cy="1323439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(grade &gt;=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 &amp;&amp; grade &lt;= 100)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("The grade is in range\n");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38</a:t>
            </a:fld>
            <a:endParaRPr lang="he-IL" dirty="0"/>
          </a:p>
        </p:txBody>
      </p:sp>
      <p:sp>
        <p:nvSpPr>
          <p:cNvPr id="10" name="Left Bracket 9"/>
          <p:cNvSpPr/>
          <p:nvPr/>
        </p:nvSpPr>
        <p:spPr bwMode="auto">
          <a:xfrm>
            <a:off x="801174" y="3298745"/>
            <a:ext cx="452387" cy="1136374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360000" tIns="216000" rIns="1260000" bIns="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משפט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if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eft Bracket 10"/>
          <p:cNvSpPr/>
          <p:nvPr/>
        </p:nvSpPr>
        <p:spPr bwMode="auto">
          <a:xfrm>
            <a:off x="1296430" y="3599848"/>
            <a:ext cx="452387" cy="750772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360000" tIns="216000" rIns="1260000" bIns="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block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eft Bracket 13"/>
          <p:cNvSpPr/>
          <p:nvPr/>
        </p:nvSpPr>
        <p:spPr bwMode="auto">
          <a:xfrm>
            <a:off x="1737584" y="3859732"/>
            <a:ext cx="452387" cy="250257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360000" tIns="216000" rIns="1260000" bIns="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ft Bracket 11"/>
          <p:cNvSpPr/>
          <p:nvPr/>
        </p:nvSpPr>
        <p:spPr bwMode="auto">
          <a:xfrm rot="5400000">
            <a:off x="3046395" y="2401503"/>
            <a:ext cx="192506" cy="1453415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504000" rIns="93600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תנאי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eft Bracket 12"/>
          <p:cNvSpPr/>
          <p:nvPr/>
        </p:nvSpPr>
        <p:spPr bwMode="auto">
          <a:xfrm rot="5400000">
            <a:off x="5240153" y="2285198"/>
            <a:ext cx="222986" cy="1655545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504000" rIns="93600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תנאי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פעולות לוגיות - דוגמה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149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&lt;stdio.h&gt;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exam, exercises, final;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1600" b="1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"Enter exam grade and exercises grade"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scanf(</a:t>
            </a:r>
            <a:r>
              <a:rPr lang="en-US" sz="1600" b="1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"%lf %lf"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, &amp;exam, &amp;exercises);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((exam &gt;= 60) &amp;&amp; (exercises &gt;= 60))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	final = 0.8 * exam + 0.2 * exercises;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he-IL" sz="1600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printf(</a:t>
            </a:r>
            <a:r>
              <a:rPr lang="en-US" sz="1600" b="1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"You passed – your grade is %g \n"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, final);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he-IL" sz="1600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printf(</a:t>
            </a:r>
            <a:r>
              <a:rPr lang="en-US" sz="1600" b="1" smtClean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"You failed!\n"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39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מה זה משתנה?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b="1" dirty="0" smtClean="0"/>
              <a:t>מקום בזיכרון ש:</a:t>
            </a:r>
          </a:p>
          <a:p>
            <a:pPr lvl="1" eaLnBrk="1" hangingPunct="1"/>
            <a:r>
              <a:rPr lang="he-IL" dirty="0" smtClean="0"/>
              <a:t>שייך לתוכנית</a:t>
            </a:r>
          </a:p>
          <a:p>
            <a:pPr lvl="1" eaLnBrk="1" hangingPunct="1"/>
            <a:r>
              <a:rPr lang="he-IL" dirty="0" smtClean="0"/>
              <a:t>הוגדר מה טיפוס הערך מאוחסן בו</a:t>
            </a:r>
          </a:p>
          <a:p>
            <a:pPr lvl="1" eaLnBrk="1" hangingPunct="1"/>
            <a:r>
              <a:rPr lang="he-IL" dirty="0" smtClean="0"/>
              <a:t>קיבל שם (שבעזרתו ניגש לזיכרון)</a:t>
            </a:r>
          </a:p>
          <a:p>
            <a:pPr lvl="1" eaLnBrk="1" hangingPunct="1"/>
            <a:r>
              <a:rPr lang="he-IL" dirty="0" smtClean="0"/>
              <a:t>ניתן לקרוא/לכתוב אליו ערכים</a:t>
            </a:r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r>
              <a:rPr lang="he-IL" dirty="0" smtClean="0"/>
              <a:t>משתנים (</a:t>
            </a:r>
            <a:r>
              <a:rPr lang="en-US" sz="2200" dirty="0" smtClean="0">
                <a:solidFill>
                  <a:srgbClr val="CC0000"/>
                </a:solidFill>
              </a:rPr>
              <a:t>variables</a:t>
            </a:r>
            <a:r>
              <a:rPr lang="he-IL" dirty="0" smtClean="0"/>
              <a:t>) הם האמצעי לטיפול בנתונים בתוכנית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4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משפט </a:t>
            </a:r>
            <a:r>
              <a:rPr lang="en-US" dirty="0" smtClean="0"/>
              <a:t>if</a:t>
            </a:r>
            <a:r>
              <a:rPr lang="he-IL" dirty="0" smtClean="0"/>
              <a:t> - הרחבה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ראינו ביצוע מותנה של משפט אם מתקיים תנאי</a:t>
            </a:r>
          </a:p>
          <a:p>
            <a:r>
              <a:rPr lang="he-IL" dirty="0" smtClean="0"/>
              <a:t>מה קורה אם בהתקיים התנאי נרצה לבצע משפט מסוים ואם אינו מתקיים משפט אחר?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40</a:t>
            </a:fld>
            <a:endParaRPr lang="he-IL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67245" y="3374943"/>
            <a:ext cx="6652730" cy="255454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(grade &gt;=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 &amp;&amp; grade &lt;= 100)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("The grade is in range\n");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defRPr/>
            </a:pPr>
            <a:r>
              <a:rPr lang="en-US" sz="20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(!(grade &gt;= 0 &amp;&amp; grade &lt;= 100))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("The grade is not in range\n");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משפט </a:t>
            </a:r>
            <a:r>
              <a:rPr lang="en-US" dirty="0" smtClean="0"/>
              <a:t>if-else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אם התנאי מתקיים יתבצע משפט 1 אחרת יתבצע משפט 2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41</a:t>
            </a:fld>
            <a:endParaRPr lang="he-IL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68971" y="1678846"/>
            <a:ext cx="2571432" cy="1200329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b="1" i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algn="l" rtl="0">
              <a:defRPr/>
            </a:pP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>
              <a:defRPr/>
            </a:pP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b="1" i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729563" y="3592628"/>
            <a:ext cx="3352800" cy="2133600"/>
            <a:chOff x="4953000" y="1600200"/>
            <a:chExt cx="3352800" cy="2133600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6172200" y="1844675"/>
              <a:ext cx="731838" cy="511175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en-US" sz="1600">
                  <a:ea typeface="宋体" pitchFamily="2" charset="-122"/>
                </a:rPr>
                <a:t>Expr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086600" y="2514600"/>
              <a:ext cx="1219200" cy="2936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en-US" sz="1600">
                  <a:ea typeface="宋体" pitchFamily="2" charset="-122"/>
                </a:rPr>
                <a:t>Statement1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638800" y="3403600"/>
              <a:ext cx="1828800" cy="330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en-US" sz="1600">
                  <a:ea typeface="宋体" pitchFamily="2" charset="-122"/>
                </a:rPr>
                <a:t>Rest of Program</a:t>
              </a:r>
            </a:p>
          </p:txBody>
        </p:sp>
        <p:cxnSp>
          <p:nvCxnSpPr>
            <p:cNvPr id="10" name="AutoShape 8"/>
            <p:cNvCxnSpPr>
              <a:cxnSpLocks noChangeShapeType="1"/>
              <a:stCxn id="7" idx="3"/>
              <a:endCxn id="8" idx="0"/>
            </p:cNvCxnSpPr>
            <p:nvPr/>
          </p:nvCxnSpPr>
          <p:spPr bwMode="auto">
            <a:xfrm>
              <a:off x="6904038" y="2100263"/>
              <a:ext cx="792162" cy="41433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1" name="AutoShape 9"/>
            <p:cNvCxnSpPr>
              <a:cxnSpLocks noChangeShapeType="1"/>
              <a:endCxn id="7" idx="0"/>
            </p:cNvCxnSpPr>
            <p:nvPr/>
          </p:nvCxnSpPr>
          <p:spPr bwMode="auto">
            <a:xfrm>
              <a:off x="6538913" y="1600200"/>
              <a:ext cx="0" cy="244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010400" y="1768475"/>
              <a:ext cx="762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ea typeface="宋体" pitchFamily="2" charset="-122"/>
                </a:rPr>
                <a:t>True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486400" y="1752600"/>
              <a:ext cx="762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ea typeface="宋体" pitchFamily="2" charset="-122"/>
                </a:rPr>
                <a:t>False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flipH="1">
              <a:off x="4953000" y="2514600"/>
              <a:ext cx="1219200" cy="2936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en-US" sz="1600">
                  <a:ea typeface="宋体" pitchFamily="2" charset="-122"/>
                </a:rPr>
                <a:t>Statement2</a:t>
              </a:r>
            </a:p>
          </p:txBody>
        </p:sp>
        <p:cxnSp>
          <p:nvCxnSpPr>
            <p:cNvPr id="15" name="AutoShape 13"/>
            <p:cNvCxnSpPr>
              <a:cxnSpLocks noChangeShapeType="1"/>
              <a:stCxn id="7" idx="1"/>
              <a:endCxn id="14" idx="0"/>
            </p:cNvCxnSpPr>
            <p:nvPr/>
          </p:nvCxnSpPr>
          <p:spPr bwMode="auto">
            <a:xfrm rot="10800000" flipV="1">
              <a:off x="5562600" y="2100263"/>
              <a:ext cx="609600" cy="41433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6" name="AutoShape 14"/>
            <p:cNvCxnSpPr>
              <a:cxnSpLocks noChangeShapeType="1"/>
              <a:stCxn id="14" idx="2"/>
              <a:endCxn id="9" idx="0"/>
            </p:cNvCxnSpPr>
            <p:nvPr/>
          </p:nvCxnSpPr>
          <p:spPr bwMode="auto">
            <a:xfrm rot="16200000" flipH="1">
              <a:off x="5760244" y="2610644"/>
              <a:ext cx="595312" cy="990600"/>
            </a:xfrm>
            <a:prstGeom prst="bentConnector3">
              <a:avLst>
                <a:gd name="adj1" fmla="val 49866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" name="AutoShape 15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 rot="5400000">
              <a:off x="6827044" y="2534444"/>
              <a:ext cx="595312" cy="1143000"/>
            </a:xfrm>
            <a:prstGeom prst="bentConnector3">
              <a:avLst>
                <a:gd name="adj1" fmla="val 49866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משפט </a:t>
            </a:r>
            <a:r>
              <a:rPr lang="en-US" dirty="0" smtClean="0"/>
              <a:t>if-else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42</a:t>
            </a:fld>
            <a:endParaRPr lang="he-IL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20736" y="2422042"/>
            <a:ext cx="6652730" cy="255454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(grade &gt;=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 &amp;&amp; grade &lt;= 100)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("The grade is in range\n");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defRPr/>
            </a:pPr>
            <a:r>
              <a:rPr lang="en-US" sz="20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("The grade is not in range\n");</a:t>
            </a:r>
          </a:p>
          <a:p>
            <a:pPr algn="l" rtl="0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דוגמה – בדיקה האם מספר הוא זוגי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num = 0;	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("Enter a number\n");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(num %2 == 0)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("This number is even\n");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("This number is odd\n");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43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משתנים</a:t>
            </a:r>
          </a:p>
          <a:p>
            <a:pPr lvl="1"/>
            <a:r>
              <a:rPr lang="he-IL" dirty="0" smtClean="0"/>
              <a:t>משפטי הגדרה והשמה</a:t>
            </a:r>
          </a:p>
          <a:p>
            <a:pPr lvl="1"/>
            <a:r>
              <a:rPr lang="he-IL" dirty="0" smtClean="0"/>
              <a:t>ביטויים</a:t>
            </a:r>
          </a:p>
          <a:p>
            <a:pPr lvl="1"/>
            <a:r>
              <a:rPr lang="he-IL" dirty="0" smtClean="0"/>
              <a:t>יצירת ביטויים מורכבים בעזרת אופרטורים</a:t>
            </a:r>
          </a:p>
          <a:p>
            <a:endParaRPr lang="he-IL" dirty="0" smtClean="0"/>
          </a:p>
          <a:p>
            <a:r>
              <a:rPr lang="he-IL" dirty="0" smtClean="0"/>
              <a:t>בקרת זרימה</a:t>
            </a:r>
          </a:p>
          <a:p>
            <a:pPr lvl="1"/>
            <a:r>
              <a:rPr lang="he-IL" dirty="0" smtClean="0"/>
              <a:t>משפט </a:t>
            </a:r>
            <a:r>
              <a:rPr lang="en-US" dirty="0" smtClean="0"/>
              <a:t>if</a:t>
            </a:r>
            <a:r>
              <a:rPr lang="he-IL" dirty="0" smtClean="0"/>
              <a:t> (ו-</a:t>
            </a:r>
            <a:r>
              <a:rPr lang="en-US" dirty="0" smtClean="0"/>
              <a:t>if-else</a:t>
            </a:r>
            <a:r>
              <a:rPr lang="he-IL" dirty="0" smtClean="0"/>
              <a:t>)</a:t>
            </a:r>
            <a:endParaRPr lang="en-US" dirty="0" smtClean="0"/>
          </a:p>
          <a:p>
            <a:pPr lvl="1"/>
            <a:r>
              <a:rPr lang="he-IL" dirty="0" smtClean="0"/>
              <a:t>תנאים כביטויים</a:t>
            </a:r>
          </a:p>
          <a:p>
            <a:pPr lvl="1"/>
            <a:r>
              <a:rPr lang="he-IL" dirty="0" smtClean="0"/>
              <a:t>אופרטורים לוגיים</a:t>
            </a:r>
          </a:p>
          <a:p>
            <a:pPr lv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44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עוד פעולת תנאי -   </a:t>
            </a:r>
            <a:r>
              <a:rPr lang="he-IL" b="1" smtClean="0">
                <a:solidFill>
                  <a:schemeClr val="hlink"/>
                </a:solidFill>
              </a:rPr>
              <a:t>:  ?</a:t>
            </a:r>
            <a:endParaRPr lang="en-US" b="1" smtClean="0">
              <a:solidFill>
                <a:schemeClr val="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200" smtClean="0"/>
              <a:t>משמשת לרישום מקוצר של תנאי באופן הבא:</a:t>
            </a:r>
          </a:p>
          <a:p>
            <a:pPr eaLnBrk="1" hangingPunct="1">
              <a:buFontTx/>
              <a:buNone/>
            </a:pPr>
            <a:endParaRPr lang="en-US" sz="2200" smtClean="0"/>
          </a:p>
          <a:p>
            <a:pPr algn="ctr" eaLnBrk="1" hangingPunct="1">
              <a:buFontTx/>
              <a:buNone/>
            </a:pPr>
            <a:r>
              <a:rPr lang="en-US" sz="2200" smtClean="0"/>
              <a:t> ;</a:t>
            </a:r>
            <a:r>
              <a:rPr lang="he-IL" sz="2200" smtClean="0"/>
              <a:t>ביטוי2 </a:t>
            </a:r>
            <a:r>
              <a:rPr lang="he-IL" sz="2200" b="1" smtClean="0">
                <a:solidFill>
                  <a:schemeClr val="hlink"/>
                </a:solidFill>
              </a:rPr>
              <a:t>:</a:t>
            </a:r>
            <a:r>
              <a:rPr lang="he-IL" sz="2200" smtClean="0"/>
              <a:t> ביטוי1  </a:t>
            </a:r>
            <a:r>
              <a:rPr lang="he-IL" sz="2200" b="1" smtClean="0">
                <a:solidFill>
                  <a:schemeClr val="hlink"/>
                </a:solidFill>
              </a:rPr>
              <a:t>?</a:t>
            </a:r>
            <a:r>
              <a:rPr lang="he-IL" sz="2200" b="1" smtClean="0"/>
              <a:t>  </a:t>
            </a:r>
            <a:r>
              <a:rPr lang="he-IL" sz="2200" smtClean="0"/>
              <a:t>תנאי</a:t>
            </a:r>
          </a:p>
          <a:p>
            <a:pPr eaLnBrk="1" hangingPunct="1"/>
            <a:endParaRPr lang="he-IL" sz="2200" smtClean="0"/>
          </a:p>
          <a:p>
            <a:pPr eaLnBrk="1" hangingPunct="1"/>
            <a:r>
              <a:rPr lang="he-IL" sz="2200" smtClean="0"/>
              <a:t>אם התנאי מתקיים אז נבחר הביטוי הראשון. אחרת, נבחר הביטוי השני.</a:t>
            </a:r>
          </a:p>
          <a:p>
            <a:pPr eaLnBrk="1" hangingPunct="1"/>
            <a:r>
              <a:rPr lang="he-IL" sz="2200" smtClean="0"/>
              <a:t>דוגמה:</a:t>
            </a:r>
          </a:p>
          <a:p>
            <a:pPr lvl="1" algn="l" rtl="0" eaLnBrk="1" hangingPunct="1">
              <a:buFontTx/>
              <a:buNone/>
            </a:pPr>
            <a:r>
              <a:rPr lang="en-US" sz="2200" smtClean="0"/>
              <a:t>max = (a&gt;b)? a : b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מה אם יש יותר משני מצבים?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200" smtClean="0"/>
              <a:t>אפשר לרשום:</a:t>
            </a:r>
          </a:p>
          <a:p>
            <a:pPr eaLnBrk="1" hangingPunct="1">
              <a:buFontTx/>
              <a:buNone/>
            </a:pPr>
            <a:endParaRPr lang="he-IL" sz="2200" smtClean="0"/>
          </a:p>
          <a:p>
            <a:pPr eaLnBrk="1" hangingPunct="1">
              <a:buFontTx/>
              <a:buNone/>
            </a:pPr>
            <a:endParaRPr lang="he-IL" sz="2200" smtClean="0"/>
          </a:p>
          <a:p>
            <a:pPr eaLnBrk="1" hangingPunct="1">
              <a:buFontTx/>
              <a:buNone/>
            </a:pPr>
            <a:endParaRPr lang="he-IL" sz="2200" smtClean="0"/>
          </a:p>
          <a:p>
            <a:pPr eaLnBrk="1" hangingPunct="1">
              <a:buFontTx/>
              <a:buNone/>
            </a:pPr>
            <a:endParaRPr lang="he-IL" sz="2200" smtClean="0"/>
          </a:p>
          <a:p>
            <a:pPr eaLnBrk="1" hangingPunct="1">
              <a:buFontTx/>
              <a:buNone/>
            </a:pPr>
            <a:endParaRPr lang="he-IL" sz="2200" smtClean="0"/>
          </a:p>
          <a:p>
            <a:pPr eaLnBrk="1" hangingPunct="1">
              <a:buFontTx/>
              <a:buNone/>
            </a:pPr>
            <a:endParaRPr lang="he-IL" sz="2200" smtClean="0"/>
          </a:p>
          <a:p>
            <a:pPr eaLnBrk="1" hangingPunct="1">
              <a:buFontTx/>
              <a:buNone/>
            </a:pPr>
            <a:endParaRPr lang="he-IL" sz="2200" smtClean="0"/>
          </a:p>
          <a:p>
            <a:pPr eaLnBrk="1" hangingPunct="1">
              <a:buFontTx/>
              <a:buNone/>
            </a:pPr>
            <a:endParaRPr lang="he-IL" sz="2200" smtClean="0"/>
          </a:p>
          <a:p>
            <a:pPr eaLnBrk="1" hangingPunct="1">
              <a:buFontTx/>
              <a:buNone/>
            </a:pPr>
            <a:endParaRPr lang="he-IL" sz="2200" smtClean="0"/>
          </a:p>
          <a:p>
            <a:pPr eaLnBrk="1" hangingPunct="1">
              <a:buFontTx/>
              <a:buNone/>
            </a:pPr>
            <a:r>
              <a:rPr lang="he-IL" sz="2200" smtClean="0"/>
              <a:t>(אפשר להחליף פקודה בבלוק של פקודות)</a:t>
            </a:r>
            <a:endParaRPr lang="en-US" sz="2200" smtClean="0"/>
          </a:p>
        </p:txBody>
      </p:sp>
      <p:sp>
        <p:nvSpPr>
          <p:cNvPr id="824324" name="Text Box 4"/>
          <p:cNvSpPr txBox="1">
            <a:spLocks noChangeArrowheads="1"/>
          </p:cNvSpPr>
          <p:nvPr/>
        </p:nvSpPr>
        <p:spPr bwMode="auto">
          <a:xfrm>
            <a:off x="300038" y="2190750"/>
            <a:ext cx="4419600" cy="28479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(condition)</a:t>
            </a:r>
          </a:p>
          <a:p>
            <a:pPr algn="l"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command;</a:t>
            </a:r>
          </a:p>
          <a:p>
            <a:pPr algn="l">
              <a:defRPr/>
            </a:pP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(condition)</a:t>
            </a:r>
          </a:p>
          <a:p>
            <a:pPr algn="l"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command;</a:t>
            </a:r>
          </a:p>
          <a:p>
            <a:pPr algn="l"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(condition)</a:t>
            </a:r>
          </a:p>
          <a:p>
            <a:pPr algn="l"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 command;</a:t>
            </a:r>
          </a:p>
          <a:p>
            <a:pPr algn="l"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 command;</a:t>
            </a:r>
            <a:endParaRPr lang="he-IL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בחירה בין יותר משני מצבים - דוגמא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endParaRPr lang="en-US" sz="1600" b="1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(grade &gt;= 90)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printf("A\n");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(grade &gt;= 80)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   printf("B\n");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(grade &gt;= 70)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	 printf("C\n");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	 printf("Failed\n");</a:t>
            </a:r>
          </a:p>
          <a:p>
            <a:pPr algn="l" rtl="0" eaLnBrk="1" hangingPunct="1"/>
            <a:endParaRPr lang="en-US" sz="2200" smtClean="0"/>
          </a:p>
        </p:txBody>
      </p:sp>
      <p:sp>
        <p:nvSpPr>
          <p:cNvPr id="828421" name="Rectangle 5"/>
          <p:cNvSpPr>
            <a:spLocks noChangeArrowheads="1"/>
          </p:cNvSpPr>
          <p:nvPr/>
        </p:nvSpPr>
        <p:spPr bwMode="auto">
          <a:xfrm>
            <a:off x="3014663" y="1714500"/>
            <a:ext cx="2754312" cy="436563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200"/>
              <a:t>האם הציון מעל 90?</a:t>
            </a:r>
            <a:endParaRPr lang="en-US" sz="2200"/>
          </a:p>
        </p:txBody>
      </p:sp>
      <p:sp>
        <p:nvSpPr>
          <p:cNvPr id="828422" name="Freeform 6"/>
          <p:cNvSpPr>
            <a:spLocks/>
          </p:cNvSpPr>
          <p:nvPr/>
        </p:nvSpPr>
        <p:spPr bwMode="auto">
          <a:xfrm rot="1700447">
            <a:off x="2641600" y="1754188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28423" name="Rectangle 7"/>
          <p:cNvSpPr>
            <a:spLocks noChangeArrowheads="1"/>
          </p:cNvSpPr>
          <p:nvPr/>
        </p:nvSpPr>
        <p:spPr bwMode="auto">
          <a:xfrm>
            <a:off x="3422650" y="2589213"/>
            <a:ext cx="2754313" cy="436562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200"/>
              <a:t>האם הציון מעל 80?</a:t>
            </a:r>
            <a:endParaRPr lang="en-US" sz="2200"/>
          </a:p>
        </p:txBody>
      </p:sp>
      <p:sp>
        <p:nvSpPr>
          <p:cNvPr id="828424" name="Freeform 8"/>
          <p:cNvSpPr>
            <a:spLocks/>
          </p:cNvSpPr>
          <p:nvPr/>
        </p:nvSpPr>
        <p:spPr bwMode="auto">
          <a:xfrm rot="1700447">
            <a:off x="3049588" y="2628900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28425" name="Rectangle 9"/>
          <p:cNvSpPr>
            <a:spLocks noChangeArrowheads="1"/>
          </p:cNvSpPr>
          <p:nvPr/>
        </p:nvSpPr>
        <p:spPr bwMode="auto">
          <a:xfrm>
            <a:off x="3687763" y="3494088"/>
            <a:ext cx="2754312" cy="436562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200"/>
              <a:t>האם הציון מעל 70?</a:t>
            </a:r>
            <a:endParaRPr lang="en-US" sz="2200"/>
          </a:p>
        </p:txBody>
      </p:sp>
      <p:sp>
        <p:nvSpPr>
          <p:cNvPr id="828426" name="Freeform 10"/>
          <p:cNvSpPr>
            <a:spLocks/>
          </p:cNvSpPr>
          <p:nvPr/>
        </p:nvSpPr>
        <p:spPr bwMode="auto">
          <a:xfrm rot="1700447">
            <a:off x="3314700" y="3533775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בחירה בין יותר משני מצבים - </a:t>
            </a:r>
            <a:r>
              <a:rPr lang="en-US" smtClean="0"/>
              <a:t>switch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פקודת ה- </a:t>
            </a:r>
            <a:r>
              <a:rPr lang="en-US" dirty="0" smtClean="0"/>
              <a:t>switch</a:t>
            </a:r>
            <a:r>
              <a:rPr lang="he-IL" dirty="0" smtClean="0"/>
              <a:t> משמשת להשוואה עם ערכים קבועים מראש</a:t>
            </a:r>
          </a:p>
          <a:p>
            <a:pPr eaLnBrk="1" hangingPunct="1"/>
            <a:endParaRPr lang="he-IL" dirty="0" smtClean="0"/>
          </a:p>
          <a:p>
            <a:pPr eaLnBrk="1" hangingPunct="1"/>
            <a:r>
              <a:rPr lang="he-IL" dirty="0" smtClean="0"/>
              <a:t>במקרים כאלה נוחה יותר לשימוש מ-</a:t>
            </a:r>
            <a:r>
              <a:rPr lang="en-US" dirty="0" smtClean="0"/>
              <a:t>else </a:t>
            </a:r>
            <a:r>
              <a:rPr lang="en-US" dirty="0" smtClean="0"/>
              <a:t>if</a:t>
            </a:r>
            <a:r>
              <a:rPr lang="he-IL" dirty="0" smtClean="0"/>
              <a:t> </a:t>
            </a:r>
            <a:r>
              <a:rPr lang="he-IL" dirty="0" smtClean="0"/>
              <a:t>מרובים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דוגמה </a:t>
            </a:r>
            <a:r>
              <a:rPr lang="en-US" smtClean="0"/>
              <a:t>switch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3703638" cy="48768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grade;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scanf("%c", &amp;grade);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(grade)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'A':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printf("90 – 100\n");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'B':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printf("80 – 89\n");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'C':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printf("70 -79\n");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printf("Failed\n");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4572000" y="1524000"/>
            <a:ext cx="4114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he-IL" sz="2200">
                <a:solidFill>
                  <a:srgbClr val="CC0000"/>
                </a:solidFill>
              </a:rPr>
              <a:t>הערך</a:t>
            </a:r>
            <a:r>
              <a:rPr lang="he-IL" sz="2200"/>
              <a:t> עליו מופעל ה- </a:t>
            </a:r>
            <a:r>
              <a:rPr lang="en-US" sz="2200"/>
              <a:t>switch</a:t>
            </a:r>
            <a:r>
              <a:rPr lang="he-IL" sz="2200"/>
              <a:t> חייב להיות </a:t>
            </a:r>
            <a:r>
              <a:rPr lang="he-IL" sz="2200">
                <a:solidFill>
                  <a:srgbClr val="CC0000"/>
                </a:solidFill>
              </a:rPr>
              <a:t>מספר שלם</a:t>
            </a:r>
            <a:endParaRPr lang="he-IL" sz="22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he-IL" sz="2200"/>
              <a:t>הפקודה בודקת את הערך מול כל אחד מה- </a:t>
            </a:r>
            <a:r>
              <a:rPr lang="en-US" sz="2200">
                <a:solidFill>
                  <a:srgbClr val="CC0000"/>
                </a:solidFill>
              </a:rPr>
              <a:t>cases</a:t>
            </a:r>
            <a:r>
              <a:rPr lang="he-IL" sz="2200"/>
              <a:t> לפי סדר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he-IL" sz="2200">
                <a:solidFill>
                  <a:srgbClr val="CC0000"/>
                </a:solidFill>
              </a:rPr>
              <a:t>כל הפקודות</a:t>
            </a:r>
            <a:r>
              <a:rPr lang="he-IL" sz="2200"/>
              <a:t> החל מה- </a:t>
            </a:r>
            <a:r>
              <a:rPr lang="en-US" sz="2200"/>
              <a:t>case</a:t>
            </a:r>
            <a:r>
              <a:rPr lang="he-IL" sz="2200"/>
              <a:t> המתאים ועד סוף ה-</a:t>
            </a:r>
            <a:r>
              <a:rPr lang="en-US" sz="2200"/>
              <a:t>switch</a:t>
            </a:r>
            <a:r>
              <a:rPr lang="he-IL" sz="2200"/>
              <a:t> מבוצעות בזו אחר זו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he-IL" sz="2200"/>
              <a:t>אם מופיעה הפקודה </a:t>
            </a:r>
            <a:r>
              <a:rPr lang="en-US" sz="2200">
                <a:solidFill>
                  <a:srgbClr val="CC0000"/>
                </a:solidFill>
              </a:rPr>
              <a:t>break</a:t>
            </a:r>
            <a:r>
              <a:rPr lang="he-IL" sz="2200"/>
              <a:t> קופצים לפקודה הראשונה שאחרי ה- </a:t>
            </a:r>
            <a:r>
              <a:rPr lang="en-US" sz="2200"/>
              <a:t>switch</a:t>
            </a:r>
            <a:endParaRPr lang="he-IL" sz="22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he-IL" sz="2200"/>
              <a:t>אם לא נמצא </a:t>
            </a:r>
            <a:r>
              <a:rPr lang="en-US" sz="2200"/>
              <a:t>case</a:t>
            </a:r>
            <a:r>
              <a:rPr lang="he-IL" sz="2200"/>
              <a:t> מתאים יבוצע ה-</a:t>
            </a:r>
            <a:r>
              <a:rPr lang="en-US" sz="2200">
                <a:solidFill>
                  <a:srgbClr val="CC0000"/>
                </a:solidFill>
              </a:rPr>
              <a:t>default</a:t>
            </a:r>
            <a:r>
              <a:rPr lang="he-IL" sz="2200"/>
              <a:t> (אם קיים)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ChangeArrowheads="1"/>
          </p:cNvSpPr>
          <p:nvPr/>
        </p:nvSpPr>
        <p:spPr bwMode="auto">
          <a:xfrm>
            <a:off x="703263" y="2787650"/>
            <a:ext cx="5670550" cy="2120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90575" y="2830513"/>
            <a:ext cx="3781425" cy="38100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הגדרת משתנים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6442075" cy="48768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&lt;stdio.h&gt;</a:t>
            </a:r>
            <a:endParaRPr lang="he-IL" sz="18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1800" b="1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hours, minutes, total;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hours = 24;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minutes = 60;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total = hours * minutes;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printf("Minutes in a day: %d\n", total);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6874" name="Text Box 10"/>
          <p:cNvSpPr txBox="1">
            <a:spLocks noChangeArrowheads="1"/>
          </p:cNvSpPr>
          <p:nvPr/>
        </p:nvSpPr>
        <p:spPr bwMode="auto">
          <a:xfrm>
            <a:off x="5065713" y="1676400"/>
            <a:ext cx="3557587" cy="1446550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he-IL" sz="2200" dirty="0"/>
              <a:t>הגדרת משתנים:</a:t>
            </a:r>
          </a:p>
          <a:p>
            <a:pPr>
              <a:buFontTx/>
              <a:buChar char="•"/>
              <a:defRPr/>
            </a:pPr>
            <a:r>
              <a:rPr lang="he-IL" sz="2200" dirty="0"/>
              <a:t>  הגדרת </a:t>
            </a:r>
            <a:r>
              <a:rPr lang="he-IL" sz="2200" dirty="0">
                <a:solidFill>
                  <a:srgbClr val="CC0000"/>
                </a:solidFill>
              </a:rPr>
              <a:t>טיפוס </a:t>
            </a:r>
            <a:r>
              <a:rPr lang="he-IL" sz="2200" dirty="0" smtClean="0">
                <a:solidFill>
                  <a:srgbClr val="CC0000"/>
                </a:solidFill>
              </a:rPr>
              <a:t>ושם</a:t>
            </a:r>
            <a:endParaRPr lang="he-IL" sz="2200" dirty="0"/>
          </a:p>
          <a:p>
            <a:pPr>
              <a:buFontTx/>
              <a:buChar char="•"/>
              <a:defRPr/>
            </a:pPr>
            <a:r>
              <a:rPr lang="he-IL" sz="2200" dirty="0"/>
              <a:t>  אתחול </a:t>
            </a:r>
            <a:r>
              <a:rPr lang="he-IL" sz="2200" dirty="0" smtClean="0"/>
              <a:t>המשתנה (לא חובה)</a:t>
            </a:r>
            <a:endParaRPr lang="he-IL" sz="2200" dirty="0"/>
          </a:p>
          <a:p>
            <a:pPr>
              <a:buFontTx/>
              <a:buChar char="•"/>
              <a:defRPr/>
            </a:pPr>
            <a:r>
              <a:rPr lang="he-IL" sz="2200" dirty="0" smtClean="0"/>
              <a:t>מוגדרים בתחילת </a:t>
            </a:r>
            <a:r>
              <a:rPr lang="en-US" sz="2200" dirty="0" smtClean="0"/>
              <a:t>block</a:t>
            </a:r>
            <a:endParaRPr lang="he-IL" sz="2200" dirty="0"/>
          </a:p>
        </p:txBody>
      </p:sp>
      <p:sp>
        <p:nvSpPr>
          <p:cNvPr id="676876" name="Text Box 12"/>
          <p:cNvSpPr txBox="1">
            <a:spLocks noChangeArrowheads="1"/>
          </p:cNvSpPr>
          <p:nvPr/>
        </p:nvSpPr>
        <p:spPr bwMode="auto">
          <a:xfrm>
            <a:off x="4369868" y="4746625"/>
            <a:ext cx="4259781" cy="769441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 smtClean="0"/>
              <a:t>block</a:t>
            </a:r>
            <a:r>
              <a:rPr lang="he-IL" sz="2200" dirty="0" smtClean="0"/>
              <a:t>:</a:t>
            </a:r>
            <a:endParaRPr lang="he-IL" sz="2200" dirty="0"/>
          </a:p>
          <a:p>
            <a:pPr>
              <a:buFontTx/>
              <a:buChar char="•"/>
              <a:defRPr/>
            </a:pPr>
            <a:r>
              <a:rPr lang="he-IL" sz="2200" dirty="0"/>
              <a:t>  </a:t>
            </a:r>
            <a:r>
              <a:rPr lang="he-IL" sz="2200" dirty="0" smtClean="0"/>
              <a:t>אוסף המשפטים </a:t>
            </a:r>
            <a:r>
              <a:rPr lang="he-IL" sz="2200" dirty="0"/>
              <a:t>המוגדר ע"י זוג { </a:t>
            </a:r>
            <a:r>
              <a:rPr lang="he-IL" sz="2200" dirty="0" smtClean="0"/>
              <a:t>}</a:t>
            </a:r>
            <a:endParaRPr lang="he-IL" sz="2200" dirty="0"/>
          </a:p>
        </p:txBody>
      </p:sp>
      <p:sp>
        <p:nvSpPr>
          <p:cNvPr id="676878" name="Freeform 14"/>
          <p:cNvSpPr>
            <a:spLocks/>
          </p:cNvSpPr>
          <p:nvPr/>
        </p:nvSpPr>
        <p:spPr bwMode="auto">
          <a:xfrm rot="3895226">
            <a:off x="4165600" y="465931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76879" name="Freeform 15"/>
          <p:cNvSpPr>
            <a:spLocks/>
          </p:cNvSpPr>
          <p:nvPr/>
        </p:nvSpPr>
        <p:spPr bwMode="auto">
          <a:xfrm rot="1403925">
            <a:off x="4748213" y="2771775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5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מבנה כללי של </a:t>
            </a:r>
            <a:r>
              <a:rPr lang="en-US" smtClean="0"/>
              <a:t>switch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3703638" cy="48768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1700" b="1" smtClean="0">
              <a:solidFill>
                <a:srgbClr val="3333F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(tav)</a:t>
            </a:r>
            <a:endParaRPr lang="he-IL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:</a:t>
            </a:r>
            <a:endParaRPr lang="he-IL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printf("Not a digit\n");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;</a:t>
            </a:r>
            <a:endParaRPr lang="he-IL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'0':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'1':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'2':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'3':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'4': </a:t>
            </a:r>
            <a:endParaRPr lang="he-IL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'5':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'6':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'7':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'8':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'9':</a:t>
            </a:r>
            <a:endParaRPr lang="he-IL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printf("A digit\n");</a:t>
            </a:r>
            <a:endParaRPr lang="he-IL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0" y="1524000"/>
            <a:ext cx="4114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he-IL" sz="2200"/>
              <a:t>אם לא שמים </a:t>
            </a:r>
            <a:r>
              <a:rPr lang="en-US" sz="2200"/>
              <a:t>break</a:t>
            </a:r>
            <a:r>
              <a:rPr lang="he-IL" sz="2200"/>
              <a:t> בין מספר </a:t>
            </a:r>
            <a:r>
              <a:rPr lang="en-US" sz="2200"/>
              <a:t>cases</a:t>
            </a:r>
            <a:r>
              <a:rPr lang="he-IL" sz="2200"/>
              <a:t> אז אותן פקודות יבוצעו עבור מקרים שונים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endParaRPr lang="he-IL" sz="22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en-US" sz="2200"/>
              <a:t>default</a:t>
            </a:r>
            <a:r>
              <a:rPr lang="he-IL" sz="2200"/>
              <a:t> לא חייבת להיות המקרה האחרון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endParaRPr lang="he-IL" sz="22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he-IL" sz="2200"/>
              <a:t>אסור שיופיעו שני </a:t>
            </a:r>
            <a:r>
              <a:rPr lang="en-US" sz="2200"/>
              <a:t>cases</a:t>
            </a:r>
            <a:r>
              <a:rPr lang="he-IL" sz="2200"/>
              <a:t> בעלי אותו הערך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ייצוג ערכי משתנים במחשב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מספרים במחשב מיצגים בשיטה בינארית (בסיס 2)</a:t>
            </a:r>
          </a:p>
          <a:p>
            <a:pPr eaLnBrk="1" hangingPunct="1"/>
            <a:r>
              <a:rPr lang="he-IL" dirty="0" smtClean="0"/>
              <a:t>כל ביט (</a:t>
            </a:r>
            <a:r>
              <a:rPr lang="en-US" dirty="0" smtClean="0"/>
              <a:t>bit</a:t>
            </a:r>
            <a:r>
              <a:rPr lang="he-IL" dirty="0" smtClean="0"/>
              <a:t>) בזיכרון מייצג ספרה אחת</a:t>
            </a:r>
          </a:p>
          <a:p>
            <a:pPr eaLnBrk="1" hangingPunct="1"/>
            <a:r>
              <a:rPr lang="he-IL" dirty="0" smtClean="0"/>
              <a:t>ככל שנשתמש ביותר ביטים נוכל לייצג טווח ערכים גדול יותר</a:t>
            </a:r>
          </a:p>
          <a:p>
            <a:pPr lvl="1" eaLnBrk="1" hangingPunct="1"/>
            <a:r>
              <a:rPr lang="he-IL" dirty="0" smtClean="0"/>
              <a:t>בעזרת </a:t>
            </a:r>
            <a:r>
              <a:rPr lang="en-US" dirty="0" smtClean="0"/>
              <a:t>n</a:t>
            </a:r>
            <a:r>
              <a:rPr lang="he-IL" dirty="0" smtClean="0"/>
              <a:t> ביטים ניתן לייצג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he-IL" dirty="0" smtClean="0"/>
              <a:t> ערכים</a:t>
            </a:r>
          </a:p>
          <a:p>
            <a:pPr eaLnBrk="1" hangingPunct="1"/>
            <a:r>
              <a:rPr lang="en-US" dirty="0" smtClean="0"/>
              <a:t>byte</a:t>
            </a:r>
            <a:r>
              <a:rPr lang="he-IL" dirty="0" smtClean="0"/>
              <a:t> הוא רצף של שמונה ביטים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6</a:t>
            </a:fld>
            <a:endParaRPr lang="he-IL" dirty="0"/>
          </a:p>
        </p:txBody>
      </p:sp>
      <p:graphicFrame>
        <p:nvGraphicFramePr>
          <p:cNvPr id="5" name="Group 50"/>
          <p:cNvGraphicFramePr>
            <a:graphicFrameLocks noGrp="1"/>
          </p:cNvGraphicFramePr>
          <p:nvPr/>
        </p:nvGraphicFramePr>
        <p:xfrm>
          <a:off x="1143000" y="4953000"/>
          <a:ext cx="5334000" cy="533400"/>
        </p:xfrm>
        <a:graphic>
          <a:graphicData uri="http://schemas.openxmlformats.org/drawingml/2006/table">
            <a:tbl>
              <a:tblPr rtl="1"/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e-IL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e-IL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e-IL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e-IL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e-IL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0"/>
          <p:cNvSpPr txBox="1">
            <a:spLocks noChangeArrowheads="1"/>
          </p:cNvSpPr>
          <p:nvPr/>
        </p:nvSpPr>
        <p:spPr bwMode="auto">
          <a:xfrm>
            <a:off x="5257800" y="55768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 * 2</a:t>
            </a:r>
            <a:r>
              <a:rPr lang="en-US" b="1" baseline="30000"/>
              <a:t>0</a:t>
            </a:r>
          </a:p>
        </p:txBody>
      </p:sp>
      <p:sp>
        <p:nvSpPr>
          <p:cNvPr id="7" name="Text Box 41"/>
          <p:cNvSpPr txBox="1">
            <a:spLocks noChangeArrowheads="1"/>
          </p:cNvSpPr>
          <p:nvPr/>
        </p:nvSpPr>
        <p:spPr bwMode="auto">
          <a:xfrm>
            <a:off x="4191000" y="55768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0 * 2</a:t>
            </a:r>
            <a:r>
              <a:rPr lang="en-US" b="1" baseline="30000"/>
              <a:t>1</a:t>
            </a:r>
          </a:p>
        </p:txBody>
      </p:sp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3124200" y="55768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0 * 2</a:t>
            </a:r>
            <a:r>
              <a:rPr lang="en-US" b="1" baseline="30000"/>
              <a:t>2</a:t>
            </a: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2057400" y="55768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 * 2</a:t>
            </a:r>
            <a:r>
              <a:rPr lang="en-US" b="1" baseline="30000"/>
              <a:t>3</a:t>
            </a: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990600" y="55768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 * 2</a:t>
            </a:r>
            <a:r>
              <a:rPr lang="en-US" b="1" baseline="30000"/>
              <a:t>4</a:t>
            </a:r>
          </a:p>
        </p:txBody>
      </p:sp>
      <p:sp>
        <p:nvSpPr>
          <p:cNvPr id="11" name="Text Box 53"/>
          <p:cNvSpPr txBox="1">
            <a:spLocks noChangeArrowheads="1"/>
          </p:cNvSpPr>
          <p:nvPr/>
        </p:nvSpPr>
        <p:spPr bwMode="auto">
          <a:xfrm>
            <a:off x="7077075" y="4652963"/>
            <a:ext cx="1736725" cy="77152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he-IL" sz="2200"/>
              <a:t>25</a:t>
            </a:r>
          </a:p>
          <a:p>
            <a:pPr algn="ctr" rtl="0">
              <a:defRPr/>
            </a:pPr>
            <a:r>
              <a:rPr lang="he-IL" sz="2200"/>
              <a:t>בבסיס 2</a:t>
            </a:r>
          </a:p>
        </p:txBody>
      </p:sp>
      <p:sp>
        <p:nvSpPr>
          <p:cNvPr id="12" name="Freeform 54"/>
          <p:cNvSpPr>
            <a:spLocks/>
          </p:cNvSpPr>
          <p:nvPr/>
        </p:nvSpPr>
        <p:spPr bwMode="auto">
          <a:xfrm rot="1559659">
            <a:off x="6764338" y="5011738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טיפוסים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מייצג סוג מסוים של מידע (מספר שלם, תו, מספר ממשי)</a:t>
            </a:r>
          </a:p>
          <a:p>
            <a:pPr eaLnBrk="1" hangingPunct="1">
              <a:lnSpc>
                <a:spcPct val="80000"/>
              </a:lnSpc>
            </a:pPr>
            <a:endParaRPr lang="he-IL" sz="22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solidFill>
                  <a:srgbClr val="3333FF"/>
                </a:solidFill>
              </a:rPr>
              <a:t>int</a:t>
            </a:r>
            <a:r>
              <a:rPr lang="he-IL" sz="2200" dirty="0" smtClean="0">
                <a:solidFill>
                  <a:srgbClr val="CC0000"/>
                </a:solidFill>
              </a:rPr>
              <a:t> </a:t>
            </a:r>
            <a:r>
              <a:rPr lang="he-IL" sz="2200" dirty="0" smtClean="0"/>
              <a:t>(קיצור של </a:t>
            </a:r>
            <a:r>
              <a:rPr lang="en-US" sz="2200" dirty="0" smtClean="0"/>
              <a:t>integer</a:t>
            </a:r>
            <a:r>
              <a:rPr lang="he-IL" sz="2200" dirty="0" smtClean="0"/>
              <a:t>): 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מספר שלם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גודל: לא מוגדר, 2 או 4 בתים (בד"כ 4)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טווח ערכים:  2</a:t>
            </a:r>
            <a:r>
              <a:rPr lang="he-IL" sz="2200" baseline="30000" dirty="0" smtClean="0"/>
              <a:t>31</a:t>
            </a:r>
            <a:r>
              <a:rPr lang="he-IL" sz="2200" dirty="0" smtClean="0"/>
              <a:t>- ל 2</a:t>
            </a:r>
            <a:r>
              <a:rPr lang="he-IL" sz="2200" baseline="30000" dirty="0" smtClean="0"/>
              <a:t>31</a:t>
            </a:r>
          </a:p>
          <a:p>
            <a:pPr eaLnBrk="1" hangingPunct="1">
              <a:lnSpc>
                <a:spcPct val="80000"/>
              </a:lnSpc>
            </a:pPr>
            <a:endParaRPr lang="he-IL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solidFill>
                  <a:srgbClr val="3333FF"/>
                </a:solidFill>
              </a:rPr>
              <a:t>float</a:t>
            </a:r>
            <a:r>
              <a:rPr lang="he-IL" sz="22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מספר ממשי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גודל:</a:t>
            </a:r>
            <a:r>
              <a:rPr lang="en-US" sz="2200" dirty="0" smtClean="0"/>
              <a:t> </a:t>
            </a:r>
            <a:r>
              <a:rPr lang="he-IL" sz="2200" dirty="0" smtClean="0"/>
              <a:t>4 בתים</a:t>
            </a:r>
          </a:p>
          <a:p>
            <a:pPr eaLnBrk="1" hangingPunct="1">
              <a:lnSpc>
                <a:spcPct val="80000"/>
              </a:lnSpc>
            </a:pPr>
            <a:endParaRPr lang="he-IL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solidFill>
                  <a:srgbClr val="3333FF"/>
                </a:solidFill>
              </a:rPr>
              <a:t>long</a:t>
            </a:r>
            <a:r>
              <a:rPr lang="he-IL" sz="2200" dirty="0" smtClean="0"/>
              <a:t>: שלם, כפול בגודלו מ </a:t>
            </a:r>
            <a:r>
              <a:rPr lang="en-US" sz="2200" dirty="0" err="1" smtClean="0"/>
              <a:t>int</a:t>
            </a:r>
            <a:endParaRPr lang="he-IL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solidFill>
                  <a:srgbClr val="3333FF"/>
                </a:solidFill>
              </a:rPr>
              <a:t>double</a:t>
            </a:r>
            <a:r>
              <a:rPr lang="he-IL" sz="2200" dirty="0" smtClean="0"/>
              <a:t>: ממשי, כפול בגודלו מ </a:t>
            </a:r>
            <a:r>
              <a:rPr lang="en-US" sz="2200" dirty="0" smtClean="0"/>
              <a:t>float</a:t>
            </a:r>
            <a:r>
              <a:rPr lang="he-IL" sz="2200" dirty="0" smtClean="0"/>
              <a:t>, מאפשר רמת דיוק גבוהה יותר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7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הטיפוס </a:t>
            </a:r>
            <a:r>
              <a:rPr lang="en-US" smtClean="0"/>
              <a:t>char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800" dirty="0" smtClean="0"/>
              <a:t>מייצג תווים: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כל תו נשמר בתא (</a:t>
            </a:r>
            <a:r>
              <a:rPr lang="en-US" sz="2200" dirty="0" smtClean="0"/>
              <a:t>byte</a:t>
            </a:r>
            <a:r>
              <a:rPr lang="he-IL" sz="2200" dirty="0" smtClean="0"/>
              <a:t>) בודד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המחשב מבין רק מספרים </a:t>
            </a:r>
            <a:r>
              <a:rPr lang="en-US" sz="2200" dirty="0" smtClean="0">
                <a:sym typeface="Wingdings" pitchFamily="2" charset="2"/>
              </a:rPr>
              <a:t></a:t>
            </a:r>
            <a:r>
              <a:rPr lang="he-IL" sz="2200" dirty="0" smtClean="0"/>
              <a:t> גם תווים נשמרים בזיכרון כמספרים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he-IL" sz="2200" dirty="0" smtClean="0"/>
          </a:p>
          <a:p>
            <a:pPr eaLnBrk="1" hangingPunct="1">
              <a:lnSpc>
                <a:spcPct val="80000"/>
              </a:lnSpc>
            </a:pPr>
            <a:r>
              <a:rPr lang="he-IL" sz="2200" dirty="0" smtClean="0"/>
              <a:t>טבלת </a:t>
            </a:r>
            <a:r>
              <a:rPr lang="en-US" sz="2200" dirty="0" smtClean="0"/>
              <a:t>ASCII</a:t>
            </a:r>
            <a:r>
              <a:rPr lang="he-IL" sz="22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200" dirty="0" smtClean="0"/>
              <a:t>המרה של 256 תווים שונים למספר סידורי 0-255</a:t>
            </a:r>
            <a:endParaRPr lang="en-US" sz="2200" dirty="0" smtClean="0"/>
          </a:p>
          <a:p>
            <a:pPr lvl="3" eaLnBrk="1" hangingPunct="1">
              <a:lnSpc>
                <a:spcPct val="80000"/>
              </a:lnSpc>
            </a:pPr>
            <a:r>
              <a:rPr lang="he-IL" sz="1800" dirty="0" smtClean="0"/>
              <a:t>האותיות </a:t>
            </a:r>
            <a:r>
              <a:rPr lang="en-US" sz="1800" dirty="0" smtClean="0"/>
              <a:t>A-Z</a:t>
            </a:r>
            <a:r>
              <a:rPr lang="he-IL" sz="1800" dirty="0" smtClean="0"/>
              <a:t> נמצאות בטבלה לפי הסדר במקומות 65-90</a:t>
            </a:r>
          </a:p>
          <a:p>
            <a:pPr lvl="3" eaLnBrk="1" hangingPunct="1">
              <a:lnSpc>
                <a:spcPct val="80000"/>
              </a:lnSpc>
            </a:pPr>
            <a:r>
              <a:rPr lang="he-IL" sz="1800" dirty="0" smtClean="0"/>
              <a:t>האותיות </a:t>
            </a:r>
            <a:r>
              <a:rPr lang="en-US" sz="1800" dirty="0" smtClean="0"/>
              <a:t>a-z</a:t>
            </a:r>
            <a:r>
              <a:rPr lang="he-IL" sz="1800" dirty="0" smtClean="0"/>
              <a:t> נמצאות בטבלה לפי הסדר במקומות  97-122</a:t>
            </a:r>
          </a:p>
          <a:p>
            <a:pPr lvl="3" eaLnBrk="1" hangingPunct="1">
              <a:lnSpc>
                <a:spcPct val="80000"/>
              </a:lnSpc>
            </a:pPr>
            <a:r>
              <a:rPr lang="he-IL" sz="1800" dirty="0" smtClean="0"/>
              <a:t>הספרות נמצאות בטבלה לפי הסדר במקומות 48-57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he-IL" sz="22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e-IL" sz="2200" dirty="0" smtClean="0">
                <a:solidFill>
                  <a:schemeClr val="hlink"/>
                </a:solidFill>
              </a:rPr>
              <a:t>			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char c = ‘A’;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e-IL" sz="22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e-IL" sz="2200" dirty="0" smtClean="0">
                <a:solidFill>
                  <a:schemeClr val="hlink"/>
                </a:solidFill>
              </a:rPr>
              <a:t> 					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char c = 65;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chemeClr val="hlink"/>
              </a:solidFill>
            </a:endParaRPr>
          </a:p>
        </p:txBody>
      </p:sp>
      <p:sp>
        <p:nvSpPr>
          <p:cNvPr id="599044" name="Text Box 4"/>
          <p:cNvSpPr txBox="1">
            <a:spLocks noChangeArrowheads="1"/>
          </p:cNvSpPr>
          <p:nvPr/>
        </p:nvSpPr>
        <p:spPr bwMode="auto">
          <a:xfrm>
            <a:off x="5354638" y="4849813"/>
            <a:ext cx="2527300" cy="77152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2200"/>
              <a:t>שקולים מבחינת הקומפיילר</a:t>
            </a:r>
          </a:p>
        </p:txBody>
      </p:sp>
      <p:sp>
        <p:nvSpPr>
          <p:cNvPr id="599045" name="Freeform 5"/>
          <p:cNvSpPr>
            <a:spLocks/>
          </p:cNvSpPr>
          <p:nvPr/>
        </p:nvSpPr>
        <p:spPr bwMode="auto">
          <a:xfrm rot="763896">
            <a:off x="5053013" y="5246688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99046" name="Freeform 6"/>
          <p:cNvSpPr>
            <a:spLocks/>
          </p:cNvSpPr>
          <p:nvPr/>
        </p:nvSpPr>
        <p:spPr bwMode="auto">
          <a:xfrm rot="3398214">
            <a:off x="5095875" y="4835525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15963" y="4835525"/>
            <a:ext cx="2297112" cy="776288"/>
            <a:chOff x="451" y="3046"/>
            <a:chExt cx="1447" cy="489"/>
          </a:xfrm>
        </p:grpSpPr>
        <p:sp>
          <p:nvSpPr>
            <p:cNvPr id="599047" name="Text Box 7"/>
            <p:cNvSpPr txBox="1">
              <a:spLocks noChangeArrowheads="1"/>
            </p:cNvSpPr>
            <p:nvPr/>
          </p:nvSpPr>
          <p:spPr bwMode="auto">
            <a:xfrm>
              <a:off x="451" y="3049"/>
              <a:ext cx="1276" cy="486"/>
            </a:xfrm>
            <a:prstGeom prst="rect">
              <a:avLst/>
            </a:prstGeom>
            <a:solidFill>
              <a:srgbClr val="E8E7C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e-IL" sz="2200"/>
                <a:t>צורת הכתיבה התקינה</a:t>
              </a:r>
            </a:p>
          </p:txBody>
        </p:sp>
        <p:sp>
          <p:nvSpPr>
            <p:cNvPr id="599048" name="Freeform 8"/>
            <p:cNvSpPr>
              <a:spLocks/>
            </p:cNvSpPr>
            <p:nvPr/>
          </p:nvSpPr>
          <p:spPr bwMode="auto">
            <a:xfrm rot="11889402">
              <a:off x="1620" y="3046"/>
              <a:ext cx="278" cy="222"/>
            </a:xfrm>
            <a:custGeom>
              <a:avLst/>
              <a:gdLst/>
              <a:ahLst/>
              <a:cxnLst>
                <a:cxn ang="0">
                  <a:pos x="0" y="426"/>
                </a:cxn>
                <a:cxn ang="0">
                  <a:pos x="114" y="156"/>
                </a:cxn>
                <a:cxn ang="0">
                  <a:pos x="150" y="276"/>
                </a:cxn>
                <a:cxn ang="0">
                  <a:pos x="396" y="0"/>
                </a:cxn>
                <a:cxn ang="0">
                  <a:pos x="534" y="216"/>
                </a:cxn>
                <a:cxn ang="0">
                  <a:pos x="204" y="342"/>
                </a:cxn>
                <a:cxn ang="0">
                  <a:pos x="336" y="396"/>
                </a:cxn>
                <a:cxn ang="0">
                  <a:pos x="0" y="426"/>
                </a:cxn>
              </a:cxnLst>
              <a:rect l="0" t="0" r="r" b="b"/>
              <a:pathLst>
                <a:path w="534" h="426">
                  <a:moveTo>
                    <a:pt x="0" y="426"/>
                  </a:moveTo>
                  <a:lnTo>
                    <a:pt x="114" y="156"/>
                  </a:lnTo>
                  <a:lnTo>
                    <a:pt x="150" y="276"/>
                  </a:lnTo>
                  <a:lnTo>
                    <a:pt x="396" y="0"/>
                  </a:lnTo>
                  <a:lnTo>
                    <a:pt x="534" y="216"/>
                  </a:lnTo>
                  <a:lnTo>
                    <a:pt x="204" y="342"/>
                  </a:lnTo>
                  <a:lnTo>
                    <a:pt x="336" y="39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>
              <a:outerShdw dist="64758" dir="4721404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8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טבלת </a:t>
            </a:r>
            <a:r>
              <a:rPr lang="en-US" smtClean="0"/>
              <a:t>ASCII</a:t>
            </a:r>
          </a:p>
        </p:txBody>
      </p:sp>
      <p:pic>
        <p:nvPicPr>
          <p:cNvPr id="31747" name="Picture 4" descr="ascii-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7288" y="1617663"/>
            <a:ext cx="68103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166813" y="1608138"/>
            <a:ext cx="985837" cy="4619625"/>
            <a:chOff x="735" y="1013"/>
            <a:chExt cx="621" cy="2910"/>
          </a:xfrm>
        </p:grpSpPr>
        <p:sp>
          <p:nvSpPr>
            <p:cNvPr id="31758" name="Rectangle 5"/>
            <p:cNvSpPr>
              <a:spLocks noChangeArrowheads="1"/>
            </p:cNvSpPr>
            <p:nvPr/>
          </p:nvSpPr>
          <p:spPr bwMode="auto">
            <a:xfrm>
              <a:off x="735" y="1014"/>
              <a:ext cx="158" cy="2909"/>
            </a:xfrm>
            <a:prstGeom prst="rect">
              <a:avLst/>
            </a:prstGeom>
            <a:solidFill>
              <a:srgbClr val="3333FF">
                <a:alpha val="20000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31759" name="Rectangle 9"/>
            <p:cNvSpPr>
              <a:spLocks noChangeArrowheads="1"/>
            </p:cNvSpPr>
            <p:nvPr/>
          </p:nvSpPr>
          <p:spPr bwMode="auto">
            <a:xfrm>
              <a:off x="1152" y="1013"/>
              <a:ext cx="204" cy="2909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767138" y="1608138"/>
            <a:ext cx="1455737" cy="4619625"/>
            <a:chOff x="2373" y="1013"/>
            <a:chExt cx="917" cy="2910"/>
          </a:xfrm>
        </p:grpSpPr>
        <p:sp>
          <p:nvSpPr>
            <p:cNvPr id="31756" name="Rectangle 6"/>
            <p:cNvSpPr>
              <a:spLocks noChangeArrowheads="1"/>
            </p:cNvSpPr>
            <p:nvPr/>
          </p:nvSpPr>
          <p:spPr bwMode="auto">
            <a:xfrm>
              <a:off x="2373" y="1014"/>
              <a:ext cx="158" cy="2909"/>
            </a:xfrm>
            <a:prstGeom prst="rect">
              <a:avLst/>
            </a:prstGeom>
            <a:solidFill>
              <a:srgbClr val="3333FF">
                <a:alpha val="20000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31757" name="Rectangle 10"/>
            <p:cNvSpPr>
              <a:spLocks noChangeArrowheads="1"/>
            </p:cNvSpPr>
            <p:nvPr/>
          </p:nvSpPr>
          <p:spPr bwMode="auto">
            <a:xfrm>
              <a:off x="3036" y="1013"/>
              <a:ext cx="254" cy="2909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227638" y="1606550"/>
            <a:ext cx="1293812" cy="4619625"/>
            <a:chOff x="3293" y="1012"/>
            <a:chExt cx="815" cy="2910"/>
          </a:xfrm>
        </p:grpSpPr>
        <p:sp>
          <p:nvSpPr>
            <p:cNvPr id="31754" name="Rectangle 7"/>
            <p:cNvSpPr>
              <a:spLocks noChangeArrowheads="1"/>
            </p:cNvSpPr>
            <p:nvPr/>
          </p:nvSpPr>
          <p:spPr bwMode="auto">
            <a:xfrm>
              <a:off x="3293" y="1013"/>
              <a:ext cx="158" cy="2909"/>
            </a:xfrm>
            <a:prstGeom prst="rect">
              <a:avLst/>
            </a:prstGeom>
            <a:solidFill>
              <a:srgbClr val="3333FF">
                <a:alpha val="20000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3950" y="1012"/>
              <a:ext cx="158" cy="2909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519863" y="1606550"/>
            <a:ext cx="1454150" cy="4619625"/>
            <a:chOff x="4107" y="1012"/>
            <a:chExt cx="916" cy="2910"/>
          </a:xfrm>
        </p:grpSpPr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4107" y="1013"/>
              <a:ext cx="181" cy="2909"/>
            </a:xfrm>
            <a:prstGeom prst="rect">
              <a:avLst/>
            </a:prstGeom>
            <a:solidFill>
              <a:srgbClr val="3333FF">
                <a:alpha val="20000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31753" name="Rectangle 12"/>
            <p:cNvSpPr>
              <a:spLocks noChangeArrowheads="1"/>
            </p:cNvSpPr>
            <p:nvPr/>
          </p:nvSpPr>
          <p:spPr bwMode="auto">
            <a:xfrm>
              <a:off x="4813" y="1012"/>
              <a:ext cx="210" cy="2909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D1E7F5-712E-4C20-AE8A-5416AA751414}" type="slidenum">
              <a:rPr lang="he-IL" smtClean="0"/>
              <a:pPr/>
              <a:t>9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12296</TotalTime>
  <Words>2088</Words>
  <Application>Microsoft Office PowerPoint</Application>
  <PresentationFormat>On-screen Show (4:3)</PresentationFormat>
  <Paragraphs>763</Paragraphs>
  <Slides>50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Layers</vt:lpstr>
      <vt:lpstr>קורס תכנות</vt:lpstr>
      <vt:lpstr>נושאי השיעור היום</vt:lpstr>
      <vt:lpstr>חישוב מספר הדקות ביממה</vt:lpstr>
      <vt:lpstr>מה זה משתנה?</vt:lpstr>
      <vt:lpstr>הגדרת משתנים</vt:lpstr>
      <vt:lpstr>ייצוג ערכי משתנים במחשב</vt:lpstr>
      <vt:lpstr>טיפוסים</vt:lpstr>
      <vt:lpstr>הטיפוס char</vt:lpstr>
      <vt:lpstr>טבלת ASCII</vt:lpstr>
      <vt:lpstr>למה צריך טיפוסי משתנים?</vt:lpstr>
      <vt:lpstr>הגדרת משתנים</vt:lpstr>
      <vt:lpstr>שמות משתנים</vt:lpstr>
      <vt:lpstr>הגדרת משתנים</vt:lpstr>
      <vt:lpstr>הגדרת משתנים</vt:lpstr>
      <vt:lpstr>השמה</vt:lpstr>
      <vt:lpstr>איתחול משתנים</vt:lpstr>
      <vt:lpstr>דוגמאות להגדרות משתנים</vt:lpstr>
      <vt:lpstr>ביטויים</vt:lpstr>
      <vt:lpstr>אופרטורים</vt:lpstr>
      <vt:lpstr>פעולות – נקודות לתשומת-לב</vt:lpstr>
      <vt:lpstr>המרה - Casting</vt:lpstr>
      <vt:lpstr>הדפסה של ערכים - printf</vt:lpstr>
      <vt:lpstr>דוגמא: כפל של שני מספרים ממשיים</vt:lpstr>
      <vt:lpstr>דוגמא: כפל של שני מספרים ממשיים</vt:lpstr>
      <vt:lpstr>דוגמא: כפל של שני מספרים ממשיים</vt:lpstr>
      <vt:lpstr>קלט של ערכים מהמשתמש - scanf</vt:lpstr>
      <vt:lpstr>דוגמא: הדפסת קלט מהמשתמש</vt:lpstr>
      <vt:lpstr>תרגום מפרנהייט לצלזיוס</vt:lpstr>
      <vt:lpstr>שלמים חיוביים</vt:lpstr>
      <vt:lpstr>קבועים</vt:lpstr>
      <vt:lpstr>משפטים Statements</vt:lpstr>
      <vt:lpstr>שאלה</vt:lpstr>
      <vt:lpstr>משפט if</vt:lpstr>
      <vt:lpstr>הדפסת המספר המקסימאלי</vt:lpstr>
      <vt:lpstr>תנאים כמספרים</vt:lpstr>
      <vt:lpstr>תנאים מורכבים – קינון תנאים</vt:lpstr>
      <vt:lpstr>תנאים מורכבים - פעולות לוגיות</vt:lpstr>
      <vt:lpstr>תנאים מורכבים – פעולות לוגיות</vt:lpstr>
      <vt:lpstr>פעולות לוגיות - דוגמה</vt:lpstr>
      <vt:lpstr>משפט if - הרחבה</vt:lpstr>
      <vt:lpstr>משפט if-else</vt:lpstr>
      <vt:lpstr>משפט if-else </vt:lpstr>
      <vt:lpstr>דוגמה – בדיקה האם מספר הוא זוגי</vt:lpstr>
      <vt:lpstr>סיכום</vt:lpstr>
      <vt:lpstr>עוד פעולת תנאי -   :  ?</vt:lpstr>
      <vt:lpstr>מה אם יש יותר משני מצבים?</vt:lpstr>
      <vt:lpstr>בחירה בין יותר משני מצבים - דוגמא</vt:lpstr>
      <vt:lpstr>בחירה בין יותר משני מצבים - switch</vt:lpstr>
      <vt:lpstr>דוגמה switch</vt:lpstr>
      <vt:lpstr>מבנה כללי של switch</vt:lpstr>
    </vt:vector>
  </TitlesOfParts>
  <Company>School of CS, 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1</dc:title>
  <dc:creator>evend</dc:creator>
  <cp:lastModifiedBy>Lab users</cp:lastModifiedBy>
  <cp:revision>760</cp:revision>
  <dcterms:created xsi:type="dcterms:W3CDTF">2002-10-16T10:42:03Z</dcterms:created>
  <dcterms:modified xsi:type="dcterms:W3CDTF">2010-10-19T12:01:02Z</dcterms:modified>
</cp:coreProperties>
</file>