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5" r:id="rId1"/>
  </p:sldMasterIdLst>
  <p:notesMasterIdLst>
    <p:notesMasterId r:id="rId39"/>
  </p:notesMasterIdLst>
  <p:handoutMasterIdLst>
    <p:handoutMasterId r:id="rId40"/>
  </p:handoutMasterIdLst>
  <p:sldIdLst>
    <p:sldId id="502" r:id="rId2"/>
    <p:sldId id="686" r:id="rId3"/>
    <p:sldId id="687" r:id="rId4"/>
    <p:sldId id="688" r:id="rId5"/>
    <p:sldId id="613" r:id="rId6"/>
    <p:sldId id="700" r:id="rId7"/>
    <p:sldId id="614" r:id="rId8"/>
    <p:sldId id="618" r:id="rId9"/>
    <p:sldId id="617" r:id="rId10"/>
    <p:sldId id="631" r:id="rId11"/>
    <p:sldId id="619" r:id="rId12"/>
    <p:sldId id="670" r:id="rId13"/>
    <p:sldId id="621" r:id="rId14"/>
    <p:sldId id="622" r:id="rId15"/>
    <p:sldId id="657" r:id="rId16"/>
    <p:sldId id="623" r:id="rId17"/>
    <p:sldId id="691" r:id="rId18"/>
    <p:sldId id="692" r:id="rId19"/>
    <p:sldId id="693" r:id="rId20"/>
    <p:sldId id="694" r:id="rId21"/>
    <p:sldId id="695" r:id="rId22"/>
    <p:sldId id="697" r:id="rId23"/>
    <p:sldId id="660" r:id="rId24"/>
    <p:sldId id="663" r:id="rId25"/>
    <p:sldId id="661" r:id="rId26"/>
    <p:sldId id="698" r:id="rId27"/>
    <p:sldId id="668" r:id="rId28"/>
    <p:sldId id="699" r:id="rId29"/>
    <p:sldId id="664" r:id="rId30"/>
    <p:sldId id="671" r:id="rId31"/>
    <p:sldId id="672" r:id="rId32"/>
    <p:sldId id="669" r:id="rId33"/>
    <p:sldId id="674" r:id="rId34"/>
    <p:sldId id="675" r:id="rId35"/>
    <p:sldId id="676" r:id="rId36"/>
    <p:sldId id="673" r:id="rId37"/>
    <p:sldId id="659" r:id="rId38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33FF"/>
    <a:srgbClr val="D7D6B4"/>
    <a:srgbClr val="C0C0C0"/>
    <a:srgbClr val="FFFF00"/>
    <a:srgbClr val="E8E7CF"/>
    <a:srgbClr val="CC0000"/>
    <a:srgbClr val="FF000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87337" autoAdjust="0"/>
  </p:normalViewPr>
  <p:slideViewPr>
    <p:cSldViewPr snapToGrid="0" snapToObjects="1">
      <p:cViewPr>
        <p:scale>
          <a:sx n="80" d="100"/>
          <a:sy n="80" d="100"/>
        </p:scale>
        <p:origin x="-840" y="-396"/>
      </p:cViewPr>
      <p:guideLst>
        <p:guide orient="horz" pos="1236"/>
        <p:guide pos="2880"/>
      </p:guideLst>
    </p:cSldViewPr>
  </p:slideViewPr>
  <p:outlineViewPr>
    <p:cViewPr>
      <p:scale>
        <a:sx n="33" d="100"/>
        <a:sy n="33" d="100"/>
      </p:scale>
      <p:origin x="0" y="12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notesViewPr>
    <p:cSldViewPr snapToGrid="0" snapToObjects="1">
      <p:cViewPr varScale="1">
        <p:scale>
          <a:sx n="73" d="100"/>
          <a:sy n="73" d="100"/>
        </p:scale>
        <p:origin x="-2154" y="-114"/>
      </p:cViewPr>
      <p:guideLst>
        <p:guide orient="horz" pos="3124"/>
        <p:guide pos="21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fld id="{B74121A4-D286-47A9-8D66-C170DE5B875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fld id="{AE238251-2884-4453-8C72-0383ACDAFAA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3BB19-4A65-4C55-B9B0-4EBC9F64D09B}" type="slidenum">
              <a:rPr lang="he-IL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זהו רק חלק קטן מהקובץ </a:t>
            </a:r>
            <a:r>
              <a:rPr lang="en-US" smtClean="0"/>
              <a:t>example.cod</a:t>
            </a:r>
            <a:r>
              <a:rPr lang="he-IL" smtClean="0"/>
              <a:t> שכולל את שפת המכונה, האסמבלי ם הקוד המקורי כהערות.</a:t>
            </a:r>
          </a:p>
          <a:p>
            <a:r>
              <a:rPr lang="he-IL" smtClean="0"/>
              <a:t>נשתמש בקובץ זה גם בהמשך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98B416-5510-43E6-AC34-284D437FC2CD}" type="slidenum">
              <a:rPr lang="he-IL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הפלט</a:t>
            </a:r>
            <a:r>
              <a:rPr lang="he-IL" baseline="0" dirty="0" smtClean="0"/>
              <a:t> לא עדכני לדוגמה הנוכחית, אבל הוא מספיק טוב בשביל להבהיר את הנקודה.</a:t>
            </a:r>
            <a:endParaRPr lang="he-IL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76CCA-DFFD-40E2-989F-C37F3DE071B3}" type="slidenum">
              <a:rPr lang="he-IL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FE6EB-6A5F-4F49-A293-9902958D04F0}" type="slidenum">
              <a:rPr lang="he-IL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C4315-EAF4-4A23-9140-BDE6CA507046}" type="slidenum">
              <a:rPr lang="he-IL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צילום מסך.</a:t>
            </a:r>
            <a:r>
              <a:rPr lang="he-IL" baseline="0" dirty="0" smtClean="0"/>
              <a:t> כנראה שיותר פשוט להריץ את זה. צילומי המסך הם תזכורת כאשר הם יסתכלו על המצגת בבית (בטח)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38251-2884-4453-8C72-0383ACDAFAAA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אני לא רוצה להיכנס לעומק של נושא הכתובות, אבל אפשר להזכיר את זה כבר כאן.</a:t>
            </a:r>
          </a:p>
          <a:p>
            <a:r>
              <a:rPr lang="he-IL" dirty="0" smtClean="0"/>
              <a:t>הסבר יותר מלא הם יקבלו בשבוע הבא. בכל מקרה אפשר לעקוב אחרי המספרים בקריאת לפונקציות השונות ולהראות להם שזה אותו מספר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38251-2884-4453-8C72-0383ACDAFAAA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4D330-A001-4CE7-95FA-3057130D9481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שקף למצגת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04B9D-55BA-4839-B2C0-F2E6A4BA5141}" type="slidenum">
              <a:rPr lang="he-IL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האם קיים מסלול מ </a:t>
            </a:r>
            <a:r>
              <a:rPr lang="en-US" dirty="0" err="1" smtClean="0"/>
              <a:t>x,y</a:t>
            </a:r>
            <a:r>
              <a:rPr lang="he-IL" baseline="0" dirty="0" smtClean="0"/>
              <a:t> כשבצענו </a:t>
            </a:r>
            <a:r>
              <a:rPr lang="en-US" baseline="0" dirty="0" smtClean="0"/>
              <a:t>m</a:t>
            </a:r>
            <a:r>
              <a:rPr lang="he-IL" baseline="0" dirty="0" smtClean="0"/>
              <a:t> צעדים עד כה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38251-2884-4453-8C72-0383ACDAFAAA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A8339-52B9-4CDF-9BB6-500A936413C4}" type="slidenum">
              <a:rPr lang="he-IL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A8339-52B9-4CDF-9BB6-500A936413C4}" type="slidenum">
              <a:rPr lang="he-IL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מצורף קובץ </a:t>
            </a:r>
            <a:r>
              <a:rPr lang="en-US" dirty="0" smtClean="0"/>
              <a:t>hello.cod</a:t>
            </a:r>
            <a:endParaRPr lang="he-IL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7E79C-4FBB-4AC4-99E0-1C66C9BF32D9}" type="slidenum">
              <a:rPr lang="he-IL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CFF14-9B13-4087-9DF3-EC42BBFF06B1}" type="slidenum">
              <a:rPr lang="he-IL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940517-C9C6-484A-8FF0-9F1D6E90FC2B}" type="slidenum">
              <a:rPr lang="he-IL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E8EBD-C321-4DEB-BB7D-DC3062C36F93}" type="slidenum">
              <a:rPr lang="he-IL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76A92-437C-4F3C-9D2D-64C887A24930}" type="slidenum">
              <a:rPr lang="he-IL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זה</a:t>
            </a:r>
            <a:r>
              <a:rPr lang="he-IL" baseline="0" dirty="0" smtClean="0"/>
              <a:t> רק חלק קטן מהקובץ. מומלץ להראות את הקובץ כולו. לעבור על ה </a:t>
            </a:r>
            <a:r>
              <a:rPr lang="en-US" baseline="0" dirty="0" smtClean="0"/>
              <a:t>include</a:t>
            </a:r>
            <a:r>
              <a:rPr lang="he-IL" baseline="0" dirty="0" smtClean="0"/>
              <a:t> ולחפש פונקציות שהם מכירים כמו </a:t>
            </a:r>
            <a:r>
              <a:rPr lang="en-US" baseline="0" dirty="0" err="1" smtClean="0"/>
              <a:t>printf</a:t>
            </a:r>
            <a:r>
              <a:rPr lang="he-IL" baseline="0" dirty="0" smtClean="0"/>
              <a:t> </a:t>
            </a:r>
            <a:r>
              <a:rPr lang="en-US" baseline="0" dirty="0" err="1" smtClean="0"/>
              <a:t>getchar</a:t>
            </a:r>
            <a:r>
              <a:rPr lang="he-IL" baseline="0" dirty="0" smtClean="0"/>
              <a:t> וכדומה</a:t>
            </a:r>
          </a:p>
          <a:p>
            <a:r>
              <a:rPr lang="he-IL" baseline="0" dirty="0" smtClean="0"/>
              <a:t>בנוסף להראות בקוד איך השמות הסימבוליים הוחלפו וההערות נמחקו</a:t>
            </a:r>
            <a:endParaRPr lang="he-IL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940517-C9C6-484A-8FF0-9F1D6E90FC2B}" type="slidenum">
              <a:rPr lang="he-IL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</p:grpSp>
      <p:sp>
        <p:nvSpPr>
          <p:cNvPr id="3809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809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smtClean="0">
                <a:solidFill>
                  <a:srgbClr val="C0C0C0"/>
                </a:solidFill>
              </a:defRPr>
            </a:lvl1pPr>
          </a:lstStyle>
          <a:p>
            <a:pPr>
              <a:defRPr/>
            </a:pPr>
            <a:fld id="{CADA04B5-DA3D-4113-9C40-CEA14CE190CC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C9EDF-1FFA-4E8C-940A-32BFA5C561A0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1081-8579-4AB4-9C5A-E7CC55F60C59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71F64-E808-4C6F-9E7A-546C2F26F629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9EC1-5F46-4F50-997F-B3B148C042C3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9174-F5B5-4641-89A2-9DA39B8A9112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9AFB-CABD-4D38-B0F0-D99841ED9D7C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C0C0C0"/>
                </a:solidFill>
              </a:defRPr>
            </a:lvl1pPr>
          </a:lstStyle>
          <a:p>
            <a:pPr>
              <a:defRPr/>
            </a:pPr>
            <a:fld id="{2FDBD27B-DE4A-4A10-9B1D-27E3E7BE9176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bstrusegoose.com/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bstrusegoose.com/secret-archives/under-the-hoo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Times New Roman" pitchFamily="18" charset="0"/>
              </a:rPr>
              <a:t>קורס תכנות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r>
              <a:rPr lang="he-IL" sz="3700" dirty="0" smtClean="0">
                <a:solidFill>
                  <a:schemeClr val="hlink"/>
                </a:solidFill>
              </a:rPr>
              <a:t>שיעור </a:t>
            </a:r>
            <a:r>
              <a:rPr lang="he-IL" sz="3700" dirty="0" smtClean="0">
                <a:solidFill>
                  <a:schemeClr val="hlink"/>
                </a:solidFill>
              </a:rPr>
              <a:t>שמיני: </a:t>
            </a:r>
            <a:r>
              <a:rPr lang="he-IL" sz="3700" dirty="0" smtClean="0">
                <a:solidFill>
                  <a:schemeClr val="hlink"/>
                </a:solidFill>
              </a:rPr>
              <a:t>סיכום ביניים</a:t>
            </a:r>
            <a:endParaRPr lang="en-US" sz="37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1824D12-D41F-4BBE-97BB-664017B37B79}" type="slidenum">
              <a:rPr lang="he-IL"/>
              <a:pPr/>
              <a:t>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דוגמא (המשך)</a:t>
            </a:r>
          </a:p>
        </p:txBody>
      </p:sp>
      <p:sp>
        <p:nvSpPr>
          <p:cNvPr id="6147" name="Content Placeholder 3"/>
          <p:cNvSpPr>
            <a:spLocks noGrp="1" noChangeArrowheads="1"/>
          </p:cNvSpPr>
          <p:nvPr>
            <p:ph idx="1"/>
          </p:nvPr>
        </p:nvSpPr>
        <p:spPr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my_strstr(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haystack[],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needle[],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offset)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needlelen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(needle[0] == '\0') 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needlelen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my_strlen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(needle);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offset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my_strchr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(haystack, offset, needle[0]);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(offset != -1)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my_strncmp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(haystack, offset, needle) == 0)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return offset;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offset++;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offset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my_strchr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(haystack, offset, needle[0]);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ERROR; 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0110DC4-283F-42C2-ACD4-CF625831700B}" type="slidenum">
              <a:rPr lang="he-IL"/>
              <a:pPr/>
              <a:t>10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 </a:t>
            </a:r>
            <a:r>
              <a:rPr lang="en-US" smtClean="0"/>
              <a:t>Preprocessor</a:t>
            </a:r>
            <a:endParaRPr lang="he-IL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מבצע שינויים בטקסט של התכנית</a:t>
            </a:r>
          </a:p>
          <a:p>
            <a:pPr lvl="1"/>
            <a:r>
              <a:rPr lang="he-IL" dirty="0" smtClean="0"/>
              <a:t>מתעלם מהתחביר של </a:t>
            </a:r>
            <a:r>
              <a:rPr lang="en-US" dirty="0" smtClean="0"/>
              <a:t>C</a:t>
            </a:r>
          </a:p>
          <a:p>
            <a:pPr lvl="1"/>
            <a:endParaRPr lang="he-IL" dirty="0" smtClean="0"/>
          </a:p>
          <a:p>
            <a:r>
              <a:rPr lang="he-IL" sz="3200" dirty="0" smtClean="0"/>
              <a:t>פקודות ל </a:t>
            </a:r>
            <a:r>
              <a:rPr lang="en-US" sz="3200" dirty="0" smtClean="0"/>
              <a:t>preprocessor</a:t>
            </a:r>
            <a:endParaRPr lang="he-IL" sz="3200" dirty="0" smtClean="0"/>
          </a:p>
          <a:p>
            <a:pPr lvl="1"/>
            <a:r>
              <a:rPr lang="en-US" dirty="0" smtClean="0"/>
              <a:t>#include</a:t>
            </a:r>
            <a:r>
              <a:rPr lang="he-IL" dirty="0" smtClean="0"/>
              <a:t> – הכלה של קובץ</a:t>
            </a:r>
            <a:endParaRPr lang="en-US" dirty="0" smtClean="0"/>
          </a:p>
          <a:p>
            <a:pPr lvl="1"/>
            <a:r>
              <a:rPr lang="en-US" dirty="0" smtClean="0"/>
              <a:t>#define</a:t>
            </a:r>
            <a:r>
              <a:rPr lang="he-IL" dirty="0" smtClean="0"/>
              <a:t> - הגדרה של מקרו (שם סימבולי)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9026B45-CABC-4FC7-9147-AD52190CE62E}" type="slidenum">
              <a:rPr lang="he-IL"/>
              <a:pPr/>
              <a:t>11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הקוד לאחר ה </a:t>
            </a:r>
            <a:r>
              <a:rPr lang="en-US" dirty="0" smtClean="0"/>
              <a:t>Preprocessor</a:t>
            </a:r>
            <a:endParaRPr lang="he-IL" dirty="0" smtClean="0"/>
          </a:p>
        </p:txBody>
      </p:sp>
      <p:sp>
        <p:nvSpPr>
          <p:cNvPr id="5123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457200" y="2058375"/>
            <a:ext cx="8229600" cy="4306784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const char rhyme[] =  "Humpty Dumpty sat on a wall,\n"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 ...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 "Couldn't put Humpty together again.\n";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const char humpty[] = "Humpty";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for (index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my_strstr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(rhyme, humpty, index);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index !=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index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my_strstr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(rhyme, humpty, index + 1))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count++;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("The string %s appears %d times\n", humpty, count);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005FBED-EAA9-4AB6-A3BA-4F3D23EA6CBE}" type="slidenum">
              <a:rPr lang="he-IL"/>
              <a:pPr/>
              <a:t>12</a:t>
            </a:fld>
            <a:endParaRPr lang="he-IL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34683" y="4801276"/>
            <a:ext cx="3062288" cy="40011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dirty="0" smtClean="0"/>
              <a:t> ERROR</a:t>
            </a:r>
            <a:r>
              <a:rPr lang="he-IL" sz="2000" dirty="0" smtClean="0"/>
              <a:t>הוחלף ב </a:t>
            </a:r>
            <a:r>
              <a:rPr lang="en-US" sz="2000" dirty="0" smtClean="0"/>
              <a:t>-1</a:t>
            </a:r>
            <a:endParaRPr lang="en-US" sz="2000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006060">
            <a:off x="2733600" y="4498661"/>
            <a:ext cx="565466" cy="447411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Char char="•"/>
              <a:tabLst/>
              <a:defRPr/>
            </a:pPr>
            <a:r>
              <a:rPr lang="en-US" sz="3200" kern="0" dirty="0" err="1" smtClean="0">
                <a:latin typeface="+mn-lt"/>
                <a:cs typeface="+mn-cs"/>
              </a:rPr>
              <a:t>example.i</a:t>
            </a:r>
            <a:endParaRPr kumimoji="0" lang="he-IL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27602" y="3744376"/>
            <a:ext cx="3062288" cy="40011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he-IL" sz="2000" dirty="0" smtClean="0"/>
              <a:t>ההערה נמחקה</a:t>
            </a:r>
            <a:endParaRPr lang="en-US" sz="2000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1992179">
            <a:off x="5444872" y="3673773"/>
            <a:ext cx="565466" cy="447411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הקומפיילר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מתרגם קובץ קוד יחיד מ </a:t>
            </a:r>
            <a:r>
              <a:rPr lang="en-US" dirty="0" smtClean="0"/>
              <a:t>C</a:t>
            </a:r>
            <a:r>
              <a:rPr lang="he-IL" dirty="0" smtClean="0"/>
              <a:t> לשפת מכונה</a:t>
            </a:r>
          </a:p>
          <a:p>
            <a:pPr lvl="1"/>
            <a:r>
              <a:rPr lang="en-US" dirty="0" smtClean="0"/>
              <a:t>example.cod</a:t>
            </a:r>
            <a:endParaRPr lang="he-IL" dirty="0" smtClean="0"/>
          </a:p>
          <a:p>
            <a:pPr lvl="1"/>
            <a:endParaRPr lang="he-IL" dirty="0" smtClean="0"/>
          </a:p>
          <a:p>
            <a:r>
              <a:rPr lang="he-IL" dirty="0" smtClean="0"/>
              <a:t>גוף הלולאה – הפקודה </a:t>
            </a:r>
            <a:r>
              <a:rPr lang="en-US" dirty="0" smtClean="0"/>
              <a:t>count++</a:t>
            </a:r>
            <a:endParaRPr lang="he-IL" dirty="0" smtClean="0"/>
          </a:p>
        </p:txBody>
      </p:sp>
      <p:sp>
        <p:nvSpPr>
          <p:cNvPr id="11268" name="Content Placeholder 3"/>
          <p:cNvSpPr txBox="1">
            <a:spLocks noChangeArrowheads="1"/>
          </p:cNvSpPr>
          <p:nvPr/>
        </p:nvSpPr>
        <p:spPr bwMode="auto">
          <a:xfrm>
            <a:off x="561975" y="3575050"/>
            <a:ext cx="7974013" cy="22891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73  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    { </a:t>
            </a:r>
          </a:p>
          <a:p>
            <a:pPr algn="l" rtl="0"/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74  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        count++;</a:t>
            </a:r>
          </a:p>
          <a:p>
            <a:pPr algn="l" rtl="0"/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000c88b 85 3c ff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DWORD PTR _count$[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algn="l" rtl="0"/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000ce83 </a:t>
            </a:r>
            <a:r>
              <a:rPr lang="fr-FR" sz="1600" b="1" dirty="0">
                <a:latin typeface="Courier New" pitchFamily="49" charset="0"/>
                <a:cs typeface="Courier New" pitchFamily="49" charset="0"/>
              </a:rPr>
              <a:t>c0 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01              </a:t>
            </a:r>
            <a:r>
              <a:rPr lang="fr-FR" sz="1600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b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600" b="1" dirty="0">
                <a:latin typeface="Courier New" pitchFamily="49" charset="0"/>
                <a:cs typeface="Courier New" pitchFamily="49" charset="0"/>
              </a:rPr>
              <a:t>, 1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000d189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85 3c ff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DWORD PTR _count$[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75  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    }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94BB189-9F63-4F95-B110-71FC1903EE62}" type="slidenum">
              <a:rPr lang="he-IL"/>
              <a:pPr/>
              <a:t>13</a:t>
            </a:fld>
            <a:endParaRPr lang="he-IL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61975" y="3772549"/>
            <a:ext cx="3062288" cy="40011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000" dirty="0" smtClean="0"/>
              <a:t>שפת מכונה</a:t>
            </a:r>
            <a:endParaRPr lang="en-US" sz="2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00723" y="3772549"/>
            <a:ext cx="3062288" cy="40011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000" dirty="0" err="1" smtClean="0"/>
              <a:t>אסמבלי</a:t>
            </a:r>
            <a:endParaRPr lang="en-US" sz="20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73700" y="3575050"/>
            <a:ext cx="3062288" cy="707886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000" dirty="0" smtClean="0"/>
              <a:t>טען את הערך של המשתנה </a:t>
            </a:r>
            <a:r>
              <a:rPr lang="en-US" sz="2000" dirty="0" smtClean="0"/>
              <a:t>count</a:t>
            </a:r>
            <a:r>
              <a:rPr lang="he-IL" sz="2000" dirty="0" smtClean="0"/>
              <a:t> לרגיסטר </a:t>
            </a:r>
            <a:r>
              <a:rPr lang="en-US" sz="2000" dirty="0" err="1" smtClean="0"/>
              <a:t>eax</a:t>
            </a:r>
            <a:endParaRPr lang="en-US" sz="20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73700" y="4435336"/>
            <a:ext cx="3062288" cy="707886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000" dirty="0" smtClean="0"/>
              <a:t>הוסף את הקבוע 1 לערך ברגיסטר </a:t>
            </a:r>
            <a:r>
              <a:rPr lang="en-US" sz="2000" dirty="0" err="1" smtClean="0"/>
              <a:t>eax</a:t>
            </a:r>
            <a:endParaRPr lang="en-US" sz="20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73700" y="5212984"/>
            <a:ext cx="3062288" cy="1015663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000" dirty="0" smtClean="0"/>
              <a:t>כתוב את הערך השמור ברגיסטר </a:t>
            </a:r>
            <a:r>
              <a:rPr lang="en-US" sz="2000" dirty="0" err="1" smtClean="0"/>
              <a:t>eax</a:t>
            </a:r>
            <a:r>
              <a:rPr lang="en-US" sz="2000" dirty="0" smtClean="0"/>
              <a:t> </a:t>
            </a:r>
            <a:r>
              <a:rPr lang="he-IL" sz="2000" dirty="0" smtClean="0"/>
              <a:t> למקום השמור למשתנה </a:t>
            </a:r>
            <a:r>
              <a:rPr lang="en-US" sz="2000" dirty="0" smtClean="0"/>
              <a:t>count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 </a:t>
            </a:r>
            <a:r>
              <a:rPr lang="en-US" smtClean="0"/>
              <a:t>Linker</a:t>
            </a:r>
            <a:endParaRPr lang="he-IL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יוצר קובץ הניתן להרצה (</a:t>
            </a:r>
            <a:r>
              <a:rPr lang="en-US" dirty="0" smtClean="0"/>
              <a:t>executable</a:t>
            </a:r>
            <a:r>
              <a:rPr lang="he-IL" dirty="0" smtClean="0"/>
              <a:t>) מהפלט של הקומפיילר ומספריות</a:t>
            </a:r>
          </a:p>
          <a:p>
            <a:pPr lvl="1"/>
            <a:r>
              <a:rPr lang="en-US" dirty="0" smtClean="0"/>
              <a:t>Buildlog.htm</a:t>
            </a:r>
            <a:endParaRPr lang="he-IL" dirty="0" smtClean="0"/>
          </a:p>
        </p:txBody>
      </p:sp>
      <p:sp>
        <p:nvSpPr>
          <p:cNvPr id="12292" name="Content Placeholder 3"/>
          <p:cNvSpPr txBox="1">
            <a:spLocks noChangeArrowheads="1"/>
          </p:cNvSpPr>
          <p:nvPr/>
        </p:nvSpPr>
        <p:spPr bwMode="auto">
          <a:xfrm>
            <a:off x="163513" y="2936875"/>
            <a:ext cx="8802687" cy="3736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400" dirty="0">
                <a:latin typeface="Lucida Console" pitchFamily="49" charset="0"/>
              </a:rPr>
              <a:t>1&gt;Linking...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1&gt;Starting pass 1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1&gt;Searching libraries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Searching C:\Program Files\\Microsoft SDKs\Windows\v6.0A\\lib\kernel32.lib: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...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Searching C:\Program Files\Microsoft Visual Studio 9.0\VC\lib\MSVCRTD.lib: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Found __</a:t>
            </a:r>
            <a:r>
              <a:rPr lang="en-US" sz="1400" dirty="0" err="1">
                <a:solidFill>
                  <a:srgbClr val="FF0000"/>
                </a:solidFill>
                <a:latin typeface="Lucida Console" pitchFamily="49" charset="0"/>
              </a:rPr>
              <a:t>imp__strncmp</a:t>
            </a:r>
            <a:endParaRPr lang="en-US" sz="14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 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Referenced in example.obj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  Loaded MSVCRTD.lib(MSVCR90D.dll)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Found __</a:t>
            </a:r>
            <a:r>
              <a:rPr lang="en-US" sz="1400" dirty="0" err="1">
                <a:solidFill>
                  <a:srgbClr val="FF0000"/>
                </a:solidFill>
                <a:latin typeface="Lucida Console" pitchFamily="49" charset="0"/>
              </a:rPr>
              <a:t>imp__strchr</a:t>
            </a:r>
            <a:endParaRPr lang="en-US" sz="14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 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Referenced in example.obj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  Loaded MSVCRTD.lib(MSVCR90D.dll)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Found _</a:t>
            </a:r>
            <a:r>
              <a:rPr lang="en-US" sz="1400" dirty="0" err="1">
                <a:solidFill>
                  <a:srgbClr val="FF0000"/>
                </a:solidFill>
                <a:latin typeface="Lucida Console" pitchFamily="49" charset="0"/>
              </a:rPr>
              <a:t>strlen</a:t>
            </a:r>
            <a:endParaRPr lang="en-US" sz="14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 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Referenced in example.obj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  Loaded MSVCRTD.lib(MSVCR90D.dll)</a:t>
            </a: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Found __</a:t>
            </a:r>
            <a:r>
              <a:rPr lang="en-US" sz="1400" dirty="0" err="1">
                <a:solidFill>
                  <a:srgbClr val="FF0000"/>
                </a:solidFill>
                <a:latin typeface="Lucida Console" pitchFamily="49" charset="0"/>
              </a:rPr>
              <a:t>imp__printf</a:t>
            </a:r>
            <a:endParaRPr lang="en-US" sz="14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rtl="0"/>
            <a:r>
              <a:rPr lang="en-US" sz="1400" dirty="0">
                <a:latin typeface="Lucida Console" pitchFamily="49" charset="0"/>
              </a:rPr>
              <a:t>1&gt;       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Referenced in example.obj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BAF1D3D-5CA4-4BBF-82E7-0B2F15A06BFE}" type="slidenum">
              <a:rPr lang="he-IL"/>
              <a:pPr/>
              <a:t>14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הרצת התכנית - שלבים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he-IL" dirty="0" smtClean="0"/>
              <a:t>טעינת התכנית מהדיסק לזיכרון</a:t>
            </a:r>
          </a:p>
          <a:p>
            <a:pPr lvl="1">
              <a:defRPr/>
            </a:pPr>
            <a:r>
              <a:rPr lang="he-IL" dirty="0" smtClean="0"/>
              <a:t>הקוד לחלק הקוד, המחרוזות הקבועות לחלק הקבוע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e-IL" dirty="0" smtClean="0"/>
              <a:t>הקצאת </a:t>
            </a:r>
            <a:r>
              <a:rPr lang="en-US" dirty="0" smtClean="0"/>
              <a:t>Stack Frame</a:t>
            </a:r>
            <a:r>
              <a:rPr lang="he-IL" dirty="0" smtClean="0"/>
              <a:t> עבור הפונקציה </a:t>
            </a:r>
            <a:r>
              <a:rPr lang="en-US" dirty="0" smtClean="0"/>
              <a:t>main</a:t>
            </a:r>
            <a:endParaRPr lang="he-IL" dirty="0" smtClean="0"/>
          </a:p>
          <a:p>
            <a:pPr lvl="1">
              <a:defRPr/>
            </a:pPr>
            <a:r>
              <a:rPr lang="he-IL" dirty="0" smtClean="0"/>
              <a:t>הקצאת מקום במחסנית עבור המשתנים המקומיים של </a:t>
            </a:r>
            <a:r>
              <a:rPr lang="en-US" dirty="0" smtClean="0"/>
              <a:t>main</a:t>
            </a:r>
            <a:endParaRPr lang="he-IL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he-IL" dirty="0" smtClean="0"/>
              <a:t>קריאה לפונקציה </a:t>
            </a:r>
            <a:r>
              <a:rPr lang="en-US" dirty="0" smtClean="0"/>
              <a:t>main</a:t>
            </a:r>
            <a:endParaRPr lang="he-IL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he-IL" dirty="0" smtClean="0"/>
              <a:t>ביצוע סדרתי של פקודות התכנית</a:t>
            </a:r>
          </a:p>
          <a:p>
            <a:pPr marL="914400" lvl="1" indent="-514350">
              <a:defRPr/>
            </a:pPr>
            <a:r>
              <a:rPr lang="he-IL" dirty="0" smtClean="0"/>
              <a:t>קריאה לפונקציה – הקצאה של </a:t>
            </a:r>
            <a:r>
              <a:rPr lang="en-US" dirty="0" smtClean="0"/>
              <a:t>Stack Frame</a:t>
            </a:r>
            <a:r>
              <a:rPr lang="he-IL" dirty="0" smtClean="0"/>
              <a:t> עבור הפונקציה וביצוע הקוד שלה</a:t>
            </a:r>
          </a:p>
          <a:p>
            <a:pPr marL="914400" lvl="1" indent="-514350">
              <a:defRPr/>
            </a:pPr>
            <a:r>
              <a:rPr lang="he-IL" dirty="0" smtClean="0"/>
              <a:t>חזרה מקריאה – ביטול ה </a:t>
            </a:r>
            <a:r>
              <a:rPr lang="en-US" dirty="0" smtClean="0"/>
              <a:t>Stack Frame</a:t>
            </a:r>
            <a:r>
              <a:rPr lang="he-IL" dirty="0" smtClean="0"/>
              <a:t> וחזרה להמשך ביצוע הפקודות ממקום הקריאה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4FBF38D-E0A7-4436-8D51-D48C204C8958}" type="slidenum">
              <a:rPr lang="he-IL"/>
              <a:pPr/>
              <a:t>15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מודל הזיכרון של התכנית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הקוד </a:t>
            </a:r>
          </a:p>
          <a:p>
            <a:pPr lvl="1"/>
            <a:r>
              <a:rPr lang="he-IL" dirty="0" smtClean="0"/>
              <a:t>פקודות התכנית </a:t>
            </a:r>
          </a:p>
          <a:p>
            <a:r>
              <a:rPr lang="en-US" sz="3200" dirty="0" smtClean="0"/>
              <a:t>Data</a:t>
            </a:r>
            <a:endParaRPr lang="he-IL" sz="3200" dirty="0" smtClean="0"/>
          </a:p>
          <a:p>
            <a:pPr lvl="1"/>
            <a:r>
              <a:rPr lang="he-IL" dirty="0" smtClean="0"/>
              <a:t>מחרוזות שהוגדרו ע"י המתכנת</a:t>
            </a:r>
          </a:p>
          <a:p>
            <a:r>
              <a:rPr lang="he-IL" sz="3200" dirty="0" smtClean="0"/>
              <a:t>מחסנית (</a:t>
            </a:r>
            <a:r>
              <a:rPr lang="en-US" sz="3200" dirty="0" smtClean="0"/>
              <a:t>Stack</a:t>
            </a:r>
            <a:r>
              <a:rPr lang="he-IL" sz="3200" dirty="0" smtClean="0"/>
              <a:t>)</a:t>
            </a:r>
          </a:p>
          <a:p>
            <a:pPr lvl="1"/>
            <a:r>
              <a:rPr lang="he-IL" dirty="0" smtClean="0"/>
              <a:t>משמש </a:t>
            </a:r>
            <a:r>
              <a:rPr lang="he-IL" dirty="0" err="1" smtClean="0"/>
              <a:t>לאיחסון</a:t>
            </a:r>
            <a:r>
              <a:rPr lang="he-IL" dirty="0" smtClean="0"/>
              <a:t> משתנים לוקאליים</a:t>
            </a:r>
          </a:p>
          <a:p>
            <a:pPr lvl="1"/>
            <a:r>
              <a:rPr lang="en-US" dirty="0" smtClean="0"/>
              <a:t>Last In First Out (LIFO)</a:t>
            </a:r>
            <a:endParaRPr lang="he-IL" dirty="0" smtClean="0"/>
          </a:p>
          <a:p>
            <a:pPr lvl="1"/>
            <a:r>
              <a:rPr lang="he-IL" dirty="0" smtClean="0"/>
              <a:t>בשליטת התכנית</a:t>
            </a:r>
          </a:p>
          <a:p>
            <a:r>
              <a:rPr lang="he-IL" sz="3200" dirty="0" smtClean="0"/>
              <a:t>ערימה (</a:t>
            </a:r>
            <a:r>
              <a:rPr lang="en-US" sz="3200" dirty="0" smtClean="0"/>
              <a:t>Heap</a:t>
            </a:r>
            <a:r>
              <a:rPr lang="he-IL" sz="3200" dirty="0" smtClean="0"/>
              <a:t>)</a:t>
            </a:r>
          </a:p>
          <a:p>
            <a:pPr lvl="1"/>
            <a:r>
              <a:rPr lang="he-IL" dirty="0" smtClean="0"/>
              <a:t>בשליטת המתכנת (בהמשך הקורס)</a:t>
            </a:r>
          </a:p>
          <a:p>
            <a:endParaRPr lang="he-IL" sz="3200" dirty="0" smtClean="0"/>
          </a:p>
        </p:txBody>
      </p:sp>
      <p:sp>
        <p:nvSpPr>
          <p:cNvPr id="13324" name="TextBox 13"/>
          <p:cNvSpPr txBox="1">
            <a:spLocks noChangeArrowheads="1"/>
          </p:cNvSpPr>
          <p:nvPr/>
        </p:nvSpPr>
        <p:spPr bwMode="auto">
          <a:xfrm>
            <a:off x="293688" y="2487613"/>
            <a:ext cx="8874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/>
              <a:t>קריאה </a:t>
            </a:r>
          </a:p>
          <a:p>
            <a:r>
              <a:rPr lang="he-IL"/>
              <a:t>בלבד</a:t>
            </a:r>
          </a:p>
        </p:txBody>
      </p:sp>
      <p:sp>
        <p:nvSpPr>
          <p:cNvPr id="13325" name="TextBox 14"/>
          <p:cNvSpPr txBox="1">
            <a:spLocks noChangeArrowheads="1"/>
          </p:cNvSpPr>
          <p:nvPr/>
        </p:nvSpPr>
        <p:spPr bwMode="auto">
          <a:xfrm>
            <a:off x="293688" y="4619381"/>
            <a:ext cx="887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dirty="0"/>
              <a:t>קריאה </a:t>
            </a:r>
          </a:p>
          <a:p>
            <a:r>
              <a:rPr lang="he-IL" dirty="0"/>
              <a:t>וכתיבה</a:t>
            </a:r>
          </a:p>
        </p:txBody>
      </p:sp>
      <p:sp>
        <p:nvSpPr>
          <p:cNvPr id="13326" name="Slide Number Placeholder 1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F61BD60-400E-414F-9C88-B9B9D1374D61}" type="slidenum">
              <a:rPr lang="he-IL"/>
              <a:pPr/>
              <a:t>16</a:t>
            </a:fld>
            <a:endParaRPr lang="he-IL"/>
          </a:p>
        </p:txBody>
      </p:sp>
      <p:sp>
        <p:nvSpPr>
          <p:cNvPr id="15" name="Rectangle 14"/>
          <p:cNvSpPr/>
          <p:nvPr/>
        </p:nvSpPr>
        <p:spPr bwMode="auto">
          <a:xfrm>
            <a:off x="1341914" y="1737755"/>
            <a:ext cx="1911927" cy="963613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קוד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341914" y="2697787"/>
            <a:ext cx="1911927" cy="963613"/>
          </a:xfrm>
          <a:prstGeom prst="rect">
            <a:avLst/>
          </a:prstGeom>
          <a:solidFill>
            <a:schemeClr val="accent4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data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341914" y="3661400"/>
            <a:ext cx="1911927" cy="1256675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מחסנית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</a:t>
            </a:r>
            <a:r>
              <a:rPr lang="en-US" dirty="0" smtClean="0"/>
              <a:t>stack</a:t>
            </a:r>
            <a:r>
              <a:rPr lang="he-IL" dirty="0" smtClean="0"/>
              <a:t>)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341914" y="4918199"/>
            <a:ext cx="1911927" cy="1256675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ערימה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</a:t>
            </a:r>
            <a:r>
              <a:rPr lang="en-US" dirty="0" smtClean="0"/>
              <a:t>heap</a:t>
            </a:r>
            <a:r>
              <a:rPr lang="he-IL" dirty="0" smtClean="0"/>
              <a:t>)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לפני הקריאה ל </a:t>
            </a:r>
            <a:r>
              <a:rPr lang="en-US" dirty="0" err="1" smtClean="0"/>
              <a:t>my_strstr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17</a:t>
            </a:fld>
            <a:endParaRPr lang="he-IL" dirty="0"/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5049" y="1574925"/>
            <a:ext cx="6214406" cy="4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מצב התכנית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18</a:t>
            </a:fld>
            <a:endParaRPr lang="he-IL" dirty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3" cstate="print"/>
          <a:srcRect l="13421" t="77264"/>
          <a:stretch>
            <a:fillRect/>
          </a:stretch>
        </p:blipFill>
        <p:spPr bwMode="auto">
          <a:xfrm>
            <a:off x="368125" y="2820620"/>
            <a:ext cx="8444570" cy="172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927337" y="1749806"/>
            <a:ext cx="3062288" cy="707886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he-IL" sz="2000" dirty="0" smtClean="0"/>
              <a:t>מחסנית הקריאות:</a:t>
            </a:r>
          </a:p>
          <a:p>
            <a:pPr>
              <a:defRPr/>
            </a:pPr>
            <a:r>
              <a:rPr lang="he-IL" sz="2000" dirty="0" smtClean="0"/>
              <a:t>אנחנו ב </a:t>
            </a:r>
            <a:r>
              <a:rPr lang="en-US" sz="2000" dirty="0" smtClean="0"/>
              <a:t>main</a:t>
            </a:r>
            <a:endParaRPr lang="en-US" sz="2000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11392" y="2254906"/>
            <a:ext cx="565466" cy="447411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78183" y="4649279"/>
            <a:ext cx="6258296" cy="1015663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he-IL" sz="2000" dirty="0" smtClean="0"/>
              <a:t>משתנים מקומיים:</a:t>
            </a:r>
          </a:p>
          <a:p>
            <a:pPr>
              <a:defRPr/>
            </a:pPr>
            <a:r>
              <a:rPr lang="he-IL" sz="2000" dirty="0" smtClean="0"/>
              <a:t>המשתנים שהוגדרו ב- </a:t>
            </a:r>
            <a:r>
              <a:rPr lang="en-US" sz="2000" dirty="0" smtClean="0"/>
              <a:t>main</a:t>
            </a:r>
            <a:endParaRPr lang="he-IL" sz="2000" dirty="0" smtClean="0"/>
          </a:p>
          <a:p>
            <a:pPr>
              <a:defRPr/>
            </a:pPr>
            <a:r>
              <a:rPr lang="he-IL" sz="2000" dirty="0" smtClean="0"/>
              <a:t>שימו לב, המערך הוא בעצם הכתובת של התא הראשון במערך</a:t>
            </a:r>
            <a:endParaRPr lang="en-US" sz="2000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4745808">
            <a:off x="1890436" y="4458793"/>
            <a:ext cx="565466" cy="447411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ביצוע </a:t>
            </a:r>
            <a:r>
              <a:rPr lang="en-US" dirty="0" err="1" smtClean="0"/>
              <a:t>my_strstr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19</a:t>
            </a:fld>
            <a:endParaRPr lang="he-IL" dirty="0"/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2" cstate="print"/>
          <a:srcRect l="13816" t="46256"/>
          <a:stretch>
            <a:fillRect/>
          </a:stretch>
        </p:blipFill>
        <p:spPr bwMode="auto">
          <a:xfrm>
            <a:off x="409074" y="2287756"/>
            <a:ext cx="8406042" cy="407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76354" y="1572655"/>
            <a:ext cx="5213272" cy="1323439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he-IL" sz="2000" dirty="0" smtClean="0"/>
              <a:t>שימו לב למחסנית הקריאות ולערכי המשתנים</a:t>
            </a:r>
          </a:p>
          <a:p>
            <a:pPr>
              <a:defRPr/>
            </a:pPr>
            <a:endParaRPr lang="he-IL" sz="2000" dirty="0" smtClean="0"/>
          </a:p>
          <a:p>
            <a:pPr>
              <a:defRPr/>
            </a:pPr>
            <a:r>
              <a:rPr lang="he-IL" sz="2000" dirty="0" smtClean="0"/>
              <a:t>(כתובות) המערכים נשארו כשהיו</a:t>
            </a:r>
          </a:p>
          <a:p>
            <a:pPr>
              <a:defRPr/>
            </a:pPr>
            <a:r>
              <a:rPr lang="he-IL" sz="2000" dirty="0" smtClean="0"/>
              <a:t>הערך של </a:t>
            </a:r>
            <a:r>
              <a:rPr lang="en-US" sz="2000" dirty="0" err="1" smtClean="0"/>
              <a:t>needlelen</a:t>
            </a:r>
            <a:r>
              <a:rPr lang="he-IL" sz="2000" dirty="0" smtClean="0"/>
              <a:t> הוא "זבל"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מתחת למכסה המנוע</a:t>
            </a:r>
          </a:p>
          <a:p>
            <a:pPr lvl="1"/>
            <a:r>
              <a:rPr lang="he-IL" dirty="0" smtClean="0"/>
              <a:t>ניסיון להבין מעט טוב יותר את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סביבת הפיתוח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r>
              <a:rPr lang="he-IL" sz="3200" dirty="0" smtClean="0"/>
              <a:t>בעיית צעדי הפרש</a:t>
            </a:r>
          </a:p>
          <a:p>
            <a:pPr lvl="1"/>
            <a:r>
              <a:rPr lang="he-IL" dirty="0" smtClean="0"/>
              <a:t>רקורסיה ומערכים דו-ממדיים</a:t>
            </a:r>
          </a:p>
          <a:p>
            <a:pPr lvl="1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2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איפה אנחנו?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20</a:t>
            </a:fld>
            <a:endParaRPr lang="he-IL" dirty="0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 cstate="print"/>
          <a:srcRect l="49397" t="76598"/>
          <a:stretch>
            <a:fillRect/>
          </a:stretch>
        </p:blipFill>
        <p:spPr bwMode="auto">
          <a:xfrm>
            <a:off x="626121" y="2640066"/>
            <a:ext cx="7925514" cy="284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3200" dirty="0" smtClean="0"/>
          </a:p>
          <a:p>
            <a:r>
              <a:rPr lang="he-IL" sz="3200" dirty="0" smtClean="0"/>
              <a:t>משתנים נמצאים בזיכרון בכתובת מסוימת</a:t>
            </a:r>
          </a:p>
          <a:p>
            <a:pPr lvl="1"/>
            <a:r>
              <a:rPr lang="he-IL" dirty="0" smtClean="0"/>
              <a:t>הקומפיילר יודע בדיוק מה הכתובת, אנחנו לא</a:t>
            </a:r>
          </a:p>
          <a:p>
            <a:r>
              <a:rPr lang="he-IL" sz="3200" dirty="0" smtClean="0"/>
              <a:t>אנחנו משתמשים בשמות של משתנים</a:t>
            </a:r>
          </a:p>
          <a:p>
            <a:r>
              <a:rPr lang="he-IL" sz="3200" dirty="0" smtClean="0"/>
              <a:t>הקומפיילר מתרגם את השם לכתובת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21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800100" y="4108325"/>
            <a:ext cx="5791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שאלות </a:t>
            </a:r>
            <a:r>
              <a:rPr lang="he-IL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נוספות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477DC-9BF4-41F0-8F47-5D483158EB7B}" type="slidenum">
              <a:rPr lang="he-IL"/>
              <a:pPr>
                <a:defRPr/>
              </a:pPr>
              <a:t>22</a:t>
            </a:fld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3522219" y="704625"/>
            <a:ext cx="2432076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7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287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E1F0956-D755-46A9-AC17-6B6C3E39D981}" type="slidenum">
              <a:rPr lang="he-IL"/>
              <a:pPr/>
              <a:t>23</a:t>
            </a:fld>
            <a:endParaRPr lang="he-IL"/>
          </a:p>
        </p:txBody>
      </p:sp>
      <p:pic>
        <p:nvPicPr>
          <p:cNvPr id="3994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63" y="1463675"/>
            <a:ext cx="485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בעיית צעדי הפרש</a:t>
            </a:r>
            <a:endParaRPr lang="he-I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הקדמה למי שלא יודע שחמט:</a:t>
            </a:r>
          </a:p>
          <a:p>
            <a:pPr lvl="1"/>
            <a:r>
              <a:rPr lang="he-IL" dirty="0" smtClean="0"/>
              <a:t>הפרש הוא כלי שניתן להזיזו רק לפי הכלל הבא:</a:t>
            </a:r>
          </a:p>
          <a:p>
            <a:pPr lvl="1">
              <a:buFont typeface="Wingdings" pitchFamily="2" charset="2"/>
              <a:buNone/>
            </a:pPr>
            <a:r>
              <a:rPr lang="he-IL" dirty="0" smtClean="0"/>
              <a:t>	2 צעדים בכיוון מסוים, ולאחר מכן צעד בודד בכיוון מאונך לכיוון הראשוני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בעיית צעדי הפרש</a:t>
            </a:r>
            <a:endParaRPr lang="en-US" dirty="0" smtClean="0"/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8311208-3C84-4451-AAE6-2C96C248717A}" type="slidenum">
              <a:rPr lang="he-IL"/>
              <a:pPr/>
              <a:t>24</a:t>
            </a:fld>
            <a:endParaRPr lang="en-US"/>
          </a:p>
        </p:txBody>
      </p:sp>
      <p:pic>
        <p:nvPicPr>
          <p:cNvPr id="40967" name="Picture 7" descr="http://www.thechesszone.com/images/articles/chess_rules_knight_mov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5671" y="3394920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בהינתן לוח שח ופרש, הממוקם על אחת ממשבצות הלוח, יש להגיע לכל אחת ממשבצות הלוח האחרות פעם יחידה, תוך ביצוע צעדי פרש</a:t>
            </a:r>
          </a:p>
          <a:p>
            <a:endParaRPr lang="he-IL" dirty="0" smtClean="0"/>
          </a:p>
        </p:txBody>
      </p:sp>
      <p:sp>
        <p:nvSpPr>
          <p:cNvPr id="419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הבעיה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C4C886C-504C-4DB5-A8AF-1323BD739B5B}" type="slidenum">
              <a:rPr lang="he-IL"/>
              <a:pPr/>
              <a:t>25</a:t>
            </a:fld>
            <a:endParaRPr lang="he-IL"/>
          </a:p>
        </p:txBody>
      </p:sp>
      <p:pic>
        <p:nvPicPr>
          <p:cNvPr id="41989" name="Picture 2" descr="File:Knights-Tour-Animati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8613" y="3109913"/>
            <a:ext cx="3330575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מבינים את הבעיה טוב יותר</a:t>
            </a:r>
          </a:p>
          <a:p>
            <a:r>
              <a:rPr lang="he-IL" sz="3200" dirty="0" smtClean="0"/>
              <a:t>האם אכפת לנו שמדובר בלוח שח? </a:t>
            </a:r>
          </a:p>
          <a:p>
            <a:pPr lvl="1"/>
            <a:r>
              <a:rPr lang="he-IL" dirty="0" smtClean="0"/>
              <a:t>משנה לנו מה הצבעים של המשבצות?</a:t>
            </a:r>
          </a:p>
          <a:p>
            <a:r>
              <a:rPr lang="he-IL" sz="3200" dirty="0" smtClean="0"/>
              <a:t>מה בעצם מבקשים?</a:t>
            </a:r>
          </a:p>
          <a:p>
            <a:pPr lvl="1"/>
            <a:r>
              <a:rPr lang="he-IL" dirty="0" smtClean="0"/>
              <a:t>מסלול שמכסה את כל המשבצות ושלא חוזר על משבצת פעמיים</a:t>
            </a:r>
          </a:p>
          <a:p>
            <a:pPr lvl="1"/>
            <a:r>
              <a:rPr lang="he-IL" dirty="0" smtClean="0"/>
              <a:t>מעבר מוגבל מנקודה לנקודה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מאיפה מתחילים?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26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כיצד נייצג את לוח השח?</a:t>
            </a:r>
          </a:p>
          <a:p>
            <a:pPr lvl="1">
              <a:spcBef>
                <a:spcPct val="0"/>
              </a:spcBef>
            </a:pPr>
            <a:r>
              <a:rPr lang="he-IL" sz="2000" dirty="0" smtClean="0"/>
              <a:t>מערך דו מימדי</a:t>
            </a:r>
          </a:p>
          <a:p>
            <a:r>
              <a:rPr lang="he-IL" dirty="0" smtClean="0"/>
              <a:t>איך נזכור איפה ביקרנו ואיפה לא?</a:t>
            </a:r>
          </a:p>
          <a:p>
            <a:pPr lvl="1">
              <a:spcBef>
                <a:spcPct val="0"/>
              </a:spcBef>
            </a:pPr>
            <a:r>
              <a:rPr lang="he-IL" sz="2000" dirty="0" smtClean="0"/>
              <a:t>לפי הערך בתא ה- </a:t>
            </a:r>
            <a:r>
              <a:rPr lang="en-US" sz="2000" dirty="0" err="1" smtClean="0"/>
              <a:t>x,y</a:t>
            </a:r>
            <a:endParaRPr lang="he-IL" sz="2000" dirty="0" smtClean="0"/>
          </a:p>
          <a:p>
            <a:r>
              <a:rPr lang="he-IL" dirty="0" smtClean="0"/>
              <a:t>מהם כל הצעדים האפשריים ממקום מסוים?</a:t>
            </a:r>
          </a:p>
          <a:p>
            <a:pPr lvl="1">
              <a:spcBef>
                <a:spcPct val="0"/>
              </a:spcBef>
            </a:pPr>
            <a:r>
              <a:rPr lang="he-IL" sz="2000" dirty="0" smtClean="0"/>
              <a:t>יש שמונה. לפי חוקי התנועה של הפרש</a:t>
            </a:r>
          </a:p>
          <a:p>
            <a:r>
              <a:rPr lang="he-IL" dirty="0" smtClean="0"/>
              <a:t>מהו צעד חוקי?</a:t>
            </a:r>
          </a:p>
          <a:p>
            <a:pPr lvl="1">
              <a:spcBef>
                <a:spcPct val="0"/>
              </a:spcBef>
            </a:pPr>
            <a:r>
              <a:rPr lang="he-IL" sz="2000" dirty="0" smtClean="0"/>
              <a:t>כזה שנשאר בתוך הלוח ולא מבקר במקום שכבר היינו בו</a:t>
            </a:r>
          </a:p>
          <a:p>
            <a:r>
              <a:rPr lang="he-IL" dirty="0" smtClean="0"/>
              <a:t>מתי נדע שמצאנו פתרון?</a:t>
            </a:r>
          </a:p>
          <a:p>
            <a:pPr lvl="1">
              <a:spcBef>
                <a:spcPct val="0"/>
              </a:spcBef>
            </a:pPr>
            <a:r>
              <a:rPr lang="he-IL" sz="2000" dirty="0" smtClean="0"/>
              <a:t>כשמספר הצעדים שביצענו מכסה את כל הלוח</a:t>
            </a:r>
          </a:p>
          <a:p>
            <a:r>
              <a:rPr lang="he-IL" dirty="0" smtClean="0"/>
              <a:t>מצאנו פתרון, מהו?</a:t>
            </a:r>
          </a:p>
          <a:p>
            <a:pPr lvl="1">
              <a:spcBef>
                <a:spcPct val="0"/>
              </a:spcBef>
            </a:pPr>
            <a:r>
              <a:rPr lang="he-IL" sz="2000" dirty="0" smtClean="0"/>
              <a:t>נצטרך לחשוב על דרך להציג אותו, הדפסה למשל.</a:t>
            </a:r>
          </a:p>
          <a:p>
            <a:endParaRPr lang="he-IL" dirty="0" smtClean="0"/>
          </a:p>
        </p:txBody>
      </p:sp>
      <p:sp>
        <p:nvSpPr>
          <p:cNvPr id="450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מידול עולם הבעיה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936314C-A40B-4068-A06E-7929FFA8F8B9}" type="slidenum">
              <a:rPr lang="he-IL"/>
              <a:pPr/>
              <a:t>27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רקורסיה על מה?</a:t>
            </a:r>
          </a:p>
          <a:p>
            <a:pPr lvl="1"/>
            <a:r>
              <a:rPr lang="he-IL" dirty="0" smtClean="0"/>
              <a:t>על המסלול</a:t>
            </a:r>
          </a:p>
          <a:p>
            <a:r>
              <a:rPr lang="he-IL" sz="3200" dirty="0" smtClean="0"/>
              <a:t>אם אני יכול לבצע צעד אחד מה נותר לי לעשות?</a:t>
            </a:r>
          </a:p>
          <a:p>
            <a:pPr lvl="1"/>
            <a:r>
              <a:rPr lang="he-IL" dirty="0" smtClean="0"/>
              <a:t>למצוא מסלול מהמקום החדש שמכסה את כל המשבצות ושלא חוזר על משבצת פעמיים ואורכו קצר</a:t>
            </a:r>
          </a:p>
          <a:p>
            <a:r>
              <a:rPr lang="he-IL" sz="3200" dirty="0" smtClean="0"/>
              <a:t>תנאי עצירה?</a:t>
            </a:r>
          </a:p>
          <a:p>
            <a:pPr lvl="1"/>
            <a:r>
              <a:rPr lang="he-IL" dirty="0" smtClean="0"/>
              <a:t>כיסינו את כל הלוח</a:t>
            </a:r>
          </a:p>
          <a:p>
            <a:pPr lvl="1"/>
            <a:r>
              <a:rPr lang="he-IL" dirty="0" smtClean="0"/>
              <a:t>כדי לייעל, נזכור מה אורך המסלול עד עתה. נסיים כאשר ביצענו מספיק צעדים כדי לכסות את הלוח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ניסיון רקורסיבי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28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algorithm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(x, y, m)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not valid move?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false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visited[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finished?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true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for each possible move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y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m + 1)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return true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visited[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false    </a:t>
            </a:r>
          </a:p>
        </p:txBody>
      </p:sp>
      <p:sp>
        <p:nvSpPr>
          <p:cNvPr id="430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אלגוריתם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4700BD7-57C5-4FBD-8383-AA894EB43403}" type="slidenum">
              <a:rPr lang="he-IL"/>
              <a:pPr/>
              <a:t>29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5248894" y="2232560"/>
            <a:ext cx="3621974" cy="1033154"/>
          </a:xfrm>
          <a:prstGeom prst="rect">
            <a:avLst/>
          </a:prstGeom>
          <a:solidFill>
            <a:srgbClr val="D7D6B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noAutofit/>
          </a:bodyPr>
          <a:lstStyle/>
          <a:p>
            <a:r>
              <a:rPr lang="he-IL" dirty="0" smtClean="0"/>
              <a:t>זה לא קוד ב – </a:t>
            </a:r>
            <a:r>
              <a:rPr lang="en-US" dirty="0" smtClean="0"/>
              <a:t>C</a:t>
            </a:r>
            <a:r>
              <a:rPr lang="he-IL" dirty="0" smtClean="0"/>
              <a:t>!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3</a:t>
            </a:fld>
            <a:endParaRPr lang="he-IL" dirty="0"/>
          </a:p>
        </p:txBody>
      </p:sp>
      <p:pic>
        <p:nvPicPr>
          <p:cNvPr id="111618" name="Picture 2" descr="computer_programming_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263" y="751100"/>
            <a:ext cx="7086600" cy="54006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24513" y="6142600"/>
            <a:ext cx="5564937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 smtClean="0"/>
              <a:t>Abstruse Goose, </a:t>
            </a:r>
            <a:r>
              <a:rPr lang="en-US" sz="1400" dirty="0" smtClean="0">
                <a:hlinkClick r:id="rId3"/>
              </a:rPr>
              <a:t>Computer Programming 101</a:t>
            </a:r>
            <a:r>
              <a:rPr lang="en-US" sz="1400" dirty="0" smtClean="0"/>
              <a:t>,</a:t>
            </a:r>
            <a:endParaRPr lang="he-IL" sz="1400" dirty="0"/>
          </a:p>
        </p:txBody>
      </p:sp>
      <p:pic>
        <p:nvPicPr>
          <p:cNvPr id="111620" name="Picture 4" descr="http://mirrors.creativecommons.org/presskit/buttons/88x31/png/by-n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8264" y="6151775"/>
            <a:ext cx="785564" cy="27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algorithm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(x, y, m)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not valid move?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false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visited[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finished?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true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for each possible move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y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m + 1)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return true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visited[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false    </a:t>
            </a:r>
          </a:p>
        </p:txBody>
      </p:sp>
      <p:sp>
        <p:nvSpPr>
          <p:cNvPr id="430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אלגוריתם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4700BD7-57C5-4FBD-8383-AA894EB43403}" type="slidenum">
              <a:rPr lang="he-IL"/>
              <a:pPr/>
              <a:t>30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5248894" y="2232560"/>
            <a:ext cx="3621974" cy="1033154"/>
          </a:xfrm>
          <a:prstGeom prst="rect">
            <a:avLst/>
          </a:prstGeom>
          <a:solidFill>
            <a:srgbClr val="D7D6B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noAutofit/>
          </a:bodyPr>
          <a:lstStyle/>
          <a:p>
            <a:r>
              <a:rPr lang="en-US" dirty="0" err="1" smtClean="0"/>
              <a:t>x,y</a:t>
            </a:r>
            <a:r>
              <a:rPr lang="he-IL" dirty="0" smtClean="0"/>
              <a:t> – המשבצת על הלוח אליה מבקשים לנוע</a:t>
            </a:r>
          </a:p>
          <a:p>
            <a:r>
              <a:rPr lang="en-US" dirty="0" smtClean="0"/>
              <a:t>m</a:t>
            </a:r>
            <a:r>
              <a:rPr lang="he-IL" dirty="0" smtClean="0"/>
              <a:t> – מספר הצעדים עד כה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algorithm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(x, y, m)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not valid move?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false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visited[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finished?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true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for each possible move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y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m + 1)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return true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visited[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false    </a:t>
            </a:r>
          </a:p>
        </p:txBody>
      </p:sp>
      <p:sp>
        <p:nvSpPr>
          <p:cNvPr id="430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אלגוריתם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4700BD7-57C5-4FBD-8383-AA894EB43403}" type="slidenum">
              <a:rPr lang="he-IL"/>
              <a:pPr/>
              <a:t>31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5248894" y="2232560"/>
            <a:ext cx="3621974" cy="1033154"/>
          </a:xfrm>
          <a:prstGeom prst="rect">
            <a:avLst/>
          </a:prstGeom>
          <a:solidFill>
            <a:srgbClr val="D7D6B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noAutofit/>
          </a:bodyPr>
          <a:lstStyle/>
          <a:p>
            <a:r>
              <a:rPr lang="en-US" dirty="0" smtClean="0"/>
              <a:t>visited</a:t>
            </a:r>
            <a:r>
              <a:rPr lang="he-IL" dirty="0" smtClean="0"/>
              <a:t> – ייצוג של לוח השחמט</a:t>
            </a:r>
          </a:p>
          <a:p>
            <a:r>
              <a:rPr lang="he-IL" dirty="0"/>
              <a:t>	</a:t>
            </a:r>
            <a:r>
              <a:rPr lang="he-IL" dirty="0" smtClean="0"/>
              <a:t>בכל תא נשמור האם ביקרנו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	בו כבר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פתרון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382AC73-9033-4BB1-A885-9A0D6962E9FD}" type="slidenum">
              <a:rPr lang="he-IL"/>
              <a:pPr/>
              <a:t>32</a:t>
            </a:fld>
            <a:endParaRPr lang="he-IL"/>
          </a:p>
        </p:txBody>
      </p:sp>
      <p:sp>
        <p:nvSpPr>
          <p:cNvPr id="47109" name="Content Placeholder 3"/>
          <p:cNvSpPr txBox="1">
            <a:spLocks noChangeArrowheads="1"/>
          </p:cNvSpPr>
          <p:nvPr/>
        </p:nvSpPr>
        <p:spPr bwMode="auto">
          <a:xfrm>
            <a:off x="457200" y="1571625"/>
            <a:ext cx="8229600" cy="4579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moves[][2] = { {1,2}, {2,1}, {2,-1}, {1,-2}, 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{-1,-2}, {-2,-1}, {-2,1}, {-1,2}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visited[BOARD_SIZE][BOARD_SIZE];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init_visited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(visited);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(visited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moves, 2, 2, 0) )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("No solution was found!");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he-IL" b="1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3829" y="1199406"/>
            <a:ext cx="5997039" cy="819399"/>
          </a:xfrm>
          <a:prstGeom prst="rect">
            <a:avLst/>
          </a:prstGeom>
          <a:solidFill>
            <a:srgbClr val="D7D6B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noAutofit/>
          </a:bodyPr>
          <a:lstStyle/>
          <a:p>
            <a:r>
              <a:rPr lang="he-IL" dirty="0" smtClean="0"/>
              <a:t>מערך דו-מימדי המתאר את כל התנועות האפשריות של הפרש ביחס לנקודה הנוכחית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פתרון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382AC73-9033-4BB1-A885-9A0D6962E9FD}" type="slidenum">
              <a:rPr lang="he-IL"/>
              <a:pPr/>
              <a:t>33</a:t>
            </a:fld>
            <a:endParaRPr lang="he-IL"/>
          </a:p>
        </p:txBody>
      </p:sp>
      <p:sp>
        <p:nvSpPr>
          <p:cNvPr id="47109" name="Content Placeholder 3"/>
          <p:cNvSpPr txBox="1">
            <a:spLocks noChangeArrowheads="1"/>
          </p:cNvSpPr>
          <p:nvPr/>
        </p:nvSpPr>
        <p:spPr bwMode="auto">
          <a:xfrm>
            <a:off x="457200" y="1571625"/>
            <a:ext cx="8229600" cy="4579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moves[][2] = { {1,2}, {2,1}, {2,-1}, {1,-2}, 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{-1,-2}, {-2,-1}, {-2,1}, {-1,2}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visited[BOARD_SIZE][BOARD_SIZE];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init_visited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(visited);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(visited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moves, 2, 2, 0) )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("No solution was found!");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he-IL" b="1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3829" y="2137558"/>
            <a:ext cx="5997039" cy="819399"/>
          </a:xfrm>
          <a:prstGeom prst="rect">
            <a:avLst/>
          </a:prstGeom>
          <a:solidFill>
            <a:srgbClr val="D7D6B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noAutofit/>
          </a:bodyPr>
          <a:lstStyle/>
          <a:p>
            <a:r>
              <a:rPr lang="he-IL" dirty="0" smtClean="0"/>
              <a:t>מערך דו-מימדי המייצג את לוח השחמט</a:t>
            </a:r>
          </a:p>
          <a:p>
            <a:r>
              <a:rPr lang="he-IL" dirty="0" smtClean="0"/>
              <a:t>בכל תא בלוח, נשמור האם בקרנו בו כבר או לא (</a:t>
            </a:r>
            <a:r>
              <a:rPr lang="en-US" dirty="0" smtClean="0"/>
              <a:t>TRUE/FALSE</a:t>
            </a:r>
            <a:r>
              <a:rPr lang="he-IL" dirty="0" smtClean="0"/>
              <a:t>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פתרון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382AC73-9033-4BB1-A885-9A0D6962E9FD}" type="slidenum">
              <a:rPr lang="he-IL"/>
              <a:pPr/>
              <a:t>34</a:t>
            </a:fld>
            <a:endParaRPr lang="he-IL"/>
          </a:p>
        </p:txBody>
      </p:sp>
      <p:sp>
        <p:nvSpPr>
          <p:cNvPr id="47109" name="Content Placeholder 3"/>
          <p:cNvSpPr txBox="1">
            <a:spLocks noChangeArrowheads="1"/>
          </p:cNvSpPr>
          <p:nvPr/>
        </p:nvSpPr>
        <p:spPr bwMode="auto">
          <a:xfrm>
            <a:off x="457200" y="1571625"/>
            <a:ext cx="8229600" cy="4579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moves[][2] = { {1,2}, {2,1}, {2,-1}, {1,-2}, 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{-1,-2}, {-2,-1}, {-2,1}, {-1,2}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visited[BOARD_SIZE][BOARD_SIZE];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init_visited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(visited);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(visited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moves, 2, 2, 0) )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("No solution was found!");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he-IL" b="1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3829" y="2683808"/>
            <a:ext cx="5997039" cy="819399"/>
          </a:xfrm>
          <a:prstGeom prst="rect">
            <a:avLst/>
          </a:prstGeom>
          <a:solidFill>
            <a:srgbClr val="D7D6B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noAutofit/>
          </a:bodyPr>
          <a:lstStyle/>
          <a:p>
            <a:r>
              <a:rPr lang="he-IL" dirty="0" smtClean="0"/>
              <a:t>נשמור את הערך </a:t>
            </a:r>
            <a:r>
              <a:rPr lang="en-US" dirty="0" smtClean="0"/>
              <a:t>FALSE</a:t>
            </a:r>
            <a:r>
              <a:rPr lang="he-IL" dirty="0" smtClean="0"/>
              <a:t> בכל אחד מתאי המערך (לא ביקרנו באף משבצת)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פתרון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382AC73-9033-4BB1-A885-9A0D6962E9FD}" type="slidenum">
              <a:rPr lang="he-IL"/>
              <a:pPr/>
              <a:t>35</a:t>
            </a:fld>
            <a:endParaRPr lang="he-IL"/>
          </a:p>
        </p:txBody>
      </p:sp>
      <p:sp>
        <p:nvSpPr>
          <p:cNvPr id="47109" name="Content Placeholder 3"/>
          <p:cNvSpPr txBox="1">
            <a:spLocks noChangeArrowheads="1"/>
          </p:cNvSpPr>
          <p:nvPr/>
        </p:nvSpPr>
        <p:spPr bwMode="auto">
          <a:xfrm>
            <a:off x="457200" y="1571625"/>
            <a:ext cx="8229600" cy="4579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moves[][2] = { {1,2}, {2,1}, {2,-1}, {1,-2}, 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{-1,-2}, {-2,-1}, {-2,1}, {-1,2}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visited[BOARD_SIZE][BOARD_SIZE];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init_visited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(visited);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(visited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moves, 2, 2, 0) )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("No solution was found!");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he-IL" b="1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3829" y="3218183"/>
            <a:ext cx="5997039" cy="819399"/>
          </a:xfrm>
          <a:prstGeom prst="rect">
            <a:avLst/>
          </a:prstGeom>
          <a:solidFill>
            <a:srgbClr val="D7D6B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noAutofit/>
          </a:bodyPr>
          <a:lstStyle/>
          <a:p>
            <a:r>
              <a:rPr lang="he-IL" dirty="0" smtClean="0"/>
              <a:t>האם קיים פתרון לבעיה כשנקודת ההתחלה של הפרש היא [2,2] ומספר הצעדים שבצענו עד כה הוא 0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פתרון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382AC73-9033-4BB1-A885-9A0D6962E9FD}" type="slidenum">
              <a:rPr lang="he-IL"/>
              <a:pPr/>
              <a:t>36</a:t>
            </a:fld>
            <a:endParaRPr lang="he-IL"/>
          </a:p>
        </p:txBody>
      </p:sp>
      <p:sp>
        <p:nvSpPr>
          <p:cNvPr id="47109" name="Content Placeholder 3"/>
          <p:cNvSpPr txBox="1">
            <a:spLocks noChangeArrowheads="1"/>
          </p:cNvSpPr>
          <p:nvPr/>
        </p:nvSpPr>
        <p:spPr bwMode="auto">
          <a:xfrm>
            <a:off x="457200" y="1571625"/>
            <a:ext cx="8229600" cy="4579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init_visited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board[][BOARD_SIZE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size)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 algn="l" rtl="0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BOARD_SIZE;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(j = 0; j &lt; BOARD_SIZE; j++)</a:t>
            </a:r>
          </a:p>
          <a:p>
            <a:pPr algn="l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board[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][j] =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3829" y="3788227"/>
            <a:ext cx="5997039" cy="819399"/>
          </a:xfrm>
          <a:prstGeom prst="rect">
            <a:avLst/>
          </a:prstGeom>
          <a:solidFill>
            <a:srgbClr val="D7D6B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noAutofit/>
          </a:bodyPr>
          <a:lstStyle/>
          <a:p>
            <a:r>
              <a:rPr lang="he-IL" dirty="0" smtClean="0"/>
              <a:t>שמור את הערך </a:t>
            </a:r>
            <a:r>
              <a:rPr lang="en-US" dirty="0" smtClean="0"/>
              <a:t>FALSE</a:t>
            </a:r>
            <a:r>
              <a:rPr lang="he-IL" dirty="0" smtClean="0"/>
              <a:t> בכל אחד מתאי המערך הדו-מימדי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60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פתרון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5B95B04-2F71-451F-B064-C434B6D32985}" type="slidenum">
              <a:rPr lang="he-IL"/>
              <a:pPr/>
              <a:t>37</a:t>
            </a:fld>
            <a:endParaRPr lang="he-IL"/>
          </a:p>
        </p:txBody>
      </p:sp>
      <p:sp>
        <p:nvSpPr>
          <p:cNvPr id="46085" name="Content Placeholder 3"/>
          <p:cNvSpPr txBox="1">
            <a:spLocks noChangeArrowheads="1"/>
          </p:cNvSpPr>
          <p:nvPr/>
        </p:nvSpPr>
        <p:spPr bwMode="auto">
          <a:xfrm>
            <a:off x="213756" y="1523999"/>
            <a:ext cx="8692740" cy="5197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knightMove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visited[][BOARD_SIZE], 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moves[][2], 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y, 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m)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(x &lt; 0) || (x &gt;= BOARD_SIZE) || (y &lt; 0) || (y &gt;= BOARD_SIZE) )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FALSE;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 coordinate is off the board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if (visited[x][y])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FALSE;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Can’t move here; it has already been visited</a:t>
            </a:r>
          </a:p>
          <a:p>
            <a:pPr algn="l" rtl="0"/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(m == BOARD_SIZE * BOARD_SIZE - 1)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Found solution; Start printing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"A solution has been found [%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d,%d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x , y);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visited[x][y] = TRUE;</a:t>
            </a:r>
          </a:p>
          <a:p>
            <a:pPr algn="l" rtl="0"/>
            <a:r>
              <a:rPr lang="nn-NO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sz="1400" b="1" dirty="0">
                <a:latin typeface="Courier New" pitchFamily="49" charset="0"/>
                <a:cs typeface="Courier New" pitchFamily="49" charset="0"/>
              </a:rPr>
              <a:t>for (i = 0; i &lt; 8; ++i)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knightM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(visited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moves, x + moves[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][0], y + moves[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][1],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 +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1)) {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s-ES" sz="1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s-E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[%</a:t>
            </a:r>
            <a:r>
              <a:rPr lang="es-E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d,%d</a:t>
            </a:r>
            <a:r>
              <a:rPr lang="es-E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"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, x , y);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 algn="l" rtl="0"/>
            <a:r>
              <a:rPr lang="he-IL" sz="1400" b="1" dirty="0">
                <a:latin typeface="Courier New" pitchFamily="49" charset="0"/>
                <a:cs typeface="Courier New" pitchFamily="49" charset="0"/>
              </a:rPr>
              <a:t>{        </a:t>
            </a:r>
          </a:p>
          <a:p>
            <a:pPr algn="l" rtl="0"/>
            <a:r>
              <a:rPr lang="he-IL" sz="1400" b="1" dirty="0">
                <a:latin typeface="Courier New" pitchFamily="49" charset="0"/>
                <a:cs typeface="Courier New" pitchFamily="49" charset="0"/>
              </a:rPr>
              <a:t>{    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visited[x][y] = FALSE;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 algn="l" rtl="0"/>
            <a:r>
              <a:rPr lang="he-IL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EDF-1FFA-4E8C-940A-32BFA5C561A0}" type="slidenum">
              <a:rPr lang="he-IL" smtClean="0"/>
              <a:pPr>
                <a:defRPr/>
              </a:pPr>
              <a:t>4</a:t>
            </a:fld>
            <a:endParaRPr lang="he-IL" dirty="0"/>
          </a:p>
        </p:txBody>
      </p:sp>
      <p:pic>
        <p:nvPicPr>
          <p:cNvPr id="5" name="Picture 4" descr="under_the_h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889" y="1464637"/>
            <a:ext cx="6096000" cy="4640827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2772831" y="6142600"/>
            <a:ext cx="3738116" cy="307777"/>
            <a:chOff x="988264" y="6142600"/>
            <a:chExt cx="3738116" cy="307777"/>
          </a:xfrm>
        </p:grpSpPr>
        <p:sp>
          <p:nvSpPr>
            <p:cNvPr id="6" name="TextBox 5"/>
            <p:cNvSpPr txBox="1"/>
            <p:nvPr/>
          </p:nvSpPr>
          <p:spPr>
            <a:xfrm>
              <a:off x="1724514" y="6142600"/>
              <a:ext cx="300186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dirty="0" smtClean="0"/>
                <a:t>Abstruse Goose, </a:t>
              </a:r>
              <a:r>
                <a:rPr lang="en-US" sz="1400" dirty="0" smtClean="0">
                  <a:hlinkClick r:id="rId3"/>
                </a:rPr>
                <a:t>Under The Hood</a:t>
              </a:r>
              <a:endParaRPr lang="he-IL" sz="1400" dirty="0"/>
            </a:p>
          </p:txBody>
        </p:sp>
        <p:pic>
          <p:nvPicPr>
            <p:cNvPr id="7" name="Picture 4" descr="http://mirrors.creativecommons.org/presskit/buttons/88x31/png/by-nc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88264" y="6151775"/>
              <a:ext cx="785564" cy="2748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אז מה היה לנו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3200" dirty="0" smtClean="0"/>
          </a:p>
          <a:p>
            <a:r>
              <a:rPr lang="he-IL" sz="3200" dirty="0" smtClean="0"/>
              <a:t>סביבת העבודה (חומרה, קוד, </a:t>
            </a:r>
            <a:r>
              <a:rPr lang="en-US" sz="3200" dirty="0" smtClean="0"/>
              <a:t>IDE</a:t>
            </a:r>
            <a:r>
              <a:rPr lang="he-IL" sz="3200" dirty="0" smtClean="0"/>
              <a:t>)</a:t>
            </a:r>
          </a:p>
          <a:p>
            <a:r>
              <a:rPr lang="he-IL" sz="3200" dirty="0" smtClean="0"/>
              <a:t>משתנים</a:t>
            </a:r>
          </a:p>
          <a:p>
            <a:r>
              <a:rPr lang="he-IL" sz="3200" dirty="0" smtClean="0"/>
              <a:t>בקרת זרימה (</a:t>
            </a:r>
            <a:r>
              <a:rPr lang="en-US" sz="3200" dirty="0" smtClean="0"/>
              <a:t>if-else</a:t>
            </a:r>
            <a:r>
              <a:rPr lang="he-IL" sz="3200" dirty="0" smtClean="0"/>
              <a:t>, לולאות, ...)</a:t>
            </a:r>
          </a:p>
          <a:p>
            <a:r>
              <a:rPr lang="he-IL" sz="3200" dirty="0" smtClean="0"/>
              <a:t>פונקציות</a:t>
            </a:r>
          </a:p>
          <a:p>
            <a:r>
              <a:rPr lang="he-IL" sz="3200" dirty="0" smtClean="0"/>
              <a:t>מערכים ומחרוזות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C7CD71F-E0EA-4549-9861-0ED80766BEBE}" type="slidenum">
              <a:rPr lang="he-IL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ומה עוד לפנינו?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3200" dirty="0" smtClean="0"/>
          </a:p>
          <a:p>
            <a:r>
              <a:rPr lang="he-IL" sz="3200" dirty="0" smtClean="0"/>
              <a:t>מצביעים וכתובות</a:t>
            </a:r>
          </a:p>
          <a:p>
            <a:r>
              <a:rPr lang="he-IL" sz="3200" dirty="0" smtClean="0"/>
              <a:t>חיפוש מיון </a:t>
            </a:r>
            <a:r>
              <a:rPr lang="he-IL" sz="3200" dirty="0" err="1" smtClean="0"/>
              <a:t>וסיבוכיות</a:t>
            </a:r>
            <a:r>
              <a:rPr lang="he-IL" sz="3200" dirty="0" smtClean="0"/>
              <a:t> חישוב</a:t>
            </a:r>
          </a:p>
          <a:p>
            <a:r>
              <a:rPr lang="he-IL" sz="3200" dirty="0" smtClean="0"/>
              <a:t>מבנים</a:t>
            </a:r>
          </a:p>
          <a:p>
            <a:r>
              <a:rPr lang="he-IL" sz="3200" dirty="0" smtClean="0"/>
              <a:t>הקצעת </a:t>
            </a:r>
            <a:r>
              <a:rPr lang="he-IL" sz="3200" dirty="0" err="1" smtClean="0"/>
              <a:t>זכרון</a:t>
            </a:r>
            <a:r>
              <a:rPr lang="he-IL" sz="3200" dirty="0" smtClean="0"/>
              <a:t> דינמית</a:t>
            </a:r>
          </a:p>
          <a:p>
            <a:r>
              <a:rPr lang="he-IL" sz="3200" dirty="0" smtClean="0"/>
              <a:t>רשימות מקושרות</a:t>
            </a:r>
          </a:p>
          <a:p>
            <a:r>
              <a:rPr lang="he-IL" sz="3200" dirty="0" smtClean="0"/>
              <a:t>בונוס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C7CD71F-E0EA-4549-9861-0ED80766BEBE}" type="slidenum">
              <a:rPr lang="he-IL"/>
              <a:pPr/>
              <a:t>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תכנית מחשב</a:t>
            </a:r>
          </a:p>
        </p:txBody>
      </p:sp>
      <p:sp>
        <p:nvSpPr>
          <p:cNvPr id="6" name="Folded Corner 5"/>
          <p:cNvSpPr/>
          <p:nvPr/>
        </p:nvSpPr>
        <p:spPr bwMode="auto">
          <a:xfrm>
            <a:off x="614363" y="1371600"/>
            <a:ext cx="2933700" cy="2089150"/>
          </a:xfrm>
          <a:prstGeom prst="foldedCorner">
            <a:avLst>
              <a:gd name="adj" fmla="val 7820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l" rtl="0">
              <a:spcBef>
                <a:spcPct val="50000"/>
              </a:spcBef>
              <a:defRPr/>
            </a:pPr>
            <a:r>
              <a:rPr lang="en-US" sz="1200" b="1" dirty="0">
                <a:latin typeface="Lucida Console" pitchFamily="49" charset="0"/>
              </a:rPr>
              <a:t>#include &lt;</a:t>
            </a:r>
            <a:r>
              <a:rPr lang="en-US" sz="1200" b="1" dirty="0" err="1">
                <a:latin typeface="Lucida Console" pitchFamily="49" charset="0"/>
              </a:rPr>
              <a:t>stdio.h</a:t>
            </a:r>
            <a:r>
              <a:rPr lang="en-US" sz="1200" b="1" dirty="0">
                <a:latin typeface="Lucida Console" pitchFamily="49" charset="0"/>
              </a:rPr>
              <a:t>&gt;</a:t>
            </a:r>
          </a:p>
          <a:p>
            <a:pPr algn="l" rtl="0">
              <a:spcBef>
                <a:spcPct val="50000"/>
              </a:spcBef>
              <a:defRPr/>
            </a:pPr>
            <a:r>
              <a:rPr lang="en-US" sz="1200" b="1" dirty="0">
                <a:latin typeface="Lucida Console" pitchFamily="49" charset="0"/>
              </a:rPr>
              <a:t>/* The simplest C Program */</a:t>
            </a:r>
          </a:p>
          <a:p>
            <a:pPr algn="l" rtl="0">
              <a:spcBef>
                <a:spcPct val="50000"/>
              </a:spcBef>
              <a:defRPr/>
            </a:pPr>
            <a:r>
              <a:rPr lang="en-US" sz="1200" b="1" dirty="0" err="1">
                <a:latin typeface="Lucida Console" pitchFamily="49" charset="0"/>
              </a:rPr>
              <a:t>int</a:t>
            </a:r>
            <a:r>
              <a:rPr lang="en-US" sz="1200" b="1" dirty="0">
                <a:latin typeface="Lucida Console" pitchFamily="49" charset="0"/>
              </a:rPr>
              <a:t> main()</a:t>
            </a:r>
          </a:p>
          <a:p>
            <a:pPr algn="l" rtl="0">
              <a:spcBef>
                <a:spcPct val="50000"/>
              </a:spcBef>
              <a:defRPr/>
            </a:pPr>
            <a:r>
              <a:rPr lang="en-US" sz="1200" b="1" dirty="0">
                <a:latin typeface="Lucida Console" pitchFamily="49" charset="0"/>
              </a:rPr>
              <a:t>{</a:t>
            </a:r>
          </a:p>
          <a:p>
            <a:pPr algn="l" rtl="0">
              <a:spcBef>
                <a:spcPct val="50000"/>
              </a:spcBef>
              <a:defRPr/>
            </a:pPr>
            <a:r>
              <a:rPr lang="en-US" sz="1200" b="1" dirty="0">
                <a:latin typeface="Lucida Console" pitchFamily="49" charset="0"/>
              </a:rPr>
              <a:t>  </a:t>
            </a:r>
            <a:r>
              <a:rPr lang="en-US" sz="1200" b="1" dirty="0" err="1">
                <a:latin typeface="Lucida Console" pitchFamily="49" charset="0"/>
              </a:rPr>
              <a:t>printf</a:t>
            </a:r>
            <a:r>
              <a:rPr lang="en-US" sz="1200" b="1" dirty="0">
                <a:latin typeface="Lucida Console" pitchFamily="49" charset="0"/>
              </a:rPr>
              <a:t>(“Hello World\n”);</a:t>
            </a:r>
          </a:p>
          <a:p>
            <a:pPr algn="l" rtl="0">
              <a:spcBef>
                <a:spcPct val="50000"/>
              </a:spcBef>
              <a:defRPr/>
            </a:pPr>
            <a:r>
              <a:rPr lang="en-US" sz="1200" b="1" dirty="0">
                <a:latin typeface="Lucida Console" pitchFamily="49" charset="0"/>
              </a:rPr>
              <a:t>  return 0;</a:t>
            </a:r>
          </a:p>
          <a:p>
            <a:pPr algn="l" rtl="0">
              <a:spcBef>
                <a:spcPct val="50000"/>
              </a:spcBef>
              <a:defRPr/>
            </a:pPr>
            <a:r>
              <a:rPr lang="en-US" sz="1200" b="1" dirty="0">
                <a:latin typeface="Lucida Console" pitchFamily="49" charset="0"/>
              </a:rPr>
              <a:t>}</a:t>
            </a:r>
            <a:endParaRPr lang="he-IL" sz="12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052888" y="1787525"/>
            <a:ext cx="4343400" cy="40005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he-IL" sz="2000" dirty="0"/>
              <a:t>שפה עילית (</a:t>
            </a:r>
            <a:r>
              <a:rPr lang="en-US" sz="2000" dirty="0"/>
              <a:t>C</a:t>
            </a:r>
            <a:r>
              <a:rPr lang="he-IL" sz="2000" dirty="0"/>
              <a:t>, </a:t>
            </a:r>
            <a:r>
              <a:rPr lang="en-US" sz="2000" dirty="0"/>
              <a:t>Java</a:t>
            </a:r>
            <a:r>
              <a:rPr lang="he-IL" sz="2000" dirty="0"/>
              <a:t>, </a:t>
            </a:r>
            <a:r>
              <a:rPr lang="en-US" sz="2000" dirty="0"/>
              <a:t>Python</a:t>
            </a:r>
            <a:r>
              <a:rPr lang="he-IL" sz="2000" dirty="0"/>
              <a:t>, ...)</a:t>
            </a:r>
          </a:p>
        </p:txBody>
      </p:sp>
      <p:sp>
        <p:nvSpPr>
          <p:cNvPr id="9" name="Hexagon 8"/>
          <p:cNvSpPr/>
          <p:nvPr/>
        </p:nvSpPr>
        <p:spPr bwMode="auto">
          <a:xfrm>
            <a:off x="3609975" y="3316288"/>
            <a:ext cx="4803775" cy="3179762"/>
          </a:xfrm>
          <a:prstGeom prst="hexagon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200" b="1" dirty="0">
                <a:latin typeface="Lucida Console" pitchFamily="49" charset="0"/>
              </a:rPr>
              <a:t>; Hello World for Intel Assembler </a:t>
            </a:r>
          </a:p>
          <a:p>
            <a:pPr algn="l" rtl="0">
              <a:defRPr/>
            </a:pPr>
            <a:r>
              <a:rPr lang="en-US" sz="1200" b="1" dirty="0" err="1">
                <a:latin typeface="Lucida Console" pitchFamily="49" charset="0"/>
              </a:rPr>
              <a:t>mov</a:t>
            </a:r>
            <a:r>
              <a:rPr lang="en-US" sz="1200" b="1" dirty="0">
                <a:latin typeface="Lucida Console" pitchFamily="49" charset="0"/>
              </a:rPr>
              <a:t> </a:t>
            </a:r>
            <a:r>
              <a:rPr lang="en-US" sz="1200" b="1" dirty="0" err="1">
                <a:latin typeface="Lucida Console" pitchFamily="49" charset="0"/>
              </a:rPr>
              <a:t>ax,cs</a:t>
            </a:r>
            <a:endParaRPr lang="en-US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sz="1200" b="1" dirty="0" err="1">
                <a:latin typeface="Lucida Console" pitchFamily="49" charset="0"/>
              </a:rPr>
              <a:t>mov</a:t>
            </a:r>
            <a:r>
              <a:rPr lang="en-US" sz="1200" b="1" dirty="0">
                <a:latin typeface="Lucida Console" pitchFamily="49" charset="0"/>
              </a:rPr>
              <a:t> </a:t>
            </a:r>
            <a:r>
              <a:rPr lang="en-US" sz="1200" b="1" dirty="0" err="1">
                <a:latin typeface="Lucida Console" pitchFamily="49" charset="0"/>
              </a:rPr>
              <a:t>ds,ax</a:t>
            </a:r>
            <a:endParaRPr lang="en-US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sz="1200" b="1" dirty="0" err="1">
                <a:latin typeface="Lucida Console" pitchFamily="49" charset="0"/>
              </a:rPr>
              <a:t>mov</a:t>
            </a:r>
            <a:r>
              <a:rPr lang="en-US" sz="1200" b="1" dirty="0">
                <a:latin typeface="Lucida Console" pitchFamily="49" charset="0"/>
              </a:rPr>
              <a:t> ah,9</a:t>
            </a:r>
          </a:p>
          <a:p>
            <a:pPr algn="l" rtl="0">
              <a:defRPr/>
            </a:pPr>
            <a:r>
              <a:rPr lang="en-US" sz="1200" b="1" dirty="0" err="1">
                <a:latin typeface="Lucida Console" pitchFamily="49" charset="0"/>
              </a:rPr>
              <a:t>mov</a:t>
            </a:r>
            <a:r>
              <a:rPr lang="en-US" sz="1200" b="1" dirty="0">
                <a:latin typeface="Lucida Console" pitchFamily="49" charset="0"/>
              </a:rPr>
              <a:t> </a:t>
            </a:r>
            <a:r>
              <a:rPr lang="en-US" sz="1200" b="1" dirty="0" err="1">
                <a:latin typeface="Lucida Console" pitchFamily="49" charset="0"/>
              </a:rPr>
              <a:t>dx</a:t>
            </a:r>
            <a:r>
              <a:rPr lang="en-US" sz="1200" b="1" dirty="0">
                <a:latin typeface="Lucida Console" pitchFamily="49" charset="0"/>
              </a:rPr>
              <a:t>, offset Hello</a:t>
            </a:r>
          </a:p>
          <a:p>
            <a:pPr algn="l" rtl="0">
              <a:defRPr/>
            </a:pPr>
            <a:endParaRPr lang="en-US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sz="1200" b="1" dirty="0" err="1">
                <a:latin typeface="Lucida Console" pitchFamily="49" charset="0"/>
              </a:rPr>
              <a:t>int</a:t>
            </a:r>
            <a:r>
              <a:rPr lang="en-US" sz="1200" b="1" dirty="0">
                <a:latin typeface="Lucida Console" pitchFamily="49" charset="0"/>
              </a:rPr>
              <a:t> 21h</a:t>
            </a:r>
          </a:p>
          <a:p>
            <a:pPr algn="l" rtl="0">
              <a:defRPr/>
            </a:pPr>
            <a:r>
              <a:rPr lang="en-US" sz="1200" b="1" dirty="0" err="1">
                <a:latin typeface="Lucida Console" pitchFamily="49" charset="0"/>
              </a:rPr>
              <a:t>xor</a:t>
            </a:r>
            <a:r>
              <a:rPr lang="en-US" sz="1200" b="1" dirty="0">
                <a:latin typeface="Lucida Console" pitchFamily="49" charset="0"/>
              </a:rPr>
              <a:t> </a:t>
            </a:r>
            <a:r>
              <a:rPr lang="en-US" sz="1200" b="1" dirty="0" err="1">
                <a:latin typeface="Lucida Console" pitchFamily="49" charset="0"/>
              </a:rPr>
              <a:t>ax,ax</a:t>
            </a:r>
            <a:endParaRPr lang="en-US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sz="1200" b="1" dirty="0" err="1">
                <a:latin typeface="Lucida Console" pitchFamily="49" charset="0"/>
              </a:rPr>
              <a:t>int</a:t>
            </a:r>
            <a:r>
              <a:rPr lang="en-US" sz="1200" b="1" dirty="0">
                <a:latin typeface="Lucida Console" pitchFamily="49" charset="0"/>
              </a:rPr>
              <a:t> 21h</a:t>
            </a:r>
          </a:p>
          <a:p>
            <a:pPr algn="l" rtl="0">
              <a:defRPr/>
            </a:pPr>
            <a:endParaRPr lang="en-US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sz="1200" b="1" dirty="0">
                <a:latin typeface="Lucida Console" pitchFamily="49" charset="0"/>
              </a:rPr>
              <a:t>Hello: </a:t>
            </a:r>
          </a:p>
          <a:p>
            <a:pPr algn="l" rtl="0">
              <a:defRPr/>
            </a:pPr>
            <a:r>
              <a:rPr lang="en-US" sz="1200" b="1" dirty="0">
                <a:latin typeface="Lucida Console" pitchFamily="49" charset="0"/>
              </a:rPr>
              <a:t>    db "Hello World!",13,10,"$" </a:t>
            </a:r>
            <a:endParaRPr lang="he-IL" sz="1200" b="1" dirty="0">
              <a:latin typeface="Lucida Console" pitchFamily="49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320145" y="6254720"/>
            <a:ext cx="2858655" cy="40011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he-IL" sz="2000" dirty="0"/>
              <a:t>שפת </a:t>
            </a:r>
            <a:r>
              <a:rPr lang="he-IL" sz="2000" dirty="0" smtClean="0"/>
              <a:t>מכונה (כאן </a:t>
            </a:r>
            <a:r>
              <a:rPr lang="he-IL" sz="2000" dirty="0" err="1" smtClean="0"/>
              <a:t>אסמבלי</a:t>
            </a:r>
            <a:r>
              <a:rPr lang="he-IL" sz="2000" dirty="0" smtClean="0"/>
              <a:t>)</a:t>
            </a:r>
            <a:endParaRPr lang="he-IL" sz="2000" dirty="0"/>
          </a:p>
        </p:txBody>
      </p:sp>
      <p:sp>
        <p:nvSpPr>
          <p:cNvPr id="7175" name="AutoShape 11"/>
          <p:cNvSpPr>
            <a:spLocks noChangeArrowheads="1"/>
          </p:cNvSpPr>
          <p:nvPr/>
        </p:nvSpPr>
        <p:spPr bwMode="auto">
          <a:xfrm rot="-5400000" flipH="1" flipV="1">
            <a:off x="1694657" y="3483768"/>
            <a:ext cx="1822450" cy="1884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he-IL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85738" y="5184775"/>
            <a:ext cx="2574925" cy="101600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he-IL" sz="2000" dirty="0"/>
              <a:t>קומפיילר - </a:t>
            </a:r>
          </a:p>
          <a:p>
            <a:pPr>
              <a:defRPr/>
            </a:pPr>
            <a:r>
              <a:rPr lang="he-IL" sz="2000" dirty="0"/>
              <a:t>תרגום משפה עילית לשפת מכונה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מכתיבת הקוד לפלט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e-IL" sz="3200" dirty="0" smtClean="0"/>
              <a:t>קומפילציה (סטטי)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preprocessor</a:t>
            </a:r>
            <a:r>
              <a:rPr lang="he-IL" dirty="0" smtClean="0"/>
              <a:t> – שינויים בטקסט של התכנית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compiler</a:t>
            </a:r>
            <a:r>
              <a:rPr lang="he-IL" dirty="0" smtClean="0"/>
              <a:t> – תרגום משפה עילית לשפת מכונה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linker</a:t>
            </a:r>
            <a:r>
              <a:rPr lang="he-IL" dirty="0" smtClean="0"/>
              <a:t> – חיבור של כל הרכיבים לאפליקציה אחת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457200">
              <a:defRPr/>
            </a:pPr>
            <a:r>
              <a:rPr lang="he-IL" sz="3200" dirty="0" smtClean="0"/>
              <a:t>הרצה (דינאמי)</a:t>
            </a:r>
          </a:p>
          <a:p>
            <a:pPr marL="914400" lvl="1" indent="-457200">
              <a:defRPr/>
            </a:pPr>
            <a:r>
              <a:rPr lang="he-IL" dirty="0" smtClean="0"/>
              <a:t>סדרתי - פקודה אחרי פקודה</a:t>
            </a:r>
          </a:p>
          <a:p>
            <a:pPr marL="514350" indent="-457200">
              <a:defRPr/>
            </a:pPr>
            <a:endParaRPr lang="he-IL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E215FB4-4798-4894-A92E-1DA0F594DCF8}" type="slidenum">
              <a:rPr lang="he-IL"/>
              <a:pPr/>
              <a:t>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דוגמא</a:t>
            </a:r>
          </a:p>
        </p:txBody>
      </p:sp>
      <p:sp>
        <p:nvSpPr>
          <p:cNvPr id="5123" name="Content Placeholder 3"/>
          <p:cNvSpPr>
            <a:spLocks noGrp="1" noChangeArrowheads="1"/>
          </p:cNvSpPr>
          <p:nvPr>
            <p:ph idx="1"/>
          </p:nvPr>
        </p:nvSpPr>
        <p:spPr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rhyme[] =  </a:t>
            </a: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"Humpty Dumpty sat on a wall,\n"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        "Humpty Dumpty had a great fall.\n"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        "All the king's horses,\n"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        "And all the king's men,\n"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        "Couldn't put Humpty together again.\n"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humpty[] = </a:t>
            </a: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"Humpty"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index = 0;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/* count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occurances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of humpty in rhyme */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(index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my_strstr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(rhyme, humpty, index);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index != ERROR;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index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my_strstr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(rhyme, humpty, index + 1))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count++;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"The string %s appears %d times\n"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humpty, count);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005FBED-EAA9-4AB6-A3BA-4F3D23EA6CBE}" type="slidenum">
              <a:rPr lang="he-IL"/>
              <a:pPr/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2101</Words>
  <Application>Microsoft Office PowerPoint</Application>
  <PresentationFormat>On-screen Show (4:3)</PresentationFormat>
  <Paragraphs>469</Paragraphs>
  <Slides>37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Layers</vt:lpstr>
      <vt:lpstr>קורס תכנות</vt:lpstr>
      <vt:lpstr>היום</vt:lpstr>
      <vt:lpstr>Slide 3</vt:lpstr>
      <vt:lpstr>Slide 4</vt:lpstr>
      <vt:lpstr>אז מה היה לנו</vt:lpstr>
      <vt:lpstr>ומה עוד לפנינו?</vt:lpstr>
      <vt:lpstr>תכנית מחשב</vt:lpstr>
      <vt:lpstr>מכתיבת הקוד לפלט</vt:lpstr>
      <vt:lpstr>דוגמא</vt:lpstr>
      <vt:lpstr>דוגמא (המשך)</vt:lpstr>
      <vt:lpstr>ה Preprocessor</vt:lpstr>
      <vt:lpstr>הקוד לאחר ה Preprocessor</vt:lpstr>
      <vt:lpstr>הקומפיילר</vt:lpstr>
      <vt:lpstr>ה Linker</vt:lpstr>
      <vt:lpstr>הרצת התכנית - שלבים</vt:lpstr>
      <vt:lpstr>מודל הזיכרון של התכנית</vt:lpstr>
      <vt:lpstr>לפני הקריאה ל my_strstr</vt:lpstr>
      <vt:lpstr>מצב התכנית</vt:lpstr>
      <vt:lpstr>ביצוע my_strstr</vt:lpstr>
      <vt:lpstr>איפה אנחנו?</vt:lpstr>
      <vt:lpstr>סיכום</vt:lpstr>
      <vt:lpstr>Slide 22</vt:lpstr>
      <vt:lpstr>בעיית צעדי הפרש</vt:lpstr>
      <vt:lpstr>בעיית צעדי הפרש</vt:lpstr>
      <vt:lpstr>הבעיה</vt:lpstr>
      <vt:lpstr>מאיפה מתחילים?</vt:lpstr>
      <vt:lpstr>מידול עולם הבעיה</vt:lpstr>
      <vt:lpstr>ניסיון רקורסיבי</vt:lpstr>
      <vt:lpstr>אלגוריתם</vt:lpstr>
      <vt:lpstr>אלגוריתם</vt:lpstr>
      <vt:lpstr>אלגוריתם</vt:lpstr>
      <vt:lpstr>פתרון</vt:lpstr>
      <vt:lpstr>פתרון</vt:lpstr>
      <vt:lpstr>פתרון</vt:lpstr>
      <vt:lpstr>פתרון</vt:lpstr>
      <vt:lpstr>פתרון</vt:lpstr>
      <vt:lpstr>פתרון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- pointers</dc:title>
  <dc:subject>Pointers</dc:subject>
  <dc:creator/>
  <cp:lastModifiedBy/>
  <cp:revision>36</cp:revision>
  <dcterms:created xsi:type="dcterms:W3CDTF">2009-12-05T14:05:31Z</dcterms:created>
  <dcterms:modified xsi:type="dcterms:W3CDTF">2010-12-06T11:32:28Z</dcterms:modified>
</cp:coreProperties>
</file>