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72"/>
  </p:handoutMasterIdLst>
  <p:sldIdLst>
    <p:sldId id="506" r:id="rId2"/>
    <p:sldId id="531" r:id="rId3"/>
    <p:sldId id="535" r:id="rId4"/>
    <p:sldId id="532" r:id="rId5"/>
    <p:sldId id="533" r:id="rId6"/>
    <p:sldId id="396" r:id="rId7"/>
    <p:sldId id="397" r:id="rId8"/>
    <p:sldId id="545" r:id="rId9"/>
    <p:sldId id="401" r:id="rId10"/>
    <p:sldId id="548" r:id="rId11"/>
    <p:sldId id="404" r:id="rId12"/>
    <p:sldId id="412" r:id="rId13"/>
    <p:sldId id="410" r:id="rId14"/>
    <p:sldId id="510" r:id="rId15"/>
    <p:sldId id="454" r:id="rId16"/>
    <p:sldId id="511" r:id="rId17"/>
    <p:sldId id="513" r:id="rId18"/>
    <p:sldId id="514" r:id="rId19"/>
    <p:sldId id="515" r:id="rId20"/>
    <p:sldId id="546" r:id="rId21"/>
    <p:sldId id="516" r:id="rId22"/>
    <p:sldId id="518" r:id="rId23"/>
    <p:sldId id="519" r:id="rId24"/>
    <p:sldId id="520" r:id="rId25"/>
    <p:sldId id="521" r:id="rId26"/>
    <p:sldId id="403" r:id="rId27"/>
    <p:sldId id="411" r:id="rId28"/>
    <p:sldId id="522" r:id="rId29"/>
    <p:sldId id="524" r:id="rId30"/>
    <p:sldId id="525" r:id="rId31"/>
    <p:sldId id="526" r:id="rId32"/>
    <p:sldId id="527" r:id="rId33"/>
    <p:sldId id="528" r:id="rId34"/>
    <p:sldId id="402" r:id="rId35"/>
    <p:sldId id="414" r:id="rId36"/>
    <p:sldId id="415" r:id="rId37"/>
    <p:sldId id="549" r:id="rId38"/>
    <p:sldId id="416" r:id="rId39"/>
    <p:sldId id="417" r:id="rId40"/>
    <p:sldId id="418" r:id="rId41"/>
    <p:sldId id="419" r:id="rId42"/>
    <p:sldId id="420" r:id="rId43"/>
    <p:sldId id="421" r:id="rId44"/>
    <p:sldId id="422" r:id="rId45"/>
    <p:sldId id="423" r:id="rId46"/>
    <p:sldId id="424" r:id="rId47"/>
    <p:sldId id="425" r:id="rId48"/>
    <p:sldId id="426" r:id="rId49"/>
    <p:sldId id="427" r:id="rId50"/>
    <p:sldId id="428" r:id="rId51"/>
    <p:sldId id="429" r:id="rId52"/>
    <p:sldId id="430" r:id="rId53"/>
    <p:sldId id="399" r:id="rId54"/>
    <p:sldId id="551" r:id="rId55"/>
    <p:sldId id="552" r:id="rId56"/>
    <p:sldId id="553" r:id="rId57"/>
    <p:sldId id="554" r:id="rId58"/>
    <p:sldId id="559" r:id="rId59"/>
    <p:sldId id="556" r:id="rId60"/>
    <p:sldId id="563" r:id="rId61"/>
    <p:sldId id="567" r:id="rId62"/>
    <p:sldId id="564" r:id="rId63"/>
    <p:sldId id="560" r:id="rId64"/>
    <p:sldId id="557" r:id="rId65"/>
    <p:sldId id="565" r:id="rId66"/>
    <p:sldId id="558" r:id="rId67"/>
    <p:sldId id="566" r:id="rId68"/>
    <p:sldId id="561" r:id="rId69"/>
    <p:sldId id="562" r:id="rId70"/>
    <p:sldId id="550" r:id="rId71"/>
  </p:sldIdLst>
  <p:sldSz cx="9144000" cy="6858000" type="screen4x3"/>
  <p:notesSz cx="6781800" cy="99187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7E020"/>
    <a:srgbClr val="990000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47" autoAdjust="0"/>
    <p:restoredTop sz="94660"/>
  </p:normalViewPr>
  <p:slideViewPr>
    <p:cSldViewPr>
      <p:cViewPr varScale="1">
        <p:scale>
          <a:sx n="106" d="100"/>
          <a:sy n="106" d="100"/>
        </p:scale>
        <p:origin x="-8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fld id="{8DE0E068-0C8E-4466-B93C-584C1ED862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he-IL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502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02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C084-5309-445D-AB91-AB0B52BB926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6F2BA-2F3B-41ED-BBB9-9B171AB0F0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1FEEE-9CC0-4925-8513-A8366BE3E29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04726-FC41-4847-858F-CE24124C723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081EE-8C49-48EA-83BA-618B377549D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2BCD0-F78E-449A-8223-5C273DF4218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F19E4-788B-4D39-BFB9-A4DD3E7388D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C9015-4FD5-4098-BEEF-65CDC4E86EC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B7CE4-5809-4F31-9186-255059DC420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35D88-F250-48E5-A2C1-0BD6941F5CB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1BAC-BD04-45F8-9CCA-10DA6A13500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75B77F7B-FC09-407E-AA00-81BC8D9931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491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</a:endParaRPr>
            </a:p>
          </p:txBody>
        </p:sp>
        <p:sp>
          <p:nvSpPr>
            <p:cNvPr id="34919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he-IL" sz="2400">
                <a:latin typeface="Times New Roman" pitchFamily="18" charset="0"/>
              </a:endParaRPr>
            </a:p>
          </p:txBody>
        </p:sp>
        <p:sp>
          <p:nvSpPr>
            <p:cNvPr id="34919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he-IL">
                <a:solidFill>
                  <a:schemeClr val="hlink"/>
                </a:solidFill>
              </a:endParaRPr>
            </a:p>
          </p:txBody>
        </p:sp>
        <p:sp>
          <p:nvSpPr>
            <p:cNvPr id="34919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he-IL">
                <a:solidFill>
                  <a:schemeClr val="hlink"/>
                </a:solidFill>
              </a:endParaRPr>
            </a:p>
          </p:txBody>
        </p:sp>
        <p:sp>
          <p:nvSpPr>
            <p:cNvPr id="34919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he-IL">
                <a:solidFill>
                  <a:schemeClr val="accent2"/>
                </a:solidFill>
              </a:endParaRPr>
            </a:p>
          </p:txBody>
        </p:sp>
        <p:sp>
          <p:nvSpPr>
            <p:cNvPr id="34919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he-IL">
                <a:solidFill>
                  <a:schemeClr val="hlink"/>
                </a:solidFill>
              </a:endParaRPr>
            </a:p>
          </p:txBody>
        </p:sp>
        <p:sp>
          <p:nvSpPr>
            <p:cNvPr id="34919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he-IL" sz="2400">
                <a:latin typeface="Times New Roman" pitchFamily="18" charset="0"/>
              </a:endParaRPr>
            </a:p>
          </p:txBody>
        </p:sp>
        <p:sp>
          <p:nvSpPr>
            <p:cNvPr id="34919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he-IL">
                <a:solidFill>
                  <a:schemeClr val="accent2"/>
                </a:solidFill>
              </a:endParaRPr>
            </a:p>
          </p:txBody>
        </p:sp>
        <p:sp>
          <p:nvSpPr>
            <p:cNvPr id="34919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he-IL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92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Linked 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in Front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sStudent* add_front(sStudent *head, sStudent *std)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std-&gt;next = head;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std;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main()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sStudent *std_list, *std;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...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std = new_student(...);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(std != NULL 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std_list = add_front(std_list, std);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0;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Sorted Add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 list is sorted (for example by grade),   a student insertion should keep the list sorted</a:t>
            </a:r>
          </a:p>
          <a:p>
            <a:pPr eaLnBrk="1" hangingPunct="1"/>
            <a:r>
              <a:rPr lang="en-US" smtClean="0"/>
              <a:t>We will implement this in a separate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student - begining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828800" y="30480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429000" y="3052763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029200" y="3052763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629400" y="3052763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743200" y="33575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343400" y="33575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943600" y="33575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7543800" y="33575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8382000" y="34337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he-IL">
              <a:latin typeface="Tahoma" pitchFamily="34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229600" y="32004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…</a:t>
            </a:r>
          </a:p>
        </p:txBody>
      </p:sp>
      <p:sp>
        <p:nvSpPr>
          <p:cNvPr id="195597" name="Line 13"/>
          <p:cNvSpPr>
            <a:spLocks noChangeShapeType="1"/>
          </p:cNvSpPr>
          <p:nvPr/>
        </p:nvSpPr>
        <p:spPr bwMode="auto">
          <a:xfrm>
            <a:off x="1066800" y="2895600"/>
            <a:ext cx="7620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28600" y="236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sp>
        <p:nvSpPr>
          <p:cNvPr id="195599" name="Rectangle 15"/>
          <p:cNvSpPr>
            <a:spLocks noChangeArrowheads="1"/>
          </p:cNvSpPr>
          <p:nvPr/>
        </p:nvSpPr>
        <p:spPr bwMode="auto">
          <a:xfrm>
            <a:off x="1066800" y="44958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5600" name="Line 16"/>
          <p:cNvSpPr>
            <a:spLocks noChangeShapeType="1"/>
          </p:cNvSpPr>
          <p:nvPr/>
        </p:nvSpPr>
        <p:spPr bwMode="auto">
          <a:xfrm flipV="1">
            <a:off x="1752600" y="3657600"/>
            <a:ext cx="3810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95605" name="Line 21"/>
          <p:cNvSpPr>
            <a:spLocks noChangeShapeType="1"/>
          </p:cNvSpPr>
          <p:nvPr/>
        </p:nvSpPr>
        <p:spPr bwMode="auto">
          <a:xfrm>
            <a:off x="1066800" y="2971800"/>
            <a:ext cx="228600" cy="152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5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7" grpId="0" animBg="1"/>
      <p:bldP spid="195599" grpId="0" animBg="1"/>
      <p:bldP spid="195600" grpId="0" animBg="1"/>
      <p:bldP spid="19560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student – mid/end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600200" y="30480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200400" y="3052763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800600" y="3052763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400800" y="3052763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514600" y="33575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93544" name="Line 8"/>
          <p:cNvSpPr>
            <a:spLocks noChangeShapeType="1"/>
          </p:cNvSpPr>
          <p:nvPr/>
        </p:nvSpPr>
        <p:spPr bwMode="auto">
          <a:xfrm>
            <a:off x="4114800" y="33575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5715000" y="33575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7315200" y="33575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8153400" y="34337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he-IL">
              <a:latin typeface="Tahoma" pitchFamily="34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8077200" y="3205163"/>
            <a:ext cx="106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…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838200" y="2895600"/>
            <a:ext cx="7620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81000" y="22860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sp>
        <p:nvSpPr>
          <p:cNvPr id="193551" name="Rectangle 15"/>
          <p:cNvSpPr>
            <a:spLocks noChangeArrowheads="1"/>
          </p:cNvSpPr>
          <p:nvPr/>
        </p:nvSpPr>
        <p:spPr bwMode="auto">
          <a:xfrm>
            <a:off x="4114800" y="4724400"/>
            <a:ext cx="914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3552" name="Text Box 16"/>
          <p:cNvSpPr txBox="1">
            <a:spLocks noChangeArrowheads="1"/>
          </p:cNvSpPr>
          <p:nvPr/>
        </p:nvSpPr>
        <p:spPr bwMode="auto">
          <a:xfrm>
            <a:off x="1295400" y="48006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Insert new item:</a:t>
            </a:r>
          </a:p>
        </p:txBody>
      </p:sp>
      <p:sp>
        <p:nvSpPr>
          <p:cNvPr id="193553" name="Line 17"/>
          <p:cNvSpPr>
            <a:spLocks noChangeShapeType="1"/>
          </p:cNvSpPr>
          <p:nvPr/>
        </p:nvSpPr>
        <p:spPr bwMode="auto">
          <a:xfrm>
            <a:off x="3581400" y="3657600"/>
            <a:ext cx="8382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93554" name="Line 18"/>
          <p:cNvSpPr>
            <a:spLocks noChangeShapeType="1"/>
          </p:cNvSpPr>
          <p:nvPr/>
        </p:nvSpPr>
        <p:spPr bwMode="auto">
          <a:xfrm flipV="1">
            <a:off x="4724400" y="3657600"/>
            <a:ext cx="4572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93555" name="Line 19"/>
          <p:cNvSpPr>
            <a:spLocks noChangeShapeType="1"/>
          </p:cNvSpPr>
          <p:nvPr/>
        </p:nvSpPr>
        <p:spPr bwMode="auto">
          <a:xfrm>
            <a:off x="4800600" y="2438400"/>
            <a:ext cx="5334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93556" name="Line 20"/>
          <p:cNvSpPr>
            <a:spLocks noChangeShapeType="1"/>
          </p:cNvSpPr>
          <p:nvPr/>
        </p:nvSpPr>
        <p:spPr bwMode="auto">
          <a:xfrm>
            <a:off x="3276600" y="2438400"/>
            <a:ext cx="5334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93557" name="Text Box 21"/>
          <p:cNvSpPr txBox="1">
            <a:spLocks noChangeArrowheads="1"/>
          </p:cNvSpPr>
          <p:nvPr/>
        </p:nvSpPr>
        <p:spPr bwMode="auto">
          <a:xfrm>
            <a:off x="2667000" y="1981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Previous</a:t>
            </a:r>
          </a:p>
        </p:txBody>
      </p:sp>
      <p:sp>
        <p:nvSpPr>
          <p:cNvPr id="193558" name="Text Box 22"/>
          <p:cNvSpPr txBox="1">
            <a:spLocks noChangeArrowheads="1"/>
          </p:cNvSpPr>
          <p:nvPr/>
        </p:nvSpPr>
        <p:spPr bwMode="auto">
          <a:xfrm>
            <a:off x="4419600" y="1981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3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3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9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9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193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4" grpId="0" animBg="1"/>
      <p:bldP spid="193551" grpId="0" animBg="1"/>
      <p:bldP spid="193552" grpId="0"/>
      <p:bldP spid="193553" grpId="0" animBg="1"/>
      <p:bldP spid="193554" grpId="0" animBg="1"/>
      <p:bldP spid="193555" grpId="0" animBg="1"/>
      <p:bldP spid="193556" grpId="0" animBg="1"/>
      <p:bldP spid="193557" grpId="0"/>
      <p:bldP spid="1935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2"/>
          <p:cNvSpPr>
            <a:spLocks noChangeArrowheads="1"/>
          </p:cNvSpPr>
          <p:nvPr/>
        </p:nvSpPr>
        <p:spPr bwMode="auto">
          <a:xfrm>
            <a:off x="1066800" y="3352800"/>
            <a:ext cx="6934200" cy="2057400"/>
          </a:xfrm>
          <a:prstGeom prst="rect">
            <a:avLst/>
          </a:prstGeom>
          <a:solidFill>
            <a:srgbClr val="008000">
              <a:alpha val="10196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6387" name="Rectangle 16"/>
          <p:cNvSpPr>
            <a:spLocks noChangeArrowheads="1"/>
          </p:cNvSpPr>
          <p:nvPr/>
        </p:nvSpPr>
        <p:spPr bwMode="auto">
          <a:xfrm>
            <a:off x="1066800" y="1600200"/>
            <a:ext cx="2209800" cy="457200"/>
          </a:xfrm>
          <a:prstGeom prst="rect">
            <a:avLst/>
          </a:prstGeom>
          <a:solidFill>
            <a:srgbClr val="FF0000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88" name="Rectangle 19"/>
          <p:cNvSpPr>
            <a:spLocks noChangeArrowheads="1"/>
          </p:cNvSpPr>
          <p:nvPr/>
        </p:nvSpPr>
        <p:spPr bwMode="auto">
          <a:xfrm>
            <a:off x="1066800" y="2133600"/>
            <a:ext cx="3733800" cy="1143000"/>
          </a:xfrm>
          <a:prstGeom prst="rect">
            <a:avLst/>
          </a:prstGeom>
          <a:solidFill>
            <a:srgbClr val="0000FF">
              <a:alpha val="10196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6389" name="Rectangle 24"/>
          <p:cNvSpPr>
            <a:spLocks noChangeArrowheads="1"/>
          </p:cNvSpPr>
          <p:nvPr/>
        </p:nvSpPr>
        <p:spPr bwMode="auto">
          <a:xfrm>
            <a:off x="1219200" y="3429000"/>
            <a:ext cx="6629400" cy="1295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6390" name="Rectangle 25"/>
          <p:cNvSpPr>
            <a:spLocks noChangeArrowheads="1"/>
          </p:cNvSpPr>
          <p:nvPr/>
        </p:nvSpPr>
        <p:spPr bwMode="auto">
          <a:xfrm>
            <a:off x="1219200" y="4876800"/>
            <a:ext cx="2743200" cy="3810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63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762000"/>
            <a:ext cx="7924800" cy="5486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sStudent *add_student(sStudent *head, sStudent *to_add)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sStudent *curr_std, *prev_std = NULL;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(head == NULL)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to_add;</a:t>
            </a:r>
            <a:br>
              <a:rPr lang="en-US" sz="1400" b="1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b="1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(to_add-&gt;grade &gt; head-&gt;grade)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    to_add-&gt;next = head;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to_add;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b="1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curr_std = head;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(curr_std != NULL  &amp;&amp;  to_add-&gt;grade &lt; curr_std-&gt;grade)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    prev_std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    curr_std = curr_std-&gt;next;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}</a:t>
            </a:r>
            <a:br>
              <a:rPr lang="en-US" sz="1400" b="1" smtClean="0">
                <a:latin typeface="Courier New" pitchFamily="49" charset="0"/>
                <a:cs typeface="Courier New" pitchFamily="49" charset="0"/>
              </a:rPr>
            </a:b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prev_std-&gt;next = to_add;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to_add-&gt;next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b="1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head;</a:t>
            </a:r>
            <a:br>
              <a:rPr lang="en-US" sz="1400" b="1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6392" name="Text Box 26"/>
          <p:cNvSpPr txBox="1">
            <a:spLocks noChangeArrowheads="1"/>
          </p:cNvSpPr>
          <p:nvPr/>
        </p:nvSpPr>
        <p:spPr bwMode="auto">
          <a:xfrm>
            <a:off x="3657600" y="1600200"/>
            <a:ext cx="2819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handle empty list</a:t>
            </a:r>
          </a:p>
        </p:txBody>
      </p:sp>
      <p:sp>
        <p:nvSpPr>
          <p:cNvPr id="16393" name="Text Box 27"/>
          <p:cNvSpPr txBox="1">
            <a:spLocks noChangeArrowheads="1"/>
          </p:cNvSpPr>
          <p:nvPr/>
        </p:nvSpPr>
        <p:spPr bwMode="auto">
          <a:xfrm>
            <a:off x="5257800" y="2452688"/>
            <a:ext cx="2819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handle beginning</a:t>
            </a:r>
          </a:p>
        </p:txBody>
      </p:sp>
      <p:sp>
        <p:nvSpPr>
          <p:cNvPr id="16394" name="Text Box 28"/>
          <p:cNvSpPr txBox="1">
            <a:spLocks noChangeArrowheads="1"/>
          </p:cNvSpPr>
          <p:nvPr/>
        </p:nvSpPr>
        <p:spPr bwMode="auto">
          <a:xfrm>
            <a:off x="7010400" y="5943600"/>
            <a:ext cx="1143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the rest</a:t>
            </a:r>
          </a:p>
        </p:txBody>
      </p:sp>
      <p:sp>
        <p:nvSpPr>
          <p:cNvPr id="16395" name="Line 29"/>
          <p:cNvSpPr>
            <a:spLocks noChangeShapeType="1"/>
          </p:cNvSpPr>
          <p:nvPr/>
        </p:nvSpPr>
        <p:spPr bwMode="auto">
          <a:xfrm flipH="1">
            <a:off x="3273425" y="1827213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6396" name="Line 30"/>
          <p:cNvSpPr>
            <a:spLocks noChangeShapeType="1"/>
          </p:cNvSpPr>
          <p:nvPr/>
        </p:nvSpPr>
        <p:spPr bwMode="auto">
          <a:xfrm flipH="1">
            <a:off x="4800600" y="26670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6397" name="Line 31"/>
          <p:cNvSpPr>
            <a:spLocks noChangeShapeType="1"/>
          </p:cNvSpPr>
          <p:nvPr/>
        </p:nvSpPr>
        <p:spPr bwMode="auto">
          <a:xfrm flipH="1" flipV="1">
            <a:off x="6172200" y="54864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student – beginning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3138"/>
            <a:ext cx="5257800" cy="23526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(head == NULL)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to_add;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(to_add-&gt;grade &gt; head-&gt;grade)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to_add-&gt;next = head;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to_add;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09800" y="45339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95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810000" y="45339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80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410200" y="45339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70</a:t>
            </a:r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>
            <a:off x="3124200" y="48387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>
            <a:off x="4724400" y="48387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>
            <a:off x="6324600" y="48387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7418" name="Text Box 20"/>
          <p:cNvSpPr txBox="1">
            <a:spLocks noChangeArrowheads="1"/>
          </p:cNvSpPr>
          <p:nvPr/>
        </p:nvSpPr>
        <p:spPr bwMode="auto">
          <a:xfrm>
            <a:off x="7010400" y="4549775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…</a:t>
            </a:r>
          </a:p>
        </p:txBody>
      </p:sp>
      <p:sp>
        <p:nvSpPr>
          <p:cNvPr id="17419" name="Text Box 22"/>
          <p:cNvSpPr txBox="1">
            <a:spLocks noChangeArrowheads="1"/>
          </p:cNvSpPr>
          <p:nvPr/>
        </p:nvSpPr>
        <p:spPr bwMode="auto">
          <a:xfrm>
            <a:off x="228600" y="5715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to_add</a:t>
            </a:r>
          </a:p>
        </p:txBody>
      </p:sp>
      <p:sp>
        <p:nvSpPr>
          <p:cNvPr id="17420" name="Rectangle 23"/>
          <p:cNvSpPr>
            <a:spLocks noChangeArrowheads="1"/>
          </p:cNvSpPr>
          <p:nvPr/>
        </p:nvSpPr>
        <p:spPr bwMode="auto">
          <a:xfrm>
            <a:off x="2133600" y="57150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100</a:t>
            </a:r>
          </a:p>
        </p:txBody>
      </p:sp>
      <p:sp>
        <p:nvSpPr>
          <p:cNvPr id="17421" name="Text Box 25"/>
          <p:cNvSpPr txBox="1">
            <a:spLocks noChangeArrowheads="1"/>
          </p:cNvSpPr>
          <p:nvPr/>
        </p:nvSpPr>
        <p:spPr bwMode="auto">
          <a:xfrm>
            <a:off x="609600" y="4572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head</a:t>
            </a:r>
          </a:p>
        </p:txBody>
      </p:sp>
      <p:sp>
        <p:nvSpPr>
          <p:cNvPr id="17422" name="Line 26"/>
          <p:cNvSpPr>
            <a:spLocks noChangeShapeType="1"/>
          </p:cNvSpPr>
          <p:nvPr/>
        </p:nvSpPr>
        <p:spPr bwMode="auto">
          <a:xfrm>
            <a:off x="1524000" y="48006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7423" name="Line 27"/>
          <p:cNvSpPr>
            <a:spLocks noChangeShapeType="1"/>
          </p:cNvSpPr>
          <p:nvPr/>
        </p:nvSpPr>
        <p:spPr bwMode="auto">
          <a:xfrm>
            <a:off x="1447800" y="60198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7424" name="Line 28"/>
          <p:cNvSpPr>
            <a:spLocks noChangeShapeType="1"/>
          </p:cNvSpPr>
          <p:nvPr/>
        </p:nvSpPr>
        <p:spPr bwMode="auto">
          <a:xfrm flipV="1">
            <a:off x="2590800" y="518160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student – mid / end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23526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curr_std = head;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(curr_std != NULL  &amp;&amp;  to_add-&gt;grade &lt; curr_std-&gt;grade)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prev_std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curr_std = curr_std-&gt;next;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prev_std-&gt;next = to_add;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to_add-&gt;next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head;</a:t>
            </a:r>
          </a:p>
        </p:txBody>
      </p:sp>
      <p:sp>
        <p:nvSpPr>
          <p:cNvPr id="18436" name="Rectangle 17"/>
          <p:cNvSpPr>
            <a:spLocks noChangeArrowheads="1"/>
          </p:cNvSpPr>
          <p:nvPr/>
        </p:nvSpPr>
        <p:spPr bwMode="auto">
          <a:xfrm>
            <a:off x="2133600" y="5029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95</a:t>
            </a:r>
          </a:p>
        </p:txBody>
      </p:sp>
      <p:sp>
        <p:nvSpPr>
          <p:cNvPr id="18437" name="Rectangle 18"/>
          <p:cNvSpPr>
            <a:spLocks noChangeArrowheads="1"/>
          </p:cNvSpPr>
          <p:nvPr/>
        </p:nvSpPr>
        <p:spPr bwMode="auto">
          <a:xfrm>
            <a:off x="37338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80</a:t>
            </a:r>
          </a:p>
        </p:txBody>
      </p:sp>
      <p:sp>
        <p:nvSpPr>
          <p:cNvPr id="18438" name="Rectangle 19"/>
          <p:cNvSpPr>
            <a:spLocks noChangeArrowheads="1"/>
          </p:cNvSpPr>
          <p:nvPr/>
        </p:nvSpPr>
        <p:spPr bwMode="auto">
          <a:xfrm>
            <a:off x="53340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70</a:t>
            </a:r>
          </a:p>
        </p:txBody>
      </p:sp>
      <p:sp>
        <p:nvSpPr>
          <p:cNvPr id="18439" name="Rectangle 20"/>
          <p:cNvSpPr>
            <a:spLocks noChangeArrowheads="1"/>
          </p:cNvSpPr>
          <p:nvPr/>
        </p:nvSpPr>
        <p:spPr bwMode="auto">
          <a:xfrm>
            <a:off x="69342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60</a:t>
            </a:r>
          </a:p>
        </p:txBody>
      </p:sp>
      <p:sp>
        <p:nvSpPr>
          <p:cNvPr id="18440" name="Line 21"/>
          <p:cNvSpPr>
            <a:spLocks noChangeShapeType="1"/>
          </p:cNvSpPr>
          <p:nvPr/>
        </p:nvSpPr>
        <p:spPr bwMode="auto">
          <a:xfrm>
            <a:off x="30480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8441" name="Line 22"/>
          <p:cNvSpPr>
            <a:spLocks noChangeShapeType="1"/>
          </p:cNvSpPr>
          <p:nvPr/>
        </p:nvSpPr>
        <p:spPr bwMode="auto">
          <a:xfrm>
            <a:off x="46482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8442" name="Line 23"/>
          <p:cNvSpPr>
            <a:spLocks noChangeShapeType="1"/>
          </p:cNvSpPr>
          <p:nvPr/>
        </p:nvSpPr>
        <p:spPr bwMode="auto">
          <a:xfrm>
            <a:off x="62484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8443" name="Line 24"/>
          <p:cNvSpPr>
            <a:spLocks noChangeShapeType="1"/>
          </p:cNvSpPr>
          <p:nvPr/>
        </p:nvSpPr>
        <p:spPr bwMode="auto">
          <a:xfrm>
            <a:off x="78486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8444" name="Text Box 25"/>
          <p:cNvSpPr txBox="1">
            <a:spLocks noChangeArrowheads="1"/>
          </p:cNvSpPr>
          <p:nvPr/>
        </p:nvSpPr>
        <p:spPr bwMode="auto">
          <a:xfrm>
            <a:off x="609600" y="5105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head</a:t>
            </a:r>
          </a:p>
        </p:txBody>
      </p:sp>
      <p:sp>
        <p:nvSpPr>
          <p:cNvPr id="18445" name="Line 26"/>
          <p:cNvSpPr>
            <a:spLocks noChangeShapeType="1"/>
          </p:cNvSpPr>
          <p:nvPr/>
        </p:nvSpPr>
        <p:spPr bwMode="auto">
          <a:xfrm>
            <a:off x="1447800" y="5334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8446" name="Text Box 27"/>
          <p:cNvSpPr txBox="1">
            <a:spLocks noChangeArrowheads="1"/>
          </p:cNvSpPr>
          <p:nvPr/>
        </p:nvSpPr>
        <p:spPr bwMode="auto">
          <a:xfrm>
            <a:off x="1524000" y="6172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to_add</a:t>
            </a:r>
          </a:p>
        </p:txBody>
      </p:sp>
      <p:sp>
        <p:nvSpPr>
          <p:cNvPr id="18447" name="Rectangle 28"/>
          <p:cNvSpPr>
            <a:spLocks noChangeArrowheads="1"/>
          </p:cNvSpPr>
          <p:nvPr/>
        </p:nvSpPr>
        <p:spPr bwMode="auto">
          <a:xfrm>
            <a:off x="3429000" y="6172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75</a:t>
            </a:r>
          </a:p>
        </p:txBody>
      </p:sp>
      <p:sp>
        <p:nvSpPr>
          <p:cNvPr id="18448" name="Line 29"/>
          <p:cNvSpPr>
            <a:spLocks noChangeShapeType="1"/>
          </p:cNvSpPr>
          <p:nvPr/>
        </p:nvSpPr>
        <p:spPr bwMode="auto">
          <a:xfrm>
            <a:off x="2743200" y="6477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8449" name="Text Box 30"/>
          <p:cNvSpPr txBox="1">
            <a:spLocks noChangeArrowheads="1"/>
          </p:cNvSpPr>
          <p:nvPr/>
        </p:nvSpPr>
        <p:spPr bwMode="auto">
          <a:xfrm>
            <a:off x="29718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curr_std</a:t>
            </a:r>
          </a:p>
        </p:txBody>
      </p:sp>
      <p:sp>
        <p:nvSpPr>
          <p:cNvPr id="18450" name="Line 31"/>
          <p:cNvSpPr>
            <a:spLocks noChangeShapeType="1"/>
          </p:cNvSpPr>
          <p:nvPr/>
        </p:nvSpPr>
        <p:spPr bwMode="auto">
          <a:xfrm flipH="1">
            <a:off x="2590800" y="4572000"/>
            <a:ext cx="4572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8451" name="AutoShape 32"/>
          <p:cNvSpPr>
            <a:spLocks noChangeArrowheads="1"/>
          </p:cNvSpPr>
          <p:nvPr/>
        </p:nvSpPr>
        <p:spPr bwMode="auto">
          <a:xfrm>
            <a:off x="152400" y="1676400"/>
            <a:ext cx="304800" cy="228600"/>
          </a:xfrm>
          <a:prstGeom prst="rightArrow">
            <a:avLst>
              <a:gd name="adj1" fmla="val 40278"/>
              <a:gd name="adj2" fmla="val 625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student – mid / end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2352675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curr_std = head;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(curr_std != NULL  &amp;&amp;  to_add-&gt;grade &lt; curr_std-&gt;grade)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prev_std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curr_std = curr_std-&gt;next;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prev_std-&gt;next = to_add;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to_add-&gt;next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head;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133600" y="5029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95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7338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80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3340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70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9342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60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0480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6482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62484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78486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609600" y="5105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head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1447800" y="5334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1524000" y="6172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to_add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429000" y="6172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75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743200" y="6477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57150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curr_std</a:t>
            </a: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2743200" y="4572000"/>
            <a:ext cx="29718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9475" name="AutoShape 21"/>
          <p:cNvSpPr>
            <a:spLocks noChangeArrowheads="1"/>
          </p:cNvSpPr>
          <p:nvPr/>
        </p:nvSpPr>
        <p:spPr bwMode="auto">
          <a:xfrm>
            <a:off x="152400" y="1981200"/>
            <a:ext cx="304800" cy="228600"/>
          </a:xfrm>
          <a:prstGeom prst="rightArrow">
            <a:avLst>
              <a:gd name="adj1" fmla="val 40278"/>
              <a:gd name="adj2" fmla="val 625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student – mid / end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2352675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curr_std = head;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(curr_std != NULL  &amp;&amp;  to_add-&gt;grade &lt; curr_std-&gt;grade)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prev_std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curr_std = curr_std-&gt;next;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prev_std-&gt;next = to_add;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to_add-&gt;next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head;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5029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95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7338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80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3340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70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9342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60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30480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6482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2484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78486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609600" y="5105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head</a:t>
            </a: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1447800" y="5334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524000" y="6172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to_add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3429000" y="6172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75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743200" y="6477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57150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curr_std</a:t>
            </a:r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2743200" y="4572000"/>
            <a:ext cx="29718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30480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prev_std</a:t>
            </a:r>
          </a:p>
        </p:txBody>
      </p:sp>
      <p:sp>
        <p:nvSpPr>
          <p:cNvPr id="20500" name="Line 21"/>
          <p:cNvSpPr>
            <a:spLocks noChangeShapeType="1"/>
          </p:cNvSpPr>
          <p:nvPr/>
        </p:nvSpPr>
        <p:spPr bwMode="auto">
          <a:xfrm flipH="1">
            <a:off x="2438400" y="4572000"/>
            <a:ext cx="6858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0501" name="AutoShape 22"/>
          <p:cNvSpPr>
            <a:spLocks noChangeArrowheads="1"/>
          </p:cNvSpPr>
          <p:nvPr/>
        </p:nvSpPr>
        <p:spPr bwMode="auto">
          <a:xfrm>
            <a:off x="152400" y="2438400"/>
            <a:ext cx="304800" cy="228600"/>
          </a:xfrm>
          <a:prstGeom prst="rightArrow">
            <a:avLst>
              <a:gd name="adj1" fmla="val 40278"/>
              <a:gd name="adj2" fmla="val 625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student – mid / end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2352675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curr_std = head;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(curr_std != NULL  &amp;&amp;  to_add-&gt;grade &lt; curr_std-&gt;grade)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prev_std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curr_std = curr_std-&gt;next;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prev_std-&gt;next = to_add;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to_add-&gt;next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head;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133600" y="5029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95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7338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80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3340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70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9342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60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30480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6482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2484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78486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609600" y="5105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head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1447800" y="5334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524000" y="6172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to_add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3429000" y="6172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75</a:t>
            </a: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743200" y="6477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7150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curr_std</a:t>
            </a: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4191000" y="4572000"/>
            <a:ext cx="15240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1523" name="Text Box 20"/>
          <p:cNvSpPr txBox="1">
            <a:spLocks noChangeArrowheads="1"/>
          </p:cNvSpPr>
          <p:nvPr/>
        </p:nvSpPr>
        <p:spPr bwMode="auto">
          <a:xfrm>
            <a:off x="30480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prev_std</a:t>
            </a:r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 flipH="1">
            <a:off x="2438400" y="4572000"/>
            <a:ext cx="6858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1525" name="AutoShape 22"/>
          <p:cNvSpPr>
            <a:spLocks noChangeArrowheads="1"/>
          </p:cNvSpPr>
          <p:nvPr/>
        </p:nvSpPr>
        <p:spPr bwMode="auto">
          <a:xfrm>
            <a:off x="152400" y="2667000"/>
            <a:ext cx="304800" cy="228600"/>
          </a:xfrm>
          <a:prstGeom prst="rightArrow">
            <a:avLst>
              <a:gd name="adj1" fmla="val 40278"/>
              <a:gd name="adj2" fmla="val 625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Linked Lists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</a:t>
            </a:r>
          </a:p>
          <a:p>
            <a:pPr eaLnBrk="1" hangingPunct="1"/>
            <a:r>
              <a:rPr lang="en-US" smtClean="0"/>
              <a:t>Efficient use of memory</a:t>
            </a:r>
          </a:p>
          <a:p>
            <a:pPr lvl="1" eaLnBrk="1" hangingPunct="1"/>
            <a:r>
              <a:rPr lang="en-US" smtClean="0"/>
              <a:t>Allocate just as much as needed</a:t>
            </a:r>
          </a:p>
          <a:p>
            <a:pPr eaLnBrk="1" hangingPunct="1"/>
            <a:r>
              <a:rPr lang="en-US" smtClean="0"/>
              <a:t>Easy insertion in front</a:t>
            </a:r>
          </a:p>
          <a:p>
            <a:pPr eaLnBrk="1" hangingPunct="1"/>
            <a:r>
              <a:rPr lang="en-US" smtClean="0"/>
              <a:t>Local deletion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But…</a:t>
            </a:r>
          </a:p>
          <a:p>
            <a:pPr eaLnBrk="1" hangingPunct="1"/>
            <a:r>
              <a:rPr lang="en-US" smtClean="0"/>
              <a:t>Hard to get to any particular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student – mid / end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2352675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curr_std = head;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(curr_std != NULL  &amp;&amp;  to_add-&gt;grade &lt; curr_std-&gt;grade)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prev_std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curr_std = curr_std-&gt;next;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prev_std-&gt;next = to_add;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to_add-&gt;next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head;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133600" y="5029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95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7338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80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3340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70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9342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60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30480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46482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2484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78486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609600" y="5105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head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1447800" y="5334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524000" y="6172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to_add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3429000" y="6172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75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743200" y="6477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57150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curr_std</a:t>
            </a: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H="1">
            <a:off x="4191000" y="4572000"/>
            <a:ext cx="15240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30480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prev_std</a:t>
            </a: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>
            <a:off x="2438400" y="4572000"/>
            <a:ext cx="6858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2549" name="AutoShape 21"/>
          <p:cNvSpPr>
            <a:spLocks noChangeArrowheads="1"/>
          </p:cNvSpPr>
          <p:nvPr/>
        </p:nvSpPr>
        <p:spPr bwMode="auto">
          <a:xfrm>
            <a:off x="152400" y="1981200"/>
            <a:ext cx="304800" cy="228600"/>
          </a:xfrm>
          <a:prstGeom prst="rightArrow">
            <a:avLst>
              <a:gd name="adj1" fmla="val 40278"/>
              <a:gd name="adj2" fmla="val 625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student – mid / end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2352675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curr_std = head;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(curr_std != NULL  &amp;&amp;  to_add-&gt;grade &lt; curr_std-&gt;grade)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prev_std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curr_std = curr_std-&gt;next;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prev_std-&gt;next = to_add;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to_add-&gt;next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head;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133600" y="5029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95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7338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80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3340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70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42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60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0480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6482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62484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78486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09600" y="5105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head</a:t>
            </a: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1447800" y="5334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1524000" y="6172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to_add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3429000" y="6172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75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743200" y="6477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57150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curr_std</a:t>
            </a: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4191000" y="4572000"/>
            <a:ext cx="15240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3571" name="Text Box 20"/>
          <p:cNvSpPr txBox="1">
            <a:spLocks noChangeArrowheads="1"/>
          </p:cNvSpPr>
          <p:nvPr/>
        </p:nvSpPr>
        <p:spPr bwMode="auto">
          <a:xfrm>
            <a:off x="30480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prev_std</a:t>
            </a:r>
          </a:p>
        </p:txBody>
      </p:sp>
      <p:sp>
        <p:nvSpPr>
          <p:cNvPr id="23572" name="Line 21"/>
          <p:cNvSpPr>
            <a:spLocks noChangeShapeType="1"/>
          </p:cNvSpPr>
          <p:nvPr/>
        </p:nvSpPr>
        <p:spPr bwMode="auto">
          <a:xfrm>
            <a:off x="3505200" y="4572000"/>
            <a:ext cx="5334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3573" name="AutoShape 22"/>
          <p:cNvSpPr>
            <a:spLocks noChangeArrowheads="1"/>
          </p:cNvSpPr>
          <p:nvPr/>
        </p:nvSpPr>
        <p:spPr bwMode="auto">
          <a:xfrm>
            <a:off x="152400" y="2438400"/>
            <a:ext cx="304800" cy="228600"/>
          </a:xfrm>
          <a:prstGeom prst="rightArrow">
            <a:avLst>
              <a:gd name="adj1" fmla="val 40278"/>
              <a:gd name="adj2" fmla="val 625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student – mid / end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2352675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curr_std = head;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(curr_std != NULL  &amp;&amp;  to_add-&gt;grade &lt; curr_std-&gt;grade)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prev_std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curr_std = curr_std-&gt;next;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prev_std-&gt;next = to_add;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to_add-&gt;next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head;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133600" y="5029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95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7338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80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3340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70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9342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60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30480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46482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2484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78486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609600" y="5105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head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1447800" y="5334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524000" y="6172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to_add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429000" y="6172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75</a:t>
            </a: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2743200" y="6477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7150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curr_std</a:t>
            </a: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5715000" y="4572000"/>
            <a:ext cx="3810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4595" name="Text Box 20"/>
          <p:cNvSpPr txBox="1">
            <a:spLocks noChangeArrowheads="1"/>
          </p:cNvSpPr>
          <p:nvPr/>
        </p:nvSpPr>
        <p:spPr bwMode="auto">
          <a:xfrm>
            <a:off x="30480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prev_std</a:t>
            </a:r>
          </a:p>
        </p:txBody>
      </p:sp>
      <p:sp>
        <p:nvSpPr>
          <p:cNvPr id="24596" name="Line 21"/>
          <p:cNvSpPr>
            <a:spLocks noChangeShapeType="1"/>
          </p:cNvSpPr>
          <p:nvPr/>
        </p:nvSpPr>
        <p:spPr bwMode="auto">
          <a:xfrm>
            <a:off x="3505200" y="4572000"/>
            <a:ext cx="5334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4597" name="AutoShape 22"/>
          <p:cNvSpPr>
            <a:spLocks noChangeArrowheads="1"/>
          </p:cNvSpPr>
          <p:nvPr/>
        </p:nvSpPr>
        <p:spPr bwMode="auto">
          <a:xfrm>
            <a:off x="152400" y="2667000"/>
            <a:ext cx="304800" cy="228600"/>
          </a:xfrm>
          <a:prstGeom prst="rightArrow">
            <a:avLst>
              <a:gd name="adj1" fmla="val 40278"/>
              <a:gd name="adj2" fmla="val 625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student – mid / end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2352675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curr_std = head;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(curr_std != NULL  &amp;&amp;  to_add-&gt;grade &lt; curr_std-&gt;grade)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prev_std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curr_std = curr_std-&gt;next;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prev_std-&gt;next = to_add;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to_add-&gt;next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head;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133600" y="5029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95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7338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80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3340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70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9342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60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30480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6482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2484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78486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609600" y="5105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head</a:t>
            </a: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1447800" y="5334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524000" y="6172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to_add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3429000" y="6172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75</a:t>
            </a: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2743200" y="6477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57150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curr_std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5715000" y="4572000"/>
            <a:ext cx="3810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5619" name="Text Box 20"/>
          <p:cNvSpPr txBox="1">
            <a:spLocks noChangeArrowheads="1"/>
          </p:cNvSpPr>
          <p:nvPr/>
        </p:nvSpPr>
        <p:spPr bwMode="auto">
          <a:xfrm>
            <a:off x="30480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prev_std</a:t>
            </a:r>
          </a:p>
        </p:txBody>
      </p:sp>
      <p:sp>
        <p:nvSpPr>
          <p:cNvPr id="25620" name="Line 21"/>
          <p:cNvSpPr>
            <a:spLocks noChangeShapeType="1"/>
          </p:cNvSpPr>
          <p:nvPr/>
        </p:nvSpPr>
        <p:spPr bwMode="auto">
          <a:xfrm>
            <a:off x="3505200" y="4572000"/>
            <a:ext cx="5334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5621" name="AutoShape 22"/>
          <p:cNvSpPr>
            <a:spLocks noChangeArrowheads="1"/>
          </p:cNvSpPr>
          <p:nvPr/>
        </p:nvSpPr>
        <p:spPr bwMode="auto">
          <a:xfrm>
            <a:off x="152400" y="1981200"/>
            <a:ext cx="304800" cy="228600"/>
          </a:xfrm>
          <a:prstGeom prst="rightArrow">
            <a:avLst>
              <a:gd name="adj1" fmla="val 40278"/>
              <a:gd name="adj2" fmla="val 625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student – mid / end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2352675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curr_std = head;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(curr_std != NULL  &amp;&amp;  to_add-&gt;grade &lt; curr_std-&gt;grade)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prev_std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curr_std = curr_std-&gt;next;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prev_std-&gt;next = to_add;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to_add-&gt;next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head;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133600" y="5029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95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7338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80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3340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70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42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60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0480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4191000" y="5643563"/>
            <a:ext cx="0" cy="5286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2484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78486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09600" y="5105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head</a:t>
            </a: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1447800" y="5334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524000" y="6172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to_add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3429000" y="6172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75</a:t>
            </a: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2743200" y="6477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7150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curr_std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5715000" y="4572000"/>
            <a:ext cx="3810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6643" name="Text Box 20"/>
          <p:cNvSpPr txBox="1">
            <a:spLocks noChangeArrowheads="1"/>
          </p:cNvSpPr>
          <p:nvPr/>
        </p:nvSpPr>
        <p:spPr bwMode="auto">
          <a:xfrm>
            <a:off x="30480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prev_std</a:t>
            </a:r>
          </a:p>
        </p:txBody>
      </p:sp>
      <p:sp>
        <p:nvSpPr>
          <p:cNvPr id="26644" name="Line 21"/>
          <p:cNvSpPr>
            <a:spLocks noChangeShapeType="1"/>
          </p:cNvSpPr>
          <p:nvPr/>
        </p:nvSpPr>
        <p:spPr bwMode="auto">
          <a:xfrm>
            <a:off x="3505200" y="4572000"/>
            <a:ext cx="5334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6645" name="AutoShape 22"/>
          <p:cNvSpPr>
            <a:spLocks noChangeArrowheads="1"/>
          </p:cNvSpPr>
          <p:nvPr/>
        </p:nvSpPr>
        <p:spPr bwMode="auto">
          <a:xfrm>
            <a:off x="152400" y="3429000"/>
            <a:ext cx="304800" cy="228600"/>
          </a:xfrm>
          <a:prstGeom prst="rightArrow">
            <a:avLst>
              <a:gd name="adj1" fmla="val 40278"/>
              <a:gd name="adj2" fmla="val 625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student – mid / end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2352675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curr_std = head;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(curr_std != NULL  &amp;&amp;  to_add-&gt;grade &lt; curr_std-&gt;grade)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prev_std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curr_std = curr_std-&gt;next;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prev_std-&gt;next = to_add;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to_add-&gt;next = curr_std;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head;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133600" y="5029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95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7338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80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3340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70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934200" y="5033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60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30480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4191000" y="5643563"/>
            <a:ext cx="0" cy="5286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2484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7848600" y="5338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09600" y="5105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head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1447800" y="5334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524000" y="6172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to_add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3429000" y="6172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75</a:t>
            </a: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743200" y="6477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7150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curr_std</a:t>
            </a: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5715000" y="4572000"/>
            <a:ext cx="3810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3048000" y="4191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prev_std</a:t>
            </a:r>
          </a:p>
        </p:txBody>
      </p:sp>
      <p:sp>
        <p:nvSpPr>
          <p:cNvPr id="27668" name="Line 21"/>
          <p:cNvSpPr>
            <a:spLocks noChangeShapeType="1"/>
          </p:cNvSpPr>
          <p:nvPr/>
        </p:nvSpPr>
        <p:spPr bwMode="auto">
          <a:xfrm>
            <a:off x="3505200" y="4572000"/>
            <a:ext cx="5334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7669" name="Line 22"/>
          <p:cNvSpPr>
            <a:spLocks noChangeShapeType="1"/>
          </p:cNvSpPr>
          <p:nvPr/>
        </p:nvSpPr>
        <p:spPr bwMode="auto">
          <a:xfrm flipV="1">
            <a:off x="4343400" y="5638800"/>
            <a:ext cx="1295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7670" name="AutoShape 23"/>
          <p:cNvSpPr>
            <a:spLocks noChangeArrowheads="1"/>
          </p:cNvSpPr>
          <p:nvPr/>
        </p:nvSpPr>
        <p:spPr bwMode="auto">
          <a:xfrm>
            <a:off x="152400" y="3657600"/>
            <a:ext cx="304800" cy="228600"/>
          </a:xfrm>
          <a:prstGeom prst="rightArrow">
            <a:avLst>
              <a:gd name="adj1" fmla="val 40278"/>
              <a:gd name="adj2" fmla="val 625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a student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would like to be able to remove a student by her/his ID.</a:t>
            </a:r>
          </a:p>
          <a:p>
            <a:pPr eaLnBrk="1" hangingPunct="1"/>
            <a:r>
              <a:rPr lang="en-US" smtClean="0"/>
              <a:t>The function that performs this is </a:t>
            </a:r>
            <a:r>
              <a:rPr lang="en-US" b="1" smtClean="0"/>
              <a:t>remove_student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1600200" y="30480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3200400" y="30527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4800600" y="30527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6400800" y="30527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2514600" y="33575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94568" name="Line 8"/>
          <p:cNvSpPr>
            <a:spLocks noChangeShapeType="1"/>
          </p:cNvSpPr>
          <p:nvPr/>
        </p:nvSpPr>
        <p:spPr bwMode="auto">
          <a:xfrm>
            <a:off x="4114800" y="33575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94569" name="Line 9"/>
          <p:cNvSpPr>
            <a:spLocks noChangeShapeType="1"/>
          </p:cNvSpPr>
          <p:nvPr/>
        </p:nvSpPr>
        <p:spPr bwMode="auto">
          <a:xfrm>
            <a:off x="5715000" y="33575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7315200" y="33575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8153400" y="34337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he-IL">
              <a:latin typeface="Tahoma" pitchFamily="34" charset="0"/>
            </a:endParaRP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8077200" y="3205163"/>
            <a:ext cx="106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…</a:t>
            </a:r>
          </a:p>
        </p:txBody>
      </p:sp>
      <p:sp>
        <p:nvSpPr>
          <p:cNvPr id="29708" name="Line 13"/>
          <p:cNvSpPr>
            <a:spLocks noChangeShapeType="1"/>
          </p:cNvSpPr>
          <p:nvPr/>
        </p:nvSpPr>
        <p:spPr bwMode="auto">
          <a:xfrm>
            <a:off x="838200" y="2895600"/>
            <a:ext cx="7620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381000" y="22860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sp>
        <p:nvSpPr>
          <p:cNvPr id="194575" name="Line 15"/>
          <p:cNvSpPr>
            <a:spLocks noChangeShapeType="1"/>
          </p:cNvSpPr>
          <p:nvPr/>
        </p:nvSpPr>
        <p:spPr bwMode="auto">
          <a:xfrm>
            <a:off x="4800600" y="2438400"/>
            <a:ext cx="5334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94576" name="Line 16"/>
          <p:cNvSpPr>
            <a:spLocks noChangeShapeType="1"/>
          </p:cNvSpPr>
          <p:nvPr/>
        </p:nvSpPr>
        <p:spPr bwMode="auto">
          <a:xfrm>
            <a:off x="3276600" y="2438400"/>
            <a:ext cx="5334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94577" name="Text Box 17"/>
          <p:cNvSpPr txBox="1">
            <a:spLocks noChangeArrowheads="1"/>
          </p:cNvSpPr>
          <p:nvPr/>
        </p:nvSpPr>
        <p:spPr bwMode="auto">
          <a:xfrm>
            <a:off x="2667000" y="1981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Previous</a:t>
            </a:r>
          </a:p>
        </p:txBody>
      </p:sp>
      <p:sp>
        <p:nvSpPr>
          <p:cNvPr id="194578" name="Text Box 18"/>
          <p:cNvSpPr txBox="1">
            <a:spLocks noChangeArrowheads="1"/>
          </p:cNvSpPr>
          <p:nvPr/>
        </p:nvSpPr>
        <p:spPr bwMode="auto">
          <a:xfrm>
            <a:off x="4419600" y="1981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Current</a:t>
            </a:r>
          </a:p>
        </p:txBody>
      </p:sp>
      <p:cxnSp>
        <p:nvCxnSpPr>
          <p:cNvPr id="194579" name="AutoShape 19"/>
          <p:cNvCxnSpPr>
            <a:cxnSpLocks noChangeShapeType="1"/>
            <a:stCxn id="29699" idx="2"/>
            <a:endCxn id="29701" idx="2"/>
          </p:cNvCxnSpPr>
          <p:nvPr/>
        </p:nvCxnSpPr>
        <p:spPr bwMode="auto">
          <a:xfrm rot="16200000" flipH="1">
            <a:off x="5257006" y="2062957"/>
            <a:ext cx="1587" cy="3200400"/>
          </a:xfrm>
          <a:prstGeom prst="curvedConnector3">
            <a:avLst>
              <a:gd name="adj1" fmla="val 42600014"/>
            </a:avLst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15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a student - reminder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194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94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94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5" grpId="0" animBg="1"/>
      <p:bldP spid="194568" grpId="0" animBg="1"/>
      <p:bldP spid="194569" grpId="0" animBg="1"/>
      <p:bldP spid="194575" grpId="0" animBg="1"/>
      <p:bldP spid="194575" grpId="1" animBg="1"/>
      <p:bldP spid="194576" grpId="0" animBg="1"/>
      <p:bldP spid="194577" grpId="0"/>
      <p:bldP spid="194578" grpId="0"/>
      <p:bldP spid="194578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412875"/>
          </a:xfrm>
        </p:spPr>
        <p:txBody>
          <a:bodyPr/>
          <a:lstStyle/>
          <a:p>
            <a:pPr eaLnBrk="1" hangingPunct="1"/>
            <a:r>
              <a:rPr lang="en-US" smtClean="0"/>
              <a:t>Removing a student – beginning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4495800" cy="3200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(head == NULL) </a:t>
            </a:r>
            <a:br>
              <a:rPr lang="en-US" sz="1800" b="1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head;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cur = head;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(strcmp(cur-&gt;id, id) == 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head = head-&gt;next;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free(cur);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head;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4290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74823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0292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53621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6294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25773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43434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59436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75438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0" y="6019800"/>
            <a:ext cx="88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head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096000" y="3429000"/>
            <a:ext cx="685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cur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7848600" y="2438400"/>
            <a:ext cx="10795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14525</a:t>
            </a:r>
          </a:p>
        </p:txBody>
      </p:sp>
      <p:sp>
        <p:nvSpPr>
          <p:cNvPr id="30733" name="Text Box 14"/>
          <p:cNvSpPr txBox="1">
            <a:spLocks noChangeArrowheads="1"/>
          </p:cNvSpPr>
          <p:nvPr/>
        </p:nvSpPr>
        <p:spPr bwMode="auto">
          <a:xfrm>
            <a:off x="8229600" y="60960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…</a:t>
            </a:r>
          </a:p>
        </p:txBody>
      </p:sp>
      <p:cxnSp>
        <p:nvCxnSpPr>
          <p:cNvPr id="30734" name="AutoShape 15"/>
          <p:cNvCxnSpPr>
            <a:cxnSpLocks noChangeShapeType="1"/>
            <a:stCxn id="30731" idx="2"/>
          </p:cNvCxnSpPr>
          <p:nvPr/>
        </p:nvCxnSpPr>
        <p:spPr bwMode="auto">
          <a:xfrm rot="5400000">
            <a:off x="3340893" y="2840832"/>
            <a:ext cx="2043113" cy="4152900"/>
          </a:xfrm>
          <a:prstGeom prst="bentConnector3">
            <a:avLst>
              <a:gd name="adj1" fmla="val 6238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0735" name="Text Box 16"/>
          <p:cNvSpPr txBox="1">
            <a:spLocks noChangeArrowheads="1"/>
          </p:cNvSpPr>
          <p:nvPr/>
        </p:nvSpPr>
        <p:spPr bwMode="auto">
          <a:xfrm>
            <a:off x="8153400" y="1981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ID</a:t>
            </a:r>
          </a:p>
        </p:txBody>
      </p:sp>
      <p:cxnSp>
        <p:nvCxnSpPr>
          <p:cNvPr id="30736" name="AutoShape 17"/>
          <p:cNvCxnSpPr>
            <a:cxnSpLocks noChangeShapeType="1"/>
          </p:cNvCxnSpPr>
          <p:nvPr/>
        </p:nvCxnSpPr>
        <p:spPr bwMode="auto">
          <a:xfrm rot="16200000" flipH="1">
            <a:off x="2285206" y="4344194"/>
            <a:ext cx="1588" cy="3200400"/>
          </a:xfrm>
          <a:prstGeom prst="curvedConnector3">
            <a:avLst>
              <a:gd name="adj1" fmla="val -38200014"/>
            </a:avLst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737" name="Rectangle 18"/>
          <p:cNvSpPr>
            <a:spLocks noChangeArrowheads="1"/>
          </p:cNvSpPr>
          <p:nvPr/>
        </p:nvSpPr>
        <p:spPr bwMode="auto">
          <a:xfrm>
            <a:off x="1828800" y="5938838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14525</a:t>
            </a:r>
          </a:p>
        </p:txBody>
      </p:sp>
      <p:grpSp>
        <p:nvGrpSpPr>
          <p:cNvPr id="30738" name="Group 19"/>
          <p:cNvGrpSpPr>
            <a:grpSpLocks/>
          </p:cNvGrpSpPr>
          <p:nvPr/>
        </p:nvGrpSpPr>
        <p:grpSpPr bwMode="auto">
          <a:xfrm>
            <a:off x="1600200" y="5791200"/>
            <a:ext cx="1371600" cy="914400"/>
            <a:chOff x="864" y="3648"/>
            <a:chExt cx="864" cy="576"/>
          </a:xfrm>
        </p:grpSpPr>
        <p:sp>
          <p:nvSpPr>
            <p:cNvPr id="30739" name="Line 20"/>
            <p:cNvSpPr>
              <a:spLocks noChangeShapeType="1"/>
            </p:cNvSpPr>
            <p:nvPr/>
          </p:nvSpPr>
          <p:spPr bwMode="auto">
            <a:xfrm>
              <a:off x="864" y="3648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0740" name="Line 21"/>
            <p:cNvSpPr>
              <a:spLocks noChangeShapeType="1"/>
            </p:cNvSpPr>
            <p:nvPr/>
          </p:nvSpPr>
          <p:spPr bwMode="auto">
            <a:xfrm flipV="1">
              <a:off x="864" y="3648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a student – mid list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1828800" y="5938838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14525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34290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74823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50292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53621</a:t>
            </a: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66294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25773</a:t>
            </a:r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>
            <a:off x="27432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>
            <a:off x="43434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>
            <a:off x="59436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>
            <a:off x="75438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>
            <a:off x="914400" y="6248400"/>
            <a:ext cx="914400" cy="714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1756" name="Text Box 13"/>
          <p:cNvSpPr txBox="1">
            <a:spLocks noChangeArrowheads="1"/>
          </p:cNvSpPr>
          <p:nvPr/>
        </p:nvSpPr>
        <p:spPr bwMode="auto">
          <a:xfrm>
            <a:off x="0" y="6019800"/>
            <a:ext cx="88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head</a:t>
            </a:r>
          </a:p>
        </p:txBody>
      </p:sp>
      <p:sp>
        <p:nvSpPr>
          <p:cNvPr id="31757" name="Text Box 15"/>
          <p:cNvSpPr txBox="1">
            <a:spLocks noChangeArrowheads="1"/>
          </p:cNvSpPr>
          <p:nvPr/>
        </p:nvSpPr>
        <p:spPr bwMode="auto">
          <a:xfrm>
            <a:off x="7848600" y="2438400"/>
            <a:ext cx="10795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53621</a:t>
            </a:r>
          </a:p>
        </p:txBody>
      </p:sp>
      <p:sp>
        <p:nvSpPr>
          <p:cNvPr id="31758" name="Text Box 17"/>
          <p:cNvSpPr txBox="1">
            <a:spLocks noChangeArrowheads="1"/>
          </p:cNvSpPr>
          <p:nvPr/>
        </p:nvSpPr>
        <p:spPr bwMode="auto">
          <a:xfrm>
            <a:off x="8229600" y="60960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…</a:t>
            </a:r>
          </a:p>
        </p:txBody>
      </p:sp>
      <p:sp>
        <p:nvSpPr>
          <p:cNvPr id="31759" name="Text Box 19"/>
          <p:cNvSpPr txBox="1">
            <a:spLocks noChangeArrowheads="1"/>
          </p:cNvSpPr>
          <p:nvPr/>
        </p:nvSpPr>
        <p:spPr bwMode="auto">
          <a:xfrm>
            <a:off x="8153400" y="1981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ID</a:t>
            </a:r>
          </a:p>
        </p:txBody>
      </p:sp>
      <p:sp>
        <p:nvSpPr>
          <p:cNvPr id="31760" name="Text Box 20"/>
          <p:cNvSpPr txBox="1">
            <a:spLocks noChangeArrowheads="1"/>
          </p:cNvSpPr>
          <p:nvPr/>
        </p:nvSpPr>
        <p:spPr bwMode="auto">
          <a:xfrm>
            <a:off x="1828800" y="4724400"/>
            <a:ext cx="88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cur</a:t>
            </a:r>
          </a:p>
        </p:txBody>
      </p:sp>
      <p:sp>
        <p:nvSpPr>
          <p:cNvPr id="31761" name="Line 21"/>
          <p:cNvSpPr>
            <a:spLocks noChangeShapeType="1"/>
          </p:cNvSpPr>
          <p:nvPr/>
        </p:nvSpPr>
        <p:spPr bwMode="auto">
          <a:xfrm>
            <a:off x="2362200" y="52578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31762" name="Rectangle 22"/>
          <p:cNvSpPr>
            <a:spLocks noChangeArrowheads="1"/>
          </p:cNvSpPr>
          <p:nvPr/>
        </p:nvSpPr>
        <p:spPr bwMode="auto">
          <a:xfrm>
            <a:off x="533400" y="2057400"/>
            <a:ext cx="6781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 (cur != NULL  &amp;&amp;  strcmp(cur-&gt;id, id) != 0)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    prev = cur;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    cur = cur-&gt;next;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  <a:cs typeface="Courier New" pitchFamily="49" charset="0"/>
              </a:rPr>
            </a:br>
            <a:r>
              <a:rPr lang="en-US" sz="1400" b="1">
                <a:latin typeface="Courier New" pitchFamily="49" charset="0"/>
                <a:cs typeface="Courier New" pitchFamily="49" charset="0"/>
              </a:rPr>
              <a:t>if (cur != NULL)</a:t>
            </a:r>
            <a:br>
              <a:rPr lang="en-US" sz="1400" b="1">
                <a:latin typeface="Courier New" pitchFamily="49" charset="0"/>
                <a:cs typeface="Courier New" pitchFamily="49" charset="0"/>
              </a:rPr>
            </a:br>
            <a:r>
              <a:rPr lang="en-US" sz="14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    prev-&gt;next = cur-&gt;next;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    free(cur);</a:t>
            </a:r>
            <a:br>
              <a:rPr lang="en-US" sz="1400" b="1">
                <a:latin typeface="Courier New" pitchFamily="49" charset="0"/>
                <a:cs typeface="Courier New" pitchFamily="49" charset="0"/>
              </a:rPr>
            </a:br>
            <a:r>
              <a:rPr lang="en-US" sz="14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 head;</a:t>
            </a:r>
          </a:p>
        </p:txBody>
      </p:sp>
      <p:sp>
        <p:nvSpPr>
          <p:cNvPr id="31763" name="AutoShape 23"/>
          <p:cNvSpPr>
            <a:spLocks noChangeArrowheads="1"/>
          </p:cNvSpPr>
          <p:nvPr/>
        </p:nvSpPr>
        <p:spPr bwMode="auto">
          <a:xfrm>
            <a:off x="152400" y="2057400"/>
            <a:ext cx="304800" cy="228600"/>
          </a:xfrm>
          <a:prstGeom prst="rightArrow">
            <a:avLst>
              <a:gd name="adj1" fmla="val 40278"/>
              <a:gd name="adj2" fmla="val 625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Linked Lists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2087563"/>
          </a:xfrm>
        </p:spPr>
        <p:txBody>
          <a:bodyPr/>
          <a:lstStyle/>
          <a:p>
            <a:pPr eaLnBrk="1" hangingPunct="1"/>
            <a:r>
              <a:rPr lang="en-US" smtClean="0"/>
              <a:t>A list is a chain of nodes.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typedef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node_type</a:t>
            </a:r>
            <a:br>
              <a:rPr lang="en-US" sz="2000" b="1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000" b="1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 &lt;data&gt;</a:t>
            </a:r>
            <a:br>
              <a:rPr lang="en-US" sz="2000" b="1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node_type* next;</a:t>
            </a:r>
            <a:br>
              <a:rPr lang="en-US" sz="2000" b="1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} Node;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514600"/>
            <a:ext cx="14478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924800" y="62484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/>
              <a:t>NULL</a:t>
            </a:r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990600" y="4953000"/>
            <a:ext cx="1800225" cy="1095375"/>
            <a:chOff x="624" y="3168"/>
            <a:chExt cx="1134" cy="690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24" y="3168"/>
              <a:ext cx="1134" cy="6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147" name="Line 8"/>
            <p:cNvSpPr>
              <a:spLocks noChangeShapeType="1"/>
            </p:cNvSpPr>
            <p:nvPr/>
          </p:nvSpPr>
          <p:spPr bwMode="auto">
            <a:xfrm>
              <a:off x="624" y="3648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148" name="Text Box 9"/>
            <p:cNvSpPr txBox="1">
              <a:spLocks noChangeArrowheads="1"/>
            </p:cNvSpPr>
            <p:nvPr/>
          </p:nvSpPr>
          <p:spPr bwMode="auto">
            <a:xfrm>
              <a:off x="624" y="3264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Data</a:t>
              </a:r>
            </a:p>
          </p:txBody>
        </p:sp>
        <p:sp>
          <p:nvSpPr>
            <p:cNvPr id="5149" name="Text Box 10"/>
            <p:cNvSpPr txBox="1">
              <a:spLocks noChangeArrowheads="1"/>
            </p:cNvSpPr>
            <p:nvPr/>
          </p:nvSpPr>
          <p:spPr bwMode="auto">
            <a:xfrm>
              <a:off x="624" y="3627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/>
                <a:t>Next</a:t>
              </a:r>
            </a:p>
          </p:txBody>
        </p:sp>
      </p:grpSp>
      <p:grpSp>
        <p:nvGrpSpPr>
          <p:cNvPr id="5127" name="Group 11"/>
          <p:cNvGrpSpPr>
            <a:grpSpLocks/>
          </p:cNvGrpSpPr>
          <p:nvPr/>
        </p:nvGrpSpPr>
        <p:grpSpPr bwMode="auto">
          <a:xfrm>
            <a:off x="3314700" y="4953000"/>
            <a:ext cx="1800225" cy="1095375"/>
            <a:chOff x="624" y="3168"/>
            <a:chExt cx="1134" cy="690"/>
          </a:xfrm>
        </p:grpSpPr>
        <p:sp>
          <p:nvSpPr>
            <p:cNvPr id="5142" name="Rectangle 12"/>
            <p:cNvSpPr>
              <a:spLocks noChangeArrowheads="1"/>
            </p:cNvSpPr>
            <p:nvPr/>
          </p:nvSpPr>
          <p:spPr bwMode="auto">
            <a:xfrm>
              <a:off x="624" y="3168"/>
              <a:ext cx="1134" cy="6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143" name="Line 13"/>
            <p:cNvSpPr>
              <a:spLocks noChangeShapeType="1"/>
            </p:cNvSpPr>
            <p:nvPr/>
          </p:nvSpPr>
          <p:spPr bwMode="auto">
            <a:xfrm>
              <a:off x="624" y="3648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144" name="Text Box 14"/>
            <p:cNvSpPr txBox="1">
              <a:spLocks noChangeArrowheads="1"/>
            </p:cNvSpPr>
            <p:nvPr/>
          </p:nvSpPr>
          <p:spPr bwMode="auto">
            <a:xfrm>
              <a:off x="624" y="3264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Data</a:t>
              </a:r>
            </a:p>
          </p:txBody>
        </p:sp>
        <p:sp>
          <p:nvSpPr>
            <p:cNvPr id="5145" name="Text Box 15"/>
            <p:cNvSpPr txBox="1">
              <a:spLocks noChangeArrowheads="1"/>
            </p:cNvSpPr>
            <p:nvPr/>
          </p:nvSpPr>
          <p:spPr bwMode="auto">
            <a:xfrm>
              <a:off x="624" y="3627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/>
                <a:t>Next</a:t>
              </a:r>
            </a:p>
          </p:txBody>
        </p:sp>
      </p:grpSp>
      <p:grpSp>
        <p:nvGrpSpPr>
          <p:cNvPr id="5128" name="Group 16"/>
          <p:cNvGrpSpPr>
            <a:grpSpLocks/>
          </p:cNvGrpSpPr>
          <p:nvPr/>
        </p:nvGrpSpPr>
        <p:grpSpPr bwMode="auto">
          <a:xfrm>
            <a:off x="5638800" y="4953000"/>
            <a:ext cx="1800225" cy="1095375"/>
            <a:chOff x="624" y="3168"/>
            <a:chExt cx="1134" cy="690"/>
          </a:xfrm>
        </p:grpSpPr>
        <p:sp>
          <p:nvSpPr>
            <p:cNvPr id="5138" name="Rectangle 17"/>
            <p:cNvSpPr>
              <a:spLocks noChangeArrowheads="1"/>
            </p:cNvSpPr>
            <p:nvPr/>
          </p:nvSpPr>
          <p:spPr bwMode="auto">
            <a:xfrm>
              <a:off x="624" y="3168"/>
              <a:ext cx="1134" cy="6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139" name="Line 18"/>
            <p:cNvSpPr>
              <a:spLocks noChangeShapeType="1"/>
            </p:cNvSpPr>
            <p:nvPr/>
          </p:nvSpPr>
          <p:spPr bwMode="auto">
            <a:xfrm>
              <a:off x="624" y="3648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140" name="Text Box 19"/>
            <p:cNvSpPr txBox="1">
              <a:spLocks noChangeArrowheads="1"/>
            </p:cNvSpPr>
            <p:nvPr/>
          </p:nvSpPr>
          <p:spPr bwMode="auto">
            <a:xfrm>
              <a:off x="624" y="3264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Data</a:t>
              </a:r>
            </a:p>
          </p:txBody>
        </p:sp>
        <p:sp>
          <p:nvSpPr>
            <p:cNvPr id="5141" name="Text Box 20"/>
            <p:cNvSpPr txBox="1">
              <a:spLocks noChangeArrowheads="1"/>
            </p:cNvSpPr>
            <p:nvPr/>
          </p:nvSpPr>
          <p:spPr bwMode="auto">
            <a:xfrm>
              <a:off x="624" y="3627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/>
                <a:t>Next</a:t>
              </a:r>
            </a:p>
          </p:txBody>
        </p:sp>
      </p:grpSp>
      <p:sp>
        <p:nvSpPr>
          <p:cNvPr id="5129" name="AutoShape 21"/>
          <p:cNvSpPr>
            <a:spLocks noChangeAspect="1" noChangeArrowheads="1"/>
          </p:cNvSpPr>
          <p:nvPr/>
        </p:nvSpPr>
        <p:spPr bwMode="auto">
          <a:xfrm flipV="1">
            <a:off x="8161338" y="6064250"/>
            <a:ext cx="212725" cy="18415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30" name="Line 22"/>
          <p:cNvSpPr>
            <a:spLocks noChangeShapeType="1"/>
          </p:cNvSpPr>
          <p:nvPr/>
        </p:nvSpPr>
        <p:spPr bwMode="auto">
          <a:xfrm>
            <a:off x="8153400" y="6189663"/>
            <a:ext cx="228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31" name="Line 23"/>
          <p:cNvSpPr>
            <a:spLocks noChangeShapeType="1"/>
          </p:cNvSpPr>
          <p:nvPr/>
        </p:nvSpPr>
        <p:spPr bwMode="auto">
          <a:xfrm>
            <a:off x="8153400" y="6116638"/>
            <a:ext cx="228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32" name="Line 24"/>
          <p:cNvSpPr>
            <a:spLocks noChangeShapeType="1"/>
          </p:cNvSpPr>
          <p:nvPr/>
        </p:nvSpPr>
        <p:spPr bwMode="auto">
          <a:xfrm>
            <a:off x="6934200" y="5867400"/>
            <a:ext cx="1343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33" name="Line 25"/>
          <p:cNvSpPr>
            <a:spLocks noChangeShapeType="1"/>
          </p:cNvSpPr>
          <p:nvPr/>
        </p:nvSpPr>
        <p:spPr bwMode="auto">
          <a:xfrm>
            <a:off x="8267700" y="5867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34" name="Line 26"/>
          <p:cNvSpPr>
            <a:spLocks noChangeShapeType="1"/>
          </p:cNvSpPr>
          <p:nvPr/>
        </p:nvSpPr>
        <p:spPr bwMode="auto">
          <a:xfrm flipV="1">
            <a:off x="4648200" y="4953000"/>
            <a:ext cx="990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5135" name="Line 27"/>
          <p:cNvSpPr>
            <a:spLocks noChangeShapeType="1"/>
          </p:cNvSpPr>
          <p:nvPr/>
        </p:nvSpPr>
        <p:spPr bwMode="auto">
          <a:xfrm flipV="1">
            <a:off x="2320925" y="4953000"/>
            <a:ext cx="990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5136" name="Text Box 28"/>
          <p:cNvSpPr txBox="1">
            <a:spLocks noChangeArrowheads="1"/>
          </p:cNvSpPr>
          <p:nvPr/>
        </p:nvSpPr>
        <p:spPr bwMode="auto">
          <a:xfrm>
            <a:off x="228600" y="40386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/>
              <a:t>head</a:t>
            </a:r>
          </a:p>
        </p:txBody>
      </p:sp>
      <p:sp>
        <p:nvSpPr>
          <p:cNvPr id="5137" name="Line 29"/>
          <p:cNvSpPr>
            <a:spLocks noChangeShapeType="1"/>
          </p:cNvSpPr>
          <p:nvPr/>
        </p:nvSpPr>
        <p:spPr bwMode="auto">
          <a:xfrm>
            <a:off x="457200" y="4343400"/>
            <a:ext cx="533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a student – mid list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1828800" y="5938838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14525</a:t>
            </a: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34290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74823</a:t>
            </a: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50292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53621</a:t>
            </a:r>
          </a:p>
        </p:txBody>
      </p:sp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66294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25773</a:t>
            </a:r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>
            <a:off x="27432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>
            <a:off x="43434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>
            <a:off x="59436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2778" name="Line 11"/>
          <p:cNvSpPr>
            <a:spLocks noChangeShapeType="1"/>
          </p:cNvSpPr>
          <p:nvPr/>
        </p:nvSpPr>
        <p:spPr bwMode="auto">
          <a:xfrm>
            <a:off x="75438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2779" name="Line 12"/>
          <p:cNvSpPr>
            <a:spLocks noChangeShapeType="1"/>
          </p:cNvSpPr>
          <p:nvPr/>
        </p:nvSpPr>
        <p:spPr bwMode="auto">
          <a:xfrm>
            <a:off x="914400" y="6248400"/>
            <a:ext cx="914400" cy="714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2780" name="Text Box 13"/>
          <p:cNvSpPr txBox="1">
            <a:spLocks noChangeArrowheads="1"/>
          </p:cNvSpPr>
          <p:nvPr/>
        </p:nvSpPr>
        <p:spPr bwMode="auto">
          <a:xfrm>
            <a:off x="0" y="6019800"/>
            <a:ext cx="88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head</a:t>
            </a:r>
          </a:p>
        </p:txBody>
      </p:sp>
      <p:sp>
        <p:nvSpPr>
          <p:cNvPr id="32781" name="Text Box 14"/>
          <p:cNvSpPr txBox="1">
            <a:spLocks noChangeArrowheads="1"/>
          </p:cNvSpPr>
          <p:nvPr/>
        </p:nvSpPr>
        <p:spPr bwMode="auto">
          <a:xfrm>
            <a:off x="7848600" y="2438400"/>
            <a:ext cx="10795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53621</a:t>
            </a:r>
          </a:p>
        </p:txBody>
      </p:sp>
      <p:sp>
        <p:nvSpPr>
          <p:cNvPr id="32782" name="Text Box 15"/>
          <p:cNvSpPr txBox="1">
            <a:spLocks noChangeArrowheads="1"/>
          </p:cNvSpPr>
          <p:nvPr/>
        </p:nvSpPr>
        <p:spPr bwMode="auto">
          <a:xfrm>
            <a:off x="8229600" y="60960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…</a:t>
            </a:r>
          </a:p>
        </p:txBody>
      </p:sp>
      <p:sp>
        <p:nvSpPr>
          <p:cNvPr id="32783" name="Text Box 16"/>
          <p:cNvSpPr txBox="1">
            <a:spLocks noChangeArrowheads="1"/>
          </p:cNvSpPr>
          <p:nvPr/>
        </p:nvSpPr>
        <p:spPr bwMode="auto">
          <a:xfrm>
            <a:off x="8153400" y="1981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ID</a:t>
            </a:r>
          </a:p>
        </p:txBody>
      </p:sp>
      <p:sp>
        <p:nvSpPr>
          <p:cNvPr id="32784" name="Text Box 17"/>
          <p:cNvSpPr txBox="1">
            <a:spLocks noChangeArrowheads="1"/>
          </p:cNvSpPr>
          <p:nvPr/>
        </p:nvSpPr>
        <p:spPr bwMode="auto">
          <a:xfrm>
            <a:off x="1828800" y="4724400"/>
            <a:ext cx="88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prev</a:t>
            </a:r>
          </a:p>
        </p:txBody>
      </p:sp>
      <p:sp>
        <p:nvSpPr>
          <p:cNvPr id="32785" name="Line 18"/>
          <p:cNvSpPr>
            <a:spLocks noChangeShapeType="1"/>
          </p:cNvSpPr>
          <p:nvPr/>
        </p:nvSpPr>
        <p:spPr bwMode="auto">
          <a:xfrm>
            <a:off x="2362200" y="52578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32786" name="Text Box 19"/>
          <p:cNvSpPr txBox="1">
            <a:spLocks noChangeArrowheads="1"/>
          </p:cNvSpPr>
          <p:nvPr/>
        </p:nvSpPr>
        <p:spPr bwMode="auto">
          <a:xfrm>
            <a:off x="3378200" y="4724400"/>
            <a:ext cx="88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cur</a:t>
            </a:r>
          </a:p>
        </p:txBody>
      </p:sp>
      <p:sp>
        <p:nvSpPr>
          <p:cNvPr id="32787" name="Line 20"/>
          <p:cNvSpPr>
            <a:spLocks noChangeShapeType="1"/>
          </p:cNvSpPr>
          <p:nvPr/>
        </p:nvSpPr>
        <p:spPr bwMode="auto">
          <a:xfrm>
            <a:off x="3911600" y="52578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32788" name="Rectangle 21"/>
          <p:cNvSpPr>
            <a:spLocks noChangeArrowheads="1"/>
          </p:cNvSpPr>
          <p:nvPr/>
        </p:nvSpPr>
        <p:spPr bwMode="auto">
          <a:xfrm>
            <a:off x="533400" y="2057400"/>
            <a:ext cx="6781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 (cur != NULL  &amp;&amp;  strcmp(cur-&gt;id, id) != 0)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    prev = cur;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    cur = cur-&gt;next;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  <a:cs typeface="Courier New" pitchFamily="49" charset="0"/>
              </a:rPr>
            </a:br>
            <a:r>
              <a:rPr lang="en-US" sz="1400" b="1">
                <a:latin typeface="Courier New" pitchFamily="49" charset="0"/>
                <a:cs typeface="Courier New" pitchFamily="49" charset="0"/>
              </a:rPr>
              <a:t>if (cur != NULL)</a:t>
            </a:r>
            <a:br>
              <a:rPr lang="en-US" sz="1400" b="1">
                <a:latin typeface="Courier New" pitchFamily="49" charset="0"/>
                <a:cs typeface="Courier New" pitchFamily="49" charset="0"/>
              </a:rPr>
            </a:br>
            <a:r>
              <a:rPr lang="en-US" sz="14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    prev-&gt;next = cur-&gt;next;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    free(cur);</a:t>
            </a:r>
            <a:br>
              <a:rPr lang="en-US" sz="1400" b="1">
                <a:latin typeface="Courier New" pitchFamily="49" charset="0"/>
                <a:cs typeface="Courier New" pitchFamily="49" charset="0"/>
              </a:rPr>
            </a:br>
            <a:r>
              <a:rPr lang="en-US" sz="14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 head;</a:t>
            </a:r>
          </a:p>
        </p:txBody>
      </p:sp>
      <p:sp>
        <p:nvSpPr>
          <p:cNvPr id="32789" name="AutoShape 22"/>
          <p:cNvSpPr>
            <a:spLocks noChangeArrowheads="1"/>
          </p:cNvSpPr>
          <p:nvPr/>
        </p:nvSpPr>
        <p:spPr bwMode="auto">
          <a:xfrm>
            <a:off x="152400" y="2057400"/>
            <a:ext cx="304800" cy="228600"/>
          </a:xfrm>
          <a:prstGeom prst="rightArrow">
            <a:avLst>
              <a:gd name="adj1" fmla="val 40278"/>
              <a:gd name="adj2" fmla="val 625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a student – mid list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828800" y="5938838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14525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34290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74823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50292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53621</a:t>
            </a:r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66294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25773</a:t>
            </a:r>
          </a:p>
        </p:txBody>
      </p:sp>
      <p:sp>
        <p:nvSpPr>
          <p:cNvPr id="33799" name="Line 8"/>
          <p:cNvSpPr>
            <a:spLocks noChangeShapeType="1"/>
          </p:cNvSpPr>
          <p:nvPr/>
        </p:nvSpPr>
        <p:spPr bwMode="auto">
          <a:xfrm>
            <a:off x="27432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3800" name="Line 9"/>
          <p:cNvSpPr>
            <a:spLocks noChangeShapeType="1"/>
          </p:cNvSpPr>
          <p:nvPr/>
        </p:nvSpPr>
        <p:spPr bwMode="auto">
          <a:xfrm>
            <a:off x="43434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>
            <a:off x="59436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3802" name="Line 11"/>
          <p:cNvSpPr>
            <a:spLocks noChangeShapeType="1"/>
          </p:cNvSpPr>
          <p:nvPr/>
        </p:nvSpPr>
        <p:spPr bwMode="auto">
          <a:xfrm>
            <a:off x="75438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3803" name="Line 12"/>
          <p:cNvSpPr>
            <a:spLocks noChangeShapeType="1"/>
          </p:cNvSpPr>
          <p:nvPr/>
        </p:nvSpPr>
        <p:spPr bwMode="auto">
          <a:xfrm>
            <a:off x="914400" y="6248400"/>
            <a:ext cx="914400" cy="714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3804" name="Text Box 13"/>
          <p:cNvSpPr txBox="1">
            <a:spLocks noChangeArrowheads="1"/>
          </p:cNvSpPr>
          <p:nvPr/>
        </p:nvSpPr>
        <p:spPr bwMode="auto">
          <a:xfrm>
            <a:off x="0" y="6019800"/>
            <a:ext cx="88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head</a:t>
            </a:r>
          </a:p>
        </p:txBody>
      </p:sp>
      <p:sp>
        <p:nvSpPr>
          <p:cNvPr id="33805" name="Text Box 14"/>
          <p:cNvSpPr txBox="1">
            <a:spLocks noChangeArrowheads="1"/>
          </p:cNvSpPr>
          <p:nvPr/>
        </p:nvSpPr>
        <p:spPr bwMode="auto">
          <a:xfrm>
            <a:off x="7848600" y="2438400"/>
            <a:ext cx="10795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53621</a:t>
            </a:r>
          </a:p>
        </p:txBody>
      </p: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8229600" y="60960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…</a:t>
            </a:r>
          </a:p>
        </p:txBody>
      </p:sp>
      <p:sp>
        <p:nvSpPr>
          <p:cNvPr id="33807" name="Text Box 16"/>
          <p:cNvSpPr txBox="1">
            <a:spLocks noChangeArrowheads="1"/>
          </p:cNvSpPr>
          <p:nvPr/>
        </p:nvSpPr>
        <p:spPr bwMode="auto">
          <a:xfrm>
            <a:off x="8153400" y="1981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ID</a:t>
            </a:r>
          </a:p>
        </p:txBody>
      </p: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3429000" y="4724400"/>
            <a:ext cx="88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prev</a:t>
            </a:r>
          </a:p>
        </p:txBody>
      </p:sp>
      <p:sp>
        <p:nvSpPr>
          <p:cNvPr id="33809" name="Line 18"/>
          <p:cNvSpPr>
            <a:spLocks noChangeShapeType="1"/>
          </p:cNvSpPr>
          <p:nvPr/>
        </p:nvSpPr>
        <p:spPr bwMode="auto">
          <a:xfrm>
            <a:off x="3962400" y="52578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33810" name="Text Box 19"/>
          <p:cNvSpPr txBox="1">
            <a:spLocks noChangeArrowheads="1"/>
          </p:cNvSpPr>
          <p:nvPr/>
        </p:nvSpPr>
        <p:spPr bwMode="auto">
          <a:xfrm>
            <a:off x="4978400" y="4724400"/>
            <a:ext cx="88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cur</a:t>
            </a:r>
          </a:p>
        </p:txBody>
      </p:sp>
      <p:sp>
        <p:nvSpPr>
          <p:cNvPr id="33811" name="Line 20"/>
          <p:cNvSpPr>
            <a:spLocks noChangeShapeType="1"/>
          </p:cNvSpPr>
          <p:nvPr/>
        </p:nvSpPr>
        <p:spPr bwMode="auto">
          <a:xfrm>
            <a:off x="5511800" y="52578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533400" y="2057400"/>
            <a:ext cx="6781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 (cur != NULL  &amp;&amp;  strcmp(cur-&gt;id, id) != 0)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    prev = cur;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    cur = cur-&gt;next;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  <a:cs typeface="Courier New" pitchFamily="49" charset="0"/>
              </a:rPr>
            </a:br>
            <a:r>
              <a:rPr lang="en-US" sz="1400" b="1">
                <a:latin typeface="Courier New" pitchFamily="49" charset="0"/>
                <a:cs typeface="Courier New" pitchFamily="49" charset="0"/>
              </a:rPr>
              <a:t>if (cur != NULL)</a:t>
            </a:r>
            <a:br>
              <a:rPr lang="en-US" sz="1400" b="1">
                <a:latin typeface="Courier New" pitchFamily="49" charset="0"/>
                <a:cs typeface="Courier New" pitchFamily="49" charset="0"/>
              </a:rPr>
            </a:br>
            <a:r>
              <a:rPr lang="en-US" sz="14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    prev-&gt;next = cur-&gt;next;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    free(cur);</a:t>
            </a:r>
            <a:br>
              <a:rPr lang="en-US" sz="1400" b="1">
                <a:latin typeface="Courier New" pitchFamily="49" charset="0"/>
                <a:cs typeface="Courier New" pitchFamily="49" charset="0"/>
              </a:rPr>
            </a:br>
            <a:r>
              <a:rPr lang="en-US" sz="14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 head;</a:t>
            </a:r>
          </a:p>
        </p:txBody>
      </p:sp>
      <p:sp>
        <p:nvSpPr>
          <p:cNvPr id="33813" name="AutoShape 22"/>
          <p:cNvSpPr>
            <a:spLocks noChangeArrowheads="1"/>
          </p:cNvSpPr>
          <p:nvPr/>
        </p:nvSpPr>
        <p:spPr bwMode="auto">
          <a:xfrm>
            <a:off x="152400" y="2057400"/>
            <a:ext cx="304800" cy="228600"/>
          </a:xfrm>
          <a:prstGeom prst="rightArrow">
            <a:avLst>
              <a:gd name="adj1" fmla="val 40278"/>
              <a:gd name="adj2" fmla="val 625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a student – mid list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828800" y="5938838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14525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34290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74823</a:t>
            </a: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50292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53621</a:t>
            </a:r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66294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25773</a:t>
            </a:r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>
            <a:off x="27432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4824" name="Line 10"/>
          <p:cNvSpPr>
            <a:spLocks noChangeShapeType="1"/>
          </p:cNvSpPr>
          <p:nvPr/>
        </p:nvSpPr>
        <p:spPr bwMode="auto">
          <a:xfrm>
            <a:off x="59436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4825" name="Line 11"/>
          <p:cNvSpPr>
            <a:spLocks noChangeShapeType="1"/>
          </p:cNvSpPr>
          <p:nvPr/>
        </p:nvSpPr>
        <p:spPr bwMode="auto">
          <a:xfrm>
            <a:off x="75438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4826" name="Line 12"/>
          <p:cNvSpPr>
            <a:spLocks noChangeShapeType="1"/>
          </p:cNvSpPr>
          <p:nvPr/>
        </p:nvSpPr>
        <p:spPr bwMode="auto">
          <a:xfrm>
            <a:off x="914400" y="6248400"/>
            <a:ext cx="914400" cy="714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4827" name="Text Box 13"/>
          <p:cNvSpPr txBox="1">
            <a:spLocks noChangeArrowheads="1"/>
          </p:cNvSpPr>
          <p:nvPr/>
        </p:nvSpPr>
        <p:spPr bwMode="auto">
          <a:xfrm>
            <a:off x="0" y="6019800"/>
            <a:ext cx="88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head</a:t>
            </a:r>
          </a:p>
        </p:txBody>
      </p:sp>
      <p:sp>
        <p:nvSpPr>
          <p:cNvPr id="34828" name="Text Box 14"/>
          <p:cNvSpPr txBox="1">
            <a:spLocks noChangeArrowheads="1"/>
          </p:cNvSpPr>
          <p:nvPr/>
        </p:nvSpPr>
        <p:spPr bwMode="auto">
          <a:xfrm>
            <a:off x="7848600" y="2438400"/>
            <a:ext cx="10795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53621</a:t>
            </a:r>
          </a:p>
        </p:txBody>
      </p:sp>
      <p:sp>
        <p:nvSpPr>
          <p:cNvPr id="34829" name="Text Box 15"/>
          <p:cNvSpPr txBox="1">
            <a:spLocks noChangeArrowheads="1"/>
          </p:cNvSpPr>
          <p:nvPr/>
        </p:nvSpPr>
        <p:spPr bwMode="auto">
          <a:xfrm>
            <a:off x="8229600" y="60960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…</a:t>
            </a:r>
          </a:p>
        </p:txBody>
      </p:sp>
      <p:sp>
        <p:nvSpPr>
          <p:cNvPr id="34830" name="Text Box 16"/>
          <p:cNvSpPr txBox="1">
            <a:spLocks noChangeArrowheads="1"/>
          </p:cNvSpPr>
          <p:nvPr/>
        </p:nvSpPr>
        <p:spPr bwMode="auto">
          <a:xfrm>
            <a:off x="8153400" y="1981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ID</a:t>
            </a:r>
          </a:p>
        </p:txBody>
      </p:sp>
      <p:sp>
        <p:nvSpPr>
          <p:cNvPr id="34831" name="Text Box 17"/>
          <p:cNvSpPr txBox="1">
            <a:spLocks noChangeArrowheads="1"/>
          </p:cNvSpPr>
          <p:nvPr/>
        </p:nvSpPr>
        <p:spPr bwMode="auto">
          <a:xfrm>
            <a:off x="3429000" y="4724400"/>
            <a:ext cx="88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prev</a:t>
            </a:r>
          </a:p>
        </p:txBody>
      </p:sp>
      <p:sp>
        <p:nvSpPr>
          <p:cNvPr id="34832" name="Line 18"/>
          <p:cNvSpPr>
            <a:spLocks noChangeShapeType="1"/>
          </p:cNvSpPr>
          <p:nvPr/>
        </p:nvSpPr>
        <p:spPr bwMode="auto">
          <a:xfrm>
            <a:off x="3962400" y="52578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34833" name="Text Box 19"/>
          <p:cNvSpPr txBox="1">
            <a:spLocks noChangeArrowheads="1"/>
          </p:cNvSpPr>
          <p:nvPr/>
        </p:nvSpPr>
        <p:spPr bwMode="auto">
          <a:xfrm>
            <a:off x="4978400" y="4724400"/>
            <a:ext cx="88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cur</a:t>
            </a:r>
          </a:p>
        </p:txBody>
      </p:sp>
      <p:sp>
        <p:nvSpPr>
          <p:cNvPr id="34834" name="Line 20"/>
          <p:cNvSpPr>
            <a:spLocks noChangeShapeType="1"/>
          </p:cNvSpPr>
          <p:nvPr/>
        </p:nvSpPr>
        <p:spPr bwMode="auto">
          <a:xfrm>
            <a:off x="5511800" y="52578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cxnSp>
        <p:nvCxnSpPr>
          <p:cNvPr id="34835" name="AutoShape 21"/>
          <p:cNvCxnSpPr>
            <a:cxnSpLocks noChangeShapeType="1"/>
            <a:endCxn id="34822" idx="0"/>
          </p:cNvCxnSpPr>
          <p:nvPr/>
        </p:nvCxnSpPr>
        <p:spPr bwMode="auto">
          <a:xfrm rot="-5400000">
            <a:off x="5575300" y="4711700"/>
            <a:ext cx="279400" cy="2743200"/>
          </a:xfrm>
          <a:prstGeom prst="curvedConnector3">
            <a:avLst>
              <a:gd name="adj1" fmla="val 181819"/>
            </a:avLst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836" name="Rectangle 25"/>
          <p:cNvSpPr>
            <a:spLocks noChangeArrowheads="1"/>
          </p:cNvSpPr>
          <p:nvPr/>
        </p:nvSpPr>
        <p:spPr bwMode="auto">
          <a:xfrm>
            <a:off x="533400" y="2057400"/>
            <a:ext cx="6781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 (cur != NULL  &amp;&amp;  strcmp(cur-&gt;id, id) != 0)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    prev = cur;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    cur = cur-&gt;next;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  <a:cs typeface="Courier New" pitchFamily="49" charset="0"/>
              </a:rPr>
            </a:br>
            <a:r>
              <a:rPr lang="en-US" sz="1400" b="1">
                <a:latin typeface="Courier New" pitchFamily="49" charset="0"/>
                <a:cs typeface="Courier New" pitchFamily="49" charset="0"/>
              </a:rPr>
              <a:t>if (cur != NULL)</a:t>
            </a:r>
            <a:br>
              <a:rPr lang="en-US" sz="1400" b="1">
                <a:latin typeface="Courier New" pitchFamily="49" charset="0"/>
                <a:cs typeface="Courier New" pitchFamily="49" charset="0"/>
              </a:rPr>
            </a:br>
            <a:r>
              <a:rPr lang="en-US" sz="14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    prev-&gt;next = cur-&gt;next;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    free(cur);</a:t>
            </a:r>
            <a:br>
              <a:rPr lang="en-US" sz="1400" b="1">
                <a:latin typeface="Courier New" pitchFamily="49" charset="0"/>
                <a:cs typeface="Courier New" pitchFamily="49" charset="0"/>
              </a:rPr>
            </a:br>
            <a:r>
              <a:rPr lang="en-US" sz="14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 head;</a:t>
            </a:r>
          </a:p>
        </p:txBody>
      </p:sp>
      <p:sp>
        <p:nvSpPr>
          <p:cNvPr id="34837" name="AutoShape 26"/>
          <p:cNvSpPr>
            <a:spLocks noChangeArrowheads="1"/>
          </p:cNvSpPr>
          <p:nvPr/>
        </p:nvSpPr>
        <p:spPr bwMode="auto">
          <a:xfrm>
            <a:off x="152400" y="3657600"/>
            <a:ext cx="304800" cy="228600"/>
          </a:xfrm>
          <a:prstGeom prst="rightArrow">
            <a:avLst>
              <a:gd name="adj1" fmla="val 40278"/>
              <a:gd name="adj2" fmla="val 625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a student – mid list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6781800" cy="2417763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(cur != NULL  &amp;&amp;  strcmp(cur-&gt;id, id) != 0)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prev = cur;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cur = cur-&gt;next;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b="1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if (cur != NULL)</a:t>
            </a:r>
            <a:br>
              <a:rPr lang="en-US" sz="1400" b="1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prev-&gt;next = cur-&gt;next;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free(cur);</a:t>
            </a:r>
            <a:br>
              <a:rPr lang="en-US" sz="1400" b="1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head;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828800" y="5938838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14525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4290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74823</a:t>
            </a:r>
          </a:p>
        </p:txBody>
      </p:sp>
      <p:sp>
        <p:nvSpPr>
          <p:cNvPr id="35846" name="Rectangle 7"/>
          <p:cNvSpPr>
            <a:spLocks noChangeArrowheads="1"/>
          </p:cNvSpPr>
          <p:nvPr/>
        </p:nvSpPr>
        <p:spPr bwMode="auto">
          <a:xfrm>
            <a:off x="66294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>
                <a:latin typeface="Tahoma" pitchFamily="34" charset="0"/>
              </a:rPr>
              <a:t>25773</a:t>
            </a:r>
          </a:p>
        </p:txBody>
      </p:sp>
      <p:sp>
        <p:nvSpPr>
          <p:cNvPr id="35847" name="Line 8"/>
          <p:cNvSpPr>
            <a:spLocks noChangeShapeType="1"/>
          </p:cNvSpPr>
          <p:nvPr/>
        </p:nvSpPr>
        <p:spPr bwMode="auto">
          <a:xfrm>
            <a:off x="27432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5848" name="Line 10"/>
          <p:cNvSpPr>
            <a:spLocks noChangeShapeType="1"/>
          </p:cNvSpPr>
          <p:nvPr/>
        </p:nvSpPr>
        <p:spPr bwMode="auto">
          <a:xfrm>
            <a:off x="75438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5849" name="Line 11"/>
          <p:cNvSpPr>
            <a:spLocks noChangeShapeType="1"/>
          </p:cNvSpPr>
          <p:nvPr/>
        </p:nvSpPr>
        <p:spPr bwMode="auto">
          <a:xfrm>
            <a:off x="914400" y="6248400"/>
            <a:ext cx="914400" cy="714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5850" name="Text Box 12"/>
          <p:cNvSpPr txBox="1">
            <a:spLocks noChangeArrowheads="1"/>
          </p:cNvSpPr>
          <p:nvPr/>
        </p:nvSpPr>
        <p:spPr bwMode="auto">
          <a:xfrm>
            <a:off x="0" y="6019800"/>
            <a:ext cx="88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head</a:t>
            </a:r>
          </a:p>
        </p:txBody>
      </p:sp>
      <p:sp>
        <p:nvSpPr>
          <p:cNvPr id="35851" name="Text Box 13"/>
          <p:cNvSpPr txBox="1">
            <a:spLocks noChangeArrowheads="1"/>
          </p:cNvSpPr>
          <p:nvPr/>
        </p:nvSpPr>
        <p:spPr bwMode="auto">
          <a:xfrm>
            <a:off x="7848600" y="2438400"/>
            <a:ext cx="10795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53621</a:t>
            </a:r>
          </a:p>
        </p:txBody>
      </p:sp>
      <p:sp>
        <p:nvSpPr>
          <p:cNvPr id="35852" name="Text Box 14"/>
          <p:cNvSpPr txBox="1">
            <a:spLocks noChangeArrowheads="1"/>
          </p:cNvSpPr>
          <p:nvPr/>
        </p:nvSpPr>
        <p:spPr bwMode="auto">
          <a:xfrm>
            <a:off x="8229600" y="60960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…</a:t>
            </a:r>
          </a:p>
        </p:txBody>
      </p:sp>
      <p:sp>
        <p:nvSpPr>
          <p:cNvPr id="35853" name="Text Box 15"/>
          <p:cNvSpPr txBox="1">
            <a:spLocks noChangeArrowheads="1"/>
          </p:cNvSpPr>
          <p:nvPr/>
        </p:nvSpPr>
        <p:spPr bwMode="auto">
          <a:xfrm>
            <a:off x="8153400" y="1981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ID</a:t>
            </a:r>
          </a:p>
        </p:txBody>
      </p:sp>
      <p:sp>
        <p:nvSpPr>
          <p:cNvPr id="35854" name="Text Box 16"/>
          <p:cNvSpPr txBox="1">
            <a:spLocks noChangeArrowheads="1"/>
          </p:cNvSpPr>
          <p:nvPr/>
        </p:nvSpPr>
        <p:spPr bwMode="auto">
          <a:xfrm>
            <a:off x="3429000" y="4724400"/>
            <a:ext cx="88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prev</a:t>
            </a:r>
          </a:p>
        </p:txBody>
      </p:sp>
      <p:sp>
        <p:nvSpPr>
          <p:cNvPr id="35855" name="Line 17"/>
          <p:cNvSpPr>
            <a:spLocks noChangeShapeType="1"/>
          </p:cNvSpPr>
          <p:nvPr/>
        </p:nvSpPr>
        <p:spPr bwMode="auto">
          <a:xfrm>
            <a:off x="3962400" y="52578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35856" name="Text Box 18"/>
          <p:cNvSpPr txBox="1">
            <a:spLocks noChangeArrowheads="1"/>
          </p:cNvSpPr>
          <p:nvPr/>
        </p:nvSpPr>
        <p:spPr bwMode="auto">
          <a:xfrm>
            <a:off x="4978400" y="4724400"/>
            <a:ext cx="88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cur</a:t>
            </a:r>
          </a:p>
        </p:txBody>
      </p:sp>
      <p:sp>
        <p:nvSpPr>
          <p:cNvPr id="35857" name="Line 19"/>
          <p:cNvSpPr>
            <a:spLocks noChangeShapeType="1"/>
          </p:cNvSpPr>
          <p:nvPr/>
        </p:nvSpPr>
        <p:spPr bwMode="auto">
          <a:xfrm>
            <a:off x="5511800" y="52578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cxnSp>
        <p:nvCxnSpPr>
          <p:cNvPr id="35858" name="AutoShape 20"/>
          <p:cNvCxnSpPr>
            <a:cxnSpLocks noChangeShapeType="1"/>
            <a:endCxn id="35846" idx="0"/>
          </p:cNvCxnSpPr>
          <p:nvPr/>
        </p:nvCxnSpPr>
        <p:spPr bwMode="auto">
          <a:xfrm rot="-5400000">
            <a:off x="5575300" y="4711700"/>
            <a:ext cx="279400" cy="2743200"/>
          </a:xfrm>
          <a:prstGeom prst="curvedConnector3">
            <a:avLst>
              <a:gd name="adj1" fmla="val 181819"/>
            </a:avLst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859" name="AutoShape 21"/>
          <p:cNvSpPr>
            <a:spLocks noChangeArrowheads="1"/>
          </p:cNvSpPr>
          <p:nvPr/>
        </p:nvSpPr>
        <p:spPr bwMode="auto">
          <a:xfrm>
            <a:off x="152400" y="3886200"/>
            <a:ext cx="304800" cy="228600"/>
          </a:xfrm>
          <a:prstGeom prst="rightArrow">
            <a:avLst>
              <a:gd name="adj1" fmla="val 40278"/>
              <a:gd name="adj2" fmla="val 625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all students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772400" cy="45354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free_list(sStudent *head)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   sStudent *temp = head;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while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(head != NULL)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   {</a:t>
            </a:r>
            <a:br>
              <a:rPr lang="en-US" sz="2400" b="1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       temp = head;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       head = head-&gt;next;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       free(temp);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600200" y="5938838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2004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8006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64008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25146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1148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57150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7898" name="Text Box 13"/>
          <p:cNvSpPr txBox="1">
            <a:spLocks noChangeArrowheads="1"/>
          </p:cNvSpPr>
          <p:nvPr/>
        </p:nvSpPr>
        <p:spPr bwMode="auto">
          <a:xfrm>
            <a:off x="73152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sp>
        <p:nvSpPr>
          <p:cNvPr id="37899" name="Text Box 14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sp>
        <p:nvSpPr>
          <p:cNvPr id="37900" name="Rectangle 16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(head != NULL)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37901" name="AutoShape 17"/>
          <p:cNvCxnSpPr>
            <a:cxnSpLocks noChangeShapeType="1"/>
            <a:stCxn id="37899" idx="2"/>
            <a:endCxn id="37891" idx="0"/>
          </p:cNvCxnSpPr>
          <p:nvPr/>
        </p:nvCxnSpPr>
        <p:spPr bwMode="auto">
          <a:xfrm rot="5400000">
            <a:off x="2433637" y="2276476"/>
            <a:ext cx="3286125" cy="4038600"/>
          </a:xfrm>
          <a:prstGeom prst="bentConnector3">
            <a:avLst>
              <a:gd name="adj1" fmla="val 7009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7902" name="AutoShape 18"/>
          <p:cNvCxnSpPr>
            <a:cxnSpLocks noChangeShapeType="1"/>
            <a:stCxn id="37898" idx="2"/>
            <a:endCxn id="37891" idx="0"/>
          </p:cNvCxnSpPr>
          <p:nvPr/>
        </p:nvCxnSpPr>
        <p:spPr bwMode="auto">
          <a:xfrm rot="5400000">
            <a:off x="3290887" y="1419226"/>
            <a:ext cx="3286125" cy="5753100"/>
          </a:xfrm>
          <a:prstGeom prst="bentConnector3">
            <a:avLst>
              <a:gd name="adj1" fmla="val 84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37903" name="Group 19"/>
          <p:cNvGrpSpPr>
            <a:grpSpLocks/>
          </p:cNvGrpSpPr>
          <p:nvPr/>
        </p:nvGrpSpPr>
        <p:grpSpPr bwMode="auto">
          <a:xfrm>
            <a:off x="7315200" y="6248400"/>
            <a:ext cx="457200" cy="304800"/>
            <a:chOff x="4272" y="2304"/>
            <a:chExt cx="288" cy="192"/>
          </a:xfrm>
        </p:grpSpPr>
        <p:sp>
          <p:nvSpPr>
            <p:cNvPr id="37904" name="AutoShape 20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7905" name="Line 21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7906" name="Line 22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7907" name="Line 23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7908" name="Line 24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600200" y="5938838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2004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8006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64008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25146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41148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57150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8922" name="Text Box 12"/>
          <p:cNvSpPr txBox="1">
            <a:spLocks noChangeArrowheads="1"/>
          </p:cNvSpPr>
          <p:nvPr/>
        </p:nvSpPr>
        <p:spPr bwMode="auto">
          <a:xfrm>
            <a:off x="73152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sp>
        <p:nvSpPr>
          <p:cNvPr id="38923" name="Text Box 13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cxnSp>
        <p:nvCxnSpPr>
          <p:cNvPr id="38924" name="AutoShape 15"/>
          <p:cNvCxnSpPr>
            <a:cxnSpLocks noChangeShapeType="1"/>
            <a:stCxn id="38923" idx="2"/>
            <a:endCxn id="38915" idx="0"/>
          </p:cNvCxnSpPr>
          <p:nvPr/>
        </p:nvCxnSpPr>
        <p:spPr bwMode="auto">
          <a:xfrm rot="5400000">
            <a:off x="2433637" y="2276476"/>
            <a:ext cx="3286125" cy="4038600"/>
          </a:xfrm>
          <a:prstGeom prst="bentConnector3">
            <a:avLst>
              <a:gd name="adj1" fmla="val 7009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8925" name="AutoShape 16"/>
          <p:cNvCxnSpPr>
            <a:cxnSpLocks noChangeShapeType="1"/>
            <a:stCxn id="38922" idx="2"/>
            <a:endCxn id="38915" idx="0"/>
          </p:cNvCxnSpPr>
          <p:nvPr/>
        </p:nvCxnSpPr>
        <p:spPr bwMode="auto">
          <a:xfrm rot="5400000">
            <a:off x="3290887" y="1419226"/>
            <a:ext cx="3286125" cy="5753100"/>
          </a:xfrm>
          <a:prstGeom prst="bentConnector3">
            <a:avLst>
              <a:gd name="adj1" fmla="val 84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38926" name="Group 23"/>
          <p:cNvGrpSpPr>
            <a:grpSpLocks/>
          </p:cNvGrpSpPr>
          <p:nvPr/>
        </p:nvGrpSpPr>
        <p:grpSpPr bwMode="auto">
          <a:xfrm>
            <a:off x="7315200" y="6248400"/>
            <a:ext cx="457200" cy="304800"/>
            <a:chOff x="4272" y="2304"/>
            <a:chExt cx="288" cy="192"/>
          </a:xfrm>
        </p:grpSpPr>
        <p:sp>
          <p:nvSpPr>
            <p:cNvPr id="38928" name="AutoShape 17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8929" name="Line 19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930" name="Line 20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931" name="Line 21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932" name="Line 22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38927" name="Rectangle 24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(head != NULL)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600200" y="5938838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2004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48006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64008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25146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41148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57150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73152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cxnSp>
        <p:nvCxnSpPr>
          <p:cNvPr id="39948" name="AutoShape 12"/>
          <p:cNvCxnSpPr>
            <a:cxnSpLocks noChangeShapeType="1"/>
            <a:stCxn id="39947" idx="2"/>
            <a:endCxn id="39939" idx="0"/>
          </p:cNvCxnSpPr>
          <p:nvPr/>
        </p:nvCxnSpPr>
        <p:spPr bwMode="auto">
          <a:xfrm rot="5400000">
            <a:off x="2433637" y="2276476"/>
            <a:ext cx="3286125" cy="4038600"/>
          </a:xfrm>
          <a:prstGeom prst="bentConnector3">
            <a:avLst>
              <a:gd name="adj1" fmla="val 7009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9949" name="AutoShape 13"/>
          <p:cNvCxnSpPr>
            <a:cxnSpLocks noChangeShapeType="1"/>
            <a:stCxn id="39946" idx="2"/>
            <a:endCxn id="39939" idx="0"/>
          </p:cNvCxnSpPr>
          <p:nvPr/>
        </p:nvCxnSpPr>
        <p:spPr bwMode="auto">
          <a:xfrm rot="5400000">
            <a:off x="3290887" y="1419226"/>
            <a:ext cx="3286125" cy="5753100"/>
          </a:xfrm>
          <a:prstGeom prst="bentConnector3">
            <a:avLst>
              <a:gd name="adj1" fmla="val 84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39950" name="Group 14"/>
          <p:cNvGrpSpPr>
            <a:grpSpLocks/>
          </p:cNvGrpSpPr>
          <p:nvPr/>
        </p:nvGrpSpPr>
        <p:grpSpPr bwMode="auto">
          <a:xfrm>
            <a:off x="7315200" y="6248400"/>
            <a:ext cx="457200" cy="304800"/>
            <a:chOff x="4272" y="2304"/>
            <a:chExt cx="288" cy="192"/>
          </a:xfrm>
        </p:grpSpPr>
        <p:sp>
          <p:nvSpPr>
            <p:cNvPr id="39952" name="AutoShape 15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9953" name="Line 16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9954" name="Line 17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9955" name="Line 18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9956" name="Line 19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39951" name="Rectangle 21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(head != NULL)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600200" y="5938838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2004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8006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64008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25146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41148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57150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0970" name="Text Box 12"/>
          <p:cNvSpPr txBox="1">
            <a:spLocks noChangeArrowheads="1"/>
          </p:cNvSpPr>
          <p:nvPr/>
        </p:nvSpPr>
        <p:spPr bwMode="auto">
          <a:xfrm>
            <a:off x="73152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cxnSp>
        <p:nvCxnSpPr>
          <p:cNvPr id="40971" name="AutoShape 15"/>
          <p:cNvCxnSpPr>
            <a:cxnSpLocks noChangeShapeType="1"/>
            <a:endCxn id="40963" idx="0"/>
          </p:cNvCxnSpPr>
          <p:nvPr/>
        </p:nvCxnSpPr>
        <p:spPr bwMode="auto">
          <a:xfrm rot="5400000">
            <a:off x="2433637" y="2276476"/>
            <a:ext cx="3286125" cy="4038600"/>
          </a:xfrm>
          <a:prstGeom prst="bentConnector3">
            <a:avLst>
              <a:gd name="adj1" fmla="val 7009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0972" name="AutoShape 16"/>
          <p:cNvCxnSpPr>
            <a:cxnSpLocks noChangeShapeType="1"/>
            <a:stCxn id="40970" idx="2"/>
            <a:endCxn id="40964" idx="0"/>
          </p:cNvCxnSpPr>
          <p:nvPr/>
        </p:nvCxnSpPr>
        <p:spPr bwMode="auto">
          <a:xfrm rot="5400000">
            <a:off x="4088606" y="2221707"/>
            <a:ext cx="3290887" cy="4152900"/>
          </a:xfrm>
          <a:prstGeom prst="bentConnector3">
            <a:avLst>
              <a:gd name="adj1" fmla="val 8928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40973" name="Group 17"/>
          <p:cNvGrpSpPr>
            <a:grpSpLocks/>
          </p:cNvGrpSpPr>
          <p:nvPr/>
        </p:nvGrpSpPr>
        <p:grpSpPr bwMode="auto">
          <a:xfrm>
            <a:off x="7315200" y="6248400"/>
            <a:ext cx="457200" cy="304800"/>
            <a:chOff x="4272" y="2304"/>
            <a:chExt cx="288" cy="192"/>
          </a:xfrm>
        </p:grpSpPr>
        <p:sp>
          <p:nvSpPr>
            <p:cNvPr id="40976" name="AutoShape 18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0977" name="Line 19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0978" name="Line 20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0979" name="Line 21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0980" name="Line 22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0974" name="Text Box 23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sp>
        <p:nvSpPr>
          <p:cNvPr id="40975" name="Rectangle 24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(head != NULL)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600200" y="5938838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2004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8006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4008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25146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1148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57150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1994" name="Text Box 12"/>
          <p:cNvSpPr txBox="1">
            <a:spLocks noChangeArrowheads="1"/>
          </p:cNvSpPr>
          <p:nvPr/>
        </p:nvSpPr>
        <p:spPr bwMode="auto">
          <a:xfrm>
            <a:off x="73152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cxnSp>
        <p:nvCxnSpPr>
          <p:cNvPr id="41995" name="AutoShape 15"/>
          <p:cNvCxnSpPr>
            <a:cxnSpLocks noChangeShapeType="1"/>
            <a:endCxn id="41987" idx="0"/>
          </p:cNvCxnSpPr>
          <p:nvPr/>
        </p:nvCxnSpPr>
        <p:spPr bwMode="auto">
          <a:xfrm rot="5400000">
            <a:off x="2433637" y="2276476"/>
            <a:ext cx="3286125" cy="4038600"/>
          </a:xfrm>
          <a:prstGeom prst="bentConnector3">
            <a:avLst>
              <a:gd name="adj1" fmla="val 7009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1996" name="AutoShape 16"/>
          <p:cNvCxnSpPr>
            <a:cxnSpLocks noChangeShapeType="1"/>
            <a:stCxn id="41994" idx="2"/>
            <a:endCxn id="41988" idx="0"/>
          </p:cNvCxnSpPr>
          <p:nvPr/>
        </p:nvCxnSpPr>
        <p:spPr bwMode="auto">
          <a:xfrm rot="5400000">
            <a:off x="4088606" y="2221707"/>
            <a:ext cx="3290887" cy="4152900"/>
          </a:xfrm>
          <a:prstGeom prst="bentConnector3">
            <a:avLst>
              <a:gd name="adj1" fmla="val 8928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41997" name="Group 24"/>
          <p:cNvGrpSpPr>
            <a:grpSpLocks/>
          </p:cNvGrpSpPr>
          <p:nvPr/>
        </p:nvGrpSpPr>
        <p:grpSpPr bwMode="auto">
          <a:xfrm>
            <a:off x="1371600" y="5791200"/>
            <a:ext cx="1371600" cy="914400"/>
            <a:chOff x="864" y="3648"/>
            <a:chExt cx="864" cy="576"/>
          </a:xfrm>
        </p:grpSpPr>
        <p:sp>
          <p:nvSpPr>
            <p:cNvPr id="42006" name="Line 22"/>
            <p:cNvSpPr>
              <a:spLocks noChangeShapeType="1"/>
            </p:cNvSpPr>
            <p:nvPr/>
          </p:nvSpPr>
          <p:spPr bwMode="auto">
            <a:xfrm>
              <a:off x="864" y="3648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 flipV="1">
              <a:off x="864" y="3648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41998" name="Group 25"/>
          <p:cNvGrpSpPr>
            <a:grpSpLocks/>
          </p:cNvGrpSpPr>
          <p:nvPr/>
        </p:nvGrpSpPr>
        <p:grpSpPr bwMode="auto">
          <a:xfrm>
            <a:off x="7315200" y="6248400"/>
            <a:ext cx="457200" cy="304800"/>
            <a:chOff x="4272" y="2304"/>
            <a:chExt cx="288" cy="192"/>
          </a:xfrm>
        </p:grpSpPr>
        <p:sp>
          <p:nvSpPr>
            <p:cNvPr id="42001" name="AutoShape 26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2002" name="Line 27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2003" name="Line 28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2004" name="Line 29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2005" name="Line 30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1999" name="Text Box 31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sp>
        <p:nvSpPr>
          <p:cNvPr id="42000" name="Rectangle 32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(head != NULL)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Linked Lists Operations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 </a:t>
            </a:r>
          </a:p>
          <a:p>
            <a:pPr lvl="1" eaLnBrk="1" hangingPunct="1"/>
            <a:r>
              <a:rPr lang="en-US" smtClean="0"/>
              <a:t> front, back, middle</a:t>
            </a:r>
          </a:p>
          <a:p>
            <a:pPr eaLnBrk="1" hangingPunct="1"/>
            <a:r>
              <a:rPr lang="en-US" smtClean="0"/>
              <a:t>Delete</a:t>
            </a:r>
          </a:p>
          <a:p>
            <a:pPr eaLnBrk="1" hangingPunct="1"/>
            <a:r>
              <a:rPr lang="en-US" smtClean="0"/>
              <a:t>Find</a:t>
            </a:r>
          </a:p>
          <a:p>
            <a:pPr eaLnBrk="1" hangingPunct="1"/>
            <a:r>
              <a:rPr lang="en-US" smtClean="0"/>
              <a:t>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32004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48006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3013" name="Rectangle 6"/>
          <p:cNvSpPr>
            <a:spLocks noChangeArrowheads="1"/>
          </p:cNvSpPr>
          <p:nvPr/>
        </p:nvSpPr>
        <p:spPr bwMode="auto">
          <a:xfrm>
            <a:off x="64008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3014" name="Line 8"/>
          <p:cNvSpPr>
            <a:spLocks noChangeShapeType="1"/>
          </p:cNvSpPr>
          <p:nvPr/>
        </p:nvSpPr>
        <p:spPr bwMode="auto">
          <a:xfrm>
            <a:off x="41148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3015" name="Line 9"/>
          <p:cNvSpPr>
            <a:spLocks noChangeShapeType="1"/>
          </p:cNvSpPr>
          <p:nvPr/>
        </p:nvSpPr>
        <p:spPr bwMode="auto">
          <a:xfrm>
            <a:off x="57150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3016" name="Text Box 12"/>
          <p:cNvSpPr txBox="1">
            <a:spLocks noChangeArrowheads="1"/>
          </p:cNvSpPr>
          <p:nvPr/>
        </p:nvSpPr>
        <p:spPr bwMode="auto">
          <a:xfrm>
            <a:off x="73152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cxnSp>
        <p:nvCxnSpPr>
          <p:cNvPr id="43017" name="AutoShape 16"/>
          <p:cNvCxnSpPr>
            <a:cxnSpLocks noChangeShapeType="1"/>
            <a:stCxn id="43016" idx="2"/>
            <a:endCxn id="43011" idx="0"/>
          </p:cNvCxnSpPr>
          <p:nvPr/>
        </p:nvCxnSpPr>
        <p:spPr bwMode="auto">
          <a:xfrm rot="5400000">
            <a:off x="4088606" y="2221707"/>
            <a:ext cx="3290887" cy="4152900"/>
          </a:xfrm>
          <a:prstGeom prst="bentConnector3">
            <a:avLst>
              <a:gd name="adj1" fmla="val 8928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43018" name="Group 20"/>
          <p:cNvGrpSpPr>
            <a:grpSpLocks/>
          </p:cNvGrpSpPr>
          <p:nvPr/>
        </p:nvGrpSpPr>
        <p:grpSpPr bwMode="auto">
          <a:xfrm>
            <a:off x="7315200" y="6248400"/>
            <a:ext cx="457200" cy="304800"/>
            <a:chOff x="4272" y="2304"/>
            <a:chExt cx="288" cy="192"/>
          </a:xfrm>
        </p:grpSpPr>
        <p:sp>
          <p:nvSpPr>
            <p:cNvPr id="43022" name="AutoShape 21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23" name="Line 22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3024" name="Line 23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3025" name="Line 24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3026" name="Line 25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3019" name="Text Box 26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sp>
        <p:nvSpPr>
          <p:cNvPr id="43020" name="Rectangle 27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(head != NULL)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43021" name="AutoShape 28"/>
          <p:cNvCxnSpPr>
            <a:cxnSpLocks noChangeShapeType="1"/>
          </p:cNvCxnSpPr>
          <p:nvPr/>
        </p:nvCxnSpPr>
        <p:spPr bwMode="auto">
          <a:xfrm rot="5400000">
            <a:off x="2433637" y="2276476"/>
            <a:ext cx="3286125" cy="4038600"/>
          </a:xfrm>
          <a:prstGeom prst="bentConnector3">
            <a:avLst>
              <a:gd name="adj1" fmla="val 7009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32004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48006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37" name="Rectangle 6"/>
          <p:cNvSpPr>
            <a:spLocks noChangeArrowheads="1"/>
          </p:cNvSpPr>
          <p:nvPr/>
        </p:nvSpPr>
        <p:spPr bwMode="auto">
          <a:xfrm>
            <a:off x="64008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38" name="Line 8"/>
          <p:cNvSpPr>
            <a:spLocks noChangeShapeType="1"/>
          </p:cNvSpPr>
          <p:nvPr/>
        </p:nvSpPr>
        <p:spPr bwMode="auto">
          <a:xfrm>
            <a:off x="41148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4039" name="Line 9"/>
          <p:cNvSpPr>
            <a:spLocks noChangeShapeType="1"/>
          </p:cNvSpPr>
          <p:nvPr/>
        </p:nvSpPr>
        <p:spPr bwMode="auto">
          <a:xfrm>
            <a:off x="57150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4040" name="Text Box 12"/>
          <p:cNvSpPr txBox="1">
            <a:spLocks noChangeArrowheads="1"/>
          </p:cNvSpPr>
          <p:nvPr/>
        </p:nvSpPr>
        <p:spPr bwMode="auto">
          <a:xfrm>
            <a:off x="73152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cxnSp>
        <p:nvCxnSpPr>
          <p:cNvPr id="44041" name="AutoShape 15"/>
          <p:cNvCxnSpPr>
            <a:cxnSpLocks noChangeShapeType="1"/>
            <a:endCxn id="44035" idx="0"/>
          </p:cNvCxnSpPr>
          <p:nvPr/>
        </p:nvCxnSpPr>
        <p:spPr bwMode="auto">
          <a:xfrm rot="5400000">
            <a:off x="3231356" y="3078957"/>
            <a:ext cx="3290887" cy="2438400"/>
          </a:xfrm>
          <a:prstGeom prst="bentConnector3">
            <a:avLst>
              <a:gd name="adj1" fmla="val 7264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42" name="AutoShape 16"/>
          <p:cNvCxnSpPr>
            <a:cxnSpLocks noChangeShapeType="1"/>
            <a:stCxn id="44040" idx="2"/>
            <a:endCxn id="44035" idx="0"/>
          </p:cNvCxnSpPr>
          <p:nvPr/>
        </p:nvCxnSpPr>
        <p:spPr bwMode="auto">
          <a:xfrm rot="5400000">
            <a:off x="4088606" y="2221707"/>
            <a:ext cx="3290887" cy="4152900"/>
          </a:xfrm>
          <a:prstGeom prst="bentConnector3">
            <a:avLst>
              <a:gd name="adj1" fmla="val 8928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44043" name="Group 20"/>
          <p:cNvGrpSpPr>
            <a:grpSpLocks/>
          </p:cNvGrpSpPr>
          <p:nvPr/>
        </p:nvGrpSpPr>
        <p:grpSpPr bwMode="auto">
          <a:xfrm>
            <a:off x="7315200" y="6248400"/>
            <a:ext cx="457200" cy="304800"/>
            <a:chOff x="4272" y="2304"/>
            <a:chExt cx="288" cy="192"/>
          </a:xfrm>
        </p:grpSpPr>
        <p:sp>
          <p:nvSpPr>
            <p:cNvPr id="44046" name="AutoShape 21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4047" name="Line 22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4048" name="Line 23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4049" name="Line 24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4050" name="Line 25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4044" name="Text Box 26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sp>
        <p:nvSpPr>
          <p:cNvPr id="44045" name="Rectangle 27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(head != NULL)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32004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48006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61" name="Rectangle 6"/>
          <p:cNvSpPr>
            <a:spLocks noChangeArrowheads="1"/>
          </p:cNvSpPr>
          <p:nvPr/>
        </p:nvSpPr>
        <p:spPr bwMode="auto">
          <a:xfrm>
            <a:off x="64008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62" name="Line 8"/>
          <p:cNvSpPr>
            <a:spLocks noChangeShapeType="1"/>
          </p:cNvSpPr>
          <p:nvPr/>
        </p:nvSpPr>
        <p:spPr bwMode="auto">
          <a:xfrm>
            <a:off x="41148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5063" name="Line 9"/>
          <p:cNvSpPr>
            <a:spLocks noChangeShapeType="1"/>
          </p:cNvSpPr>
          <p:nvPr/>
        </p:nvSpPr>
        <p:spPr bwMode="auto">
          <a:xfrm>
            <a:off x="57150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5064" name="Text Box 12"/>
          <p:cNvSpPr txBox="1">
            <a:spLocks noChangeArrowheads="1"/>
          </p:cNvSpPr>
          <p:nvPr/>
        </p:nvSpPr>
        <p:spPr bwMode="auto">
          <a:xfrm>
            <a:off x="73152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cxnSp>
        <p:nvCxnSpPr>
          <p:cNvPr id="45065" name="AutoShape 15"/>
          <p:cNvCxnSpPr>
            <a:cxnSpLocks noChangeShapeType="1"/>
            <a:endCxn id="45059" idx="0"/>
          </p:cNvCxnSpPr>
          <p:nvPr/>
        </p:nvCxnSpPr>
        <p:spPr bwMode="auto">
          <a:xfrm rot="5400000">
            <a:off x="3231356" y="3078957"/>
            <a:ext cx="3290887" cy="2438400"/>
          </a:xfrm>
          <a:prstGeom prst="bentConnector3">
            <a:avLst>
              <a:gd name="adj1" fmla="val 7264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66" name="AutoShape 16"/>
          <p:cNvCxnSpPr>
            <a:cxnSpLocks noChangeShapeType="1"/>
            <a:stCxn id="45064" idx="2"/>
            <a:endCxn id="45060" idx="0"/>
          </p:cNvCxnSpPr>
          <p:nvPr/>
        </p:nvCxnSpPr>
        <p:spPr bwMode="auto">
          <a:xfrm rot="5400000">
            <a:off x="4888706" y="3021807"/>
            <a:ext cx="3290887" cy="2552700"/>
          </a:xfrm>
          <a:prstGeom prst="bentConnector3">
            <a:avLst>
              <a:gd name="adj1" fmla="val 8972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45067" name="Group 20"/>
          <p:cNvGrpSpPr>
            <a:grpSpLocks/>
          </p:cNvGrpSpPr>
          <p:nvPr/>
        </p:nvGrpSpPr>
        <p:grpSpPr bwMode="auto">
          <a:xfrm>
            <a:off x="7315200" y="6248400"/>
            <a:ext cx="457200" cy="304800"/>
            <a:chOff x="4272" y="2304"/>
            <a:chExt cx="288" cy="192"/>
          </a:xfrm>
        </p:grpSpPr>
        <p:sp>
          <p:nvSpPr>
            <p:cNvPr id="45070" name="AutoShape 21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5071" name="Line 22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5072" name="Line 23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5073" name="Line 24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5074" name="Line 25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5068" name="Text Box 26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sp>
        <p:nvSpPr>
          <p:cNvPr id="45069" name="Rectangle 27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(head != NULL)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32004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48006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64008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086" name="Line 8"/>
          <p:cNvSpPr>
            <a:spLocks noChangeShapeType="1"/>
          </p:cNvSpPr>
          <p:nvPr/>
        </p:nvSpPr>
        <p:spPr bwMode="auto">
          <a:xfrm>
            <a:off x="41148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6087" name="Line 9"/>
          <p:cNvSpPr>
            <a:spLocks noChangeShapeType="1"/>
          </p:cNvSpPr>
          <p:nvPr/>
        </p:nvSpPr>
        <p:spPr bwMode="auto">
          <a:xfrm>
            <a:off x="57150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6088" name="Text Box 12"/>
          <p:cNvSpPr txBox="1">
            <a:spLocks noChangeArrowheads="1"/>
          </p:cNvSpPr>
          <p:nvPr/>
        </p:nvSpPr>
        <p:spPr bwMode="auto">
          <a:xfrm>
            <a:off x="73152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cxnSp>
        <p:nvCxnSpPr>
          <p:cNvPr id="46089" name="AutoShape 15"/>
          <p:cNvCxnSpPr>
            <a:cxnSpLocks noChangeShapeType="1"/>
            <a:endCxn id="46083" idx="0"/>
          </p:cNvCxnSpPr>
          <p:nvPr/>
        </p:nvCxnSpPr>
        <p:spPr bwMode="auto">
          <a:xfrm rot="5400000">
            <a:off x="3231356" y="3078957"/>
            <a:ext cx="3290887" cy="2438400"/>
          </a:xfrm>
          <a:prstGeom prst="bentConnector3">
            <a:avLst>
              <a:gd name="adj1" fmla="val 7264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0" name="AutoShape 16"/>
          <p:cNvCxnSpPr>
            <a:cxnSpLocks noChangeShapeType="1"/>
            <a:stCxn id="46088" idx="2"/>
            <a:endCxn id="46084" idx="0"/>
          </p:cNvCxnSpPr>
          <p:nvPr/>
        </p:nvCxnSpPr>
        <p:spPr bwMode="auto">
          <a:xfrm rot="5400000">
            <a:off x="4888706" y="3021807"/>
            <a:ext cx="3290887" cy="2552700"/>
          </a:xfrm>
          <a:prstGeom prst="bentConnector3">
            <a:avLst>
              <a:gd name="adj1" fmla="val 8972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46091" name="Group 20"/>
          <p:cNvGrpSpPr>
            <a:grpSpLocks/>
          </p:cNvGrpSpPr>
          <p:nvPr/>
        </p:nvGrpSpPr>
        <p:grpSpPr bwMode="auto">
          <a:xfrm>
            <a:off x="2971800" y="5791200"/>
            <a:ext cx="1371600" cy="914400"/>
            <a:chOff x="864" y="3648"/>
            <a:chExt cx="864" cy="576"/>
          </a:xfrm>
        </p:grpSpPr>
        <p:sp>
          <p:nvSpPr>
            <p:cNvPr id="46100" name="Line 21"/>
            <p:cNvSpPr>
              <a:spLocks noChangeShapeType="1"/>
            </p:cNvSpPr>
            <p:nvPr/>
          </p:nvSpPr>
          <p:spPr bwMode="auto">
            <a:xfrm>
              <a:off x="864" y="3648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6101" name="Line 22"/>
            <p:cNvSpPr>
              <a:spLocks noChangeShapeType="1"/>
            </p:cNvSpPr>
            <p:nvPr/>
          </p:nvSpPr>
          <p:spPr bwMode="auto">
            <a:xfrm flipV="1">
              <a:off x="864" y="3648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46092" name="Group 23"/>
          <p:cNvGrpSpPr>
            <a:grpSpLocks/>
          </p:cNvGrpSpPr>
          <p:nvPr/>
        </p:nvGrpSpPr>
        <p:grpSpPr bwMode="auto">
          <a:xfrm>
            <a:off x="7315200" y="6248400"/>
            <a:ext cx="457200" cy="304800"/>
            <a:chOff x="4272" y="2304"/>
            <a:chExt cx="288" cy="192"/>
          </a:xfrm>
        </p:grpSpPr>
        <p:sp>
          <p:nvSpPr>
            <p:cNvPr id="46095" name="AutoShape 24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6096" name="Line 25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6097" name="Line 26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6098" name="Line 27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6099" name="Line 28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6093" name="Text Box 29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sp>
        <p:nvSpPr>
          <p:cNvPr id="46094" name="Rectangle 30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(head != NULL)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47107" name="Rectangle 5"/>
          <p:cNvSpPr>
            <a:spLocks noChangeArrowheads="1"/>
          </p:cNvSpPr>
          <p:nvPr/>
        </p:nvSpPr>
        <p:spPr bwMode="auto">
          <a:xfrm>
            <a:off x="48006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08" name="Rectangle 6"/>
          <p:cNvSpPr>
            <a:spLocks noChangeArrowheads="1"/>
          </p:cNvSpPr>
          <p:nvPr/>
        </p:nvSpPr>
        <p:spPr bwMode="auto">
          <a:xfrm>
            <a:off x="64008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>
            <a:off x="57150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7110" name="Text Box 12"/>
          <p:cNvSpPr txBox="1">
            <a:spLocks noChangeArrowheads="1"/>
          </p:cNvSpPr>
          <p:nvPr/>
        </p:nvSpPr>
        <p:spPr bwMode="auto">
          <a:xfrm>
            <a:off x="73152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cxnSp>
        <p:nvCxnSpPr>
          <p:cNvPr id="47111" name="AutoShape 16"/>
          <p:cNvCxnSpPr>
            <a:cxnSpLocks noChangeShapeType="1"/>
            <a:stCxn id="47110" idx="2"/>
            <a:endCxn id="47107" idx="0"/>
          </p:cNvCxnSpPr>
          <p:nvPr/>
        </p:nvCxnSpPr>
        <p:spPr bwMode="auto">
          <a:xfrm rot="5400000">
            <a:off x="4888706" y="3021807"/>
            <a:ext cx="3290887" cy="2552700"/>
          </a:xfrm>
          <a:prstGeom prst="bentConnector3">
            <a:avLst>
              <a:gd name="adj1" fmla="val 8972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47112" name="Group 23"/>
          <p:cNvGrpSpPr>
            <a:grpSpLocks/>
          </p:cNvGrpSpPr>
          <p:nvPr/>
        </p:nvGrpSpPr>
        <p:grpSpPr bwMode="auto">
          <a:xfrm>
            <a:off x="7315200" y="6248400"/>
            <a:ext cx="457200" cy="304800"/>
            <a:chOff x="4272" y="2304"/>
            <a:chExt cx="288" cy="192"/>
          </a:xfrm>
        </p:grpSpPr>
        <p:sp>
          <p:nvSpPr>
            <p:cNvPr id="47116" name="AutoShape 24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7117" name="Line 25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7118" name="Line 26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7119" name="Line 27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7120" name="Line 28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7113" name="Text Box 29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sp>
        <p:nvSpPr>
          <p:cNvPr id="47114" name="Rectangle 30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(head != NULL)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47115" name="AutoShape 31"/>
          <p:cNvCxnSpPr>
            <a:cxnSpLocks noChangeShapeType="1"/>
          </p:cNvCxnSpPr>
          <p:nvPr/>
        </p:nvCxnSpPr>
        <p:spPr bwMode="auto">
          <a:xfrm rot="5400000">
            <a:off x="3231356" y="3078957"/>
            <a:ext cx="3290887" cy="2438400"/>
          </a:xfrm>
          <a:prstGeom prst="bentConnector3">
            <a:avLst>
              <a:gd name="adj1" fmla="val 7264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48006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32" name="Rectangle 6"/>
          <p:cNvSpPr>
            <a:spLocks noChangeArrowheads="1"/>
          </p:cNvSpPr>
          <p:nvPr/>
        </p:nvSpPr>
        <p:spPr bwMode="auto">
          <a:xfrm>
            <a:off x="64008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33" name="Line 9"/>
          <p:cNvSpPr>
            <a:spLocks noChangeShapeType="1"/>
          </p:cNvSpPr>
          <p:nvPr/>
        </p:nvSpPr>
        <p:spPr bwMode="auto">
          <a:xfrm>
            <a:off x="57150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8134" name="Text Box 12"/>
          <p:cNvSpPr txBox="1">
            <a:spLocks noChangeArrowheads="1"/>
          </p:cNvSpPr>
          <p:nvPr/>
        </p:nvSpPr>
        <p:spPr bwMode="auto">
          <a:xfrm>
            <a:off x="73152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cxnSp>
        <p:nvCxnSpPr>
          <p:cNvPr id="48135" name="AutoShape 15"/>
          <p:cNvCxnSpPr>
            <a:cxnSpLocks noChangeShapeType="1"/>
            <a:endCxn id="48131" idx="0"/>
          </p:cNvCxnSpPr>
          <p:nvPr/>
        </p:nvCxnSpPr>
        <p:spPr bwMode="auto">
          <a:xfrm rot="5400000">
            <a:off x="4031456" y="3879057"/>
            <a:ext cx="3290887" cy="838200"/>
          </a:xfrm>
          <a:prstGeom prst="bentConnector3">
            <a:avLst>
              <a:gd name="adj1" fmla="val 7993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8136" name="AutoShape 16"/>
          <p:cNvCxnSpPr>
            <a:cxnSpLocks noChangeShapeType="1"/>
            <a:stCxn id="48134" idx="2"/>
            <a:endCxn id="48131" idx="0"/>
          </p:cNvCxnSpPr>
          <p:nvPr/>
        </p:nvCxnSpPr>
        <p:spPr bwMode="auto">
          <a:xfrm rot="5400000">
            <a:off x="4888706" y="3021807"/>
            <a:ext cx="3290887" cy="2552700"/>
          </a:xfrm>
          <a:prstGeom prst="bentConnector3">
            <a:avLst>
              <a:gd name="adj1" fmla="val 8972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48137" name="Group 23"/>
          <p:cNvGrpSpPr>
            <a:grpSpLocks/>
          </p:cNvGrpSpPr>
          <p:nvPr/>
        </p:nvGrpSpPr>
        <p:grpSpPr bwMode="auto">
          <a:xfrm>
            <a:off x="7315200" y="6248400"/>
            <a:ext cx="457200" cy="304800"/>
            <a:chOff x="4272" y="2304"/>
            <a:chExt cx="288" cy="192"/>
          </a:xfrm>
        </p:grpSpPr>
        <p:sp>
          <p:nvSpPr>
            <p:cNvPr id="48140" name="AutoShape 24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8141" name="Line 25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8142" name="Line 26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8143" name="Line 27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8144" name="Line 28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8138" name="Text Box 29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sp>
        <p:nvSpPr>
          <p:cNvPr id="48139" name="Rectangle 30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(head != NULL)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48006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56" name="Rectangle 6"/>
          <p:cNvSpPr>
            <a:spLocks noChangeArrowheads="1"/>
          </p:cNvSpPr>
          <p:nvPr/>
        </p:nvSpPr>
        <p:spPr bwMode="auto">
          <a:xfrm>
            <a:off x="64008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57" name="Line 9"/>
          <p:cNvSpPr>
            <a:spLocks noChangeShapeType="1"/>
          </p:cNvSpPr>
          <p:nvPr/>
        </p:nvSpPr>
        <p:spPr bwMode="auto">
          <a:xfrm>
            <a:off x="57150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9158" name="Text Box 12"/>
          <p:cNvSpPr txBox="1">
            <a:spLocks noChangeArrowheads="1"/>
          </p:cNvSpPr>
          <p:nvPr/>
        </p:nvSpPr>
        <p:spPr bwMode="auto">
          <a:xfrm>
            <a:off x="73152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cxnSp>
        <p:nvCxnSpPr>
          <p:cNvPr id="49159" name="AutoShape 15"/>
          <p:cNvCxnSpPr>
            <a:cxnSpLocks noChangeShapeType="1"/>
            <a:endCxn id="49155" idx="0"/>
          </p:cNvCxnSpPr>
          <p:nvPr/>
        </p:nvCxnSpPr>
        <p:spPr bwMode="auto">
          <a:xfrm rot="5400000">
            <a:off x="4031456" y="3879057"/>
            <a:ext cx="3290887" cy="838200"/>
          </a:xfrm>
          <a:prstGeom prst="bentConnector3">
            <a:avLst>
              <a:gd name="adj1" fmla="val 7993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9160" name="AutoShape 16"/>
          <p:cNvCxnSpPr>
            <a:cxnSpLocks noChangeShapeType="1"/>
            <a:stCxn id="49158" idx="2"/>
            <a:endCxn id="49156" idx="0"/>
          </p:cNvCxnSpPr>
          <p:nvPr/>
        </p:nvCxnSpPr>
        <p:spPr bwMode="auto">
          <a:xfrm rot="5400000">
            <a:off x="5688806" y="3821907"/>
            <a:ext cx="3290887" cy="952500"/>
          </a:xfrm>
          <a:prstGeom prst="bentConnector3">
            <a:avLst>
              <a:gd name="adj1" fmla="val 8374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49161" name="Group 23"/>
          <p:cNvGrpSpPr>
            <a:grpSpLocks/>
          </p:cNvGrpSpPr>
          <p:nvPr/>
        </p:nvGrpSpPr>
        <p:grpSpPr bwMode="auto">
          <a:xfrm>
            <a:off x="7315200" y="6248400"/>
            <a:ext cx="457200" cy="304800"/>
            <a:chOff x="4272" y="2304"/>
            <a:chExt cx="288" cy="192"/>
          </a:xfrm>
        </p:grpSpPr>
        <p:sp>
          <p:nvSpPr>
            <p:cNvPr id="49164" name="AutoShape 24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9165" name="Line 25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9166" name="Line 26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9167" name="Line 27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9168" name="Line 28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9162" name="Text Box 29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sp>
        <p:nvSpPr>
          <p:cNvPr id="49163" name="Rectangle 30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(head != NULL)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48006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0180" name="Rectangle 6"/>
          <p:cNvSpPr>
            <a:spLocks noChangeArrowheads="1"/>
          </p:cNvSpPr>
          <p:nvPr/>
        </p:nvSpPr>
        <p:spPr bwMode="auto">
          <a:xfrm>
            <a:off x="64008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0181" name="Line 9"/>
          <p:cNvSpPr>
            <a:spLocks noChangeShapeType="1"/>
          </p:cNvSpPr>
          <p:nvPr/>
        </p:nvSpPr>
        <p:spPr bwMode="auto">
          <a:xfrm>
            <a:off x="5715000" y="6248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50182" name="Text Box 12"/>
          <p:cNvSpPr txBox="1">
            <a:spLocks noChangeArrowheads="1"/>
          </p:cNvSpPr>
          <p:nvPr/>
        </p:nvSpPr>
        <p:spPr bwMode="auto">
          <a:xfrm>
            <a:off x="73152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cxnSp>
        <p:nvCxnSpPr>
          <p:cNvPr id="50183" name="AutoShape 15"/>
          <p:cNvCxnSpPr>
            <a:cxnSpLocks noChangeShapeType="1"/>
            <a:endCxn id="50179" idx="0"/>
          </p:cNvCxnSpPr>
          <p:nvPr/>
        </p:nvCxnSpPr>
        <p:spPr bwMode="auto">
          <a:xfrm rot="5400000">
            <a:off x="4031456" y="3879057"/>
            <a:ext cx="3290887" cy="838200"/>
          </a:xfrm>
          <a:prstGeom prst="bentConnector3">
            <a:avLst>
              <a:gd name="adj1" fmla="val 7993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0184" name="AutoShape 16"/>
          <p:cNvCxnSpPr>
            <a:cxnSpLocks noChangeShapeType="1"/>
            <a:stCxn id="50182" idx="2"/>
            <a:endCxn id="50180" idx="0"/>
          </p:cNvCxnSpPr>
          <p:nvPr/>
        </p:nvCxnSpPr>
        <p:spPr bwMode="auto">
          <a:xfrm rot="5400000">
            <a:off x="5688806" y="3821907"/>
            <a:ext cx="3290887" cy="952500"/>
          </a:xfrm>
          <a:prstGeom prst="bentConnector3">
            <a:avLst>
              <a:gd name="adj1" fmla="val 8374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50185" name="Group 23"/>
          <p:cNvGrpSpPr>
            <a:grpSpLocks/>
          </p:cNvGrpSpPr>
          <p:nvPr/>
        </p:nvGrpSpPr>
        <p:grpSpPr bwMode="auto">
          <a:xfrm>
            <a:off x="4572000" y="5791200"/>
            <a:ext cx="1371600" cy="914400"/>
            <a:chOff x="864" y="3648"/>
            <a:chExt cx="864" cy="576"/>
          </a:xfrm>
        </p:grpSpPr>
        <p:sp>
          <p:nvSpPr>
            <p:cNvPr id="50194" name="Line 24"/>
            <p:cNvSpPr>
              <a:spLocks noChangeShapeType="1"/>
            </p:cNvSpPr>
            <p:nvPr/>
          </p:nvSpPr>
          <p:spPr bwMode="auto">
            <a:xfrm>
              <a:off x="864" y="3648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0195" name="Line 25"/>
            <p:cNvSpPr>
              <a:spLocks noChangeShapeType="1"/>
            </p:cNvSpPr>
            <p:nvPr/>
          </p:nvSpPr>
          <p:spPr bwMode="auto">
            <a:xfrm flipV="1">
              <a:off x="864" y="3648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50186" name="Group 26"/>
          <p:cNvGrpSpPr>
            <a:grpSpLocks/>
          </p:cNvGrpSpPr>
          <p:nvPr/>
        </p:nvGrpSpPr>
        <p:grpSpPr bwMode="auto">
          <a:xfrm>
            <a:off x="7315200" y="6248400"/>
            <a:ext cx="457200" cy="304800"/>
            <a:chOff x="4272" y="2304"/>
            <a:chExt cx="288" cy="192"/>
          </a:xfrm>
        </p:grpSpPr>
        <p:sp>
          <p:nvSpPr>
            <p:cNvPr id="50189" name="AutoShape 27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0190" name="Line 28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0191" name="Line 29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0192" name="Line 30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0193" name="Line 31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50187" name="Text Box 32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sp>
        <p:nvSpPr>
          <p:cNvPr id="50188" name="Rectangle 33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(head != NULL)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51203" name="Rectangle 6"/>
          <p:cNvSpPr>
            <a:spLocks noChangeArrowheads="1"/>
          </p:cNvSpPr>
          <p:nvPr/>
        </p:nvSpPr>
        <p:spPr bwMode="auto">
          <a:xfrm>
            <a:off x="64008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04" name="Text Box 12"/>
          <p:cNvSpPr txBox="1">
            <a:spLocks noChangeArrowheads="1"/>
          </p:cNvSpPr>
          <p:nvPr/>
        </p:nvSpPr>
        <p:spPr bwMode="auto">
          <a:xfrm>
            <a:off x="73152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cxnSp>
        <p:nvCxnSpPr>
          <p:cNvPr id="51205" name="AutoShape 16"/>
          <p:cNvCxnSpPr>
            <a:cxnSpLocks noChangeShapeType="1"/>
            <a:stCxn id="51204" idx="2"/>
            <a:endCxn id="51203" idx="0"/>
          </p:cNvCxnSpPr>
          <p:nvPr/>
        </p:nvCxnSpPr>
        <p:spPr bwMode="auto">
          <a:xfrm rot="5400000">
            <a:off x="5688806" y="3821907"/>
            <a:ext cx="3290887" cy="952500"/>
          </a:xfrm>
          <a:prstGeom prst="bentConnector3">
            <a:avLst>
              <a:gd name="adj1" fmla="val 8374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51206" name="Group 26"/>
          <p:cNvGrpSpPr>
            <a:grpSpLocks/>
          </p:cNvGrpSpPr>
          <p:nvPr/>
        </p:nvGrpSpPr>
        <p:grpSpPr bwMode="auto">
          <a:xfrm>
            <a:off x="7315200" y="6248400"/>
            <a:ext cx="457200" cy="304800"/>
            <a:chOff x="4272" y="2304"/>
            <a:chExt cx="288" cy="192"/>
          </a:xfrm>
        </p:grpSpPr>
        <p:sp>
          <p:nvSpPr>
            <p:cNvPr id="51210" name="AutoShape 27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1211" name="Line 28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1212" name="Line 29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1213" name="Line 30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1214" name="Line 31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51207" name="Text Box 32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sp>
        <p:nvSpPr>
          <p:cNvPr id="51208" name="Rectangle 33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(head != NULL)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51209" name="AutoShape 34"/>
          <p:cNvCxnSpPr>
            <a:cxnSpLocks noChangeShapeType="1"/>
          </p:cNvCxnSpPr>
          <p:nvPr/>
        </p:nvCxnSpPr>
        <p:spPr bwMode="auto">
          <a:xfrm rot="5400000">
            <a:off x="4031456" y="3879057"/>
            <a:ext cx="3290887" cy="838200"/>
          </a:xfrm>
          <a:prstGeom prst="bentConnector3">
            <a:avLst>
              <a:gd name="adj1" fmla="val 7993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64008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28" name="Text Box 6"/>
          <p:cNvSpPr txBox="1">
            <a:spLocks noChangeArrowheads="1"/>
          </p:cNvSpPr>
          <p:nvPr/>
        </p:nvSpPr>
        <p:spPr bwMode="auto">
          <a:xfrm>
            <a:off x="73152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cxnSp>
        <p:nvCxnSpPr>
          <p:cNvPr id="52229" name="AutoShape 9"/>
          <p:cNvCxnSpPr>
            <a:cxnSpLocks noChangeShapeType="1"/>
            <a:endCxn id="52227" idx="0"/>
          </p:cNvCxnSpPr>
          <p:nvPr/>
        </p:nvCxnSpPr>
        <p:spPr bwMode="auto">
          <a:xfrm rot="16200000" flipH="1">
            <a:off x="4831556" y="3917157"/>
            <a:ext cx="3290887" cy="762000"/>
          </a:xfrm>
          <a:prstGeom prst="bentConnector3">
            <a:avLst>
              <a:gd name="adj1" fmla="val 7264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2230" name="AutoShape 10"/>
          <p:cNvCxnSpPr>
            <a:cxnSpLocks noChangeShapeType="1"/>
            <a:stCxn id="52228" idx="2"/>
            <a:endCxn id="52227" idx="0"/>
          </p:cNvCxnSpPr>
          <p:nvPr/>
        </p:nvCxnSpPr>
        <p:spPr bwMode="auto">
          <a:xfrm rot="5400000">
            <a:off x="5688806" y="3821907"/>
            <a:ext cx="3290887" cy="952500"/>
          </a:xfrm>
          <a:prstGeom prst="bentConnector3">
            <a:avLst>
              <a:gd name="adj1" fmla="val 8374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52231" name="Group 11"/>
          <p:cNvGrpSpPr>
            <a:grpSpLocks/>
          </p:cNvGrpSpPr>
          <p:nvPr/>
        </p:nvGrpSpPr>
        <p:grpSpPr bwMode="auto">
          <a:xfrm>
            <a:off x="7315200" y="6248400"/>
            <a:ext cx="457200" cy="304800"/>
            <a:chOff x="4272" y="2304"/>
            <a:chExt cx="288" cy="192"/>
          </a:xfrm>
        </p:grpSpPr>
        <p:sp>
          <p:nvSpPr>
            <p:cNvPr id="52234" name="AutoShape 12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2235" name="Line 13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2236" name="Line 14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2237" name="Line 15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2238" name="Line 16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52232" name="Text Box 17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sp>
        <p:nvSpPr>
          <p:cNvPr id="52233" name="Rectangle 18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(head != NULL)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Management System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Maintain a list of students</a:t>
            </a:r>
          </a:p>
          <a:p>
            <a:pPr lvl="1" eaLnBrk="1" hangingPunct="1"/>
            <a:r>
              <a:rPr lang="en-US" smtClean="0"/>
              <a:t>Keep their ID, name, grade etc.</a:t>
            </a:r>
          </a:p>
          <a:p>
            <a:pPr eaLnBrk="1" hangingPunct="1"/>
            <a:r>
              <a:rPr lang="en-US" smtClean="0"/>
              <a:t>Allow for adding / removing a student</a:t>
            </a:r>
          </a:p>
          <a:p>
            <a:pPr eaLnBrk="1" hangingPunct="1"/>
            <a:r>
              <a:rPr lang="en-US" smtClean="0"/>
              <a:t>Find a student in the list</a:t>
            </a:r>
          </a:p>
          <a:p>
            <a:pPr eaLnBrk="1" hangingPunct="1"/>
            <a:r>
              <a:rPr lang="en-US" smtClean="0"/>
              <a:t>Produce Reports</a:t>
            </a:r>
          </a:p>
          <a:p>
            <a:pPr lvl="1" eaLnBrk="1" hangingPunct="1"/>
            <a:r>
              <a:rPr lang="en-US" smtClean="0"/>
              <a:t>For example: Average grade</a:t>
            </a:r>
          </a:p>
        </p:txBody>
      </p:sp>
      <p:pic>
        <p:nvPicPr>
          <p:cNvPr id="7172" name="Picture 3" descr="imagesCAY2RQ5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343400"/>
            <a:ext cx="26003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64008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52" name="Text Box 6"/>
          <p:cNvSpPr txBox="1">
            <a:spLocks noChangeArrowheads="1"/>
          </p:cNvSpPr>
          <p:nvPr/>
        </p:nvSpPr>
        <p:spPr bwMode="auto">
          <a:xfrm>
            <a:off x="71628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cxnSp>
        <p:nvCxnSpPr>
          <p:cNvPr id="53253" name="AutoShape 9"/>
          <p:cNvCxnSpPr>
            <a:cxnSpLocks noChangeShapeType="1"/>
            <a:endCxn id="53251" idx="0"/>
          </p:cNvCxnSpPr>
          <p:nvPr/>
        </p:nvCxnSpPr>
        <p:spPr bwMode="auto">
          <a:xfrm rot="16200000" flipH="1">
            <a:off x="4831556" y="3917157"/>
            <a:ext cx="3290887" cy="762000"/>
          </a:xfrm>
          <a:prstGeom prst="bentConnector3">
            <a:avLst>
              <a:gd name="adj1" fmla="val 7264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53254" name="Group 11"/>
          <p:cNvGrpSpPr>
            <a:grpSpLocks/>
          </p:cNvGrpSpPr>
          <p:nvPr/>
        </p:nvGrpSpPr>
        <p:grpSpPr bwMode="auto">
          <a:xfrm>
            <a:off x="7315200" y="6248400"/>
            <a:ext cx="457200" cy="304800"/>
            <a:chOff x="4272" y="2304"/>
            <a:chExt cx="288" cy="192"/>
          </a:xfrm>
        </p:grpSpPr>
        <p:sp>
          <p:nvSpPr>
            <p:cNvPr id="53258" name="AutoShape 12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3259" name="Line 13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3260" name="Line 14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3261" name="Line 15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3262" name="Line 16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53255" name="Line 17"/>
          <p:cNvSpPr>
            <a:spLocks noChangeShapeType="1"/>
          </p:cNvSpPr>
          <p:nvPr/>
        </p:nvSpPr>
        <p:spPr bwMode="auto">
          <a:xfrm>
            <a:off x="7620000" y="2590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53256" name="Text Box 18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sp>
        <p:nvSpPr>
          <p:cNvPr id="53257" name="Rectangle 19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(head != NULL)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6400800" y="5943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54276" name="AutoShape 9"/>
          <p:cNvCxnSpPr>
            <a:cxnSpLocks noChangeShapeType="1"/>
            <a:endCxn id="54275" idx="0"/>
          </p:cNvCxnSpPr>
          <p:nvPr/>
        </p:nvCxnSpPr>
        <p:spPr bwMode="auto">
          <a:xfrm rot="16200000" flipH="1">
            <a:off x="4831556" y="3917157"/>
            <a:ext cx="3290887" cy="762000"/>
          </a:xfrm>
          <a:prstGeom prst="bentConnector3">
            <a:avLst>
              <a:gd name="adj1" fmla="val 7264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54277" name="Group 11"/>
          <p:cNvGrpSpPr>
            <a:grpSpLocks/>
          </p:cNvGrpSpPr>
          <p:nvPr/>
        </p:nvGrpSpPr>
        <p:grpSpPr bwMode="auto">
          <a:xfrm>
            <a:off x="6172200" y="5791200"/>
            <a:ext cx="1371600" cy="914400"/>
            <a:chOff x="864" y="3648"/>
            <a:chExt cx="864" cy="576"/>
          </a:xfrm>
        </p:grpSpPr>
        <p:sp>
          <p:nvSpPr>
            <p:cNvPr id="54288" name="Line 12"/>
            <p:cNvSpPr>
              <a:spLocks noChangeShapeType="1"/>
            </p:cNvSpPr>
            <p:nvPr/>
          </p:nvSpPr>
          <p:spPr bwMode="auto">
            <a:xfrm>
              <a:off x="864" y="3648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4289" name="Line 13"/>
            <p:cNvSpPr>
              <a:spLocks noChangeShapeType="1"/>
            </p:cNvSpPr>
            <p:nvPr/>
          </p:nvSpPr>
          <p:spPr bwMode="auto">
            <a:xfrm flipV="1">
              <a:off x="864" y="3648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54278" name="Group 14"/>
          <p:cNvGrpSpPr>
            <a:grpSpLocks/>
          </p:cNvGrpSpPr>
          <p:nvPr/>
        </p:nvGrpSpPr>
        <p:grpSpPr bwMode="auto">
          <a:xfrm>
            <a:off x="7315200" y="6248400"/>
            <a:ext cx="457200" cy="304800"/>
            <a:chOff x="4272" y="2304"/>
            <a:chExt cx="288" cy="192"/>
          </a:xfrm>
        </p:grpSpPr>
        <p:sp>
          <p:nvSpPr>
            <p:cNvPr id="54283" name="AutoShape 15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4284" name="Line 16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4285" name="Line 17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4286" name="Line 18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4287" name="Line 19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54279" name="Text Box 20"/>
          <p:cNvSpPr txBox="1">
            <a:spLocks noChangeArrowheads="1"/>
          </p:cNvSpPr>
          <p:nvPr/>
        </p:nvSpPr>
        <p:spPr bwMode="auto">
          <a:xfrm>
            <a:off x="71628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sp>
        <p:nvSpPr>
          <p:cNvPr id="54280" name="Line 21"/>
          <p:cNvSpPr>
            <a:spLocks noChangeShapeType="1"/>
          </p:cNvSpPr>
          <p:nvPr/>
        </p:nvSpPr>
        <p:spPr bwMode="auto">
          <a:xfrm>
            <a:off x="7620000" y="2590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54281" name="Text Box 22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sp>
        <p:nvSpPr>
          <p:cNvPr id="54282" name="Rectangle 23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(head != NULL)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55299" name="Text Box 5"/>
          <p:cNvSpPr txBox="1">
            <a:spLocks noChangeArrowheads="1"/>
          </p:cNvSpPr>
          <p:nvPr/>
        </p:nvSpPr>
        <p:spPr bwMode="auto">
          <a:xfrm>
            <a:off x="8077200" y="59436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NULL</a:t>
            </a:r>
          </a:p>
        </p:txBody>
      </p:sp>
      <p:sp>
        <p:nvSpPr>
          <p:cNvPr id="55300" name="Text Box 6"/>
          <p:cNvSpPr txBox="1">
            <a:spLocks noChangeArrowheads="1"/>
          </p:cNvSpPr>
          <p:nvPr/>
        </p:nvSpPr>
        <p:spPr bwMode="auto">
          <a:xfrm>
            <a:off x="73152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head</a:t>
            </a:r>
          </a:p>
        </p:txBody>
      </p:sp>
      <p:cxnSp>
        <p:nvCxnSpPr>
          <p:cNvPr id="55301" name="AutoShape 10"/>
          <p:cNvCxnSpPr>
            <a:cxnSpLocks noChangeShapeType="1"/>
            <a:stCxn id="55300" idx="2"/>
            <a:endCxn id="55299" idx="0"/>
          </p:cNvCxnSpPr>
          <p:nvPr/>
        </p:nvCxnSpPr>
        <p:spPr bwMode="auto">
          <a:xfrm rot="16200000" flipH="1">
            <a:off x="6565106" y="3898107"/>
            <a:ext cx="3290887" cy="800100"/>
          </a:xfrm>
          <a:prstGeom prst="bentConnector3">
            <a:avLst>
              <a:gd name="adj1" fmla="val 4997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5302" name="Text Box 14"/>
          <p:cNvSpPr txBox="1">
            <a:spLocks noChangeArrowheads="1"/>
          </p:cNvSpPr>
          <p:nvPr/>
        </p:nvSpPr>
        <p:spPr bwMode="auto">
          <a:xfrm>
            <a:off x="5410200" y="2133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temp</a:t>
            </a:r>
          </a:p>
        </p:txBody>
      </p:sp>
      <p:sp>
        <p:nvSpPr>
          <p:cNvPr id="55303" name="Rectangle 15"/>
          <p:cNvSpPr>
            <a:spLocks noChangeArrowheads="1"/>
          </p:cNvSpPr>
          <p:nvPr/>
        </p:nvSpPr>
        <p:spPr bwMode="auto">
          <a:xfrm>
            <a:off x="152400" y="21336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(head != NULL)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>
                <a:latin typeface="Courier New" pitchFamily="49" charset="0"/>
                <a:cs typeface="Courier New" pitchFamily="49" charset="0"/>
              </a:rPr>
            </a:br>
            <a:r>
              <a:rPr lang="en-US" sz="2400" b="1">
                <a:latin typeface="Courier New" pitchFamily="49" charset="0"/>
                <a:cs typeface="Courier New" pitchFamily="49" charset="0"/>
              </a:rPr>
              <a:t>   temp = head;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head = head-&gt;next;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free(temp);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55304" name="AutoShape 16"/>
          <p:cNvCxnSpPr>
            <a:cxnSpLocks noChangeShapeType="1"/>
          </p:cNvCxnSpPr>
          <p:nvPr/>
        </p:nvCxnSpPr>
        <p:spPr bwMode="auto">
          <a:xfrm rot="16200000" flipH="1">
            <a:off x="4831556" y="3917157"/>
            <a:ext cx="3290887" cy="762000"/>
          </a:xfrm>
          <a:prstGeom prst="bentConnector3">
            <a:avLst>
              <a:gd name="adj1" fmla="val 7264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Deallocating students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free_list(sStudent *head)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(head == NULL)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   free_list(head-&gt;next);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   free(head);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Reverse List</a:t>
            </a:r>
            <a:endParaRPr lang="he-IL" smtClean="0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990600" y="4414838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590800" y="4419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191000" y="4419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5791200" y="4419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H="1">
            <a:off x="1905000" y="4724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grpSp>
        <p:nvGrpSpPr>
          <p:cNvPr id="57352" name="Group 19"/>
          <p:cNvGrpSpPr>
            <a:grpSpLocks/>
          </p:cNvGrpSpPr>
          <p:nvPr/>
        </p:nvGrpSpPr>
        <p:grpSpPr bwMode="auto">
          <a:xfrm flipH="1">
            <a:off x="457200" y="4724400"/>
            <a:ext cx="533400" cy="304800"/>
            <a:chOff x="4272" y="2304"/>
            <a:chExt cx="288" cy="192"/>
          </a:xfrm>
        </p:grpSpPr>
        <p:sp>
          <p:nvSpPr>
            <p:cNvPr id="57369" name="AutoShape 20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7370" name="Line 21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7371" name="Line 22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7372" name="Line 23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7373" name="Line 24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57353" name="Line 7"/>
          <p:cNvSpPr>
            <a:spLocks noChangeShapeType="1"/>
          </p:cNvSpPr>
          <p:nvPr/>
        </p:nvSpPr>
        <p:spPr bwMode="auto">
          <a:xfrm flipH="1">
            <a:off x="3505200" y="4724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57354" name="Line 7"/>
          <p:cNvSpPr>
            <a:spLocks noChangeShapeType="1"/>
          </p:cNvSpPr>
          <p:nvPr/>
        </p:nvSpPr>
        <p:spPr bwMode="auto">
          <a:xfrm flipH="1">
            <a:off x="5105400" y="47244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57355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Input: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Output:</a:t>
            </a:r>
            <a:endParaRPr lang="he-IL" smtClean="0"/>
          </a:p>
        </p:txBody>
      </p:sp>
      <p:sp>
        <p:nvSpPr>
          <p:cNvPr id="57356" name="Rectangle 3"/>
          <p:cNvSpPr>
            <a:spLocks noChangeArrowheads="1"/>
          </p:cNvSpPr>
          <p:nvPr/>
        </p:nvSpPr>
        <p:spPr bwMode="auto">
          <a:xfrm>
            <a:off x="1143000" y="2738438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7" name="Rectangle 4"/>
          <p:cNvSpPr>
            <a:spLocks noChangeArrowheads="1"/>
          </p:cNvSpPr>
          <p:nvPr/>
        </p:nvSpPr>
        <p:spPr bwMode="auto">
          <a:xfrm>
            <a:off x="2743200" y="2743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8" name="Rectangle 5"/>
          <p:cNvSpPr>
            <a:spLocks noChangeArrowheads="1"/>
          </p:cNvSpPr>
          <p:nvPr/>
        </p:nvSpPr>
        <p:spPr bwMode="auto">
          <a:xfrm>
            <a:off x="4343400" y="2743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9" name="Rectangle 6"/>
          <p:cNvSpPr>
            <a:spLocks noChangeArrowheads="1"/>
          </p:cNvSpPr>
          <p:nvPr/>
        </p:nvSpPr>
        <p:spPr bwMode="auto">
          <a:xfrm>
            <a:off x="5867400" y="2743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60" name="Line 7"/>
          <p:cNvSpPr>
            <a:spLocks noChangeShapeType="1"/>
          </p:cNvSpPr>
          <p:nvPr/>
        </p:nvSpPr>
        <p:spPr bwMode="auto">
          <a:xfrm>
            <a:off x="2057400" y="3048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57361" name="Line 8"/>
          <p:cNvSpPr>
            <a:spLocks noChangeShapeType="1"/>
          </p:cNvSpPr>
          <p:nvPr/>
        </p:nvSpPr>
        <p:spPr bwMode="auto">
          <a:xfrm>
            <a:off x="3657600" y="3048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57362" name="Line 9"/>
          <p:cNvSpPr>
            <a:spLocks noChangeShapeType="1"/>
          </p:cNvSpPr>
          <p:nvPr/>
        </p:nvSpPr>
        <p:spPr bwMode="auto">
          <a:xfrm>
            <a:off x="5257800" y="3048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grpSp>
        <p:nvGrpSpPr>
          <p:cNvPr id="57363" name="Group 19"/>
          <p:cNvGrpSpPr>
            <a:grpSpLocks/>
          </p:cNvGrpSpPr>
          <p:nvPr/>
        </p:nvGrpSpPr>
        <p:grpSpPr bwMode="auto">
          <a:xfrm>
            <a:off x="6781800" y="3048000"/>
            <a:ext cx="457200" cy="304800"/>
            <a:chOff x="4272" y="2304"/>
            <a:chExt cx="288" cy="192"/>
          </a:xfrm>
        </p:grpSpPr>
        <p:sp>
          <p:nvSpPr>
            <p:cNvPr id="57364" name="AutoShape 20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7365" name="Line 21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7366" name="Line 22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7367" name="Line 23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7368" name="Line 24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Recursive Reverse</a:t>
            </a:r>
            <a:endParaRPr lang="he-IL" smtClean="0"/>
          </a:p>
        </p:txBody>
      </p:sp>
      <p:sp>
        <p:nvSpPr>
          <p:cNvPr id="58371" name="Rectangle 19"/>
          <p:cNvSpPr>
            <a:spLocks noChangeArrowheads="1"/>
          </p:cNvSpPr>
          <p:nvPr/>
        </p:nvSpPr>
        <p:spPr bwMode="auto">
          <a:xfrm>
            <a:off x="1219200" y="1900238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2" name="Rectangle 20"/>
          <p:cNvSpPr>
            <a:spLocks noChangeArrowheads="1"/>
          </p:cNvSpPr>
          <p:nvPr/>
        </p:nvSpPr>
        <p:spPr bwMode="auto">
          <a:xfrm>
            <a:off x="2819400" y="19050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3" name="Rectangle 21"/>
          <p:cNvSpPr>
            <a:spLocks noChangeArrowheads="1"/>
          </p:cNvSpPr>
          <p:nvPr/>
        </p:nvSpPr>
        <p:spPr bwMode="auto">
          <a:xfrm>
            <a:off x="4419600" y="19050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4" name="Rectangle 22"/>
          <p:cNvSpPr>
            <a:spLocks noChangeArrowheads="1"/>
          </p:cNvSpPr>
          <p:nvPr/>
        </p:nvSpPr>
        <p:spPr bwMode="auto">
          <a:xfrm>
            <a:off x="5943600" y="19050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5" name="Line 9"/>
          <p:cNvSpPr>
            <a:spLocks noChangeShapeType="1"/>
          </p:cNvSpPr>
          <p:nvPr/>
        </p:nvSpPr>
        <p:spPr bwMode="auto">
          <a:xfrm>
            <a:off x="5334000" y="22098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grpSp>
        <p:nvGrpSpPr>
          <p:cNvPr id="58376" name="Group 19"/>
          <p:cNvGrpSpPr>
            <a:grpSpLocks/>
          </p:cNvGrpSpPr>
          <p:nvPr/>
        </p:nvGrpSpPr>
        <p:grpSpPr bwMode="auto">
          <a:xfrm>
            <a:off x="6858000" y="2209800"/>
            <a:ext cx="457200" cy="304800"/>
            <a:chOff x="4272" y="2304"/>
            <a:chExt cx="288" cy="192"/>
          </a:xfrm>
        </p:grpSpPr>
        <p:sp>
          <p:nvSpPr>
            <p:cNvPr id="58442" name="AutoShape 20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8443" name="Line 21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44" name="Line 22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45" name="Line 23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46" name="Line 24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38" name="Line 8"/>
          <p:cNvSpPr>
            <a:spLocks noChangeShapeType="1"/>
          </p:cNvSpPr>
          <p:nvPr/>
        </p:nvSpPr>
        <p:spPr bwMode="auto">
          <a:xfrm flipV="1">
            <a:off x="1219200" y="2514600"/>
            <a:ext cx="457200" cy="457200"/>
          </a:xfrm>
          <a:prstGeom prst="line">
            <a:avLst/>
          </a:prstGeom>
          <a:noFill/>
          <a:ln w="50800">
            <a:solidFill>
              <a:srgbClr val="37E020"/>
            </a:solidFill>
            <a:round/>
            <a:headEnd/>
            <a:tailEnd type="triangle" w="med" len="med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grpSp>
        <p:nvGrpSpPr>
          <p:cNvPr id="58378" name="Group 19"/>
          <p:cNvGrpSpPr>
            <a:grpSpLocks/>
          </p:cNvGrpSpPr>
          <p:nvPr/>
        </p:nvGrpSpPr>
        <p:grpSpPr bwMode="auto">
          <a:xfrm flipH="1">
            <a:off x="762000" y="2209800"/>
            <a:ext cx="457200" cy="304800"/>
            <a:chOff x="4272" y="2304"/>
            <a:chExt cx="288" cy="192"/>
          </a:xfrm>
        </p:grpSpPr>
        <p:sp>
          <p:nvSpPr>
            <p:cNvPr id="58437" name="AutoShape 20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8438" name="Line 21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39" name="Line 22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40" name="Line 23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41" name="Line 24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58379" name="Line 8"/>
          <p:cNvSpPr>
            <a:spLocks noChangeShapeType="1"/>
          </p:cNvSpPr>
          <p:nvPr/>
        </p:nvSpPr>
        <p:spPr bwMode="auto">
          <a:xfrm>
            <a:off x="3733800" y="22098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58380" name="Rectangle 46"/>
          <p:cNvSpPr>
            <a:spLocks noChangeArrowheads="1"/>
          </p:cNvSpPr>
          <p:nvPr/>
        </p:nvSpPr>
        <p:spPr bwMode="auto">
          <a:xfrm>
            <a:off x="1219200" y="3124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81" name="Rectangle 47"/>
          <p:cNvSpPr>
            <a:spLocks noChangeArrowheads="1"/>
          </p:cNvSpPr>
          <p:nvPr/>
        </p:nvSpPr>
        <p:spPr bwMode="auto">
          <a:xfrm>
            <a:off x="2819400" y="3128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82" name="Rectangle 48"/>
          <p:cNvSpPr>
            <a:spLocks noChangeArrowheads="1"/>
          </p:cNvSpPr>
          <p:nvPr/>
        </p:nvSpPr>
        <p:spPr bwMode="auto">
          <a:xfrm>
            <a:off x="4419600" y="3128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83" name="Rectangle 49"/>
          <p:cNvSpPr>
            <a:spLocks noChangeArrowheads="1"/>
          </p:cNvSpPr>
          <p:nvPr/>
        </p:nvSpPr>
        <p:spPr bwMode="auto">
          <a:xfrm>
            <a:off x="5943600" y="31289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84" name="Line 9"/>
          <p:cNvSpPr>
            <a:spLocks noChangeShapeType="1"/>
          </p:cNvSpPr>
          <p:nvPr/>
        </p:nvSpPr>
        <p:spPr bwMode="auto">
          <a:xfrm>
            <a:off x="5334000" y="34337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grpSp>
        <p:nvGrpSpPr>
          <p:cNvPr id="58385" name="Group 19"/>
          <p:cNvGrpSpPr>
            <a:grpSpLocks/>
          </p:cNvGrpSpPr>
          <p:nvPr/>
        </p:nvGrpSpPr>
        <p:grpSpPr bwMode="auto">
          <a:xfrm>
            <a:off x="6858000" y="3433763"/>
            <a:ext cx="457200" cy="304800"/>
            <a:chOff x="4272" y="2304"/>
            <a:chExt cx="288" cy="192"/>
          </a:xfrm>
        </p:grpSpPr>
        <p:sp>
          <p:nvSpPr>
            <p:cNvPr id="58432" name="AutoShape 20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8433" name="Line 21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34" name="Line 22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35" name="Line 23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36" name="Line 24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58" name="Line 8"/>
          <p:cNvSpPr>
            <a:spLocks noChangeShapeType="1"/>
          </p:cNvSpPr>
          <p:nvPr/>
        </p:nvSpPr>
        <p:spPr bwMode="auto">
          <a:xfrm flipH="1" flipV="1">
            <a:off x="2133600" y="3433763"/>
            <a:ext cx="685800" cy="0"/>
          </a:xfrm>
          <a:prstGeom prst="line">
            <a:avLst/>
          </a:prstGeom>
          <a:noFill/>
          <a:ln w="50800">
            <a:solidFill>
              <a:srgbClr val="37E020"/>
            </a:solidFill>
            <a:round/>
            <a:headEnd/>
            <a:tailEnd type="triangle" w="med" len="med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grpSp>
        <p:nvGrpSpPr>
          <p:cNvPr id="58387" name="Group 19"/>
          <p:cNvGrpSpPr>
            <a:grpSpLocks/>
          </p:cNvGrpSpPr>
          <p:nvPr/>
        </p:nvGrpSpPr>
        <p:grpSpPr bwMode="auto">
          <a:xfrm flipH="1">
            <a:off x="762000" y="3433763"/>
            <a:ext cx="457200" cy="304800"/>
            <a:chOff x="4272" y="2304"/>
            <a:chExt cx="288" cy="192"/>
          </a:xfrm>
        </p:grpSpPr>
        <p:sp>
          <p:nvSpPr>
            <p:cNvPr id="58427" name="AutoShape 20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8428" name="Line 21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29" name="Line 22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30" name="Line 23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31" name="Line 24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66" name="Line 8"/>
          <p:cNvSpPr>
            <a:spLocks noChangeShapeType="1"/>
          </p:cNvSpPr>
          <p:nvPr/>
        </p:nvSpPr>
        <p:spPr bwMode="auto">
          <a:xfrm flipV="1">
            <a:off x="2895600" y="3738563"/>
            <a:ext cx="381000" cy="457200"/>
          </a:xfrm>
          <a:prstGeom prst="line">
            <a:avLst/>
          </a:prstGeom>
          <a:noFill/>
          <a:ln w="50800">
            <a:solidFill>
              <a:srgbClr val="37E020"/>
            </a:solidFill>
            <a:round/>
            <a:headEnd/>
            <a:tailEnd type="triangle" w="med" len="med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grpSp>
        <p:nvGrpSpPr>
          <p:cNvPr id="58389" name="Group 19"/>
          <p:cNvGrpSpPr>
            <a:grpSpLocks/>
          </p:cNvGrpSpPr>
          <p:nvPr/>
        </p:nvGrpSpPr>
        <p:grpSpPr bwMode="auto">
          <a:xfrm>
            <a:off x="6934200" y="4648200"/>
            <a:ext cx="457200" cy="304800"/>
            <a:chOff x="4272" y="2304"/>
            <a:chExt cx="288" cy="192"/>
          </a:xfrm>
        </p:grpSpPr>
        <p:sp>
          <p:nvSpPr>
            <p:cNvPr id="58422" name="AutoShape 20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8423" name="Line 21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24" name="Line 22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25" name="Line 23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26" name="Line 24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58390" name="Rectangle 95"/>
          <p:cNvSpPr>
            <a:spLocks noChangeArrowheads="1"/>
          </p:cNvSpPr>
          <p:nvPr/>
        </p:nvSpPr>
        <p:spPr bwMode="auto">
          <a:xfrm>
            <a:off x="6019800" y="43434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8" name="Line 8"/>
          <p:cNvSpPr>
            <a:spLocks noChangeShapeType="1"/>
          </p:cNvSpPr>
          <p:nvPr/>
        </p:nvSpPr>
        <p:spPr bwMode="auto">
          <a:xfrm flipH="1" flipV="1">
            <a:off x="2133600" y="4648200"/>
            <a:ext cx="685800" cy="0"/>
          </a:xfrm>
          <a:prstGeom prst="line">
            <a:avLst/>
          </a:prstGeom>
          <a:noFill/>
          <a:ln w="50800">
            <a:solidFill>
              <a:srgbClr val="37E020"/>
            </a:solidFill>
            <a:round/>
            <a:headEnd/>
            <a:tailEnd type="triangle" w="med" len="med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8392" name="Rectangle 99"/>
          <p:cNvSpPr>
            <a:spLocks noChangeArrowheads="1"/>
          </p:cNvSpPr>
          <p:nvPr/>
        </p:nvSpPr>
        <p:spPr bwMode="auto">
          <a:xfrm>
            <a:off x="1219200" y="4338638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93" name="Rectangle 100"/>
          <p:cNvSpPr>
            <a:spLocks noChangeArrowheads="1"/>
          </p:cNvSpPr>
          <p:nvPr/>
        </p:nvSpPr>
        <p:spPr bwMode="auto">
          <a:xfrm>
            <a:off x="2819400" y="43434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94" name="Rectangle 101"/>
          <p:cNvSpPr>
            <a:spLocks noChangeArrowheads="1"/>
          </p:cNvSpPr>
          <p:nvPr/>
        </p:nvSpPr>
        <p:spPr bwMode="auto">
          <a:xfrm>
            <a:off x="4419600" y="43434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58395" name="Group 19"/>
          <p:cNvGrpSpPr>
            <a:grpSpLocks/>
          </p:cNvGrpSpPr>
          <p:nvPr/>
        </p:nvGrpSpPr>
        <p:grpSpPr bwMode="auto">
          <a:xfrm flipH="1">
            <a:off x="762000" y="4648200"/>
            <a:ext cx="457200" cy="304800"/>
            <a:chOff x="4272" y="2304"/>
            <a:chExt cx="288" cy="192"/>
          </a:xfrm>
        </p:grpSpPr>
        <p:sp>
          <p:nvSpPr>
            <p:cNvPr id="58417" name="AutoShape 20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8418" name="Line 21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19" name="Line 22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20" name="Line 23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21" name="Line 24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09" name="Line 8"/>
          <p:cNvSpPr>
            <a:spLocks noChangeShapeType="1"/>
          </p:cNvSpPr>
          <p:nvPr/>
        </p:nvSpPr>
        <p:spPr bwMode="auto">
          <a:xfrm flipH="1" flipV="1">
            <a:off x="3733800" y="4648200"/>
            <a:ext cx="685800" cy="0"/>
          </a:xfrm>
          <a:prstGeom prst="line">
            <a:avLst/>
          </a:prstGeom>
          <a:noFill/>
          <a:ln w="50800">
            <a:solidFill>
              <a:srgbClr val="37E020"/>
            </a:solidFill>
            <a:round/>
            <a:headEnd/>
            <a:tailEnd type="triangle" w="med" len="med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11" name="Line 8"/>
          <p:cNvSpPr>
            <a:spLocks noChangeShapeType="1"/>
          </p:cNvSpPr>
          <p:nvPr/>
        </p:nvSpPr>
        <p:spPr bwMode="auto">
          <a:xfrm flipV="1">
            <a:off x="5943600" y="4953000"/>
            <a:ext cx="381000" cy="457200"/>
          </a:xfrm>
          <a:prstGeom prst="line">
            <a:avLst/>
          </a:prstGeom>
          <a:noFill/>
          <a:ln w="50800">
            <a:solidFill>
              <a:srgbClr val="37E020"/>
            </a:solidFill>
            <a:round/>
            <a:headEnd/>
            <a:tailEnd type="triangle" w="med" len="med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grpSp>
        <p:nvGrpSpPr>
          <p:cNvPr id="58398" name="Group 19"/>
          <p:cNvGrpSpPr>
            <a:grpSpLocks/>
          </p:cNvGrpSpPr>
          <p:nvPr/>
        </p:nvGrpSpPr>
        <p:grpSpPr bwMode="auto">
          <a:xfrm>
            <a:off x="7086600" y="6029325"/>
            <a:ext cx="304800" cy="71438"/>
            <a:chOff x="4368" y="2403"/>
            <a:chExt cx="192" cy="45"/>
          </a:xfrm>
        </p:grpSpPr>
        <p:sp>
          <p:nvSpPr>
            <p:cNvPr id="58414" name="Line 21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15" name="Line 22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16" name="Line 23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58399" name="Rectangle 119"/>
          <p:cNvSpPr>
            <a:spLocks noChangeArrowheads="1"/>
          </p:cNvSpPr>
          <p:nvPr/>
        </p:nvSpPr>
        <p:spPr bwMode="auto">
          <a:xfrm>
            <a:off x="6019800" y="55673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1" name="Line 8"/>
          <p:cNvSpPr>
            <a:spLocks noChangeShapeType="1"/>
          </p:cNvSpPr>
          <p:nvPr/>
        </p:nvSpPr>
        <p:spPr bwMode="auto">
          <a:xfrm flipH="1" flipV="1">
            <a:off x="2133600" y="5872163"/>
            <a:ext cx="685800" cy="0"/>
          </a:xfrm>
          <a:prstGeom prst="line">
            <a:avLst/>
          </a:prstGeom>
          <a:noFill/>
          <a:ln w="50800">
            <a:solidFill>
              <a:srgbClr val="37E020"/>
            </a:solidFill>
            <a:round/>
            <a:headEnd/>
            <a:tailEnd type="triangle" w="med" len="med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8401" name="Rectangle 121"/>
          <p:cNvSpPr>
            <a:spLocks noChangeArrowheads="1"/>
          </p:cNvSpPr>
          <p:nvPr/>
        </p:nvSpPr>
        <p:spPr bwMode="auto">
          <a:xfrm>
            <a:off x="1219200" y="5562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402" name="Rectangle 122"/>
          <p:cNvSpPr>
            <a:spLocks noChangeArrowheads="1"/>
          </p:cNvSpPr>
          <p:nvPr/>
        </p:nvSpPr>
        <p:spPr bwMode="auto">
          <a:xfrm>
            <a:off x="2819400" y="55673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403" name="Rectangle 123"/>
          <p:cNvSpPr>
            <a:spLocks noChangeArrowheads="1"/>
          </p:cNvSpPr>
          <p:nvPr/>
        </p:nvSpPr>
        <p:spPr bwMode="auto">
          <a:xfrm>
            <a:off x="4419600" y="5567363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58404" name="Group 19"/>
          <p:cNvGrpSpPr>
            <a:grpSpLocks/>
          </p:cNvGrpSpPr>
          <p:nvPr/>
        </p:nvGrpSpPr>
        <p:grpSpPr bwMode="auto">
          <a:xfrm flipH="1">
            <a:off x="762000" y="5872163"/>
            <a:ext cx="457200" cy="304800"/>
            <a:chOff x="4272" y="2304"/>
            <a:chExt cx="288" cy="192"/>
          </a:xfrm>
        </p:grpSpPr>
        <p:sp>
          <p:nvSpPr>
            <p:cNvPr id="58409" name="AutoShape 20"/>
            <p:cNvSpPr>
              <a:spLocks noChangeArrowheads="1"/>
            </p:cNvSpPr>
            <p:nvPr/>
          </p:nvSpPr>
          <p:spPr bwMode="auto">
            <a:xfrm flipV="1">
              <a:off x="4272" y="2304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75 h 21600"/>
                <a:gd name="T20" fmla="*/ 184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595" y="0"/>
                  </a:moveTo>
                  <a:lnTo>
                    <a:pt x="13590" y="10350"/>
                  </a:lnTo>
                  <a:lnTo>
                    <a:pt x="16740" y="10350"/>
                  </a:lnTo>
                  <a:lnTo>
                    <a:pt x="16740" y="19598"/>
                  </a:lnTo>
                  <a:lnTo>
                    <a:pt x="0" y="19598"/>
                  </a:lnTo>
                  <a:lnTo>
                    <a:pt x="0" y="21600"/>
                  </a:lnTo>
                  <a:lnTo>
                    <a:pt x="18450" y="21600"/>
                  </a:lnTo>
                  <a:lnTo>
                    <a:pt x="18450" y="10350"/>
                  </a:lnTo>
                  <a:lnTo>
                    <a:pt x="21600" y="1035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8410" name="Line 21"/>
            <p:cNvSpPr>
              <a:spLocks noChangeShapeType="1"/>
            </p:cNvSpPr>
            <p:nvPr/>
          </p:nvSpPr>
          <p:spPr bwMode="auto">
            <a:xfrm>
              <a:off x="4368" y="2403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11" name="Line 22"/>
            <p:cNvSpPr>
              <a:spLocks noChangeShapeType="1"/>
            </p:cNvSpPr>
            <p:nvPr/>
          </p:nvSpPr>
          <p:spPr bwMode="auto">
            <a:xfrm>
              <a:off x="4368" y="2425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12" name="Line 23"/>
            <p:cNvSpPr>
              <a:spLocks noChangeShapeType="1"/>
            </p:cNvSpPr>
            <p:nvPr/>
          </p:nvSpPr>
          <p:spPr bwMode="auto">
            <a:xfrm>
              <a:off x="4368" y="2448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8413" name="Line 24"/>
            <p:cNvSpPr>
              <a:spLocks noChangeShapeType="1"/>
            </p:cNvSpPr>
            <p:nvPr/>
          </p:nvSpPr>
          <p:spPr bwMode="auto">
            <a:xfrm>
              <a:off x="4368" y="2471"/>
              <a:ext cx="19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31" name="Line 8"/>
          <p:cNvSpPr>
            <a:spLocks noChangeShapeType="1"/>
          </p:cNvSpPr>
          <p:nvPr/>
        </p:nvSpPr>
        <p:spPr bwMode="auto">
          <a:xfrm flipH="1" flipV="1">
            <a:off x="3733800" y="5872163"/>
            <a:ext cx="685800" cy="0"/>
          </a:xfrm>
          <a:prstGeom prst="line">
            <a:avLst/>
          </a:prstGeom>
          <a:noFill/>
          <a:ln w="50800">
            <a:solidFill>
              <a:srgbClr val="37E020"/>
            </a:solidFill>
            <a:round/>
            <a:headEnd/>
            <a:tailEnd type="triangle" w="med" len="med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34" name="Line 8"/>
          <p:cNvSpPr>
            <a:spLocks noChangeShapeType="1"/>
          </p:cNvSpPr>
          <p:nvPr/>
        </p:nvSpPr>
        <p:spPr bwMode="auto">
          <a:xfrm flipH="1" flipV="1">
            <a:off x="5334000" y="5867400"/>
            <a:ext cx="685800" cy="0"/>
          </a:xfrm>
          <a:prstGeom prst="line">
            <a:avLst/>
          </a:prstGeom>
          <a:noFill/>
          <a:ln w="50800">
            <a:solidFill>
              <a:srgbClr val="37E020"/>
            </a:solidFill>
            <a:round/>
            <a:headEnd/>
            <a:tailEnd type="triangle" w="med" len="med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35" name="Line 8"/>
          <p:cNvSpPr>
            <a:spLocks noChangeShapeType="1"/>
          </p:cNvSpPr>
          <p:nvPr/>
        </p:nvSpPr>
        <p:spPr bwMode="auto">
          <a:xfrm flipH="1" flipV="1">
            <a:off x="6934200" y="5867400"/>
            <a:ext cx="609600" cy="381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8408" name="TextBox 135"/>
          <p:cNvSpPr txBox="1">
            <a:spLocks noChangeArrowheads="1"/>
          </p:cNvSpPr>
          <p:nvPr/>
        </p:nvSpPr>
        <p:spPr bwMode="auto">
          <a:xfrm>
            <a:off x="7543800" y="62484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/>
              <a:t>head</a:t>
            </a:r>
            <a:endParaRPr lang="he-IL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Recursive Reverse - Code</a:t>
            </a:r>
            <a:endParaRPr lang="he-I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Node * </a:t>
            </a:r>
            <a:r>
              <a:rPr lang="en-US" sz="1600" dirty="0" err="1" smtClean="0"/>
              <a:t>reverse_iter</a:t>
            </a:r>
            <a:r>
              <a:rPr lang="en-US" sz="1600" dirty="0" smtClean="0"/>
              <a:t>(Node * </a:t>
            </a:r>
            <a:r>
              <a:rPr lang="en-US" sz="1600" dirty="0" err="1" smtClean="0"/>
              <a:t>prev</a:t>
            </a:r>
            <a:r>
              <a:rPr lang="en-US" sz="1600" dirty="0" smtClean="0"/>
              <a:t>, Node* </a:t>
            </a:r>
            <a:r>
              <a:rPr lang="en-US" sz="1600" dirty="0" err="1" smtClean="0"/>
              <a:t>curr</a:t>
            </a:r>
            <a:r>
              <a:rPr lang="en-US" sz="1600" dirty="0" smtClean="0"/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{</a:t>
            </a:r>
            <a:endParaRPr lang="he-IL" sz="16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	Node * </a:t>
            </a:r>
            <a:r>
              <a:rPr lang="en-US" sz="1600" dirty="0" err="1" smtClean="0"/>
              <a:t>tmp</a:t>
            </a:r>
            <a:r>
              <a:rPr lang="en-US" sz="1600" dirty="0" smtClean="0"/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he-IL" sz="16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if</a:t>
            </a:r>
            <a:r>
              <a:rPr lang="en-US" sz="1600" dirty="0" smtClean="0"/>
              <a:t> (</a:t>
            </a:r>
            <a:r>
              <a:rPr lang="en-US" sz="1600" dirty="0" err="1" smtClean="0"/>
              <a:t>curr</a:t>
            </a:r>
            <a:r>
              <a:rPr lang="en-US" sz="1600" dirty="0" smtClean="0"/>
              <a:t> == NULL)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		</a:t>
            </a: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return</a:t>
            </a:r>
            <a:r>
              <a:rPr lang="en-US" sz="1600" dirty="0" smtClean="0"/>
              <a:t> </a:t>
            </a:r>
            <a:r>
              <a:rPr lang="en-US" sz="1600" dirty="0" err="1" smtClean="0"/>
              <a:t>prev</a:t>
            </a:r>
            <a:r>
              <a:rPr lang="en-US" sz="1600" dirty="0" smtClean="0"/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	</a:t>
            </a:r>
            <a:endParaRPr lang="en-US" sz="1600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	</a:t>
            </a:r>
            <a:r>
              <a:rPr lang="en-US" sz="1600" dirty="0" err="1" smtClean="0"/>
              <a:t>tmp</a:t>
            </a:r>
            <a:r>
              <a:rPr lang="en-US" sz="1600" dirty="0" smtClean="0"/>
              <a:t> = </a:t>
            </a:r>
            <a:r>
              <a:rPr lang="en-US" sz="1600" dirty="0" err="1" smtClean="0"/>
              <a:t>curr</a:t>
            </a:r>
            <a:r>
              <a:rPr lang="en-US" sz="1600" dirty="0" smtClean="0"/>
              <a:t>-&gt;next; </a:t>
            </a:r>
            <a:r>
              <a:rPr lang="en-US" sz="1600" dirty="0" smtClean="0">
                <a:solidFill>
                  <a:srgbClr val="00B050"/>
                </a:solidFill>
              </a:rPr>
              <a:t> // keep a link to the rest of the list</a:t>
            </a:r>
            <a:endParaRPr lang="en-US" sz="16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	</a:t>
            </a:r>
            <a:endParaRPr lang="en-US" sz="1600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	</a:t>
            </a:r>
            <a:r>
              <a:rPr lang="en-US" sz="1600" dirty="0" err="1" smtClean="0"/>
              <a:t>curr</a:t>
            </a:r>
            <a:r>
              <a:rPr lang="en-US" sz="1600" dirty="0" smtClean="0"/>
              <a:t>-&gt;next = </a:t>
            </a:r>
            <a:r>
              <a:rPr lang="en-US" sz="1600" dirty="0" err="1" smtClean="0"/>
              <a:t>prev</a:t>
            </a:r>
            <a:r>
              <a:rPr lang="en-US" sz="1600" dirty="0" smtClean="0"/>
              <a:t>;</a:t>
            </a:r>
            <a:r>
              <a:rPr lang="en-US" sz="1600" dirty="0" smtClean="0">
                <a:solidFill>
                  <a:srgbClr val="00B050"/>
                </a:solidFill>
              </a:rPr>
              <a:t>  // change direction of current node</a:t>
            </a:r>
            <a:endParaRPr lang="en-US" sz="16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	</a:t>
            </a:r>
            <a:endParaRPr lang="en-US" sz="1600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return</a:t>
            </a:r>
            <a:r>
              <a:rPr lang="en-US" sz="1600" dirty="0" smtClean="0"/>
              <a:t> </a:t>
            </a:r>
            <a:r>
              <a:rPr lang="en-US" sz="1600" dirty="0" err="1" smtClean="0"/>
              <a:t>reverse_iter</a:t>
            </a:r>
            <a:r>
              <a:rPr lang="en-US" sz="1600" dirty="0" smtClean="0"/>
              <a:t>(</a:t>
            </a:r>
            <a:r>
              <a:rPr lang="en-US" sz="1600" dirty="0" err="1" smtClean="0"/>
              <a:t>curr</a:t>
            </a:r>
            <a:r>
              <a:rPr lang="en-US" sz="1600" dirty="0" smtClean="0"/>
              <a:t>, </a:t>
            </a:r>
            <a:r>
              <a:rPr lang="en-US" sz="1600" dirty="0" err="1" smtClean="0"/>
              <a:t>tmp</a:t>
            </a:r>
            <a:r>
              <a:rPr lang="en-US" sz="1600" smtClean="0"/>
              <a:t>); </a:t>
            </a:r>
            <a:r>
              <a:rPr lang="en-US" sz="1600" smtClean="0">
                <a:solidFill>
                  <a:srgbClr val="00B050"/>
                </a:solidFill>
              </a:rPr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// reverse the rest of the list</a:t>
            </a:r>
            <a:endParaRPr lang="en-US" sz="16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16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Node * reverse(Node * head)</a:t>
            </a:r>
          </a:p>
          <a:p>
            <a:pPr>
              <a:buFont typeface="Wingdings" pitchFamily="2" charset="2"/>
              <a:buNone/>
              <a:defRPr/>
            </a:pPr>
            <a:r>
              <a:rPr lang="he-IL" sz="1600" dirty="0" smtClean="0"/>
              <a:t>}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return</a:t>
            </a:r>
            <a:r>
              <a:rPr lang="en-US" sz="1600" dirty="0" smtClean="0"/>
              <a:t> </a:t>
            </a:r>
            <a:r>
              <a:rPr lang="en-US" sz="1600" dirty="0" err="1" smtClean="0"/>
              <a:t>reverse_iter</a:t>
            </a:r>
            <a:r>
              <a:rPr lang="en-US" sz="1600" dirty="0" smtClean="0"/>
              <a:t>(NULL, head);</a:t>
            </a:r>
          </a:p>
          <a:p>
            <a:pPr>
              <a:buFont typeface="Wingdings" pitchFamily="2" charset="2"/>
              <a:buNone/>
              <a:defRPr/>
            </a:pPr>
            <a:r>
              <a:rPr lang="he-IL" sz="1600" dirty="0" smtClean="0"/>
              <a:t>{</a:t>
            </a:r>
            <a:endParaRPr lang="he-IL" sz="16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שאלה 3, סמסטר א' תש"ע, מועד ב'</a:t>
            </a:r>
            <a:endParaRPr lang="en-US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343400"/>
          </a:xfrm>
        </p:spPr>
        <p:txBody>
          <a:bodyPr/>
          <a:lstStyle/>
          <a:p>
            <a:pPr algn="r" rtl="1">
              <a:lnSpc>
                <a:spcPct val="90000"/>
              </a:lnSpc>
              <a:buFont typeface="Wingdings" pitchFamily="2" charset="2"/>
              <a:buNone/>
            </a:pPr>
            <a:r>
              <a:rPr lang="he-IL" sz="2400" b="1" u="sng" smtClean="0"/>
              <a:t>מחסנית</a:t>
            </a:r>
            <a:r>
              <a:rPr lang="he-IL" sz="2400" smtClean="0"/>
              <a:t> היא מבנה נתונים שבו הערך שנכנס ראשון יוצא אחרון.</a:t>
            </a:r>
          </a:p>
          <a:p>
            <a:pPr algn="r" rtl="1">
              <a:lnSpc>
                <a:spcPct val="90000"/>
              </a:lnSpc>
              <a:buFont typeface="Wingdings" pitchFamily="2" charset="2"/>
              <a:buNone/>
            </a:pPr>
            <a:r>
              <a:rPr lang="he-IL" sz="2400" smtClean="0"/>
              <a:t>נגדיר שתי פעולות על המחסנית:</a:t>
            </a:r>
            <a:endParaRPr lang="en-US" sz="2400" smtClean="0"/>
          </a:p>
          <a:p>
            <a:pPr algn="r" rt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push </a:t>
            </a:r>
            <a:r>
              <a:rPr lang="he-IL" sz="2400" smtClean="0"/>
              <a:t> - מכניסה ערך לראש המחסנית.</a:t>
            </a:r>
          </a:p>
          <a:p>
            <a:pPr algn="r" rt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pop </a:t>
            </a:r>
            <a:r>
              <a:rPr lang="he-IL" sz="2400" smtClean="0"/>
              <a:t>   - מוציאה את הערך העליון מהמחסנית ומחזירה אותו. </a:t>
            </a:r>
          </a:p>
          <a:p>
            <a:pPr algn="r" rtl="1">
              <a:lnSpc>
                <a:spcPct val="90000"/>
              </a:lnSpc>
              <a:buFont typeface="Wingdings" pitchFamily="2" charset="2"/>
              <a:buNone/>
            </a:pPr>
            <a:endParaRPr lang="he-IL" sz="2400" smtClean="0"/>
          </a:p>
          <a:p>
            <a:pPr algn="r" rtl="1">
              <a:lnSpc>
                <a:spcPct val="90000"/>
              </a:lnSpc>
              <a:buFont typeface="Wingdings" pitchFamily="2" charset="2"/>
              <a:buNone/>
            </a:pPr>
            <a:r>
              <a:rPr lang="he-IL" sz="2400" smtClean="0"/>
              <a:t>דוגמא: </a:t>
            </a:r>
            <a:r>
              <a:rPr lang="en-US" sz="2400" smtClean="0"/>
              <a:t>push(2)</a:t>
            </a:r>
            <a:r>
              <a:rPr lang="he-IL" sz="2400" smtClean="0"/>
              <a:t>, </a:t>
            </a:r>
            <a:r>
              <a:rPr lang="en-US" sz="2400" smtClean="0"/>
              <a:t>push(3)</a:t>
            </a:r>
            <a:r>
              <a:rPr lang="he-IL" sz="2400" smtClean="0"/>
              <a:t> ן-</a:t>
            </a:r>
            <a:r>
              <a:rPr lang="en-US" sz="2400" smtClean="0"/>
              <a:t>pop()</a:t>
            </a:r>
            <a:r>
              <a:rPr lang="he-IL" sz="2400" smtClean="0"/>
              <a:t> על מחסנית ריקה</a:t>
            </a:r>
            <a:endParaRPr lang="en-US" sz="2400" smtClean="0"/>
          </a:p>
        </p:txBody>
      </p:sp>
      <p:grpSp>
        <p:nvGrpSpPr>
          <p:cNvPr id="60420" name="Group 4"/>
          <p:cNvGrpSpPr>
            <a:grpSpLocks/>
          </p:cNvGrpSpPr>
          <p:nvPr/>
        </p:nvGrpSpPr>
        <p:grpSpPr bwMode="auto">
          <a:xfrm>
            <a:off x="1524000" y="4191000"/>
            <a:ext cx="6477000" cy="1905000"/>
            <a:chOff x="2321" y="4813"/>
            <a:chExt cx="7833" cy="1451"/>
          </a:xfrm>
        </p:grpSpPr>
        <p:sp>
          <p:nvSpPr>
            <p:cNvPr id="60421" name="Rectangle 5"/>
            <p:cNvSpPr>
              <a:spLocks noChangeArrowheads="1"/>
            </p:cNvSpPr>
            <p:nvPr/>
          </p:nvSpPr>
          <p:spPr bwMode="auto">
            <a:xfrm>
              <a:off x="2321" y="4813"/>
              <a:ext cx="7833" cy="14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grpSp>
          <p:nvGrpSpPr>
            <p:cNvPr id="60422" name="Group 6"/>
            <p:cNvGrpSpPr>
              <a:grpSpLocks/>
            </p:cNvGrpSpPr>
            <p:nvPr/>
          </p:nvGrpSpPr>
          <p:grpSpPr bwMode="auto">
            <a:xfrm>
              <a:off x="7920" y="5187"/>
              <a:ext cx="1076" cy="337"/>
              <a:chOff x="7920" y="4653"/>
              <a:chExt cx="1076" cy="337"/>
            </a:xfrm>
          </p:grpSpPr>
          <p:cxnSp>
            <p:nvCxnSpPr>
              <p:cNvPr id="60438" name="AutoShape 7" descr="push(3)"/>
              <p:cNvCxnSpPr>
                <a:cxnSpLocks noChangeShapeType="1"/>
              </p:cNvCxnSpPr>
              <p:nvPr/>
            </p:nvCxnSpPr>
            <p:spPr bwMode="auto">
              <a:xfrm flipH="1">
                <a:off x="7920" y="4990"/>
                <a:ext cx="98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60439" name="Text Box 8"/>
              <p:cNvSpPr txBox="1">
                <a:spLocks noChangeArrowheads="1"/>
              </p:cNvSpPr>
              <p:nvPr/>
            </p:nvSpPr>
            <p:spPr bwMode="auto">
              <a:xfrm>
                <a:off x="8006" y="4653"/>
                <a:ext cx="99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push(2)</a:t>
                </a:r>
                <a:endParaRPr lang="en-US" sz="1600"/>
              </a:p>
            </p:txBody>
          </p:sp>
        </p:grpSp>
        <p:grpSp>
          <p:nvGrpSpPr>
            <p:cNvPr id="60423" name="Group 9"/>
            <p:cNvGrpSpPr>
              <a:grpSpLocks/>
            </p:cNvGrpSpPr>
            <p:nvPr/>
          </p:nvGrpSpPr>
          <p:grpSpPr bwMode="auto">
            <a:xfrm>
              <a:off x="5799" y="5187"/>
              <a:ext cx="1076" cy="337"/>
              <a:chOff x="7920" y="4653"/>
              <a:chExt cx="1076" cy="337"/>
            </a:xfrm>
          </p:grpSpPr>
          <p:cxnSp>
            <p:nvCxnSpPr>
              <p:cNvPr id="60436" name="AutoShape 10" descr="push(3)"/>
              <p:cNvCxnSpPr>
                <a:cxnSpLocks noChangeShapeType="1"/>
              </p:cNvCxnSpPr>
              <p:nvPr/>
            </p:nvCxnSpPr>
            <p:spPr bwMode="auto">
              <a:xfrm flipH="1">
                <a:off x="7920" y="4990"/>
                <a:ext cx="98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60437" name="Text Box 11"/>
              <p:cNvSpPr txBox="1">
                <a:spLocks noChangeArrowheads="1"/>
              </p:cNvSpPr>
              <p:nvPr/>
            </p:nvSpPr>
            <p:spPr bwMode="auto">
              <a:xfrm>
                <a:off x="8006" y="4653"/>
                <a:ext cx="99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push(3)</a:t>
                </a:r>
                <a:endParaRPr lang="en-US" sz="1600"/>
              </a:p>
            </p:txBody>
          </p:sp>
        </p:grpSp>
        <p:grpSp>
          <p:nvGrpSpPr>
            <p:cNvPr id="60424" name="Group 12"/>
            <p:cNvGrpSpPr>
              <a:grpSpLocks/>
            </p:cNvGrpSpPr>
            <p:nvPr/>
          </p:nvGrpSpPr>
          <p:grpSpPr bwMode="auto">
            <a:xfrm>
              <a:off x="3729" y="5187"/>
              <a:ext cx="1076" cy="337"/>
              <a:chOff x="7920" y="4653"/>
              <a:chExt cx="1076" cy="337"/>
            </a:xfrm>
          </p:grpSpPr>
          <p:cxnSp>
            <p:nvCxnSpPr>
              <p:cNvPr id="60434" name="AutoShape 13" descr="push(3)"/>
              <p:cNvCxnSpPr>
                <a:cxnSpLocks noChangeShapeType="1"/>
              </p:cNvCxnSpPr>
              <p:nvPr/>
            </p:nvCxnSpPr>
            <p:spPr bwMode="auto">
              <a:xfrm flipH="1">
                <a:off x="7920" y="4990"/>
                <a:ext cx="98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60435" name="Text Box 14"/>
              <p:cNvSpPr txBox="1">
                <a:spLocks noChangeArrowheads="1"/>
              </p:cNvSpPr>
              <p:nvPr/>
            </p:nvSpPr>
            <p:spPr bwMode="auto">
              <a:xfrm>
                <a:off x="8006" y="4653"/>
                <a:ext cx="99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pop()</a:t>
                </a:r>
                <a:endParaRPr lang="en-US" sz="1600"/>
              </a:p>
            </p:txBody>
          </p:sp>
        </p:grpSp>
        <p:sp>
          <p:nvSpPr>
            <p:cNvPr id="60425" name="Text Box 15"/>
            <p:cNvSpPr txBox="1">
              <a:spLocks noChangeArrowheads="1"/>
            </p:cNvSpPr>
            <p:nvPr/>
          </p:nvSpPr>
          <p:spPr bwMode="auto">
            <a:xfrm>
              <a:off x="8877" y="5283"/>
              <a:ext cx="1175" cy="2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e-IL" sz="1600">
                  <a:latin typeface="Times New Roman" pitchFamily="18" charset="0"/>
                  <a:cs typeface="Times New Roman" pitchFamily="18" charset="0"/>
                </a:rPr>
                <a:t>ריק</a:t>
              </a:r>
              <a:endParaRPr lang="en-US" sz="1600"/>
            </a:p>
          </p:txBody>
        </p:sp>
        <p:sp>
          <p:nvSpPr>
            <p:cNvPr id="60426" name="AutoShape 16" descr="Light downward diagonal"/>
            <p:cNvSpPr>
              <a:spLocks noChangeArrowheads="1"/>
            </p:cNvSpPr>
            <p:nvPr/>
          </p:nvSpPr>
          <p:spPr bwMode="auto">
            <a:xfrm>
              <a:off x="6875" y="5321"/>
              <a:ext cx="894" cy="437"/>
            </a:xfrm>
            <a:prstGeom prst="roundRect">
              <a:avLst>
                <a:gd name="adj" fmla="val 16667"/>
              </a:avLst>
            </a:prstGeom>
            <a:pattFill prst="lt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imes New Roman" pitchFamily="18" charset="0"/>
                </a:rPr>
                <a:t>2</a:t>
              </a:r>
              <a:endParaRPr lang="en-US" sz="1600"/>
            </a:p>
          </p:txBody>
        </p:sp>
        <p:sp>
          <p:nvSpPr>
            <p:cNvPr id="60427" name="AutoShape 17" descr="Light downward diagonal"/>
            <p:cNvSpPr>
              <a:spLocks noChangeArrowheads="1"/>
            </p:cNvSpPr>
            <p:nvPr/>
          </p:nvSpPr>
          <p:spPr bwMode="auto">
            <a:xfrm>
              <a:off x="4812" y="5321"/>
              <a:ext cx="894" cy="437"/>
            </a:xfrm>
            <a:prstGeom prst="roundRect">
              <a:avLst>
                <a:gd name="adj" fmla="val 16667"/>
              </a:avLst>
            </a:prstGeom>
            <a:pattFill prst="lt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imes New Roman" pitchFamily="18" charset="0"/>
                </a:rPr>
                <a:t>3</a:t>
              </a:r>
              <a:endParaRPr lang="en-US" sz="1600"/>
            </a:p>
          </p:txBody>
        </p:sp>
        <p:sp>
          <p:nvSpPr>
            <p:cNvPr id="60428" name="AutoShape 18"/>
            <p:cNvSpPr>
              <a:spLocks noChangeArrowheads="1"/>
            </p:cNvSpPr>
            <p:nvPr/>
          </p:nvSpPr>
          <p:spPr bwMode="auto">
            <a:xfrm>
              <a:off x="4812" y="5762"/>
              <a:ext cx="894" cy="43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60429" name="AutoShape 19" descr="Light downward diagonal"/>
            <p:cNvSpPr>
              <a:spLocks noChangeArrowheads="1"/>
            </p:cNvSpPr>
            <p:nvPr/>
          </p:nvSpPr>
          <p:spPr bwMode="auto">
            <a:xfrm>
              <a:off x="2658" y="5321"/>
              <a:ext cx="894" cy="437"/>
            </a:xfrm>
            <a:prstGeom prst="roundRect">
              <a:avLst>
                <a:gd name="adj" fmla="val 16667"/>
              </a:avLst>
            </a:prstGeom>
            <a:pattFill prst="lt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imes New Roman" pitchFamily="18" charset="0"/>
                </a:rPr>
                <a:t>2</a:t>
              </a:r>
              <a:endParaRPr lang="en-US" sz="1600"/>
            </a:p>
          </p:txBody>
        </p:sp>
        <p:sp>
          <p:nvSpPr>
            <p:cNvPr id="60430" name="Text Box 20"/>
            <p:cNvSpPr txBox="1">
              <a:spLocks noChangeArrowheads="1"/>
            </p:cNvSpPr>
            <p:nvPr/>
          </p:nvSpPr>
          <p:spPr bwMode="auto">
            <a:xfrm>
              <a:off x="8931" y="4837"/>
              <a:ext cx="1175" cy="17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e-IL" sz="900" u="sng">
                  <a:latin typeface="Times New Roman" pitchFamily="18" charset="0"/>
                  <a:cs typeface="Times New Roman" pitchFamily="18" charset="0"/>
                </a:rPr>
                <a:t>מצב המחסנית</a:t>
              </a:r>
              <a:endParaRPr lang="en-US"/>
            </a:p>
          </p:txBody>
        </p:sp>
        <p:sp>
          <p:nvSpPr>
            <p:cNvPr id="60431" name="Text Box 21"/>
            <p:cNvSpPr txBox="1">
              <a:spLocks noChangeArrowheads="1"/>
            </p:cNvSpPr>
            <p:nvPr/>
          </p:nvSpPr>
          <p:spPr bwMode="auto">
            <a:xfrm>
              <a:off x="6737" y="4837"/>
              <a:ext cx="1177" cy="17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e-IL" sz="900" u="sng">
                  <a:latin typeface="Times New Roman" pitchFamily="18" charset="0"/>
                  <a:cs typeface="Times New Roman" pitchFamily="18" charset="0"/>
                </a:rPr>
                <a:t>מצב המחסנית</a:t>
              </a:r>
              <a:endParaRPr lang="en-US"/>
            </a:p>
          </p:txBody>
        </p:sp>
        <p:sp>
          <p:nvSpPr>
            <p:cNvPr id="60432" name="Text Box 22"/>
            <p:cNvSpPr txBox="1">
              <a:spLocks noChangeArrowheads="1"/>
            </p:cNvSpPr>
            <p:nvPr/>
          </p:nvSpPr>
          <p:spPr bwMode="auto">
            <a:xfrm>
              <a:off x="4657" y="4837"/>
              <a:ext cx="1175" cy="17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e-IL" sz="900" u="sng">
                  <a:latin typeface="Times New Roman" pitchFamily="18" charset="0"/>
                  <a:cs typeface="Times New Roman" pitchFamily="18" charset="0"/>
                </a:rPr>
                <a:t>מצב המחסנית</a:t>
              </a:r>
              <a:endParaRPr lang="en-US"/>
            </a:p>
          </p:txBody>
        </p:sp>
        <p:sp>
          <p:nvSpPr>
            <p:cNvPr id="60433" name="Text Box 23"/>
            <p:cNvSpPr txBox="1">
              <a:spLocks noChangeArrowheads="1"/>
            </p:cNvSpPr>
            <p:nvPr/>
          </p:nvSpPr>
          <p:spPr bwMode="auto">
            <a:xfrm>
              <a:off x="2509" y="4837"/>
              <a:ext cx="1179" cy="17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e-IL" sz="900" u="sng">
                  <a:latin typeface="Times New Roman" pitchFamily="18" charset="0"/>
                  <a:cs typeface="Times New Roman" pitchFamily="18" charset="0"/>
                </a:rPr>
                <a:t>מצב המחסנית</a:t>
              </a:r>
              <a:endParaRPr lang="en-US"/>
            </a:p>
          </p:txBody>
        </p:sp>
      </p:grp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שאלה 3, סמסטר א' תש"ע, מועד ב'</a:t>
            </a:r>
            <a:endParaRPr 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None/>
            </a:pPr>
            <a:r>
              <a:rPr lang="he-IL" sz="2400" smtClean="0"/>
              <a:t>נממש מחסנית של מספרים שלמים בעזרת רשימה מקושרת.</a:t>
            </a:r>
          </a:p>
          <a:p>
            <a:pPr algn="r" rtl="1">
              <a:buFont typeface="Wingdings" pitchFamily="2" charset="2"/>
              <a:buNone/>
            </a:pPr>
            <a:r>
              <a:rPr lang="he-IL" sz="2400" smtClean="0"/>
              <a:t> הגדרת המחסנית: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typedef struct stack_t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{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    </a:t>
            </a:r>
            <a:r>
              <a:rPr lang="en-US" sz="2400" smtClean="0">
                <a:solidFill>
                  <a:srgbClr val="0000FF"/>
                </a:solidFill>
              </a:rPr>
              <a:t>int</a:t>
            </a:r>
            <a:r>
              <a:rPr lang="en-US" sz="2400" smtClean="0"/>
              <a:t> size;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    Element *head;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} Stack;</a:t>
            </a:r>
          </a:p>
          <a:p>
            <a:pPr>
              <a:buFont typeface="Wingdings" pitchFamily="2" charset="2"/>
              <a:buNone/>
            </a:pPr>
            <a:endParaRPr lang="he-IL" sz="240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שאלה 3, סמסטר א' תש"ע, מועד ב'</a:t>
            </a:r>
            <a:endParaRPr lang="en-US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80000"/>
              </a:lnSpc>
              <a:buFont typeface="Wingdings" pitchFamily="2" charset="2"/>
              <a:buNone/>
            </a:pPr>
            <a:r>
              <a:rPr lang="he-IL" sz="2000" smtClean="0"/>
              <a:t>יצירת מחסנית חדשה: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Stack * createStack()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Stack *s = (Stack*) malloc(sizeof(Stack));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</a:t>
            </a:r>
            <a:r>
              <a:rPr lang="en-US" sz="2000" smtClean="0">
                <a:solidFill>
                  <a:srgbClr val="0000FF"/>
                </a:solidFill>
              </a:rPr>
              <a:t>if </a:t>
            </a:r>
            <a:r>
              <a:rPr lang="en-US" sz="2000" smtClean="0"/>
              <a:t>(s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s-&gt;size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s-&gt;head = NULL;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</a:t>
            </a:r>
            <a:r>
              <a:rPr lang="en-US" sz="2000" smtClean="0">
                <a:solidFill>
                  <a:srgbClr val="0000FF"/>
                </a:solidFill>
              </a:rPr>
              <a:t>return</a:t>
            </a:r>
            <a:r>
              <a:rPr lang="en-US" sz="2000" smtClean="0"/>
              <a:t> s;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Storing a Collection of Students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olidFill>
                  <a:srgbClr val="008000"/>
                </a:solidFill>
              </a:rPr>
              <a:t>Suggestion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Use an array of student structures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Problems: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What size is the array?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Remove students – either expensive or creates “holes”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Insertion in a sorted array is expensive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“holes”: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066800" y="5867400"/>
            <a:ext cx="6858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2438400" y="5867400"/>
            <a:ext cx="6858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6" name="Rectangle 5"/>
          <p:cNvSpPr/>
          <p:nvPr/>
        </p:nvSpPr>
        <p:spPr bwMode="auto">
          <a:xfrm>
            <a:off x="3124200" y="5867400"/>
            <a:ext cx="685800" cy="609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endParaRPr lang="he-IL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3810000" y="5867400"/>
            <a:ext cx="6858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4495800" y="5867400"/>
            <a:ext cx="6858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1752600" y="5867400"/>
            <a:ext cx="6858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0" name="Rectangle 9"/>
          <p:cNvSpPr/>
          <p:nvPr/>
        </p:nvSpPr>
        <p:spPr bwMode="auto">
          <a:xfrm>
            <a:off x="5181600" y="5867400"/>
            <a:ext cx="685800" cy="609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endParaRPr lang="he-IL"/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5867400" y="5867400"/>
            <a:ext cx="6858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pic>
        <p:nvPicPr>
          <p:cNvPr id="820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943600"/>
            <a:ext cx="447675" cy="48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20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943600"/>
            <a:ext cx="447675" cy="48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20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5943600"/>
            <a:ext cx="447675" cy="48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20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943600"/>
            <a:ext cx="447675" cy="48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20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943600"/>
            <a:ext cx="447675" cy="48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209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943600"/>
            <a:ext cx="447675" cy="48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שאלה 3, סמסטר א' תש"ע, מועד ב'</a:t>
            </a:r>
            <a:endParaRPr lang="en-US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80000"/>
              </a:lnSpc>
              <a:buFont typeface="Wingdings" pitchFamily="2" charset="2"/>
              <a:buNone/>
            </a:pPr>
            <a:r>
              <a:rPr lang="he-IL" sz="2000" smtClean="0"/>
              <a:t>יצירת איבר ברשימה:</a:t>
            </a:r>
            <a:endParaRPr lang="en-US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Element * createElement(int data)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Element *e = (Element*) malloc(sizeof(Element));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</a:t>
            </a:r>
            <a:r>
              <a:rPr lang="en-US" sz="2000" smtClean="0">
                <a:solidFill>
                  <a:srgbClr val="0000FF"/>
                </a:solidFill>
              </a:rPr>
              <a:t>if </a:t>
            </a:r>
            <a:r>
              <a:rPr lang="en-US" sz="2000" smtClean="0"/>
              <a:t>(e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e-&gt;data = data;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e-&gt;next = NULL;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</a:t>
            </a:r>
            <a:r>
              <a:rPr lang="en-US" sz="2000" smtClean="0">
                <a:solidFill>
                  <a:srgbClr val="0000FF"/>
                </a:solidFill>
              </a:rPr>
              <a:t>return</a:t>
            </a:r>
            <a:r>
              <a:rPr lang="en-US" sz="2000" smtClean="0"/>
              <a:t> 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}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 flipV="1">
            <a:off x="2971800" y="4114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895600" y="4724400"/>
            <a:ext cx="1828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e-IL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048000" y="4724400"/>
            <a:ext cx="1981200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/>
              <a:t>מה השדות של המבנה </a:t>
            </a:r>
            <a:r>
              <a:rPr lang="en-US"/>
              <a:t>Element</a:t>
            </a:r>
            <a:r>
              <a:rPr lang="he-IL"/>
              <a:t>?</a:t>
            </a:r>
            <a:endParaRPr lang="en-US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H="1" flipV="1">
            <a:off x="2971800" y="4114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048000" y="4724400"/>
            <a:ext cx="1981200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/>
              <a:t>מה השדות של המבנה </a:t>
            </a:r>
            <a:r>
              <a:rPr lang="en-US"/>
              <a:t>Element</a:t>
            </a:r>
            <a:r>
              <a:rPr lang="he-IL"/>
              <a:t>?</a:t>
            </a:r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שאלה 3, סמסטר א' תש"ע, מועד ב'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lvl="0" algn="r" rtl="1">
              <a:buNone/>
            </a:pPr>
            <a:r>
              <a:rPr lang="he-I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הכנסת </a:t>
            </a:r>
            <a:r>
              <a:rPr lang="he-IL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ערך למחסנית </a:t>
            </a:r>
            <a:r>
              <a:rPr lang="he-I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(בתחילת </a:t>
            </a:r>
            <a:r>
              <a:rPr lang="he-I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הרשימה </a:t>
            </a:r>
            <a:r>
              <a:rPr lang="he-I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המקושרת):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void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push(Stack *s, </a:t>
            </a:r>
            <a:r>
              <a:rPr lang="en-US" sz="1800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data)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Element *e =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createElement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(data);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   if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 == NULL)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{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8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"Fatal error: unable to allocate memory!\n"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exit(1);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}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e-&gt;next = s-&gt;head;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s-&gt;head = e;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s-&gt;size++;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  <a:p>
            <a:pPr>
              <a:buNone/>
            </a:pPr>
            <a:endParaRPr lang="he-IL" sz="18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שאלה 3, סמסטר א' תש"ע, מועד ב'</a:t>
            </a:r>
            <a:endParaRPr lang="en-US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None/>
            </a:pPr>
            <a:r>
              <a:rPr lang="he-IL" sz="2400" smtClean="0"/>
              <a:t>בדיקה האם המחסנית ריקה:</a:t>
            </a:r>
            <a:r>
              <a:rPr lang="en-US" sz="2400" smtClean="0"/>
              <a:t> </a:t>
            </a:r>
            <a:endParaRPr lang="he-IL" sz="2400" smtClean="0"/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</a:rPr>
              <a:t>int</a:t>
            </a:r>
            <a:r>
              <a:rPr lang="en-US" sz="2400" smtClean="0"/>
              <a:t> isEmpty(Stack *s)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{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    </a:t>
            </a:r>
            <a:r>
              <a:rPr lang="en-US" sz="2400" smtClean="0">
                <a:solidFill>
                  <a:srgbClr val="0000FF"/>
                </a:solidFill>
              </a:rPr>
              <a:t>return</a:t>
            </a:r>
            <a:r>
              <a:rPr lang="en-US" sz="2400" smtClean="0"/>
              <a:t> s-&gt;size == 0;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}</a:t>
            </a:r>
          </a:p>
          <a:p>
            <a:pPr algn="r" rtl="1">
              <a:buFont typeface="Wingdings" pitchFamily="2" charset="2"/>
              <a:buNone/>
            </a:pPr>
            <a:r>
              <a:rPr lang="he-IL" sz="2400" b="1" u="sng" smtClean="0"/>
              <a:t>סעיף א':</a:t>
            </a:r>
            <a:r>
              <a:rPr lang="he-IL" sz="2400" b="1" smtClean="0"/>
              <a:t> </a:t>
            </a:r>
            <a:endParaRPr lang="he-IL" sz="2400" smtClean="0"/>
          </a:p>
          <a:p>
            <a:pPr algn="r" rtl="1">
              <a:buFont typeface="Wingdings" pitchFamily="2" charset="2"/>
              <a:buNone/>
            </a:pPr>
            <a:r>
              <a:rPr lang="he-IL" sz="2400" smtClean="0"/>
              <a:t>הגדירו את המבנה </a:t>
            </a:r>
            <a:r>
              <a:rPr lang="en-US" sz="2400" smtClean="0"/>
              <a:t>Element</a:t>
            </a:r>
            <a:r>
              <a:rPr lang="he-IL" sz="2400" smtClean="0"/>
              <a:t>. ודאו כי הגדרת המבנה תואמת את השימוש שנעשה בו בפונקציות הנתונות.</a:t>
            </a:r>
          </a:p>
          <a:p>
            <a:pPr algn="r" rtl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שאלה 3, סמסטר א' תש"ע, מועד ב'</a:t>
            </a:r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typedef struct element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{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rgbClr val="0000FF"/>
                </a:solidFill>
              </a:rPr>
              <a:t>int</a:t>
            </a:r>
            <a:r>
              <a:rPr lang="en-US" sz="2400" smtClean="0"/>
              <a:t> data;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struct element *next;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} Element;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שאלה 3, סמסטר א' תש"ע, מועד ב'</a:t>
            </a:r>
            <a:endParaRPr lang="en-US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None/>
            </a:pPr>
            <a:r>
              <a:rPr lang="he-IL" sz="2800" b="1" u="sng" smtClean="0"/>
              <a:t>סעיף ב'</a:t>
            </a:r>
            <a:r>
              <a:rPr lang="he-IL" sz="2800" b="1" smtClean="0"/>
              <a:t>: </a:t>
            </a:r>
            <a:endParaRPr lang="he-IL" sz="2800" smtClean="0"/>
          </a:p>
          <a:p>
            <a:pPr algn="r" rtl="1">
              <a:buFont typeface="Wingdings" pitchFamily="2" charset="2"/>
              <a:buNone/>
            </a:pPr>
            <a:r>
              <a:rPr lang="he-IL" sz="2800" smtClean="0"/>
              <a:t>ממשו את הפונקציה </a:t>
            </a:r>
            <a:r>
              <a:rPr lang="en-US" sz="2800" smtClean="0"/>
              <a:t>pop</a:t>
            </a:r>
            <a:r>
              <a:rPr lang="he-IL" sz="2800" smtClean="0"/>
              <a:t>. שימו לב שעליכם לעדכן את כל השדות הרלוונטיים במבנה המחסנית וכן לדאוג לשחרור זיכרון אם נדרש. </a:t>
            </a:r>
          </a:p>
          <a:p>
            <a:pPr algn="r" rtl="1">
              <a:buFont typeface="Wingdings" pitchFamily="2" charset="2"/>
              <a:buNone/>
            </a:pPr>
            <a:endParaRPr lang="he-IL" sz="2800" smtClean="0"/>
          </a:p>
          <a:p>
            <a:pPr algn="r" rtl="1">
              <a:buFont typeface="Wingdings" pitchFamily="2" charset="2"/>
              <a:buNone/>
            </a:pPr>
            <a:r>
              <a:rPr lang="he-IL" sz="2800" smtClean="0"/>
              <a:t>הנחת מימוש: המחסנית אינה ריקה</a:t>
            </a:r>
          </a:p>
          <a:p>
            <a:pPr>
              <a:buFont typeface="Wingdings" pitchFamily="2" charset="2"/>
              <a:buNone/>
            </a:pPr>
            <a:r>
              <a:rPr lang="he-IL" sz="2800" smtClean="0"/>
              <a:t>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שאלה 3, סמסטר א' תש"ע, מועד ב'</a:t>
            </a:r>
            <a:endParaRPr lang="en-US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</a:rPr>
              <a:t>int</a:t>
            </a:r>
            <a:r>
              <a:rPr lang="en-US" sz="2400" smtClean="0"/>
              <a:t> pop(Stack *s) </a:t>
            </a:r>
            <a:r>
              <a:rPr lang="en-US" sz="2200" smtClean="0">
                <a:solidFill>
                  <a:srgbClr val="37E020"/>
                </a:solidFill>
              </a:rPr>
              <a:t>// assume s is not empty</a:t>
            </a:r>
            <a:endParaRPr lang="en-US" sz="22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Element *first = s-&gt;head;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rgbClr val="0000FF"/>
                </a:solidFill>
              </a:rPr>
              <a:t>int</a:t>
            </a:r>
            <a:r>
              <a:rPr lang="en-US" sz="2400" smtClean="0"/>
              <a:t> data = first-&gt;data;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s-&gt;head = s-&gt;head-&gt;next;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s-&gt;size--;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free(first);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rgbClr val="0000FF"/>
                </a:solidFill>
              </a:rPr>
              <a:t>return</a:t>
            </a:r>
            <a:r>
              <a:rPr lang="en-US" sz="2400" smtClean="0"/>
              <a:t> data;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}</a:t>
            </a:r>
            <a:endParaRPr lang="he-IL" sz="2400" smtClean="0"/>
          </a:p>
        </p:txBody>
      </p:sp>
      <p:sp>
        <p:nvSpPr>
          <p:cNvPr id="67588" name="Line 18"/>
          <p:cNvSpPr>
            <a:spLocks noChangeShapeType="1"/>
          </p:cNvSpPr>
          <p:nvPr/>
        </p:nvSpPr>
        <p:spPr bwMode="auto">
          <a:xfrm flipH="1">
            <a:off x="4545013" y="3962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67589" name="Rectangle 19"/>
          <p:cNvSpPr>
            <a:spLocks noChangeArrowheads="1"/>
          </p:cNvSpPr>
          <p:nvPr/>
        </p:nvSpPr>
        <p:spPr bwMode="auto">
          <a:xfrm>
            <a:off x="5486400" y="3733800"/>
            <a:ext cx="1547813" cy="36988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/>
              <a:t>עדכון המחסנית</a:t>
            </a:r>
            <a:endParaRPr lang="en-US"/>
          </a:p>
        </p:txBody>
      </p:sp>
      <p:sp>
        <p:nvSpPr>
          <p:cNvPr id="67590" name="Line 20"/>
          <p:cNvSpPr>
            <a:spLocks noChangeShapeType="1"/>
          </p:cNvSpPr>
          <p:nvPr/>
        </p:nvSpPr>
        <p:spPr bwMode="auto">
          <a:xfrm flipH="1">
            <a:off x="43434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67591" name="Rectangle 21"/>
          <p:cNvSpPr>
            <a:spLocks noChangeArrowheads="1"/>
          </p:cNvSpPr>
          <p:nvPr/>
        </p:nvSpPr>
        <p:spPr bwMode="auto">
          <a:xfrm>
            <a:off x="4903788" y="2819400"/>
            <a:ext cx="19288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/>
              <a:t>שמירת כתובת וערך</a:t>
            </a:r>
          </a:p>
          <a:p>
            <a:r>
              <a:rPr lang="he-IL"/>
              <a:t>האיבר הראשון</a:t>
            </a:r>
            <a:endParaRPr lang="en-US"/>
          </a:p>
        </p:txBody>
      </p:sp>
      <p:sp>
        <p:nvSpPr>
          <p:cNvPr id="67592" name="Line 22"/>
          <p:cNvSpPr>
            <a:spLocks noChangeShapeType="1"/>
          </p:cNvSpPr>
          <p:nvPr/>
        </p:nvSpPr>
        <p:spPr bwMode="auto">
          <a:xfrm flipH="1">
            <a:off x="2640013" y="525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67593" name="Rectangle 23"/>
          <p:cNvSpPr>
            <a:spLocks noChangeArrowheads="1"/>
          </p:cNvSpPr>
          <p:nvPr/>
        </p:nvSpPr>
        <p:spPr bwMode="auto">
          <a:xfrm>
            <a:off x="3124200" y="5029200"/>
            <a:ext cx="2005013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/>
              <a:t>שימוש בכתובת וערך</a:t>
            </a:r>
          </a:p>
          <a:p>
            <a:r>
              <a:rPr lang="he-IL"/>
              <a:t>האיבר הראשון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שאלה 3, סמסטר א' תש"ע, מועד ב'</a:t>
            </a:r>
            <a:endParaRPr lang="en-US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None/>
            </a:pPr>
            <a:r>
              <a:rPr lang="he-IL" sz="2400" b="1" u="sng" smtClean="0"/>
              <a:t>סעיף ג':</a:t>
            </a:r>
            <a:r>
              <a:rPr lang="he-IL" sz="2400" b="1" smtClean="0"/>
              <a:t> </a:t>
            </a:r>
            <a:endParaRPr lang="he-IL" sz="2400" smtClean="0"/>
          </a:p>
          <a:p>
            <a:pPr algn="r" rtl="1">
              <a:buFont typeface="Wingdings" pitchFamily="2" charset="2"/>
              <a:buNone/>
            </a:pPr>
            <a:r>
              <a:rPr lang="he-IL" sz="2400" smtClean="0"/>
              <a:t>ממשו את הפונקציה </a:t>
            </a:r>
            <a:r>
              <a:rPr lang="en-US" sz="2400" smtClean="0"/>
              <a:t>stackSum</a:t>
            </a:r>
            <a:r>
              <a:rPr lang="he-IL" sz="2400" smtClean="0"/>
              <a:t>.</a:t>
            </a:r>
          </a:p>
          <a:p>
            <a:pPr algn="r" rtl="1">
              <a:buFont typeface="Wingdings" pitchFamily="2" charset="2"/>
              <a:buNone/>
            </a:pPr>
            <a:r>
              <a:rPr lang="he-IL" sz="2400" smtClean="0"/>
              <a:t>קלט: מחסנית</a:t>
            </a:r>
          </a:p>
          <a:p>
            <a:pPr algn="r" rtl="1">
              <a:buFont typeface="Wingdings" pitchFamily="2" charset="2"/>
              <a:buNone/>
            </a:pPr>
            <a:r>
              <a:rPr lang="he-IL" sz="2400" smtClean="0"/>
              <a:t>פלט: סכום הערכים במחסנית </a:t>
            </a:r>
            <a:r>
              <a:rPr lang="he-IL" sz="2400" u="sng" smtClean="0"/>
              <a:t>תוך שימוש בפעולות שהוגדרו</a:t>
            </a:r>
            <a:r>
              <a:rPr lang="he-IL" sz="2400" smtClean="0"/>
              <a:t> על המחסנית כדוגמת </a:t>
            </a:r>
            <a:r>
              <a:rPr lang="en-US" sz="2400" smtClean="0"/>
              <a:t>push</a:t>
            </a:r>
            <a:r>
              <a:rPr lang="he-IL" sz="2400" smtClean="0"/>
              <a:t>, </a:t>
            </a:r>
            <a:r>
              <a:rPr lang="en-US" sz="2400" smtClean="0"/>
              <a:t> pop </a:t>
            </a:r>
            <a:r>
              <a:rPr lang="he-IL" sz="2400" smtClean="0"/>
              <a:t>ו- </a:t>
            </a:r>
            <a:r>
              <a:rPr lang="en-US" sz="2400" smtClean="0"/>
              <a:t>isEmpty</a:t>
            </a:r>
            <a:r>
              <a:rPr lang="he-IL" sz="2400" smtClean="0"/>
              <a:t>.</a:t>
            </a:r>
          </a:p>
          <a:p>
            <a:pPr algn="r" rtl="1"/>
            <a:r>
              <a:rPr lang="he-IL" sz="2400" smtClean="0"/>
              <a:t>חל איסור על גישה לרשימת האיברים באופן ישיר. </a:t>
            </a:r>
          </a:p>
          <a:p>
            <a:pPr algn="r" rtl="1"/>
            <a:r>
              <a:rPr lang="he-IL" sz="2400" smtClean="0"/>
              <a:t>לאחר הקריאה לפונקציה המחסנית תהיה ריקה.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שאלה 3, סמסטר א' תש"ע, מועד ב'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</a:rPr>
              <a:t>int</a:t>
            </a:r>
            <a:r>
              <a:rPr lang="en-US" sz="2400" smtClean="0"/>
              <a:t> stackSum(Stack *s)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rgbClr val="0000FF"/>
                </a:solidFill>
              </a:rPr>
              <a:t>int</a:t>
            </a:r>
            <a:r>
              <a:rPr lang="en-US" sz="2400" smtClean="0"/>
              <a:t> sum = 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rgbClr val="0000FF"/>
                </a:solidFill>
              </a:rPr>
              <a:t>while</a:t>
            </a:r>
            <a:r>
              <a:rPr lang="en-US" sz="2400" smtClean="0"/>
              <a:t> (!isEmpty(s))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	sum += pop(s);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rgbClr val="0000FF"/>
                </a:solidFill>
              </a:rPr>
              <a:t>return</a:t>
            </a:r>
            <a:r>
              <a:rPr lang="en-US" sz="2400" smtClean="0"/>
              <a:t> sum;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}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שאלה 3, סמסטר א' תש"ע, מועד ב'</a:t>
            </a:r>
            <a:endParaRPr 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80000"/>
              </a:lnSpc>
              <a:buFont typeface="Wingdings" pitchFamily="2" charset="2"/>
              <a:buNone/>
            </a:pPr>
            <a:r>
              <a:rPr lang="he-IL" sz="2400" b="1" u="sng" smtClean="0"/>
              <a:t>סעיף ד'</a:t>
            </a:r>
            <a:r>
              <a:rPr lang="he-IL" sz="2400" b="1" smtClean="0"/>
              <a:t>: </a:t>
            </a:r>
            <a:endParaRPr lang="he-IL" sz="2400" smtClean="0"/>
          </a:p>
          <a:p>
            <a:pPr algn="r" rtl="1">
              <a:lnSpc>
                <a:spcPct val="80000"/>
              </a:lnSpc>
              <a:buFont typeface="Wingdings" pitchFamily="2" charset="2"/>
              <a:buNone/>
            </a:pPr>
            <a:r>
              <a:rPr lang="he-IL" sz="2400" smtClean="0"/>
              <a:t>כתבו תכנית הקולטת ערכים מהמשתמש עד לקבלת ערך שלילי , שומרת אותם במחסנית ולבסוף מחשבת ומדפיסה את סכומם.</a:t>
            </a:r>
          </a:p>
          <a:p>
            <a:pPr algn="r" rtl="1">
              <a:lnSpc>
                <a:spcPct val="80000"/>
              </a:lnSpc>
              <a:buFont typeface="Wingdings" pitchFamily="2" charset="2"/>
              <a:buNone/>
            </a:pPr>
            <a:endParaRPr lang="he-IL" sz="2400" smtClean="0"/>
          </a:p>
          <a:p>
            <a:pPr algn="r" rtl="1">
              <a:lnSpc>
                <a:spcPct val="80000"/>
              </a:lnSpc>
            </a:pPr>
            <a:r>
              <a:rPr lang="he-IL" sz="2400" smtClean="0"/>
              <a:t>ניתן להניח שקלט המשתמש תקין</a:t>
            </a:r>
          </a:p>
          <a:p>
            <a:pPr algn="r" rtl="1">
              <a:lnSpc>
                <a:spcPct val="80000"/>
              </a:lnSpc>
            </a:pPr>
            <a:r>
              <a:rPr lang="he-IL" sz="2400" smtClean="0"/>
              <a:t>במידה והשתמשתם בהקצאת זיכרון דינמית ודאו שבוצע שיחרור של הזיכרון</a:t>
            </a:r>
          </a:p>
          <a:p>
            <a:pPr algn="r" rtl="1">
              <a:lnSpc>
                <a:spcPct val="80000"/>
              </a:lnSpc>
            </a:pPr>
            <a:r>
              <a:rPr lang="he-IL" sz="2400" smtClean="0"/>
              <a:t>בניקוד סעיף זה יושם דגש על אי שכפול קוד ושימוש בפונקציות שהוגדרו בסעיפים קודמים</a:t>
            </a:r>
            <a:endParaRPr lang="en-US" sz="2400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שאלה 3, סמסטר א' תש"ע, מועד ב'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00FF"/>
                </a:solidFill>
              </a:rPr>
              <a:t>int</a:t>
            </a:r>
            <a:r>
              <a:rPr lang="en-US" sz="1800" smtClean="0"/>
              <a:t> main()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</a:t>
            </a:r>
            <a:r>
              <a:rPr lang="en-US" sz="1800" smtClean="0">
                <a:solidFill>
                  <a:srgbClr val="0000FF"/>
                </a:solidFill>
              </a:rPr>
              <a:t>int</a:t>
            </a:r>
            <a:r>
              <a:rPr lang="en-US" sz="1800" smtClean="0"/>
              <a:t> val;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Stack *s = createStack();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</a:t>
            </a:r>
            <a:r>
              <a:rPr lang="en-US" sz="1800" smtClean="0">
                <a:solidFill>
                  <a:srgbClr val="0000FF"/>
                </a:solidFill>
              </a:rPr>
              <a:t>if</a:t>
            </a:r>
            <a:r>
              <a:rPr lang="en-US" sz="1800" smtClean="0"/>
              <a:t> (s == NULL)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printf(</a:t>
            </a:r>
            <a:r>
              <a:rPr lang="en-US" sz="1800" smtClean="0">
                <a:solidFill>
                  <a:srgbClr val="990000"/>
                </a:solidFill>
              </a:rPr>
              <a:t>"unable to create stack!"</a:t>
            </a:r>
            <a:r>
              <a:rPr lang="en-US" sz="1800" smtClean="0"/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</a:t>
            </a:r>
            <a:r>
              <a:rPr lang="en-US" sz="1800" smtClean="0">
                <a:solidFill>
                  <a:srgbClr val="0000FF"/>
                </a:solidFill>
              </a:rPr>
              <a:t>return</a:t>
            </a:r>
            <a:r>
              <a:rPr lang="en-US" sz="1800" smtClean="0"/>
              <a:t>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printf(</a:t>
            </a:r>
            <a:r>
              <a:rPr lang="en-US" sz="1800" smtClean="0">
                <a:solidFill>
                  <a:srgbClr val="990000"/>
                </a:solidFill>
              </a:rPr>
              <a:t>"Please enter input\n"</a:t>
            </a:r>
            <a:r>
              <a:rPr lang="en-US" sz="1800" smtClean="0"/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scanf(</a:t>
            </a:r>
            <a:r>
              <a:rPr lang="en-US" sz="1800" smtClean="0">
                <a:solidFill>
                  <a:srgbClr val="990000"/>
                </a:solidFill>
              </a:rPr>
              <a:t>"%d"</a:t>
            </a:r>
            <a:r>
              <a:rPr lang="en-US" sz="1800" smtClean="0"/>
              <a:t>, &amp;val);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</a:t>
            </a:r>
            <a:r>
              <a:rPr lang="en-US" sz="1800" smtClean="0">
                <a:solidFill>
                  <a:srgbClr val="0000FF"/>
                </a:solidFill>
              </a:rPr>
              <a:t>while</a:t>
            </a:r>
            <a:r>
              <a:rPr lang="en-US" sz="1800" smtClean="0"/>
              <a:t> (val &gt;= 0)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push(s, val);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scanf(</a:t>
            </a:r>
            <a:r>
              <a:rPr lang="en-US" sz="1800" smtClean="0">
                <a:solidFill>
                  <a:srgbClr val="990000"/>
                </a:solidFill>
              </a:rPr>
              <a:t>"%d"</a:t>
            </a:r>
            <a:r>
              <a:rPr lang="en-US" sz="1800" smtClean="0"/>
              <a:t>, &amp;val);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printf(</a:t>
            </a:r>
            <a:r>
              <a:rPr lang="en-US" sz="1800" smtClean="0">
                <a:solidFill>
                  <a:srgbClr val="990000"/>
                </a:solidFill>
              </a:rPr>
              <a:t>"The sum is %d\n"</a:t>
            </a:r>
            <a:r>
              <a:rPr lang="en-US" sz="1800" smtClean="0"/>
              <a:t>, stackSum(s));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free(s);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Linking Students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solidFill>
                  <a:srgbClr val="008000"/>
                </a:solidFill>
              </a:rPr>
              <a:t>Suggestion 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Use a </a:t>
            </a:r>
            <a:r>
              <a:rPr lang="en-US" sz="2800" b="1" smtClean="0"/>
              <a:t>linked list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Define a student node: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typedef struct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student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id[ID_LENGTH];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name[NAME_LENGTH];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 grade;</a:t>
            </a:r>
            <a:br>
              <a:rPr lang="en-US" sz="2000" b="1" smtClean="0">
                <a:latin typeface="Courier New" pitchFamily="49" charset="0"/>
                <a:cs typeface="Courier New" pitchFamily="49" charset="0"/>
              </a:rPr>
            </a:b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/* A pointer to the next node in the list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student *next;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 } sStudent;</a:t>
            </a:r>
            <a:endParaRPr lang="en-US" sz="2000" b="1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to Class Exercise</a:t>
            </a:r>
          </a:p>
        </p:txBody>
      </p:sp>
      <p:sp>
        <p:nvSpPr>
          <p:cNvPr id="727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572000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/* find a student whose id matches the given id */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sStudent* find_student(sStudent *head, 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*id)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(head != NULL) </a:t>
            </a:r>
            <a:r>
              <a:rPr lang="en-US" sz="1800" b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/* go over all the list */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(strcmp(head-&gt;id, id) == 0) </a:t>
            </a:r>
            <a:r>
              <a:rPr lang="en-US" sz="1800" b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/* same id */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head;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head = head-&gt;next;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}</a:t>
            </a:r>
            <a:br>
              <a:rPr lang="en-US" sz="1800" b="1" smtClean="0">
                <a:latin typeface="Courier New" pitchFamily="49" charset="0"/>
                <a:cs typeface="Courier New" pitchFamily="49" charset="0"/>
              </a:rPr>
            </a:b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/* If we're here, we didn't find it */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3820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Download </a:t>
            </a:r>
            <a:r>
              <a:rPr lang="en-US" sz="2400" u="sng" smtClean="0">
                <a:solidFill>
                  <a:srgbClr val="0000FF"/>
                </a:solidFill>
              </a:rPr>
              <a:t>find_student_ex.c</a:t>
            </a:r>
            <a:r>
              <a:rPr lang="en-US" sz="2400" smtClean="0"/>
              <a:t> from the tirgul home page</a:t>
            </a:r>
          </a:p>
          <a:p>
            <a:pPr eaLnBrk="1" hangingPunct="1"/>
            <a:r>
              <a:rPr lang="en-US" sz="2400" smtClean="0"/>
              <a:t>Implement: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sStudent* find_student(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sStudent *head, 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char* id)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find_student</a:t>
            </a:r>
            <a:r>
              <a:rPr lang="en-US" sz="2400" smtClean="0"/>
              <a:t> searches for a student with a given id. It returns a pointer to the student if found, otherwise it returns NULL.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a New Student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72400" cy="48402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sStudent* new_student(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char*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name, 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char*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id,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grade)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sStudent *std =(sStudent*)malloc(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(sStudent));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(std != NULL)</a:t>
            </a:r>
            <a:br>
              <a:rPr lang="en-US" sz="1800" b="1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strcpy(std-&gt;name, name);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strcpy(std-&gt;id, id);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std-&gt;grade = grade;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std-&gt;next = NULL;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std;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187344</TotalTime>
  <Words>2260</Words>
  <Application>Microsoft Office PowerPoint</Application>
  <PresentationFormat>On-screen Show (4:3)</PresentationFormat>
  <Paragraphs>813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8" baseType="lpstr">
      <vt:lpstr>Arial</vt:lpstr>
      <vt:lpstr>Wingdings</vt:lpstr>
      <vt:lpstr>Calibri</vt:lpstr>
      <vt:lpstr>Arial Black</vt:lpstr>
      <vt:lpstr>Times New Roman</vt:lpstr>
      <vt:lpstr>Courier New</vt:lpstr>
      <vt:lpstr>Tahoma</vt:lpstr>
      <vt:lpstr>Pixel</vt:lpstr>
      <vt:lpstr>Programming</vt:lpstr>
      <vt:lpstr>Linked Lists</vt:lpstr>
      <vt:lpstr>Linked Lists</vt:lpstr>
      <vt:lpstr>Linked Lists Operations</vt:lpstr>
      <vt:lpstr>Course Management System</vt:lpstr>
      <vt:lpstr>Storing a Collection of Students</vt:lpstr>
      <vt:lpstr>Linking Students</vt:lpstr>
      <vt:lpstr>Exercise </vt:lpstr>
      <vt:lpstr>Creating a New Student</vt:lpstr>
      <vt:lpstr>Add in Front</vt:lpstr>
      <vt:lpstr>Sorted Add</vt:lpstr>
      <vt:lpstr>Adding a student - begining</vt:lpstr>
      <vt:lpstr>Adding a student – mid/end</vt:lpstr>
      <vt:lpstr>Slide 14</vt:lpstr>
      <vt:lpstr>Adding a student – beginning</vt:lpstr>
      <vt:lpstr>Adding a student – mid / end</vt:lpstr>
      <vt:lpstr>Adding a student – mid / end</vt:lpstr>
      <vt:lpstr>Adding a student – mid / end</vt:lpstr>
      <vt:lpstr>Adding a student – mid / end</vt:lpstr>
      <vt:lpstr>Adding a student – mid / end</vt:lpstr>
      <vt:lpstr>Adding a student – mid / end</vt:lpstr>
      <vt:lpstr>Adding a student – mid / end</vt:lpstr>
      <vt:lpstr>Adding a student – mid / end</vt:lpstr>
      <vt:lpstr>Adding a student – mid / end</vt:lpstr>
      <vt:lpstr>Adding a student – mid / end</vt:lpstr>
      <vt:lpstr>Removing a student</vt:lpstr>
      <vt:lpstr>Removing a student - reminder</vt:lpstr>
      <vt:lpstr>Removing a student – beginning</vt:lpstr>
      <vt:lpstr>Removing a student – mid list</vt:lpstr>
      <vt:lpstr>Removing a student – mid list</vt:lpstr>
      <vt:lpstr>Removing a student – mid list</vt:lpstr>
      <vt:lpstr>Removing a student – mid list</vt:lpstr>
      <vt:lpstr>Removing a student – mid list</vt:lpstr>
      <vt:lpstr>Deallocating all students</vt:lpstr>
      <vt:lpstr>Deallocating students</vt:lpstr>
      <vt:lpstr>Deallocating students</vt:lpstr>
      <vt:lpstr>Deallocating students</vt:lpstr>
      <vt:lpstr>Deallocating students</vt:lpstr>
      <vt:lpstr>Deallocating students</vt:lpstr>
      <vt:lpstr>Deallocating students</vt:lpstr>
      <vt:lpstr>Deallocating students</vt:lpstr>
      <vt:lpstr>Deallocating students</vt:lpstr>
      <vt:lpstr>Deallocating students</vt:lpstr>
      <vt:lpstr>Deallocating students</vt:lpstr>
      <vt:lpstr>Deallocating students</vt:lpstr>
      <vt:lpstr>Deallocating students</vt:lpstr>
      <vt:lpstr>Deallocating students</vt:lpstr>
      <vt:lpstr>Deallocating students</vt:lpstr>
      <vt:lpstr>Deallocating students</vt:lpstr>
      <vt:lpstr>Deallocating students</vt:lpstr>
      <vt:lpstr>Deallocating students</vt:lpstr>
      <vt:lpstr>Deallocating students</vt:lpstr>
      <vt:lpstr>Deallocating students</vt:lpstr>
      <vt:lpstr>Reverse List</vt:lpstr>
      <vt:lpstr>Recursive Reverse</vt:lpstr>
      <vt:lpstr>Recursive Reverse - Code</vt:lpstr>
      <vt:lpstr>שאלה 3, סמסטר א' תש"ע, מועד ב'</vt:lpstr>
      <vt:lpstr>שאלה 3, סמסטר א' תש"ע, מועד ב'</vt:lpstr>
      <vt:lpstr>שאלה 3, סמסטר א' תש"ע, מועד ב'</vt:lpstr>
      <vt:lpstr>שאלה 3, סמסטר א' תש"ע, מועד ב'</vt:lpstr>
      <vt:lpstr>שאלה 3, סמסטר א' תש"ע, מועד ב'</vt:lpstr>
      <vt:lpstr>שאלה 3, סמסטר א' תש"ע, מועד ב'</vt:lpstr>
      <vt:lpstr>שאלה 3, סמסטר א' תש"ע, מועד ב'</vt:lpstr>
      <vt:lpstr>שאלה 3, סמסטר א' תש"ע, מועד ב'</vt:lpstr>
      <vt:lpstr>שאלה 3, סמסטר א' תש"ע, מועד ב'</vt:lpstr>
      <vt:lpstr>שאלה 3, סמסטר א' תש"ע, מועד ב'</vt:lpstr>
      <vt:lpstr>שאלה 3, סמסטר א' תש"ע, מועד ב'</vt:lpstr>
      <vt:lpstr>שאלה 3, סמסטר א' תש"ע, מועד ב'</vt:lpstr>
      <vt:lpstr>שאלה 3, סמסטר א' תש"ע, מועד ב'</vt:lpstr>
      <vt:lpstr>Solution to Class Exercise</vt:lpstr>
    </vt:vector>
  </TitlesOfParts>
  <Company>School of CS- TAU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 types</dc:title>
  <dc:creator>Administrator</dc:creator>
  <cp:lastModifiedBy>Lab users</cp:lastModifiedBy>
  <cp:revision>1058</cp:revision>
  <dcterms:created xsi:type="dcterms:W3CDTF">2003-10-28T13:58:19Z</dcterms:created>
  <dcterms:modified xsi:type="dcterms:W3CDTF">2011-01-09T07:49:24Z</dcterms:modified>
</cp:coreProperties>
</file>