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68"/>
  </p:notesMasterIdLst>
  <p:handoutMasterIdLst>
    <p:handoutMasterId r:id="rId69"/>
  </p:handoutMasterIdLst>
  <p:sldIdLst>
    <p:sldId id="502" r:id="rId2"/>
    <p:sldId id="953" r:id="rId3"/>
    <p:sldId id="968" r:id="rId4"/>
    <p:sldId id="973" r:id="rId5"/>
    <p:sldId id="974" r:id="rId6"/>
    <p:sldId id="987" r:id="rId7"/>
    <p:sldId id="989" r:id="rId8"/>
    <p:sldId id="992" r:id="rId9"/>
    <p:sldId id="993" r:id="rId10"/>
    <p:sldId id="997" r:id="rId11"/>
    <p:sldId id="998" r:id="rId12"/>
    <p:sldId id="1015" r:id="rId13"/>
    <p:sldId id="1016" r:id="rId14"/>
    <p:sldId id="1004" r:id="rId15"/>
    <p:sldId id="1005" r:id="rId16"/>
    <p:sldId id="1006" r:id="rId17"/>
    <p:sldId id="1007" r:id="rId18"/>
    <p:sldId id="1010" r:id="rId19"/>
    <p:sldId id="1014" r:id="rId20"/>
    <p:sldId id="1017" r:id="rId21"/>
    <p:sldId id="1018" r:id="rId22"/>
    <p:sldId id="1019" r:id="rId23"/>
    <p:sldId id="1020" r:id="rId24"/>
    <p:sldId id="1021" r:id="rId25"/>
    <p:sldId id="1022" r:id="rId26"/>
    <p:sldId id="1023" r:id="rId27"/>
    <p:sldId id="1024" r:id="rId28"/>
    <p:sldId id="1025" r:id="rId29"/>
    <p:sldId id="1026" r:id="rId30"/>
    <p:sldId id="1027" r:id="rId31"/>
    <p:sldId id="1028" r:id="rId32"/>
    <p:sldId id="1029" r:id="rId33"/>
    <p:sldId id="1030" r:id="rId34"/>
    <p:sldId id="1031" r:id="rId35"/>
    <p:sldId id="1032" r:id="rId36"/>
    <p:sldId id="1033" r:id="rId37"/>
    <p:sldId id="1034" r:id="rId38"/>
    <p:sldId id="1035" r:id="rId39"/>
    <p:sldId id="1036" r:id="rId40"/>
    <p:sldId id="1038" r:id="rId41"/>
    <p:sldId id="1044" r:id="rId42"/>
    <p:sldId id="1039" r:id="rId43"/>
    <p:sldId id="1040" r:id="rId44"/>
    <p:sldId id="1041" r:id="rId45"/>
    <p:sldId id="1042" r:id="rId46"/>
    <p:sldId id="1043" r:id="rId47"/>
    <p:sldId id="1045" r:id="rId48"/>
    <p:sldId id="1046" r:id="rId49"/>
    <p:sldId id="1047" r:id="rId50"/>
    <p:sldId id="1048" r:id="rId51"/>
    <p:sldId id="1049" r:id="rId52"/>
    <p:sldId id="1050" r:id="rId53"/>
    <p:sldId id="1051" r:id="rId54"/>
    <p:sldId id="1052" r:id="rId55"/>
    <p:sldId id="1053" r:id="rId56"/>
    <p:sldId id="1054" r:id="rId57"/>
    <p:sldId id="1055" r:id="rId58"/>
    <p:sldId id="1056" r:id="rId59"/>
    <p:sldId id="1057" r:id="rId60"/>
    <p:sldId id="1058" r:id="rId61"/>
    <p:sldId id="1059" r:id="rId62"/>
    <p:sldId id="1060" r:id="rId63"/>
    <p:sldId id="1061" r:id="rId64"/>
    <p:sldId id="1062" r:id="rId65"/>
    <p:sldId id="1063" r:id="rId66"/>
    <p:sldId id="1064" r:id="rId67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E1"/>
    <a:srgbClr val="FFFFFF"/>
    <a:srgbClr val="3333FF"/>
    <a:srgbClr val="B2B2B2"/>
    <a:srgbClr val="E8E7CF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5" autoAdjust="0"/>
    <p:restoredTop sz="82432" autoAdjust="0"/>
  </p:normalViewPr>
  <p:slideViewPr>
    <p:cSldViewPr snapToGrid="0" snapToObjects="1">
      <p:cViewPr>
        <p:scale>
          <a:sx n="70" d="100"/>
          <a:sy n="70" d="100"/>
        </p:scale>
        <p:origin x="-852" y="-420"/>
      </p:cViewPr>
      <p:guideLst>
        <p:guide orient="horz" pos="12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fld id="{D4B005EA-3535-4019-9176-7945C7DF103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fld id="{2A551BD2-91FC-4A37-BDE5-924E4144291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2333A-9EC7-4B3F-BABC-4C18505D986C}" type="slidenum">
              <a:rPr lang="he-IL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A7461-E184-4042-9694-D8893274BFEE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08626885-D4C5-4DF2-9B49-C17D0854AA69}" type="slidenum">
              <a:rPr lang="he-IL" altLang="en-US" sz="1200">
                <a:latin typeface="Times New Roman" pitchFamily="18" charset="0"/>
              </a:rPr>
              <a:pPr defTabSz="917575" eaLnBrk="0" hangingPunct="0"/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64A46-BBFE-4FA6-99CE-5E6353F94A2C}" type="slidenum">
              <a:rPr lang="he-IL" smtClean="0"/>
              <a:pPr/>
              <a:t>31</a:t>
            </a:fld>
            <a:endParaRPr lang="en-US" smtClean="0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13991A45-6DD7-45C2-86CF-A3C06D75B167}" type="slidenum">
              <a:rPr lang="he-IL" altLang="en-US" sz="1200">
                <a:latin typeface="Times New Roman" pitchFamily="18" charset="0"/>
              </a:rPr>
              <a:pPr defTabSz="917575" eaLnBrk="0" hangingPunct="0"/>
              <a:t>31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A8FA1-2AD7-48BF-9C3C-64B2FB6F8B07}" type="slidenum">
              <a:rPr lang="he-IL" smtClean="0"/>
              <a:pPr/>
              <a:t>35</a:t>
            </a:fld>
            <a:endParaRPr lang="en-US" smtClean="0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BEDB1A95-88F4-4742-98DD-D100C07113CE}" type="slidenum">
              <a:rPr lang="he-IL" altLang="en-US" sz="1200">
                <a:latin typeface="Times New Roman" pitchFamily="18" charset="0"/>
              </a:rPr>
              <a:pPr defTabSz="917575" eaLnBrk="0" hangingPunct="0"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EB40C-D33A-4378-A389-83C610518E52}" type="slidenum">
              <a:rPr lang="he-IL" smtClean="0"/>
              <a:pPr/>
              <a:t>36</a:t>
            </a:fld>
            <a:endParaRPr lang="en-US" smtClean="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2A434032-E074-4695-A383-53C6FB61FECC}" type="slidenum">
              <a:rPr lang="he-IL" altLang="en-US" sz="1200">
                <a:latin typeface="Times New Roman" pitchFamily="18" charset="0"/>
              </a:rPr>
              <a:pPr defTabSz="917575" eaLnBrk="0" hangingPunct="0"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AD526-5B83-4C34-A6B0-C5202FDDB692}" type="slidenum">
              <a:rPr lang="he-IL" smtClean="0"/>
              <a:pPr/>
              <a:t>39</a:t>
            </a:fld>
            <a:endParaRPr lang="en-US" smtClean="0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31D6FA8C-8E01-4C45-9227-0C45B0A1FF5E}" type="slidenum">
              <a:rPr lang="he-IL" altLang="en-US" sz="1200">
                <a:latin typeface="Times New Roman" pitchFamily="18" charset="0"/>
              </a:rPr>
              <a:pPr defTabSz="917575" eaLnBrk="0" hangingPunct="0"/>
              <a:t>39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883B3-E75E-43BD-A946-C336BBE311A7}" type="slidenum">
              <a:rPr lang="he-IL" smtClean="0"/>
              <a:pPr/>
              <a:t>40</a:t>
            </a:fld>
            <a:endParaRPr lang="en-US" smtClean="0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DBD99F56-A125-4F1C-9D7E-42012072D82D}" type="slidenum">
              <a:rPr lang="he-IL" altLang="en-US" sz="1200">
                <a:latin typeface="Times New Roman" pitchFamily="18" charset="0"/>
              </a:rPr>
              <a:pPr defTabSz="917575" eaLnBrk="0" hangingPunct="0"/>
              <a:t>40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2333A-9EC7-4B3F-BABC-4C18505D986C}" type="slidenum">
              <a:rPr lang="he-IL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2333A-9EC7-4B3F-BABC-4C18505D986C}" type="slidenum">
              <a:rPr lang="he-IL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דוגמא לטכניקה נוספת כאשר עובדים עם רשימות: שימוש בחוליה ראשונה שהיא לא באמת חלק מהרשימה.</a:t>
            </a:r>
          </a:p>
          <a:p>
            <a:r>
              <a:rPr lang="he-IL" smtClean="0"/>
              <a:t>ע"י הוספת החוליה הראשונה מובטח לנו שאין מצב בו הרשימה ריקה ולפיכך אנחנו לא צריכים לטפל במצב זה.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75E40-6887-47B8-965F-DA3474089E7D}" type="slidenum">
              <a:rPr lang="he-IL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הדוגמא הזו כמו כל יתר הדוגמאות של מצביעים למצביעים מלוות בשירטוט על הלוח המסביר מה קורה כאן מבחינת המחסנית וה-</a:t>
            </a:r>
            <a:r>
              <a:rPr lang="en-US" smtClean="0"/>
              <a:t>heap</a:t>
            </a:r>
            <a:r>
              <a:rPr lang="he-IL" smtClean="0"/>
              <a:t>.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00CAB-12F5-47AE-9E14-17F56CA7820F}" type="slidenum">
              <a:rPr lang="he-IL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5B75C7-8CDE-43A7-9B47-3F8F53009F14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3A3A1-B230-4EB8-82EE-11ADA3C51A6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F78BE-C7C6-486D-B962-9CFFBC9FD207}" type="slidenum">
              <a:rPr lang="he-IL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DBC23-1CEB-4A44-AF26-EFA3F6A0D339}" type="slidenum">
              <a:rPr lang="he-IL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9F93C-65F8-4A98-BBCF-348ECBAEB453}" type="slidenum">
              <a:rPr lang="he-IL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8612" name="Slide Number Placeholder 3"/>
          <p:cNvSpPr txBox="1">
            <a:spLocks noGrp="1"/>
          </p:cNvSpPr>
          <p:nvPr/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rtl="0"/>
            <a:fld id="{CE826FD4-1387-40CE-87C8-95C6B9FD5761}" type="slidenum">
              <a:rPr lang="he-IL" sz="1200"/>
              <a:pPr algn="l" rtl="0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85328-A24A-48F7-BA45-08B580852898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0079CDEB-D7A8-4819-8E4D-45F67ED63F2F}" type="slidenum">
              <a:rPr lang="he-IL" altLang="en-US" sz="1200">
                <a:latin typeface="Times New Roman" pitchFamily="18" charset="0"/>
              </a:rPr>
              <a:pPr defTabSz="917575" eaLnBrk="0" hangingPunct="0"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E6A94-2524-424A-8799-1E7B7B0438A7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D43C47F0-9CE4-4E42-9BC2-8A5F7EE8E2BE}" type="slidenum">
              <a:rPr lang="he-IL" altLang="en-US" sz="1200">
                <a:latin typeface="Times New Roman" pitchFamily="18" charset="0"/>
              </a:rPr>
              <a:pPr defTabSz="917575" eaLnBrk="0" hangingPunct="0"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380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80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DADEE566-FF76-48AF-AAC4-90A6AB832EEC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5F7F6405-D1F4-4769-A9B4-BAB87F8B687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B50E3328-D7CA-4E2F-8767-CDF78FCA91F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DD1B2112-6848-4687-AA6B-DC03426B78C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155D18CC-D2C7-40AB-9C3C-189A3D0A8990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93784CDA-4EE6-426E-AF00-D1C27E102496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32305C1D-4FBE-45E0-A5B9-1005A31B8966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C1C21286-B3E9-42C5-B57A-3EB3B51DDFB4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D4B23078-F2ED-4624-A360-DD5AF0DD3FEA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AF9350E5-DA3E-4678-9FEC-943B02642115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C1A68EF7-BC3C-4B09-BC74-47CA777B9D23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l/imgres?imgurl=http://drrobyn.files.wordpress.com/2008/08/bucket.jpg&amp;imgrefurl=http://drrobyn.wordpress.com/2008/08/04/family-bucket-list-7-ways-to-pour-generosity-and-value-into-family-life/&amp;usg=__h-AUn1kAkyUs-kG1Kd4QyHO6bSw=&amp;h=800&amp;w=590&amp;sz=145&amp;hl=iw&amp;start=19&amp;sig2=hAsx4g91jl71_gn_LcBNHg&amp;um=1&amp;tbnid=TexgLfOqtQVqbM:&amp;tbnh=143&amp;tbnw=105&amp;prev=/images?q=bucket&amp;hl=iw&amp;client=firefox-a&amp;rls=org.mozilla:he:official&amp;sa=G&amp;um=1&amp;ei=WKuwSseRBcavsgbWsJ3OD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su-il.blogspot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rogramming.com/tutorial/bitwise_operators.html" TargetMode="External"/><Relationship Id="rId2" Type="http://schemas.openxmlformats.org/officeDocument/2006/relationships/hyperlink" Target="http://en.wikipedia.org/wiki/RAID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cs typeface="Times New Roman" pitchFamily="18" charset="0"/>
              </a:rPr>
              <a:t>קורס תכנות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dirty="0" smtClean="0">
                <a:solidFill>
                  <a:schemeClr val="hlink"/>
                </a:solidFill>
              </a:rPr>
              <a:t>שיעור עשירי: מיונים, חיפושים, קצת ניתוח זמני ריצה, קצת תיקון טעויות ועוד על רשימות</a:t>
            </a:r>
            <a:endParaRPr lang="en-US" sz="37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18C4A53-D591-4E7C-88D5-91987E960B5E}" type="slidenum">
              <a:rPr lang="he-IL" smtClean="0"/>
              <a:pPr/>
              <a:t>1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חיפוש נאיבי במערך לא ממויין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mtClean="0"/>
              <a:t>נרצה לדעת האם ערך כלשהו (</a:t>
            </a:r>
            <a:r>
              <a:rPr lang="en-US" smtClean="0"/>
              <a:t>value</a:t>
            </a:r>
            <a:r>
              <a:rPr lang="he-IL" smtClean="0"/>
              <a:t>) נמצא במערך ואיפה</a:t>
            </a:r>
          </a:p>
          <a:p>
            <a:r>
              <a:rPr lang="he-IL" smtClean="0"/>
              <a:t>אפשרות א': חיפוש "רגיל" – מעבר על כל ערכי המערך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5163" y="2716213"/>
            <a:ext cx="7885112" cy="3138487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regular_serach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value)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defRPr/>
            </a:pP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nn-NO" b="1" dirty="0">
                <a:latin typeface="Courier New" pitchFamily="49" charset="0"/>
                <a:cs typeface="Courier New" pitchFamily="49" charset="0"/>
              </a:rPr>
              <a:t>    for (i = 0; i &lt; size; i++)</a:t>
            </a:r>
          </a:p>
          <a:p>
            <a:pPr algn="l" rtl="0">
              <a:defRPr/>
            </a:pPr>
            <a:r>
              <a:rPr lang="nn-NO" b="1" dirty="0">
                <a:latin typeface="Courier New" pitchFamily="49" charset="0"/>
                <a:cs typeface="Courier New" pitchFamily="49" charset="0"/>
              </a:rPr>
              <a:t>    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(array[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== value)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1;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-1;</a:t>
            </a:r>
          </a:p>
          <a:p>
            <a:pPr algn="l" rtl="0">
              <a:defRPr/>
            </a:pPr>
            <a:r>
              <a:rPr lang="he-IL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F0E90A26-C3AC-4B50-B519-F0B199BF7B36}" type="slidenum">
              <a:rPr lang="ar-SA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he-IL" smtClean="0"/>
              <a:t>חיפוש בינארי (דורש מערך ממוין)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0988"/>
            <a:ext cx="8977313" cy="5334000"/>
          </a:xfrm>
        </p:spPr>
        <p:txBody>
          <a:bodyPr/>
          <a:lstStyle/>
          <a:p>
            <a:pPr eaLnBrk="1" hangingPunct="1"/>
            <a:r>
              <a:rPr lang="he-IL" sz="2400" u="sng" dirty="0" smtClean="0">
                <a:latin typeface="Times New Roman" pitchFamily="18" charset="0"/>
              </a:rPr>
              <a:t>קלט</a:t>
            </a:r>
            <a:r>
              <a:rPr lang="he-IL" sz="2400" dirty="0" smtClean="0">
                <a:latin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</a:endParaRP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מערך </a:t>
            </a:r>
            <a:r>
              <a:rPr lang="he-IL" sz="2400" dirty="0" err="1" smtClean="0">
                <a:latin typeface="Times New Roman" pitchFamily="18" charset="0"/>
              </a:rPr>
              <a:t>ממויין</a:t>
            </a:r>
            <a:r>
              <a:rPr lang="he-IL" sz="2400" dirty="0" smtClean="0">
                <a:latin typeface="Times New Roman" pitchFamily="18" charset="0"/>
              </a:rPr>
              <a:t> של מספרים שלמים </a:t>
            </a:r>
            <a:r>
              <a:rPr lang="en-US" sz="2400" dirty="0" smtClean="0">
                <a:latin typeface="Times New Roman" pitchFamily="18" charset="0"/>
              </a:rPr>
              <a:t>A</a:t>
            </a: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מספר שלם שברצוננו לחפש </a:t>
            </a:r>
            <a:r>
              <a:rPr lang="en-US" sz="2400" dirty="0" smtClean="0">
                <a:latin typeface="Times New Roman" pitchFamily="18" charset="0"/>
              </a:rPr>
              <a:t>q</a:t>
            </a:r>
          </a:p>
          <a:p>
            <a:pPr eaLnBrk="1" hangingPunct="1"/>
            <a:r>
              <a:rPr lang="he-IL" sz="2400" u="sng" dirty="0" smtClean="0">
                <a:latin typeface="Times New Roman" pitchFamily="18" charset="0"/>
              </a:rPr>
              <a:t>פלט</a:t>
            </a:r>
            <a:r>
              <a:rPr lang="he-IL" sz="2400" dirty="0" smtClean="0">
                <a:latin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</a:endParaRP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1- אם </a:t>
            </a:r>
            <a:r>
              <a:rPr lang="en-US" sz="2400" dirty="0" smtClean="0">
                <a:latin typeface="Times New Roman" pitchFamily="18" charset="0"/>
              </a:rPr>
              <a:t>q</a:t>
            </a:r>
            <a:r>
              <a:rPr lang="he-IL" sz="2400" dirty="0" smtClean="0">
                <a:latin typeface="Times New Roman" pitchFamily="18" charset="0"/>
              </a:rPr>
              <a:t> לא נמצא ב- </a:t>
            </a:r>
            <a:r>
              <a:rPr lang="en-US" sz="2400" dirty="0" smtClean="0">
                <a:latin typeface="Times New Roman" pitchFamily="18" charset="0"/>
              </a:rPr>
              <a:t>A</a:t>
            </a: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אחרת, את האינדקס במערך </a:t>
            </a:r>
            <a:r>
              <a:rPr lang="en-US" sz="2400" dirty="0" smtClean="0">
                <a:latin typeface="Times New Roman" pitchFamily="18" charset="0"/>
              </a:rPr>
              <a:t>A</a:t>
            </a:r>
            <a:r>
              <a:rPr lang="he-IL" sz="2400" dirty="0" smtClean="0">
                <a:latin typeface="Times New Roman" pitchFamily="18" charset="0"/>
              </a:rPr>
              <a:t> שבו נמצא </a:t>
            </a:r>
            <a:r>
              <a:rPr lang="en-US" sz="2400" dirty="0" smtClean="0">
                <a:latin typeface="Times New Roman" pitchFamily="18" charset="0"/>
              </a:rPr>
              <a:t>q</a:t>
            </a:r>
            <a:r>
              <a:rPr lang="he-IL" sz="2400" dirty="0" smtClean="0">
                <a:latin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he-IL" sz="2400" u="sng" dirty="0" smtClean="0">
                <a:latin typeface="Times New Roman" pitchFamily="18" charset="0"/>
              </a:rPr>
              <a:t>האלגוריתם</a:t>
            </a:r>
            <a:r>
              <a:rPr lang="he-IL" sz="2400" dirty="0" smtClean="0">
                <a:latin typeface="Times New Roman" pitchFamily="18" charset="0"/>
              </a:rPr>
              <a:t>:</a:t>
            </a: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בדוק את האיבר האמצעי במערך </a:t>
            </a:r>
            <a:r>
              <a:rPr lang="en-US" sz="2400" dirty="0" smtClean="0">
                <a:latin typeface="Times New Roman" pitchFamily="18" charset="0"/>
              </a:rPr>
              <a:t>A</a:t>
            </a:r>
            <a:endParaRPr lang="he-IL" sz="2400" dirty="0" smtClean="0">
              <a:latin typeface="Times New Roman" pitchFamily="18" charset="0"/>
            </a:endParaRP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אם הוא שווה ל-</a:t>
            </a:r>
            <a:r>
              <a:rPr lang="en-US" sz="2400" dirty="0" smtClean="0">
                <a:latin typeface="Times New Roman" pitchFamily="18" charset="0"/>
              </a:rPr>
              <a:t> q</a:t>
            </a:r>
            <a:r>
              <a:rPr lang="he-IL" sz="2400" dirty="0" smtClean="0">
                <a:latin typeface="Times New Roman" pitchFamily="18" charset="0"/>
              </a:rPr>
              <a:t> החזר את האינדקס</a:t>
            </a: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אם האיבר האמצעי קטן מ-</a:t>
            </a:r>
            <a:r>
              <a:rPr lang="en-US" sz="2400" dirty="0" smtClean="0">
                <a:latin typeface="Times New Roman" pitchFamily="18" charset="0"/>
              </a:rPr>
              <a:t>q</a:t>
            </a:r>
            <a:r>
              <a:rPr lang="he-IL" sz="2400" dirty="0" smtClean="0">
                <a:latin typeface="Times New Roman" pitchFamily="18" charset="0"/>
              </a:rPr>
              <a:t>, חפש את </a:t>
            </a:r>
            <a:r>
              <a:rPr lang="en-US" sz="2400" dirty="0" smtClean="0">
                <a:latin typeface="Times New Roman" pitchFamily="18" charset="0"/>
              </a:rPr>
              <a:t>q</a:t>
            </a:r>
            <a:r>
              <a:rPr lang="he-IL" sz="2400" dirty="0" smtClean="0">
                <a:latin typeface="Times New Roman" pitchFamily="18" charset="0"/>
              </a:rPr>
              <a:t> ב-</a:t>
            </a:r>
            <a:r>
              <a:rPr lang="en-US" dirty="0" smtClean="0">
                <a:latin typeface="Times New Roman" pitchFamily="18" charset="0"/>
              </a:rPr>
              <a:t>A[middle+1, …, end]</a:t>
            </a:r>
          </a:p>
          <a:p>
            <a:pPr lvl="1" eaLnBrk="1" hangingPunct="1"/>
            <a:r>
              <a:rPr lang="he-IL" sz="2400" dirty="0" smtClean="0">
                <a:latin typeface="Times New Roman" pitchFamily="18" charset="0"/>
              </a:rPr>
              <a:t>אם האיבר האמצעי גדול מ-</a:t>
            </a:r>
            <a:r>
              <a:rPr lang="en-US" sz="2400" dirty="0" smtClean="0">
                <a:latin typeface="Times New Roman" pitchFamily="18" charset="0"/>
              </a:rPr>
              <a:t>q</a:t>
            </a:r>
            <a:r>
              <a:rPr lang="he-IL" sz="2400" dirty="0" smtClean="0">
                <a:latin typeface="Times New Roman" pitchFamily="18" charset="0"/>
              </a:rPr>
              <a:t>, חפש את </a:t>
            </a:r>
            <a:r>
              <a:rPr lang="en-US" sz="2400" dirty="0" smtClean="0">
                <a:latin typeface="Times New Roman" pitchFamily="18" charset="0"/>
              </a:rPr>
              <a:t>q</a:t>
            </a:r>
            <a:r>
              <a:rPr lang="he-IL" sz="2400" dirty="0" smtClean="0">
                <a:latin typeface="Times New Roman" pitchFamily="18" charset="0"/>
              </a:rPr>
              <a:t> </a:t>
            </a:r>
            <a:r>
              <a:rPr lang="he-IL" dirty="0" smtClean="0">
                <a:latin typeface="Times New Roman" pitchFamily="18" charset="0"/>
              </a:rPr>
              <a:t>ב- </a:t>
            </a:r>
            <a:r>
              <a:rPr lang="en-US" dirty="0" smtClean="0">
                <a:latin typeface="Times New Roman" pitchFamily="18" charset="0"/>
              </a:rPr>
              <a:t>A[0, … , middle-1]</a:t>
            </a:r>
            <a:endParaRPr lang="he-IL" dirty="0" smtClean="0">
              <a:latin typeface="Times New Roman" pitchFamily="18" charset="0"/>
            </a:endParaRPr>
          </a:p>
          <a:p>
            <a:pPr lvl="1" eaLnBrk="1" hangingPunct="1"/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>
              <a:defRPr/>
            </a:pPr>
            <a:fld id="{7296D512-2631-4D8B-9F29-2AA091DE61CD}" type="slidenum">
              <a:rPr lang="ar-SA" sz="1200">
                <a:solidFill>
                  <a:schemeClr val="tx1">
                    <a:tint val="75000"/>
                  </a:schemeClr>
                </a:solidFill>
                <a:cs typeface="+mj-cs"/>
              </a:rPr>
              <a:pPr>
                <a:defRPr/>
              </a:pPr>
              <a:t>12</a:t>
            </a:fld>
            <a:endParaRPr lang="en-US" sz="1200">
              <a:solidFill>
                <a:schemeClr val="tx1">
                  <a:tint val="75000"/>
                </a:schemeClr>
              </a:solidFill>
              <a:cs typeface="+mj-cs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he-IL" dirty="0" smtClean="0"/>
              <a:t>חיפוש בינארי (שימוש במצביעים)</a:t>
            </a:r>
            <a:endParaRPr lang="en-US" dirty="0" smtClean="0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138113" y="1674813"/>
            <a:ext cx="9047162" cy="41544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200" dirty="0" err="1">
                <a:solidFill>
                  <a:srgbClr val="3333FF"/>
                </a:solidFill>
                <a:latin typeface="+mn-lt"/>
              </a:rPr>
              <a:t>int</a:t>
            </a:r>
            <a:r>
              <a:rPr lang="en-US" sz="2200" dirty="0">
                <a:latin typeface="+mn-lt"/>
              </a:rPr>
              <a:t> * </a:t>
            </a:r>
            <a:r>
              <a:rPr lang="en-US" sz="2200" dirty="0" err="1">
                <a:latin typeface="+mn-lt"/>
              </a:rPr>
              <a:t>binarySearch</a:t>
            </a:r>
            <a:r>
              <a:rPr lang="en-US" sz="2200" dirty="0">
                <a:latin typeface="+mn-lt"/>
              </a:rPr>
              <a:t> (</a:t>
            </a:r>
            <a:r>
              <a:rPr lang="en-US" sz="2200" dirty="0" err="1">
                <a:solidFill>
                  <a:srgbClr val="3333FF"/>
                </a:solidFill>
                <a:latin typeface="+mn-lt"/>
              </a:rPr>
              <a:t>int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arr</a:t>
            </a:r>
            <a:r>
              <a:rPr lang="en-US" sz="2200" dirty="0">
                <a:latin typeface="+mn-lt"/>
              </a:rPr>
              <a:t> [ ], </a:t>
            </a:r>
            <a:r>
              <a:rPr lang="en-US" sz="2200" dirty="0" err="1">
                <a:solidFill>
                  <a:srgbClr val="3333FF"/>
                </a:solidFill>
                <a:latin typeface="+mn-lt"/>
              </a:rPr>
              <a:t>int</a:t>
            </a:r>
            <a:r>
              <a:rPr lang="en-US" sz="2200" dirty="0">
                <a:latin typeface="+mn-lt"/>
              </a:rPr>
              <a:t> size, </a:t>
            </a:r>
            <a:r>
              <a:rPr lang="en-US" sz="2200" dirty="0" err="1">
                <a:solidFill>
                  <a:srgbClr val="3333FF"/>
                </a:solidFill>
                <a:latin typeface="+mn-lt"/>
              </a:rPr>
              <a:t>int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quary</a:t>
            </a:r>
            <a:r>
              <a:rPr lang="en-US" sz="2200" dirty="0">
                <a:latin typeface="+mn-lt"/>
              </a:rPr>
              <a:t>) {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 err="1">
                <a:solidFill>
                  <a:srgbClr val="3333FF"/>
                </a:solidFill>
                <a:latin typeface="+mn-lt"/>
              </a:rPr>
              <a:t>int</a:t>
            </a:r>
            <a:r>
              <a:rPr lang="en-US" sz="2200" dirty="0">
                <a:latin typeface="+mn-lt"/>
              </a:rPr>
              <a:t> * middle;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if</a:t>
            </a:r>
            <a:r>
              <a:rPr lang="en-US" sz="2200" dirty="0">
                <a:latin typeface="+mn-lt"/>
              </a:rPr>
              <a:t> (size == 0)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	return NULL;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middle = </a:t>
            </a:r>
            <a:r>
              <a:rPr lang="en-US" sz="2200" dirty="0" err="1">
                <a:latin typeface="+mn-lt"/>
              </a:rPr>
              <a:t>arr</a:t>
            </a:r>
            <a:r>
              <a:rPr lang="en-US" sz="2200" dirty="0">
                <a:latin typeface="+mn-lt"/>
              </a:rPr>
              <a:t> + size/ 2;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if</a:t>
            </a:r>
            <a:r>
              <a:rPr lang="en-US" sz="2200" dirty="0">
                <a:latin typeface="+mn-lt"/>
              </a:rPr>
              <a:t> (*middle == </a:t>
            </a:r>
            <a:r>
              <a:rPr lang="en-US" sz="2200" dirty="0" err="1">
                <a:latin typeface="+mn-lt"/>
              </a:rPr>
              <a:t>quary</a:t>
            </a:r>
            <a:r>
              <a:rPr lang="en-US" sz="2200" dirty="0">
                <a:latin typeface="+mn-lt"/>
              </a:rPr>
              <a:t>)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	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return</a:t>
            </a:r>
            <a:r>
              <a:rPr lang="en-US" sz="2200" dirty="0">
                <a:latin typeface="+mn-lt"/>
              </a:rPr>
              <a:t> middle;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if</a:t>
            </a:r>
            <a:r>
              <a:rPr lang="en-US" sz="2200" dirty="0">
                <a:latin typeface="+mn-lt"/>
              </a:rPr>
              <a:t> (*middle &gt; </a:t>
            </a:r>
            <a:r>
              <a:rPr lang="en-US" sz="2200" dirty="0" err="1">
                <a:latin typeface="+mn-lt"/>
              </a:rPr>
              <a:t>quary</a:t>
            </a:r>
            <a:r>
              <a:rPr lang="en-US" sz="2200" dirty="0">
                <a:latin typeface="+mn-lt"/>
              </a:rPr>
              <a:t>)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	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return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binarySearch</a:t>
            </a:r>
            <a:r>
              <a:rPr lang="en-US" sz="2200" dirty="0">
                <a:latin typeface="+mn-lt"/>
              </a:rPr>
              <a:t>(</a:t>
            </a:r>
            <a:r>
              <a:rPr lang="en-US" sz="2200" dirty="0" err="1">
                <a:latin typeface="+mn-lt"/>
              </a:rPr>
              <a:t>arr</a:t>
            </a:r>
            <a:r>
              <a:rPr lang="en-US" sz="2200" dirty="0">
                <a:latin typeface="+mn-lt"/>
              </a:rPr>
              <a:t>, size/2, </a:t>
            </a:r>
            <a:r>
              <a:rPr lang="en-US" sz="2200" dirty="0" err="1">
                <a:latin typeface="+mn-lt"/>
              </a:rPr>
              <a:t>quary</a:t>
            </a:r>
            <a:r>
              <a:rPr lang="en-US" sz="2200" dirty="0">
                <a:latin typeface="+mn-lt"/>
              </a:rPr>
              <a:t>);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else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		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return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binarySearch</a:t>
            </a:r>
            <a:r>
              <a:rPr lang="en-US" sz="2200" dirty="0">
                <a:latin typeface="+mn-lt"/>
              </a:rPr>
              <a:t>(</a:t>
            </a:r>
            <a:r>
              <a:rPr lang="en-US" sz="2200" dirty="0" err="1">
                <a:latin typeface="+mn-lt"/>
              </a:rPr>
              <a:t>arr+size</a:t>
            </a:r>
            <a:r>
              <a:rPr lang="en-US" sz="2200" dirty="0">
                <a:latin typeface="+mn-lt"/>
              </a:rPr>
              <a:t>/2+1, size-size/2-1, </a:t>
            </a:r>
            <a:r>
              <a:rPr lang="en-US" sz="2200" dirty="0" err="1">
                <a:latin typeface="+mn-lt"/>
              </a:rPr>
              <a:t>quary</a:t>
            </a:r>
            <a:r>
              <a:rPr lang="en-US" sz="2200" dirty="0">
                <a:latin typeface="+mn-lt"/>
              </a:rPr>
              <a:t>);</a:t>
            </a:r>
          </a:p>
          <a:p>
            <a:pPr algn="l" rtl="0">
              <a:defRPr/>
            </a:pPr>
            <a:r>
              <a:rPr lang="en-US" sz="2200" dirty="0">
                <a:latin typeface="+mn-lt"/>
              </a:rPr>
              <a:t>}</a:t>
            </a:r>
            <a:endParaRPr lang="en-US" sz="2200" dirty="0">
              <a:latin typeface="+mn-lt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>
              <a:defRPr/>
            </a:pPr>
            <a:fld id="{67E821EC-D15D-43DD-B495-FD9C0BCEAA84}" type="slidenum">
              <a:rPr lang="ar-SA" sz="12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13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Main &amp; Output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776288" y="1951038"/>
            <a:ext cx="69802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 eaLnBrk="0" hangingPunct="0"/>
            <a:r>
              <a:rPr lang="en-US" sz="24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400">
                <a:latin typeface="Consolas" pitchFamily="49" charset="0"/>
              </a:rPr>
              <a:t> a [] = {-5,-3,0,4,8,11,22,56,57,97};</a:t>
            </a:r>
            <a:endParaRPr lang="en-US" sz="2400"/>
          </a:p>
          <a:p>
            <a:pPr algn="l" rtl="0" eaLnBrk="0" hangingPunct="0"/>
            <a:r>
              <a:rPr lang="en-US" sz="24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400">
                <a:latin typeface="Consolas" pitchFamily="49" charset="0"/>
              </a:rPr>
              <a:t> * ind = binarySearch(a,SIZE,0);</a:t>
            </a:r>
            <a:endParaRPr lang="en-US" sz="2400"/>
          </a:p>
          <a:p>
            <a:pPr algn="l" rtl="0" eaLnBrk="0" hangingPunct="0"/>
            <a:r>
              <a:rPr lang="en-US" sz="2400">
                <a:solidFill>
                  <a:srgbClr val="0000FF"/>
                </a:solidFill>
                <a:latin typeface="Consolas" pitchFamily="49" charset="0"/>
              </a:rPr>
              <a:t>if</a:t>
            </a:r>
            <a:r>
              <a:rPr lang="en-US" sz="2400">
                <a:latin typeface="Consolas" pitchFamily="49" charset="0"/>
              </a:rPr>
              <a:t> (ind != NULL)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printf(</a:t>
            </a:r>
            <a:r>
              <a:rPr lang="en-US" sz="2400">
                <a:solidFill>
                  <a:srgbClr val="A31515"/>
                </a:solidFill>
                <a:latin typeface="Consolas" pitchFamily="49" charset="0"/>
              </a:rPr>
              <a:t>"%d\n"</a:t>
            </a:r>
            <a:r>
              <a:rPr lang="en-US" sz="2400">
                <a:latin typeface="Consolas" pitchFamily="49" charset="0"/>
              </a:rPr>
              <a:t>,ind - a);</a:t>
            </a:r>
            <a:endParaRPr lang="en-US" sz="2400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4449763"/>
            <a:ext cx="614203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DF9CFB40-ECC6-4103-BF8E-427DD0593F96}" type="slidenum">
              <a:rPr lang="ar-SA" smtClean="0">
                <a:cs typeface="+mj-cs"/>
              </a:rPr>
              <a:pPr>
                <a:defRPr/>
              </a:pPr>
              <a:t>14</a:t>
            </a:fld>
            <a:endParaRPr lang="en-US" smtClean="0">
              <a:cs typeface="+mj-cs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he-IL" sz="3600" dirty="0" smtClean="0"/>
              <a:t>כמה זמן לוקח לעשות חיפוש בינארי?</a:t>
            </a:r>
            <a:endParaRPr lang="en-US" sz="3600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524000"/>
            <a:ext cx="8686800" cy="53340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Tx/>
              <a:buNone/>
              <a:defRPr/>
            </a:pPr>
            <a:r>
              <a:rPr lang="he-IL" u="sng" dirty="0" smtClean="0">
                <a:latin typeface="Times New Roman" pitchFamily="18" charset="0"/>
                <a:cs typeface="+mj-cs"/>
              </a:rPr>
              <a:t>חישוב </a:t>
            </a:r>
            <a:r>
              <a:rPr lang="he-IL" u="sng" dirty="0" err="1" smtClean="0">
                <a:latin typeface="Times New Roman" pitchFamily="18" charset="0"/>
                <a:cs typeface="+mj-cs"/>
              </a:rPr>
              <a:t>סיבוכיות</a:t>
            </a:r>
            <a:r>
              <a:rPr lang="he-IL" u="sng" dirty="0" smtClean="0">
                <a:latin typeface="Times New Roman" pitchFamily="18" charset="0"/>
                <a:cs typeface="+mj-cs"/>
              </a:rPr>
              <a:t> זמן ריצה: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e-IL" dirty="0" smtClean="0">
                <a:latin typeface="Times New Roman" pitchFamily="18" charset="0"/>
                <a:cs typeface="+mj-cs"/>
              </a:rPr>
              <a:t>נחשוב על המקרה הגרוע ביותר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e-IL" sz="2400" dirty="0" smtClean="0">
                <a:latin typeface="Times New Roman" pitchFamily="18" charset="0"/>
                <a:cs typeface="+mj-cs"/>
              </a:rPr>
              <a:t>גודל המערך שבו אנו מחפשים הולך וקטן בכל קריאה רקורסיבית</a:t>
            </a:r>
            <a:r>
              <a:rPr lang="en-US" sz="2400" dirty="0" smtClean="0">
                <a:latin typeface="Times New Roman" pitchFamily="18" charset="0"/>
                <a:cs typeface="+mj-cs"/>
              </a:rPr>
              <a:t/>
            </a:r>
            <a:br>
              <a:rPr lang="en-US" sz="2400" dirty="0" smtClean="0">
                <a:latin typeface="Times New Roman" pitchFamily="18" charset="0"/>
                <a:cs typeface="+mj-cs"/>
              </a:rPr>
            </a:br>
            <a:r>
              <a:rPr lang="en-US" sz="2400" i="1" dirty="0" smtClean="0">
                <a:latin typeface="Times New Roman" pitchFamily="18" charset="0"/>
                <a:cs typeface="+mj-cs"/>
              </a:rPr>
              <a:t>n</a:t>
            </a:r>
            <a:r>
              <a:rPr lang="en-US" sz="2400" dirty="0" smtClean="0">
                <a:latin typeface="Times New Roman" pitchFamily="18" charset="0"/>
                <a:cs typeface="+mj-cs"/>
              </a:rPr>
              <a:t> </a:t>
            </a:r>
            <a:r>
              <a:rPr lang="en-US" sz="2400" dirty="0" smtClean="0">
                <a:latin typeface="Times New Roman" pitchFamily="18" charset="0"/>
                <a:cs typeface="+mj-cs"/>
                <a:sym typeface="Wingdings" pitchFamily="2" charset="2"/>
              </a:rPr>
              <a:t> 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n/2</a:t>
            </a:r>
            <a:r>
              <a:rPr lang="en-US" sz="2400" dirty="0" smtClean="0">
                <a:latin typeface="Times New Roman" pitchFamily="18" charset="0"/>
                <a:cs typeface="+mj-cs"/>
                <a:sym typeface="Wingdings" pitchFamily="2" charset="2"/>
              </a:rPr>
              <a:t>  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n/4</a:t>
            </a:r>
            <a:r>
              <a:rPr lang="en-US" sz="2400" dirty="0" smtClean="0">
                <a:latin typeface="Times New Roman" pitchFamily="18" charset="0"/>
                <a:cs typeface="+mj-cs"/>
                <a:sym typeface="Wingdings" pitchFamily="2" charset="2"/>
              </a:rPr>
              <a:t>   …..  1</a:t>
            </a:r>
            <a:endParaRPr lang="he-IL" sz="2400" dirty="0" smtClean="0">
              <a:latin typeface="Times New Roman" pitchFamily="18" charset="0"/>
              <a:cs typeface="+mj-cs"/>
              <a:sym typeface="Wingdings" pitchFamily="2" charset="2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he-IL" sz="2400" dirty="0" smtClean="0">
                <a:latin typeface="Times New Roman" pitchFamily="18" charset="0"/>
                <a:cs typeface="+mj-cs"/>
              </a:rPr>
              <a:t>כל צעד באלגוריתם הוא מאוד מהיר </a:t>
            </a:r>
            <a:r>
              <a:rPr lang="en-US" sz="2400" dirty="0" smtClean="0">
                <a:latin typeface="Times New Roman" pitchFamily="18" charset="0"/>
                <a:cs typeface="+mj-cs"/>
              </a:rPr>
              <a:t/>
            </a:r>
            <a:br>
              <a:rPr lang="en-US" sz="2400" dirty="0" smtClean="0">
                <a:latin typeface="Times New Roman" pitchFamily="18" charset="0"/>
                <a:cs typeface="+mj-cs"/>
              </a:rPr>
            </a:br>
            <a:r>
              <a:rPr lang="he-IL" sz="2400" dirty="0" smtClean="0">
                <a:latin typeface="Times New Roman" pitchFamily="18" charset="0"/>
                <a:cs typeface="+mj-cs"/>
              </a:rPr>
              <a:t>(מספר קבוע וקטן של פעולות = </a:t>
            </a:r>
            <a:r>
              <a:rPr lang="en-US" sz="2400" dirty="0" smtClean="0">
                <a:latin typeface="Times New Roman" pitchFamily="18" charset="0"/>
                <a:cs typeface="+mj-cs"/>
              </a:rPr>
              <a:t>c</a:t>
            </a:r>
            <a:r>
              <a:rPr lang="he-IL" sz="2400" dirty="0" smtClean="0">
                <a:latin typeface="Times New Roman" pitchFamily="18" charset="0"/>
                <a:cs typeface="+mj-cs"/>
              </a:rPr>
              <a:t>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e-IL" sz="2400" dirty="0" smtClean="0">
                <a:latin typeface="Times New Roman" pitchFamily="18" charset="0"/>
                <a:cs typeface="+mj-cs"/>
              </a:rPr>
              <a:t>יש 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log</a:t>
            </a:r>
            <a:r>
              <a:rPr lang="en-US" sz="2400" i="1" baseline="-25000" dirty="0" smtClean="0">
                <a:latin typeface="Times New Roman" pitchFamily="18" charset="0"/>
                <a:cs typeface="+mj-cs"/>
                <a:sym typeface="Wingdings" pitchFamily="2" charset="2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(n)</a:t>
            </a:r>
            <a:r>
              <a:rPr lang="he-IL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 </a:t>
            </a:r>
            <a:r>
              <a:rPr lang="he-IL" sz="2400" dirty="0" smtClean="0">
                <a:latin typeface="Times New Roman" pitchFamily="18" charset="0"/>
                <a:cs typeface="+mj-cs"/>
                <a:sym typeface="Wingdings" pitchFamily="2" charset="2"/>
              </a:rPr>
              <a:t>צעדים לכל היותר.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e-IL" sz="2400" dirty="0" smtClean="0">
                <a:latin typeface="Times New Roman" pitchFamily="18" charset="0"/>
                <a:cs typeface="+mj-cs"/>
              </a:rPr>
              <a:t>לכן סה"כ האלגוריתם יבצע </a:t>
            </a:r>
            <a:r>
              <a:rPr lang="en-US" sz="2400" dirty="0" smtClean="0">
                <a:latin typeface="Times New Roman" pitchFamily="18" charset="0"/>
                <a:cs typeface="+mj-cs"/>
              </a:rPr>
              <a:t>c*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log</a:t>
            </a:r>
            <a:r>
              <a:rPr lang="en-US" sz="2400" i="1" baseline="-25000" dirty="0" smtClean="0">
                <a:latin typeface="Times New Roman" pitchFamily="18" charset="0"/>
                <a:cs typeface="+mj-cs"/>
                <a:sym typeface="Wingdings" pitchFamily="2" charset="2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(n)</a:t>
            </a:r>
            <a:r>
              <a:rPr lang="he-IL" sz="2400" dirty="0" smtClean="0">
                <a:latin typeface="Times New Roman" pitchFamily="18" charset="0"/>
                <a:cs typeface="+mj-cs"/>
                <a:sym typeface="Wingdings" pitchFamily="2" charset="2"/>
              </a:rPr>
              <a:t> פעולות, שזה בקירוב 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log</a:t>
            </a:r>
            <a:r>
              <a:rPr lang="en-US" sz="2400" i="1" baseline="-25000" dirty="0" smtClean="0">
                <a:latin typeface="Times New Roman" pitchFamily="18" charset="0"/>
                <a:cs typeface="+mj-cs"/>
                <a:sym typeface="Wingdings" pitchFamily="2" charset="2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(n)</a:t>
            </a:r>
            <a:r>
              <a:rPr lang="he-IL" sz="2400" i="1" dirty="0" smtClean="0">
                <a:latin typeface="Times New Roman" pitchFamily="18" charset="0"/>
                <a:cs typeface="+mj-cs"/>
                <a:sym typeface="Wingdings" pitchFamily="2" charset="2"/>
              </a:rPr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e-IL" sz="2400" dirty="0" smtClean="0">
                <a:latin typeface="Times New Roman" pitchFamily="18" charset="0"/>
                <a:cs typeface="+mj-cs"/>
                <a:sym typeface="Wingdings" pitchFamily="2" charset="2"/>
              </a:rPr>
              <a:t>אם </a:t>
            </a:r>
            <a:r>
              <a:rPr lang="en-US" sz="2400" dirty="0" smtClean="0">
                <a:latin typeface="Times New Roman" pitchFamily="18" charset="0"/>
                <a:cs typeface="+mj-cs"/>
                <a:sym typeface="Wingdings" pitchFamily="2" charset="2"/>
              </a:rPr>
              <a:t>n = 1,000,000 </a:t>
            </a:r>
            <a:r>
              <a:rPr lang="he-IL" sz="2400" dirty="0" smtClean="0">
                <a:latin typeface="Times New Roman" pitchFamily="18" charset="0"/>
                <a:cs typeface="+mj-cs"/>
                <a:sym typeface="Wingdings" pitchFamily="2" charset="2"/>
              </a:rPr>
              <a:t> חיפוש בינארי יבצע כ-20 צעדים בלבד!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he-IL" sz="2400" dirty="0" smtClean="0">
                <a:latin typeface="Times New Roman" pitchFamily="18" charset="0"/>
                <a:cs typeface="+mj-cs"/>
                <a:sym typeface="Wingdings" pitchFamily="2" charset="2"/>
              </a:rPr>
              <a:t>הרבה יותר מהיר מהאלגוריתם הנאיבי שמבצע כ-</a:t>
            </a:r>
            <a:r>
              <a:rPr lang="en-US" sz="2400" dirty="0" smtClean="0">
                <a:latin typeface="Times New Roman" pitchFamily="18" charset="0"/>
                <a:cs typeface="+mj-cs"/>
                <a:sym typeface="Wingdings" pitchFamily="2" charset="2"/>
              </a:rPr>
              <a:t>n</a:t>
            </a:r>
            <a:r>
              <a:rPr lang="he-IL" sz="2400" dirty="0" smtClean="0">
                <a:latin typeface="Times New Roman" pitchFamily="18" charset="0"/>
                <a:cs typeface="+mj-cs"/>
                <a:sym typeface="Wingdings" pitchFamily="2" charset="2"/>
              </a:rPr>
              <a:t> פעולות</a:t>
            </a:r>
          </a:p>
          <a:p>
            <a:pPr eaLnBrk="1" hangingPunct="1">
              <a:spcAft>
                <a:spcPts val="600"/>
              </a:spcAft>
              <a:defRPr/>
            </a:pPr>
            <a:endParaRPr lang="he-IL" sz="2400" dirty="0" smtClean="0">
              <a:latin typeface="Times New Roman" pitchFamily="18" charset="0"/>
              <a:cs typeface="+mj-cs"/>
              <a:sym typeface="Wingdings" pitchFamily="2" charset="2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US" sz="2400" dirty="0" smtClean="0"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סיבוכיות</a:t>
            </a:r>
            <a:r>
              <a:rPr lang="he-IL" dirty="0" smtClean="0"/>
              <a:t> זמן ריצה </a:t>
            </a:r>
            <a:r>
              <a:rPr lang="he-IL" sz="2800" dirty="0" smtClean="0"/>
              <a:t>(על רגל אחת)</a:t>
            </a:r>
            <a:endParaRPr lang="he-IL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63773" y="1524000"/>
            <a:ext cx="8734567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e-IL" sz="2800" dirty="0" smtClean="0"/>
              <a:t>מודדים </a:t>
            </a:r>
            <a:r>
              <a:rPr lang="he-IL" sz="2800" dirty="0" err="1" smtClean="0"/>
              <a:t>סיבוכיות</a:t>
            </a:r>
            <a:r>
              <a:rPr lang="he-IL" sz="2800" dirty="0" smtClean="0"/>
              <a:t> של אלגוריתם עפ"י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מדד של </a:t>
            </a:r>
            <a:r>
              <a:rPr lang="he-IL" sz="2800" b="1" dirty="0" smtClean="0"/>
              <a:t>מקום</a:t>
            </a:r>
            <a:r>
              <a:rPr lang="he-IL" sz="2800" dirty="0" smtClean="0"/>
              <a:t> (כמות זיכרון) ומדד של </a:t>
            </a:r>
            <a:r>
              <a:rPr lang="he-IL" sz="2800" b="1" dirty="0" smtClean="0"/>
              <a:t>זמן ריצה</a:t>
            </a:r>
            <a:r>
              <a:rPr lang="he-IL" sz="28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he-IL" sz="2800" dirty="0" smtClean="0"/>
              <a:t>הערכת </a:t>
            </a:r>
            <a:r>
              <a:rPr lang="he-IL" sz="2800" dirty="0" err="1" smtClean="0"/>
              <a:t>הסיבוכיות</a:t>
            </a:r>
            <a:r>
              <a:rPr lang="he-IL" sz="2800" dirty="0" smtClean="0"/>
              <a:t> נעשית </a:t>
            </a:r>
            <a:r>
              <a:rPr lang="he-IL" sz="2800" u="sng" dirty="0" smtClean="0"/>
              <a:t>בכלליות</a:t>
            </a:r>
            <a:r>
              <a:rPr lang="he-IL" sz="2800" dirty="0" smtClean="0"/>
              <a:t>, ללא התחשבות בפעולות קצרות שמספרם קבוע (כלומר </a:t>
            </a:r>
            <a:r>
              <a:rPr lang="he-IL" sz="2800" dirty="0" smtClean="0"/>
              <a:t>תלוי </a:t>
            </a:r>
            <a:r>
              <a:rPr lang="he-IL" sz="2800" dirty="0" smtClean="0"/>
              <a:t>בגודל הקלט).</a:t>
            </a:r>
          </a:p>
          <a:p>
            <a:pPr>
              <a:spcAft>
                <a:spcPts val="600"/>
              </a:spcAft>
            </a:pPr>
            <a:r>
              <a:rPr lang="he-IL" sz="2800" dirty="0" smtClean="0"/>
              <a:t>מעריכים את זמן הריצה </a:t>
            </a:r>
            <a:r>
              <a:rPr lang="he-IL" sz="2800" u="sng" dirty="0" smtClean="0"/>
              <a:t>בסדרי גודל </a:t>
            </a:r>
            <a:r>
              <a:rPr lang="he-IL" sz="2800" dirty="0" smtClean="0"/>
              <a:t>– מסומן ב- </a:t>
            </a:r>
            <a:r>
              <a:rPr lang="en-US" sz="2800" dirty="0" smtClean="0"/>
              <a:t>O</a:t>
            </a:r>
            <a:r>
              <a:rPr lang="he-IL" sz="28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he-IL" sz="2800" dirty="0" smtClean="0"/>
              <a:t>לדוגמא, נניח שאנו עובדים על מערך בגודל </a:t>
            </a:r>
            <a:r>
              <a:rPr lang="en-US" sz="2800" dirty="0" smtClean="0"/>
              <a:t>n = 1,000,000</a:t>
            </a:r>
            <a:endParaRPr lang="he-IL" sz="2800" dirty="0" smtClean="0"/>
          </a:p>
          <a:p>
            <a:pPr lvl="1" algn="l" rtl="0" eaLnBrk="1" hangingPunct="1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constant * trillion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rtl="0" eaLnBrk="1" hangingPunct="1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O(n) = constant * million (Mega)</a:t>
            </a:r>
          </a:p>
          <a:p>
            <a:pPr lvl="1" algn="l" rtl="0" eaLnBrk="1" hangingPunct="1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O(log(n)) = constant * 20</a:t>
            </a:r>
          </a:p>
          <a:p>
            <a:pPr lvl="1">
              <a:spcAft>
                <a:spcPts val="600"/>
              </a:spcAft>
            </a:pPr>
            <a:endParaRPr lang="he-IL" dirty="0" smtClean="0"/>
          </a:p>
          <a:p>
            <a:pPr>
              <a:spcAft>
                <a:spcPts val="600"/>
              </a:spcAft>
            </a:pPr>
            <a:endParaRPr lang="he-IL" dirty="0" smtClean="0"/>
          </a:p>
          <a:p>
            <a:pPr>
              <a:spcAft>
                <a:spcPts val="600"/>
              </a:spcAft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3C2A2F-6BCF-411B-AFE6-9C78AF89F3C1}" type="slidenum">
              <a:rPr lang="he-IL" smtClean="0"/>
              <a:pPr>
                <a:defRPr/>
              </a:pPr>
              <a:t>15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>
          <a:xfrm>
            <a:off x="6553200" y="6400800"/>
            <a:ext cx="2133600" cy="228600"/>
          </a:xfrm>
          <a:prstGeom prst="rect">
            <a:avLst/>
          </a:prstGeom>
          <a:noFill/>
        </p:spPr>
        <p:txBody>
          <a:bodyPr rtlCol="1" anchor="ctr"/>
          <a:lstStyle/>
          <a:p>
            <a:pPr>
              <a:defRPr/>
            </a:pPr>
            <a:fld id="{99393B69-294F-42D8-B19A-4AFF6FA48341}" type="slidenum">
              <a:rPr lang="ar-SA" sz="12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16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he-IL" smtClean="0"/>
              <a:t>הבדלים מספריים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2763" y="1676400"/>
          <a:ext cx="7467599" cy="4849090"/>
        </p:xfrm>
        <a:graphic>
          <a:graphicData uri="http://schemas.openxmlformats.org/drawingml/2006/table">
            <a:tbl>
              <a:tblPr/>
              <a:tblGrid>
                <a:gridCol w="1673068"/>
                <a:gridCol w="1652667"/>
                <a:gridCol w="1713875"/>
                <a:gridCol w="2427989"/>
              </a:tblGrid>
              <a:tr h="621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lg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lg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r>
                        <a:rPr lang="en-US" sz="2000" b="1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92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92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92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65,536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92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4,096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16,777,216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92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65,536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1,048,565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4,294,967,296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867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1,048,576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20,971,520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1,099,511,627,776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867">
                <a:tc>
                  <a:txBody>
                    <a:bodyPr/>
                    <a:lstStyle/>
                    <a:p>
                      <a:pPr algn="ct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16,777,216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402,653,183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281,474,976,710,656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השוואה גרפית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E4F69-48EB-4F7F-9BB6-C427384CD718}" type="slidenum">
              <a:rPr lang="he-IL" smtClean="0"/>
              <a:pPr>
                <a:defRPr/>
              </a:pPr>
              <a:t>17</a:t>
            </a:fld>
            <a:endParaRPr lang="he-IL" dirty="0"/>
          </a:p>
        </p:txBody>
      </p:sp>
      <p:pic>
        <p:nvPicPr>
          <p:cNvPr id="24580" name="Picture 4" descr="http://i287.photobucket.com/albums/ll134/amit_9b/BIGO_GRAPH.jpg"/>
          <p:cNvPicPr>
            <a:picLocks noChangeAspect="1" noChangeArrowheads="1"/>
          </p:cNvPicPr>
          <p:nvPr/>
        </p:nvPicPr>
        <p:blipFill>
          <a:blip r:embed="rId2" cstate="print"/>
          <a:srcRect t="1915" r="1814"/>
          <a:stretch>
            <a:fillRect/>
          </a:stretch>
        </p:blipFill>
        <p:spPr bwMode="auto">
          <a:xfrm>
            <a:off x="1379538" y="2063750"/>
            <a:ext cx="5686425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581" name="Straight Arrow Connector 5"/>
          <p:cNvCxnSpPr>
            <a:cxnSpLocks noChangeShapeType="1"/>
          </p:cNvCxnSpPr>
          <p:nvPr/>
        </p:nvCxnSpPr>
        <p:spPr bwMode="auto">
          <a:xfrm>
            <a:off x="1412875" y="5832475"/>
            <a:ext cx="5764213" cy="142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82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-560388" y="3871913"/>
            <a:ext cx="394811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חיפוש בינארי איטרטיבי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A1682-334C-47D1-90A5-CC17A60C17CB}" type="slidenum">
              <a:rPr lang="he-IL"/>
              <a:pPr>
                <a:defRPr/>
              </a:pPr>
              <a:t>18</a:t>
            </a:fld>
            <a:endParaRPr lang="he-IL" dirty="0"/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803275" y="1663700"/>
            <a:ext cx="79660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/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binarySearch(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arr [],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size,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quary)</a:t>
            </a:r>
            <a:r>
              <a:rPr lang="en-US" sz="2200"/>
              <a:t> </a:t>
            </a:r>
            <a:r>
              <a:rPr lang="en-US" sz="2200">
                <a:latin typeface="Consolas" pitchFamily="49" charset="0"/>
              </a:rPr>
              <a:t>{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start= 0, end = size - 1;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middle;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while</a:t>
            </a:r>
            <a:r>
              <a:rPr lang="en-US" sz="2200">
                <a:latin typeface="Consolas" pitchFamily="49" charset="0"/>
              </a:rPr>
              <a:t> (start &lt;= end)</a:t>
            </a:r>
            <a:r>
              <a:rPr lang="en-US" sz="2200"/>
              <a:t> </a:t>
            </a:r>
            <a:r>
              <a:rPr lang="en-US" sz="2200">
                <a:latin typeface="Consolas" pitchFamily="49" charset="0"/>
              </a:rPr>
              <a:t>{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	 middle = (start + end) / 2;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if</a:t>
            </a:r>
            <a:r>
              <a:rPr lang="en-US" sz="2200">
                <a:latin typeface="Consolas" pitchFamily="49" charset="0"/>
              </a:rPr>
              <a:t> (quary == arr [middle]) 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    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return</a:t>
            </a:r>
            <a:r>
              <a:rPr lang="en-US" sz="2200">
                <a:latin typeface="Consolas" pitchFamily="49" charset="0"/>
              </a:rPr>
              <a:t> middle;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if</a:t>
            </a:r>
            <a:r>
              <a:rPr lang="en-US" sz="2200">
                <a:latin typeface="Consolas" pitchFamily="49" charset="0"/>
              </a:rPr>
              <a:t> (quary &lt; arr [middle])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        end = middle - 1;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if</a:t>
            </a:r>
            <a:r>
              <a:rPr lang="en-US" sz="2200">
                <a:latin typeface="Consolas" pitchFamily="49" charset="0"/>
              </a:rPr>
              <a:t> (quary &gt; arr [middle])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      start = middle + 1;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}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   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return</a:t>
            </a:r>
            <a:r>
              <a:rPr lang="en-US" sz="2200">
                <a:latin typeface="Consolas" pitchFamily="49" charset="0"/>
              </a:rPr>
              <a:t> -1;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}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איך נמיין מערך קיים ביעילות?</a:t>
            </a:r>
            <a:endParaRPr lang="he-IL" dirty="0"/>
          </a:p>
        </p:txBody>
      </p:sp>
      <p:sp>
        <p:nvSpPr>
          <p:cNvPr id="32771" name="Subtitle 2"/>
          <p:cNvSpPr>
            <a:spLocks noGrp="1"/>
          </p:cNvSpPr>
          <p:nvPr>
            <p:ph type="body" idx="1"/>
          </p:nvPr>
        </p:nvSpPr>
        <p:spPr>
          <a:xfrm>
            <a:off x="833438" y="1784350"/>
            <a:ext cx="7772400" cy="1500188"/>
          </a:xfrm>
        </p:spPr>
        <p:txBody>
          <a:bodyPr/>
          <a:lstStyle/>
          <a:p>
            <a:r>
              <a:rPr lang="he-IL" sz="2800" dirty="0" smtClean="0"/>
              <a:t>עד עכשיו הנחנו שהמערך </a:t>
            </a:r>
            <a:r>
              <a:rPr lang="he-IL" sz="2800" dirty="0" err="1" smtClean="0"/>
              <a:t>ממויין</a:t>
            </a:r>
            <a:endParaRPr lang="he-IL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B90A67-E8A5-4999-8C63-071129E19BB4}" type="slidenum">
              <a:rPr lang="he-IL" smtClean="0"/>
              <a:pPr>
                <a:defRPr/>
              </a:pPr>
              <a:t>19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רשימה מקושרת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רשימה היא אוסף סדור של ערכים</a:t>
            </a:r>
          </a:p>
          <a:p>
            <a:r>
              <a:rPr lang="he-IL" sz="3200" dirty="0" smtClean="0"/>
              <a:t>פעולות</a:t>
            </a:r>
          </a:p>
          <a:p>
            <a:r>
              <a:rPr lang="he-IL" dirty="0" smtClean="0"/>
              <a:t>רשימה לעומת מערך</a:t>
            </a:r>
          </a:p>
          <a:p>
            <a:endParaRPr lang="he-IL" sz="2800" dirty="0" smtClean="0"/>
          </a:p>
          <a:p>
            <a:endParaRPr lang="he-IL" sz="32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0739938-A8ED-48D9-B66A-EA202E9DE605}" type="slidenum">
              <a:rPr lang="he-IL" smtClean="0"/>
              <a:pPr/>
              <a:t>2</a:t>
            </a:fld>
            <a:endParaRPr lang="he-IL" smtClean="0"/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885825" y="3650206"/>
            <a:ext cx="7467600" cy="915987"/>
            <a:chOff x="685800" y="2209800"/>
            <a:chExt cx="7467600" cy="91598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24000" y="2286000"/>
              <a:ext cx="1018043" cy="839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/>
              <a:r>
                <a:rPr lang="he-IL"/>
                <a:t>3</a:t>
              </a: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396608" y="2286000"/>
              <a:ext cx="872608" cy="419894"/>
            </a:xfrm>
            <a:custGeom>
              <a:avLst/>
              <a:gdLst>
                <a:gd name="T0" fmla="*/ 0 w 1080"/>
                <a:gd name="T1" fmla="*/ 419894 h 360"/>
                <a:gd name="T2" fmla="*/ 436304 w 1080"/>
                <a:gd name="T3" fmla="*/ 0 h 360"/>
                <a:gd name="T4" fmla="*/ 872608 w 1080"/>
                <a:gd name="T5" fmla="*/ 419894 h 360"/>
                <a:gd name="T6" fmla="*/ 0 60000 65536"/>
                <a:gd name="T7" fmla="*/ 0 60000 65536"/>
                <a:gd name="T8" fmla="*/ 0 60000 65536"/>
                <a:gd name="T9" fmla="*/ 0 w 1080"/>
                <a:gd name="T10" fmla="*/ 0 h 360"/>
                <a:gd name="T11" fmla="*/ 1080 w 108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0" h="360">
                  <a:moveTo>
                    <a:pt x="0" y="360"/>
                  </a:moveTo>
                  <a:cubicBezTo>
                    <a:pt x="180" y="180"/>
                    <a:pt x="360" y="0"/>
                    <a:pt x="540" y="0"/>
                  </a:cubicBezTo>
                  <a:cubicBezTo>
                    <a:pt x="720" y="0"/>
                    <a:pt x="900" y="180"/>
                    <a:pt x="108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014434" y="2286000"/>
              <a:ext cx="1018043" cy="839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/>
              <a:r>
                <a:rPr lang="en-US"/>
                <a:t>7</a:t>
              </a:r>
              <a:endParaRPr lang="he-IL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3269217" y="2286000"/>
              <a:ext cx="1018043" cy="839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/>
              <a:r>
                <a:rPr lang="en-US"/>
                <a:t>5</a:t>
              </a:r>
              <a:endParaRPr lang="he-IL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4141825" y="2286000"/>
              <a:ext cx="872608" cy="419894"/>
            </a:xfrm>
            <a:custGeom>
              <a:avLst/>
              <a:gdLst>
                <a:gd name="T0" fmla="*/ 0 w 1080"/>
                <a:gd name="T1" fmla="*/ 419894 h 360"/>
                <a:gd name="T2" fmla="*/ 436304 w 1080"/>
                <a:gd name="T3" fmla="*/ 0 h 360"/>
                <a:gd name="T4" fmla="*/ 872608 w 1080"/>
                <a:gd name="T5" fmla="*/ 419894 h 360"/>
                <a:gd name="T6" fmla="*/ 0 60000 65536"/>
                <a:gd name="T7" fmla="*/ 0 60000 65536"/>
                <a:gd name="T8" fmla="*/ 0 60000 65536"/>
                <a:gd name="T9" fmla="*/ 0 w 1080"/>
                <a:gd name="T10" fmla="*/ 0 h 360"/>
                <a:gd name="T11" fmla="*/ 1080 w 108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0" h="360">
                  <a:moveTo>
                    <a:pt x="0" y="360"/>
                  </a:moveTo>
                  <a:cubicBezTo>
                    <a:pt x="180" y="180"/>
                    <a:pt x="360" y="0"/>
                    <a:pt x="540" y="0"/>
                  </a:cubicBezTo>
                  <a:cubicBezTo>
                    <a:pt x="720" y="0"/>
                    <a:pt x="900" y="180"/>
                    <a:pt x="108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6759650" y="2286000"/>
              <a:ext cx="1018043" cy="839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0"/>
              <a:r>
                <a:rPr lang="en-US"/>
                <a:t>9</a:t>
              </a:r>
              <a:endParaRPr lang="he-IL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5887042" y="2286000"/>
              <a:ext cx="872608" cy="419894"/>
            </a:xfrm>
            <a:custGeom>
              <a:avLst/>
              <a:gdLst>
                <a:gd name="T0" fmla="*/ 0 w 1080"/>
                <a:gd name="T1" fmla="*/ 419894 h 360"/>
                <a:gd name="T2" fmla="*/ 436304 w 1080"/>
                <a:gd name="T3" fmla="*/ 0 h 360"/>
                <a:gd name="T4" fmla="*/ 872608 w 1080"/>
                <a:gd name="T5" fmla="*/ 419894 h 360"/>
                <a:gd name="T6" fmla="*/ 0 60000 65536"/>
                <a:gd name="T7" fmla="*/ 0 60000 65536"/>
                <a:gd name="T8" fmla="*/ 0 60000 65536"/>
                <a:gd name="T9" fmla="*/ 0 w 1080"/>
                <a:gd name="T10" fmla="*/ 0 h 360"/>
                <a:gd name="T11" fmla="*/ 1080 w 108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0" h="360">
                  <a:moveTo>
                    <a:pt x="0" y="360"/>
                  </a:moveTo>
                  <a:cubicBezTo>
                    <a:pt x="180" y="180"/>
                    <a:pt x="360" y="0"/>
                    <a:pt x="540" y="0"/>
                  </a:cubicBezTo>
                  <a:cubicBezTo>
                    <a:pt x="720" y="0"/>
                    <a:pt x="900" y="180"/>
                    <a:pt x="108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7632259" y="2705894"/>
              <a:ext cx="436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8068563" y="2495947"/>
              <a:ext cx="0" cy="419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8117041" y="2603253"/>
              <a:ext cx="0" cy="225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8153400" y="2648742"/>
              <a:ext cx="0" cy="92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685800" y="2209800"/>
              <a:ext cx="8382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889000" y="4925171"/>
            <a:ext cx="3601113" cy="1631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0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node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node *next;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>
                <a:cs typeface="Times New Roman" pitchFamily="18" charset="0"/>
              </a:rPr>
              <a:t>מיון בועות - </a:t>
            </a:r>
            <a:r>
              <a:rPr lang="en-US" smtClean="0">
                <a:cs typeface="Times New Roman" pitchFamily="18" charset="0"/>
              </a:rPr>
              <a:t>Bubble Sort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>
              <a:defRPr/>
            </a:pPr>
            <a:fld id="{310784B3-2E11-4828-8177-F836A928C2FB}" type="slidenum">
              <a:rPr lang="he-IL" sz="12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20</a:t>
            </a:fld>
            <a:endParaRPr lang="he-IL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457200" y="1647825"/>
            <a:ext cx="82296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he-IL" sz="2800" dirty="0">
                <a:latin typeface="Times New Roman" pitchFamily="18" charset="0"/>
                <a:cs typeface="+mj-cs"/>
                <a:sym typeface="Wingdings" pitchFamily="2" charset="2"/>
              </a:rPr>
              <a:t>נסרוק את המערך ונשווה כל זוג ערכים שכנים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he-IL" sz="2800" dirty="0">
                <a:latin typeface="Times New Roman" pitchFamily="18" charset="0"/>
                <a:cs typeface="+mj-cs"/>
                <a:sym typeface="Wingdings" pitchFamily="2" charset="2"/>
              </a:rPr>
              <a:t>נחליף ביניהם אם הם בסדר הפוך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he-IL" sz="2800" dirty="0">
                <a:latin typeface="Times New Roman" pitchFamily="18" charset="0"/>
                <a:cs typeface="+mj-cs"/>
                <a:sym typeface="Wingdings" pitchFamily="2" charset="2"/>
              </a:rPr>
              <a:t>נחזור על התהליך עד שלא צריך לבצע יותר החלפות (המערך </a:t>
            </a:r>
            <a:r>
              <a:rPr lang="he-IL" sz="2800" dirty="0" err="1">
                <a:latin typeface="Times New Roman" pitchFamily="18" charset="0"/>
                <a:cs typeface="+mj-cs"/>
                <a:sym typeface="Wingdings" pitchFamily="2" charset="2"/>
              </a:rPr>
              <a:t>ממויין</a:t>
            </a:r>
            <a:r>
              <a:rPr lang="he-IL" sz="2800" dirty="0">
                <a:latin typeface="Times New Roman" pitchFamily="18" charset="0"/>
                <a:cs typeface="+mj-cs"/>
                <a:sym typeface="Wingdings" pitchFamily="2" charset="2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endParaRPr lang="he-IL" sz="2800" dirty="0">
              <a:latin typeface="Times New Roman" pitchFamily="18" charset="0"/>
              <a:cs typeface="+mj-cs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he-IL" sz="2800" dirty="0">
                <a:latin typeface="Times New Roman" pitchFamily="18" charset="0"/>
                <a:cs typeface="+mj-cs"/>
                <a:sym typeface="Wingdings" pitchFamily="2" charset="2"/>
              </a:rPr>
              <a:t>למה בועות? 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he-IL" sz="2800" dirty="0">
                <a:latin typeface="Times New Roman" pitchFamily="18" charset="0"/>
                <a:cs typeface="+mj-cs"/>
                <a:sym typeface="Wingdings" pitchFamily="2" charset="2"/>
              </a:rPr>
              <a:t>האלגוריתם "מבעבע" בכל סריקה את האיבר הגדול ביותר למקומו הנכון בסוף המערך.</a:t>
            </a:r>
            <a:endParaRPr lang="en-US" sz="2800" dirty="0">
              <a:latin typeface="Times New Roman" pitchFamily="18" charset="0"/>
              <a:cs typeface="+mj-cs"/>
            </a:endParaRPr>
          </a:p>
        </p:txBody>
      </p:sp>
      <p:pic>
        <p:nvPicPr>
          <p:cNvPr id="33797" name="Picture 5" descr="bubb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" y="69850"/>
            <a:ext cx="19304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370CA6F0-E333-462F-8C1E-BA90AE7ED1C6}" type="slidenum">
              <a:rPr lang="ar-SA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Bubble Sort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2813" y="1900238"/>
            <a:ext cx="1525587" cy="306387"/>
            <a:chOff x="575" y="1197"/>
            <a:chExt cx="961" cy="193"/>
          </a:xfrm>
        </p:grpSpPr>
        <p:sp>
          <p:nvSpPr>
            <p:cNvPr id="34934" name="AutoShape 4"/>
            <p:cNvSpPr>
              <a:spLocks noChangeArrowheads="1"/>
            </p:cNvSpPr>
            <p:nvPr/>
          </p:nvSpPr>
          <p:spPr bwMode="auto">
            <a:xfrm>
              <a:off x="575" y="1197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2"/>
                  </a:solidFill>
                  <a:latin typeface="Trebuchet MS" pitchFamily="34" charset="0"/>
                </a:rPr>
                <a:t>7</a:t>
              </a:r>
              <a:endParaRPr lang="en-US" sz="2400">
                <a:solidFill>
                  <a:schemeClr val="accent2"/>
                </a:solidFill>
                <a:latin typeface="Times" pitchFamily="18" charset="0"/>
              </a:endParaRPr>
            </a:p>
          </p:txBody>
        </p:sp>
        <p:sp>
          <p:nvSpPr>
            <p:cNvPr id="34935" name="AutoShape 5"/>
            <p:cNvSpPr>
              <a:spLocks noChangeArrowheads="1"/>
            </p:cNvSpPr>
            <p:nvPr/>
          </p:nvSpPr>
          <p:spPr bwMode="auto">
            <a:xfrm>
              <a:off x="767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2"/>
                  </a:solidFill>
                  <a:latin typeface="Trebuchet MS" pitchFamily="34" charset="0"/>
                </a:rPr>
                <a:t>2</a:t>
              </a:r>
              <a:endParaRPr lang="en-US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34936" name="AutoShape 6"/>
            <p:cNvSpPr>
              <a:spLocks noChangeArrowheads="1"/>
            </p:cNvSpPr>
            <p:nvPr/>
          </p:nvSpPr>
          <p:spPr bwMode="auto">
            <a:xfrm>
              <a:off x="95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rebuchet MS" pitchFamily="34" charset="0"/>
                </a:rPr>
                <a:t>8</a:t>
              </a:r>
              <a:endParaRPr lang="en-US" sz="2400">
                <a:latin typeface="Times" pitchFamily="18" charset="0"/>
              </a:endParaRPr>
            </a:p>
          </p:txBody>
        </p:sp>
        <p:sp>
          <p:nvSpPr>
            <p:cNvPr id="34937" name="AutoShape 7"/>
            <p:cNvSpPr>
              <a:spLocks noChangeArrowheads="1"/>
            </p:cNvSpPr>
            <p:nvPr/>
          </p:nvSpPr>
          <p:spPr bwMode="auto">
            <a:xfrm>
              <a:off x="1151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rebuchet MS" pitchFamily="34" charset="0"/>
                </a:rPr>
                <a:t>5</a:t>
              </a:r>
              <a:endParaRPr lang="en-US" sz="2400">
                <a:latin typeface="Times" pitchFamily="18" charset="0"/>
              </a:endParaRPr>
            </a:p>
          </p:txBody>
        </p:sp>
        <p:sp>
          <p:nvSpPr>
            <p:cNvPr id="34938" name="AutoShape 8"/>
            <p:cNvSpPr>
              <a:spLocks noChangeArrowheads="1"/>
            </p:cNvSpPr>
            <p:nvPr/>
          </p:nvSpPr>
          <p:spPr bwMode="auto">
            <a:xfrm>
              <a:off x="1343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rebuchet MS" pitchFamily="34" charset="0"/>
                </a:rPr>
                <a:t>4</a:t>
              </a:r>
              <a:endParaRPr lang="en-US" sz="2400">
                <a:latin typeface="Times" pitchFamily="18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914400" y="2209800"/>
            <a:ext cx="1525588" cy="609600"/>
            <a:chOff x="576" y="1392"/>
            <a:chExt cx="961" cy="384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76" y="1583"/>
              <a:ext cx="961" cy="193"/>
              <a:chOff x="575" y="1197"/>
              <a:chExt cx="961" cy="193"/>
            </a:xfrm>
          </p:grpSpPr>
          <p:sp>
            <p:nvSpPr>
              <p:cNvPr id="34929" name="AutoShape 11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930" name="AutoShape 12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2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931" name="AutoShape 13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  <a:latin typeface="Trebuchet MS" pitchFamily="34" charset="0"/>
                  </a:rPr>
                  <a:t>8</a:t>
                </a:r>
              </a:p>
            </p:txBody>
          </p:sp>
          <p:sp>
            <p:nvSpPr>
              <p:cNvPr id="34932" name="AutoShape 14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5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933" name="AutoShape 15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4</a:t>
                </a:r>
                <a:endParaRPr lang="en-US" sz="2400">
                  <a:latin typeface="Times" pitchFamily="18" charset="0"/>
                </a:endParaRP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624" y="1392"/>
              <a:ext cx="240" cy="192"/>
              <a:chOff x="624" y="1392"/>
              <a:chExt cx="240" cy="192"/>
            </a:xfrm>
          </p:grpSpPr>
          <p:sp>
            <p:nvSpPr>
              <p:cNvPr id="34927" name="Line 17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192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4928" name="Line 18"/>
              <p:cNvSpPr>
                <a:spLocks noChangeShapeType="1"/>
              </p:cNvSpPr>
              <p:nvPr/>
            </p:nvSpPr>
            <p:spPr bwMode="auto">
              <a:xfrm flipH="1">
                <a:off x="624" y="1393"/>
                <a:ext cx="240" cy="19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14400" y="2819400"/>
            <a:ext cx="1525588" cy="609600"/>
            <a:chOff x="576" y="1776"/>
            <a:chExt cx="961" cy="384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576" y="1967"/>
              <a:ext cx="961" cy="193"/>
              <a:chOff x="575" y="1197"/>
              <a:chExt cx="961" cy="193"/>
            </a:xfrm>
          </p:grpSpPr>
          <p:sp>
            <p:nvSpPr>
              <p:cNvPr id="34920" name="AutoShape 21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921" name="AutoShape 22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922" name="AutoShape 23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2"/>
                    </a:solidFill>
                    <a:latin typeface="Trebuchet MS" pitchFamily="34" charset="0"/>
                  </a:rPr>
                  <a:t>8</a:t>
                </a:r>
              </a:p>
            </p:txBody>
          </p:sp>
          <p:sp>
            <p:nvSpPr>
              <p:cNvPr id="34923" name="AutoShape 24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  <a:latin typeface="Trebuchet MS" pitchFamily="34" charset="0"/>
                  </a:rPr>
                  <a:t>5</a:t>
                </a:r>
              </a:p>
            </p:txBody>
          </p:sp>
          <p:sp>
            <p:nvSpPr>
              <p:cNvPr id="34924" name="AutoShape 25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4</a:t>
                </a:r>
                <a:endParaRPr lang="en-US" sz="2400">
                  <a:latin typeface="Times" pitchFamily="18" charset="0"/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864" y="1776"/>
              <a:ext cx="192" cy="192"/>
              <a:chOff x="864" y="1776"/>
              <a:chExt cx="192" cy="192"/>
            </a:xfrm>
          </p:grpSpPr>
          <p:sp>
            <p:nvSpPr>
              <p:cNvPr id="34918" name="Line 27"/>
              <p:cNvSpPr>
                <a:spLocks noChangeShapeType="1"/>
              </p:cNvSpPr>
              <p:nvPr/>
            </p:nvSpPr>
            <p:spPr bwMode="auto">
              <a:xfrm>
                <a:off x="864" y="1776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4919" name="Line 28"/>
              <p:cNvSpPr>
                <a:spLocks noChangeShapeType="1"/>
              </p:cNvSpPr>
              <p:nvPr/>
            </p:nvSpPr>
            <p:spPr bwMode="auto">
              <a:xfrm>
                <a:off x="1056" y="1776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914400" y="3429000"/>
            <a:ext cx="1525588" cy="609600"/>
            <a:chOff x="576" y="2160"/>
            <a:chExt cx="961" cy="384"/>
          </a:xfrm>
        </p:grpSpPr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576" y="2351"/>
              <a:ext cx="961" cy="193"/>
              <a:chOff x="575" y="1197"/>
              <a:chExt cx="961" cy="193"/>
            </a:xfrm>
          </p:grpSpPr>
          <p:sp>
            <p:nvSpPr>
              <p:cNvPr id="34911" name="AutoShape 31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912" name="AutoShape 32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7</a:t>
                </a:r>
                <a:endParaRPr lang="en-US" sz="2400">
                  <a:solidFill>
                    <a:srgbClr val="00BFFF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913" name="AutoShape 33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5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914" name="AutoShape 34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2"/>
                    </a:solidFill>
                    <a:latin typeface="Trebuchet MS" pitchFamily="34" charset="0"/>
                  </a:rPr>
                  <a:t>8</a:t>
                </a:r>
              </a:p>
            </p:txBody>
          </p:sp>
          <p:sp>
            <p:nvSpPr>
              <p:cNvPr id="34915" name="AutoShape 35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  <a:latin typeface="Trebuchet MS" pitchFamily="34" charset="0"/>
                  </a:rPr>
                  <a:t>4</a:t>
                </a:r>
              </a:p>
            </p:txBody>
          </p:sp>
        </p:grpSp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1008" y="2160"/>
              <a:ext cx="240" cy="192"/>
              <a:chOff x="624" y="1392"/>
              <a:chExt cx="240" cy="192"/>
            </a:xfrm>
          </p:grpSpPr>
          <p:sp>
            <p:nvSpPr>
              <p:cNvPr id="34909" name="Line 37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192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4910" name="Line 38"/>
              <p:cNvSpPr>
                <a:spLocks noChangeShapeType="1"/>
              </p:cNvSpPr>
              <p:nvPr/>
            </p:nvSpPr>
            <p:spPr bwMode="auto">
              <a:xfrm flipH="1">
                <a:off x="624" y="1393"/>
                <a:ext cx="240" cy="19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914400" y="4038600"/>
            <a:ext cx="1525588" cy="609600"/>
            <a:chOff x="576" y="2544"/>
            <a:chExt cx="961" cy="384"/>
          </a:xfrm>
        </p:grpSpPr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576" y="2735"/>
              <a:ext cx="961" cy="193"/>
              <a:chOff x="575" y="1197"/>
              <a:chExt cx="961" cy="193"/>
            </a:xfrm>
          </p:grpSpPr>
          <p:sp>
            <p:nvSpPr>
              <p:cNvPr id="34902" name="AutoShape 41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903" name="AutoShape 42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7</a:t>
                </a:r>
                <a:endParaRPr lang="en-US" sz="2400">
                  <a:solidFill>
                    <a:srgbClr val="00BFFF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904" name="AutoShape 43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5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905" name="AutoShape 44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34906" name="AutoShape 45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8</a:t>
                </a: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1200" y="2544"/>
              <a:ext cx="240" cy="192"/>
              <a:chOff x="624" y="1392"/>
              <a:chExt cx="240" cy="192"/>
            </a:xfrm>
          </p:grpSpPr>
          <p:sp>
            <p:nvSpPr>
              <p:cNvPr id="34900" name="Line 47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192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4901" name="Line 48"/>
              <p:cNvSpPr>
                <a:spLocks noChangeShapeType="1"/>
              </p:cNvSpPr>
              <p:nvPr/>
            </p:nvSpPr>
            <p:spPr bwMode="auto">
              <a:xfrm flipH="1">
                <a:off x="624" y="1393"/>
                <a:ext cx="240" cy="19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2894013" y="1903413"/>
            <a:ext cx="1525587" cy="306387"/>
            <a:chOff x="575" y="1197"/>
            <a:chExt cx="961" cy="193"/>
          </a:xfrm>
        </p:grpSpPr>
        <p:sp>
          <p:nvSpPr>
            <p:cNvPr id="34893" name="AutoShape 50"/>
            <p:cNvSpPr>
              <a:spLocks noChangeArrowheads="1"/>
            </p:cNvSpPr>
            <p:nvPr/>
          </p:nvSpPr>
          <p:spPr bwMode="auto">
            <a:xfrm>
              <a:off x="575" y="1197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2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34894" name="AutoShape 51"/>
            <p:cNvSpPr>
              <a:spLocks noChangeArrowheads="1"/>
            </p:cNvSpPr>
            <p:nvPr/>
          </p:nvSpPr>
          <p:spPr bwMode="auto">
            <a:xfrm>
              <a:off x="767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2"/>
                  </a:solidFill>
                  <a:latin typeface="Trebuchet MS" pitchFamily="34" charset="0"/>
                </a:rPr>
                <a:t>7</a:t>
              </a:r>
            </a:p>
          </p:txBody>
        </p:sp>
        <p:sp>
          <p:nvSpPr>
            <p:cNvPr id="34895" name="AutoShape 52"/>
            <p:cNvSpPr>
              <a:spLocks noChangeArrowheads="1"/>
            </p:cNvSpPr>
            <p:nvPr/>
          </p:nvSpPr>
          <p:spPr bwMode="auto">
            <a:xfrm>
              <a:off x="95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rebuchet MS" pitchFamily="34" charset="0"/>
                </a:rPr>
                <a:t>5</a:t>
              </a:r>
              <a:endParaRPr lang="en-US" sz="2400">
                <a:latin typeface="Times" pitchFamily="18" charset="0"/>
              </a:endParaRPr>
            </a:p>
          </p:txBody>
        </p:sp>
        <p:sp>
          <p:nvSpPr>
            <p:cNvPr id="34896" name="AutoShape 53"/>
            <p:cNvSpPr>
              <a:spLocks noChangeArrowheads="1"/>
            </p:cNvSpPr>
            <p:nvPr/>
          </p:nvSpPr>
          <p:spPr bwMode="auto">
            <a:xfrm>
              <a:off x="1151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rebuchet MS" pitchFamily="34" charset="0"/>
                </a:rPr>
                <a:t>4</a:t>
              </a:r>
            </a:p>
          </p:txBody>
        </p:sp>
        <p:sp>
          <p:nvSpPr>
            <p:cNvPr id="34897" name="AutoShape 54"/>
            <p:cNvSpPr>
              <a:spLocks noChangeArrowheads="1"/>
            </p:cNvSpPr>
            <p:nvPr/>
          </p:nvSpPr>
          <p:spPr bwMode="auto">
            <a:xfrm>
              <a:off x="1343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1"/>
                  </a:solidFill>
                  <a:latin typeface="Trebuchet MS" pitchFamily="34" charset="0"/>
                </a:rPr>
                <a:t>8</a:t>
              </a:r>
            </a:p>
          </p:txBody>
        </p:sp>
      </p:grpSp>
      <p:grpSp>
        <p:nvGrpSpPr>
          <p:cNvPr id="16" name="Group 55"/>
          <p:cNvGrpSpPr>
            <a:grpSpLocks/>
          </p:cNvGrpSpPr>
          <p:nvPr/>
        </p:nvGrpSpPr>
        <p:grpSpPr bwMode="auto">
          <a:xfrm>
            <a:off x="2895600" y="2819400"/>
            <a:ext cx="1525588" cy="609600"/>
            <a:chOff x="1824" y="1776"/>
            <a:chExt cx="961" cy="384"/>
          </a:xfrm>
        </p:grpSpPr>
        <p:grpSp>
          <p:nvGrpSpPr>
            <p:cNvPr id="17" name="Group 56"/>
            <p:cNvGrpSpPr>
              <a:grpSpLocks/>
            </p:cNvGrpSpPr>
            <p:nvPr/>
          </p:nvGrpSpPr>
          <p:grpSpPr bwMode="auto">
            <a:xfrm>
              <a:off x="1824" y="1967"/>
              <a:ext cx="961" cy="193"/>
              <a:chOff x="575" y="1197"/>
              <a:chExt cx="961" cy="193"/>
            </a:xfrm>
          </p:grpSpPr>
          <p:sp>
            <p:nvSpPr>
              <p:cNvPr id="34888" name="AutoShape 57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889" name="AutoShape 58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5</a:t>
                </a:r>
                <a:endParaRPr lang="en-US" sz="2400">
                  <a:solidFill>
                    <a:srgbClr val="00BFFF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890" name="AutoShape 59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2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891" name="AutoShape 60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34892" name="AutoShape 61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8</a:t>
                </a:r>
              </a:p>
            </p:txBody>
          </p:sp>
        </p:grpSp>
        <p:sp>
          <p:nvSpPr>
            <p:cNvPr id="34886" name="Line 62"/>
            <p:cNvSpPr>
              <a:spLocks noChangeShapeType="1"/>
            </p:cNvSpPr>
            <p:nvPr/>
          </p:nvSpPr>
          <p:spPr bwMode="auto">
            <a:xfrm>
              <a:off x="2109" y="1777"/>
              <a:ext cx="190" cy="1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887" name="Line 63"/>
            <p:cNvSpPr>
              <a:spLocks noChangeShapeType="1"/>
            </p:cNvSpPr>
            <p:nvPr/>
          </p:nvSpPr>
          <p:spPr bwMode="auto">
            <a:xfrm flipH="1">
              <a:off x="2064" y="1776"/>
              <a:ext cx="24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18" name="Group 64"/>
          <p:cNvGrpSpPr>
            <a:grpSpLocks/>
          </p:cNvGrpSpPr>
          <p:nvPr/>
        </p:nvGrpSpPr>
        <p:grpSpPr bwMode="auto">
          <a:xfrm>
            <a:off x="2895600" y="3429000"/>
            <a:ext cx="1525588" cy="609600"/>
            <a:chOff x="1824" y="2160"/>
            <a:chExt cx="961" cy="384"/>
          </a:xfrm>
        </p:grpSpPr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1824" y="2351"/>
              <a:ext cx="961" cy="193"/>
              <a:chOff x="575" y="1197"/>
              <a:chExt cx="961" cy="193"/>
            </a:xfrm>
          </p:grpSpPr>
          <p:sp>
            <p:nvSpPr>
              <p:cNvPr id="34880" name="AutoShape 66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881" name="AutoShape 67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5</a:t>
                </a:r>
                <a:endParaRPr lang="en-US" sz="2400">
                  <a:solidFill>
                    <a:srgbClr val="00BFFF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882" name="AutoShape 68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4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883" name="AutoShape 69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884" name="AutoShape 70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8</a:t>
                </a:r>
              </a:p>
            </p:txBody>
          </p:sp>
        </p:grpSp>
        <p:sp>
          <p:nvSpPr>
            <p:cNvPr id="34878" name="Line 71"/>
            <p:cNvSpPr>
              <a:spLocks noChangeShapeType="1"/>
            </p:cNvSpPr>
            <p:nvPr/>
          </p:nvSpPr>
          <p:spPr bwMode="auto">
            <a:xfrm>
              <a:off x="2301" y="2161"/>
              <a:ext cx="190" cy="1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879" name="Line 72"/>
            <p:cNvSpPr>
              <a:spLocks noChangeShapeType="1"/>
            </p:cNvSpPr>
            <p:nvPr/>
          </p:nvSpPr>
          <p:spPr bwMode="auto">
            <a:xfrm flipH="1">
              <a:off x="2256" y="2160"/>
              <a:ext cx="24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2895600" y="2209800"/>
            <a:ext cx="1525588" cy="609600"/>
            <a:chOff x="1824" y="1392"/>
            <a:chExt cx="961" cy="384"/>
          </a:xfrm>
        </p:grpSpPr>
        <p:grpSp>
          <p:nvGrpSpPr>
            <p:cNvPr id="21" name="Group 74"/>
            <p:cNvGrpSpPr>
              <a:grpSpLocks/>
            </p:cNvGrpSpPr>
            <p:nvPr/>
          </p:nvGrpSpPr>
          <p:grpSpPr bwMode="auto">
            <a:xfrm>
              <a:off x="1824" y="1583"/>
              <a:ext cx="961" cy="193"/>
              <a:chOff x="575" y="1197"/>
              <a:chExt cx="961" cy="193"/>
            </a:xfrm>
          </p:grpSpPr>
          <p:sp>
            <p:nvSpPr>
              <p:cNvPr id="34872" name="AutoShape 75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873" name="AutoShape 76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2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874" name="AutoShape 77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  <a:latin typeface="Trebuchet MS" pitchFamily="34" charset="0"/>
                  </a:rPr>
                  <a:t>5</a:t>
                </a:r>
              </a:p>
            </p:txBody>
          </p:sp>
          <p:sp>
            <p:nvSpPr>
              <p:cNvPr id="34875" name="AutoShape 78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34876" name="AutoShape 79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8</a:t>
                </a:r>
              </a:p>
            </p:txBody>
          </p:sp>
        </p:grpSp>
        <p:sp>
          <p:nvSpPr>
            <p:cNvPr id="34870" name="Line 80"/>
            <p:cNvSpPr>
              <a:spLocks noChangeShapeType="1"/>
            </p:cNvSpPr>
            <p:nvPr/>
          </p:nvSpPr>
          <p:spPr bwMode="auto">
            <a:xfrm>
              <a:off x="1920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871" name="Line 81"/>
            <p:cNvSpPr>
              <a:spLocks noChangeShapeType="1"/>
            </p:cNvSpPr>
            <p:nvPr/>
          </p:nvSpPr>
          <p:spPr bwMode="auto">
            <a:xfrm>
              <a:off x="2112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2" name="Group 82"/>
          <p:cNvGrpSpPr>
            <a:grpSpLocks/>
          </p:cNvGrpSpPr>
          <p:nvPr/>
        </p:nvGrpSpPr>
        <p:grpSpPr bwMode="auto">
          <a:xfrm>
            <a:off x="4951413" y="1905000"/>
            <a:ext cx="1525587" cy="306388"/>
            <a:chOff x="3119" y="1200"/>
            <a:chExt cx="961" cy="193"/>
          </a:xfrm>
        </p:grpSpPr>
        <p:sp>
          <p:nvSpPr>
            <p:cNvPr id="34864" name="AutoShape 83"/>
            <p:cNvSpPr>
              <a:spLocks noChangeArrowheads="1"/>
            </p:cNvSpPr>
            <p:nvPr/>
          </p:nvSpPr>
          <p:spPr bwMode="auto">
            <a:xfrm>
              <a:off x="311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2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34865" name="AutoShape 84"/>
            <p:cNvSpPr>
              <a:spLocks noChangeArrowheads="1"/>
            </p:cNvSpPr>
            <p:nvPr/>
          </p:nvSpPr>
          <p:spPr bwMode="auto">
            <a:xfrm>
              <a:off x="3311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2"/>
                  </a:solidFill>
                  <a:latin typeface="Trebuchet MS" pitchFamily="34" charset="0"/>
                </a:rPr>
                <a:t>5</a:t>
              </a:r>
            </a:p>
          </p:txBody>
        </p:sp>
        <p:sp>
          <p:nvSpPr>
            <p:cNvPr id="34866" name="AutoShape 85"/>
            <p:cNvSpPr>
              <a:spLocks noChangeArrowheads="1"/>
            </p:cNvSpPr>
            <p:nvPr/>
          </p:nvSpPr>
          <p:spPr bwMode="auto">
            <a:xfrm>
              <a:off x="3503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rebuchet MS" pitchFamily="34" charset="0"/>
                </a:rPr>
                <a:t>4</a:t>
              </a:r>
              <a:endParaRPr lang="en-US" sz="2400">
                <a:latin typeface="Times" pitchFamily="18" charset="0"/>
              </a:endParaRPr>
            </a:p>
          </p:txBody>
        </p:sp>
        <p:sp>
          <p:nvSpPr>
            <p:cNvPr id="34867" name="AutoShape 86"/>
            <p:cNvSpPr>
              <a:spLocks noChangeArrowheads="1"/>
            </p:cNvSpPr>
            <p:nvPr/>
          </p:nvSpPr>
          <p:spPr bwMode="auto">
            <a:xfrm>
              <a:off x="3695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1"/>
                  </a:solidFill>
                  <a:latin typeface="Trebuchet MS" pitchFamily="34" charset="0"/>
                </a:rPr>
                <a:t>7</a:t>
              </a:r>
            </a:p>
          </p:txBody>
        </p:sp>
        <p:sp>
          <p:nvSpPr>
            <p:cNvPr id="34868" name="AutoShape 87"/>
            <p:cNvSpPr>
              <a:spLocks noChangeArrowheads="1"/>
            </p:cNvSpPr>
            <p:nvPr/>
          </p:nvSpPr>
          <p:spPr bwMode="auto">
            <a:xfrm>
              <a:off x="3887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1"/>
                  </a:solidFill>
                  <a:latin typeface="Trebuchet MS" pitchFamily="34" charset="0"/>
                </a:rPr>
                <a:t>8</a:t>
              </a:r>
            </a:p>
          </p:txBody>
        </p:sp>
      </p:grpSp>
      <p:grpSp>
        <p:nvGrpSpPr>
          <p:cNvPr id="23" name="Group 88"/>
          <p:cNvGrpSpPr>
            <a:grpSpLocks/>
          </p:cNvGrpSpPr>
          <p:nvPr/>
        </p:nvGrpSpPr>
        <p:grpSpPr bwMode="auto">
          <a:xfrm>
            <a:off x="4953000" y="2817813"/>
            <a:ext cx="1525588" cy="611187"/>
            <a:chOff x="3120" y="1775"/>
            <a:chExt cx="961" cy="385"/>
          </a:xfrm>
        </p:grpSpPr>
        <p:sp>
          <p:nvSpPr>
            <p:cNvPr id="34856" name="Line 89"/>
            <p:cNvSpPr>
              <a:spLocks noChangeShapeType="1"/>
            </p:cNvSpPr>
            <p:nvPr/>
          </p:nvSpPr>
          <p:spPr bwMode="auto">
            <a:xfrm>
              <a:off x="3408" y="1776"/>
              <a:ext cx="190" cy="1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857" name="Line 90"/>
            <p:cNvSpPr>
              <a:spLocks noChangeShapeType="1"/>
            </p:cNvSpPr>
            <p:nvPr/>
          </p:nvSpPr>
          <p:spPr bwMode="auto">
            <a:xfrm flipH="1">
              <a:off x="3363" y="1775"/>
              <a:ext cx="24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3120" y="1967"/>
              <a:ext cx="961" cy="193"/>
              <a:chOff x="575" y="1197"/>
              <a:chExt cx="961" cy="193"/>
            </a:xfrm>
          </p:grpSpPr>
          <p:sp>
            <p:nvSpPr>
              <p:cNvPr id="34859" name="AutoShape 92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860" name="AutoShape 93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34861" name="AutoShape 94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5</a:t>
                </a:r>
              </a:p>
            </p:txBody>
          </p:sp>
          <p:sp>
            <p:nvSpPr>
              <p:cNvPr id="34862" name="AutoShape 95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863" name="AutoShape 96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8</a:t>
                </a:r>
              </a:p>
            </p:txBody>
          </p:sp>
        </p:grpSp>
      </p:grpSp>
      <p:grpSp>
        <p:nvGrpSpPr>
          <p:cNvPr id="25" name="Group 97"/>
          <p:cNvGrpSpPr>
            <a:grpSpLocks/>
          </p:cNvGrpSpPr>
          <p:nvPr/>
        </p:nvGrpSpPr>
        <p:grpSpPr bwMode="auto">
          <a:xfrm>
            <a:off x="4953000" y="2209800"/>
            <a:ext cx="1525588" cy="609600"/>
            <a:chOff x="3120" y="1392"/>
            <a:chExt cx="961" cy="384"/>
          </a:xfrm>
        </p:grpSpPr>
        <p:grpSp>
          <p:nvGrpSpPr>
            <p:cNvPr id="26" name="Group 98"/>
            <p:cNvGrpSpPr>
              <a:grpSpLocks/>
            </p:cNvGrpSpPr>
            <p:nvPr/>
          </p:nvGrpSpPr>
          <p:grpSpPr bwMode="auto">
            <a:xfrm>
              <a:off x="3120" y="1583"/>
              <a:ext cx="961" cy="193"/>
              <a:chOff x="575" y="1197"/>
              <a:chExt cx="961" cy="193"/>
            </a:xfrm>
          </p:grpSpPr>
          <p:sp>
            <p:nvSpPr>
              <p:cNvPr id="34851" name="AutoShape 99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852" name="AutoShape 100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2"/>
                    </a:solidFill>
                    <a:latin typeface="Trebuchet MS" pitchFamily="34" charset="0"/>
                  </a:rPr>
                  <a:t>5</a:t>
                </a:r>
              </a:p>
            </p:txBody>
          </p:sp>
          <p:sp>
            <p:nvSpPr>
              <p:cNvPr id="34853" name="AutoShape 101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34854" name="AutoShape 102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855" name="AutoShape 103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8</a:t>
                </a:r>
              </a:p>
            </p:txBody>
          </p:sp>
        </p:grpSp>
        <p:sp>
          <p:nvSpPr>
            <p:cNvPr id="34849" name="Line 104"/>
            <p:cNvSpPr>
              <a:spLocks noChangeShapeType="1"/>
            </p:cNvSpPr>
            <p:nvPr/>
          </p:nvSpPr>
          <p:spPr bwMode="auto">
            <a:xfrm>
              <a:off x="3216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850" name="Line 105"/>
            <p:cNvSpPr>
              <a:spLocks noChangeShapeType="1"/>
            </p:cNvSpPr>
            <p:nvPr/>
          </p:nvSpPr>
          <p:spPr bwMode="auto">
            <a:xfrm>
              <a:off x="3408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7" name="Group 106"/>
          <p:cNvGrpSpPr>
            <a:grpSpLocks/>
          </p:cNvGrpSpPr>
          <p:nvPr/>
        </p:nvGrpSpPr>
        <p:grpSpPr bwMode="auto">
          <a:xfrm>
            <a:off x="6932613" y="1905000"/>
            <a:ext cx="1525587" cy="306388"/>
            <a:chOff x="575" y="1197"/>
            <a:chExt cx="961" cy="193"/>
          </a:xfrm>
        </p:grpSpPr>
        <p:sp>
          <p:nvSpPr>
            <p:cNvPr id="34843" name="AutoShape 107"/>
            <p:cNvSpPr>
              <a:spLocks noChangeArrowheads="1"/>
            </p:cNvSpPr>
            <p:nvPr/>
          </p:nvSpPr>
          <p:spPr bwMode="auto">
            <a:xfrm>
              <a:off x="575" y="1197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2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34844" name="AutoShape 108"/>
            <p:cNvSpPr>
              <a:spLocks noChangeArrowheads="1"/>
            </p:cNvSpPr>
            <p:nvPr/>
          </p:nvSpPr>
          <p:spPr bwMode="auto">
            <a:xfrm>
              <a:off x="767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2"/>
                  </a:solidFill>
                  <a:latin typeface="Trebuchet MS" pitchFamily="34" charset="0"/>
                </a:rPr>
                <a:t>4</a:t>
              </a:r>
            </a:p>
          </p:txBody>
        </p:sp>
        <p:sp>
          <p:nvSpPr>
            <p:cNvPr id="34845" name="AutoShape 109"/>
            <p:cNvSpPr>
              <a:spLocks noChangeArrowheads="1"/>
            </p:cNvSpPr>
            <p:nvPr/>
          </p:nvSpPr>
          <p:spPr bwMode="auto">
            <a:xfrm>
              <a:off x="95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1"/>
                  </a:solidFill>
                  <a:latin typeface="Trebuchet MS" pitchFamily="34" charset="0"/>
                </a:rPr>
                <a:t>5</a:t>
              </a:r>
            </a:p>
          </p:txBody>
        </p:sp>
        <p:sp>
          <p:nvSpPr>
            <p:cNvPr id="34846" name="AutoShape 110"/>
            <p:cNvSpPr>
              <a:spLocks noChangeArrowheads="1"/>
            </p:cNvSpPr>
            <p:nvPr/>
          </p:nvSpPr>
          <p:spPr bwMode="auto">
            <a:xfrm>
              <a:off x="1151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1"/>
                  </a:solidFill>
                  <a:latin typeface="Trebuchet MS" pitchFamily="34" charset="0"/>
                </a:rPr>
                <a:t>7</a:t>
              </a:r>
            </a:p>
          </p:txBody>
        </p:sp>
        <p:sp>
          <p:nvSpPr>
            <p:cNvPr id="34847" name="AutoShape 111"/>
            <p:cNvSpPr>
              <a:spLocks noChangeArrowheads="1"/>
            </p:cNvSpPr>
            <p:nvPr/>
          </p:nvSpPr>
          <p:spPr bwMode="auto">
            <a:xfrm>
              <a:off x="1343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accent1"/>
                  </a:solidFill>
                  <a:latin typeface="Trebuchet MS" pitchFamily="34" charset="0"/>
                </a:rPr>
                <a:t>8</a:t>
              </a:r>
            </a:p>
          </p:txBody>
        </p:sp>
      </p:grpSp>
      <p:grpSp>
        <p:nvGrpSpPr>
          <p:cNvPr id="28" name="Group 112"/>
          <p:cNvGrpSpPr>
            <a:grpSpLocks/>
          </p:cNvGrpSpPr>
          <p:nvPr/>
        </p:nvGrpSpPr>
        <p:grpSpPr bwMode="auto">
          <a:xfrm>
            <a:off x="6934200" y="2209800"/>
            <a:ext cx="1525588" cy="609600"/>
            <a:chOff x="4368" y="1392"/>
            <a:chExt cx="961" cy="384"/>
          </a:xfrm>
        </p:grpSpPr>
        <p:grpSp>
          <p:nvGrpSpPr>
            <p:cNvPr id="29" name="Group 113"/>
            <p:cNvGrpSpPr>
              <a:grpSpLocks/>
            </p:cNvGrpSpPr>
            <p:nvPr/>
          </p:nvGrpSpPr>
          <p:grpSpPr bwMode="auto">
            <a:xfrm>
              <a:off x="4368" y="1583"/>
              <a:ext cx="961" cy="193"/>
              <a:chOff x="575" y="1197"/>
              <a:chExt cx="961" cy="193"/>
            </a:xfrm>
          </p:grpSpPr>
          <p:sp>
            <p:nvSpPr>
              <p:cNvPr id="34838" name="AutoShape 114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latin typeface="Trebuchet MS" pitchFamily="34" charset="0"/>
                  </a:rPr>
                  <a:t>2</a:t>
                </a:r>
                <a:endParaRPr lang="en-US" sz="2400">
                  <a:latin typeface="Times" pitchFamily="18" charset="0"/>
                </a:endParaRPr>
              </a:p>
            </p:txBody>
          </p:sp>
          <p:sp>
            <p:nvSpPr>
              <p:cNvPr id="34839" name="AutoShape 115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34840" name="AutoShape 116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5</a:t>
                </a:r>
              </a:p>
            </p:txBody>
          </p:sp>
          <p:sp>
            <p:nvSpPr>
              <p:cNvPr id="34841" name="AutoShape 117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34842" name="AutoShape 118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>
                    <a:solidFill>
                      <a:schemeClr val="accent1"/>
                    </a:solidFill>
                    <a:latin typeface="Trebuchet MS" pitchFamily="34" charset="0"/>
                  </a:rPr>
                  <a:t>8</a:t>
                </a:r>
              </a:p>
            </p:txBody>
          </p:sp>
        </p:grpSp>
        <p:sp>
          <p:nvSpPr>
            <p:cNvPr id="34836" name="Line 119"/>
            <p:cNvSpPr>
              <a:spLocks noChangeShapeType="1"/>
            </p:cNvSpPr>
            <p:nvPr/>
          </p:nvSpPr>
          <p:spPr bwMode="auto">
            <a:xfrm>
              <a:off x="4464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837" name="Line 120"/>
            <p:cNvSpPr>
              <a:spLocks noChangeShapeType="1"/>
            </p:cNvSpPr>
            <p:nvPr/>
          </p:nvSpPr>
          <p:spPr bwMode="auto">
            <a:xfrm>
              <a:off x="4656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491641" name="Text Box 121"/>
          <p:cNvSpPr txBox="1">
            <a:spLocks noChangeArrowheads="1"/>
          </p:cNvSpPr>
          <p:nvPr/>
        </p:nvSpPr>
        <p:spPr bwMode="auto">
          <a:xfrm>
            <a:off x="7315200" y="3048000"/>
            <a:ext cx="10668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(done)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9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42027B83-D060-4991-9635-2653FAEB1EEC}" type="slidenum">
              <a:rPr lang="ar-SA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Bubble Sort Code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346075" y="2157413"/>
            <a:ext cx="84518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/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void</a:t>
            </a:r>
            <a:r>
              <a:rPr lang="en-US" sz="2200">
                <a:latin typeface="Consolas" pitchFamily="49" charset="0"/>
              </a:rPr>
              <a:t> bubbleSort(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arr[], 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size) {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200">
                <a:latin typeface="Consolas" pitchFamily="49" charset="0"/>
              </a:rPr>
              <a:t> i,j,tmp;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for</a:t>
            </a:r>
            <a:r>
              <a:rPr lang="en-US" sz="2200">
                <a:latin typeface="Consolas" pitchFamily="49" charset="0"/>
              </a:rPr>
              <a:t> (i = size - 1; i &gt; 0; --i) 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	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for</a:t>
            </a:r>
            <a:r>
              <a:rPr lang="en-US" sz="2200">
                <a:latin typeface="Consolas" pitchFamily="49" charset="0"/>
              </a:rPr>
              <a:t> (j = 0; j &lt; i; ++j) 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		</a:t>
            </a:r>
            <a:r>
              <a:rPr lang="en-US" sz="2200">
                <a:solidFill>
                  <a:srgbClr val="0000FF"/>
                </a:solidFill>
                <a:latin typeface="Consolas" pitchFamily="49" charset="0"/>
              </a:rPr>
              <a:t>if</a:t>
            </a:r>
            <a:r>
              <a:rPr lang="en-US" sz="2200">
                <a:latin typeface="Consolas" pitchFamily="49" charset="0"/>
              </a:rPr>
              <a:t> (arr[j] &gt; arr[j+1]) {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			</a:t>
            </a:r>
            <a:r>
              <a:rPr lang="en-US" sz="2200">
                <a:solidFill>
                  <a:srgbClr val="008000"/>
                </a:solidFill>
                <a:latin typeface="Consolas" pitchFamily="49" charset="0"/>
              </a:rPr>
              <a:t>// swap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			tmp = arr[j];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			arr[j] = arr[j+1];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			arr[j+1] = tmp;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			}</a:t>
            </a:r>
            <a:endParaRPr lang="en-US" sz="2200"/>
          </a:p>
          <a:p>
            <a:pPr algn="l" rtl="0" eaLnBrk="0" hangingPunct="0"/>
            <a:r>
              <a:rPr lang="en-US" sz="2200">
                <a:latin typeface="Consolas" pitchFamily="49" charset="0"/>
              </a:rPr>
              <a:t>}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1E8DE93C-7E62-4CC8-B0D2-9CFB0CBA0DC4}" type="slidenum">
              <a:rPr lang="ar-SA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Bubble Sort Code</a:t>
            </a: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735013" y="2146300"/>
            <a:ext cx="674687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/>
            <a:r>
              <a:rPr lang="en-US" sz="24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400">
                <a:latin typeface="Consolas" pitchFamily="49" charset="0"/>
              </a:rPr>
              <a:t> main() {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400">
                <a:latin typeface="Consolas" pitchFamily="49" charset="0"/>
              </a:rPr>
              <a:t> i, a [] = {7,2,8,5,4};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bubbleSort(a,SIZE);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Consolas" pitchFamily="49" charset="0"/>
              </a:rPr>
              <a:t>for</a:t>
            </a:r>
            <a:r>
              <a:rPr lang="en-US" sz="2400">
                <a:latin typeface="Consolas" pitchFamily="49" charset="0"/>
              </a:rPr>
              <a:t> (i = 0; i &lt; SIZE; ++i)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	printf(</a:t>
            </a:r>
            <a:r>
              <a:rPr lang="en-US" sz="2400">
                <a:solidFill>
                  <a:srgbClr val="A31515"/>
                </a:solidFill>
                <a:latin typeface="Consolas" pitchFamily="49" charset="0"/>
              </a:rPr>
              <a:t>"%d "</a:t>
            </a:r>
            <a:r>
              <a:rPr lang="en-US" sz="2400">
                <a:latin typeface="Consolas" pitchFamily="49" charset="0"/>
              </a:rPr>
              <a:t>,a[i]);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printf(</a:t>
            </a:r>
            <a:r>
              <a:rPr lang="en-US" sz="2400">
                <a:solidFill>
                  <a:srgbClr val="A31515"/>
                </a:solidFill>
                <a:latin typeface="Consolas" pitchFamily="49" charset="0"/>
              </a:rPr>
              <a:t>"\n"</a:t>
            </a:r>
            <a:r>
              <a:rPr lang="en-US" sz="2400">
                <a:latin typeface="Consolas" pitchFamily="49" charset="0"/>
              </a:rPr>
              <a:t>);</a:t>
            </a:r>
          </a:p>
          <a:p>
            <a:pPr algn="l" rtl="0" eaLnBrk="0" hangingPunct="0"/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Consolas" pitchFamily="49" charset="0"/>
              </a:rPr>
              <a:t>return</a:t>
            </a:r>
            <a:r>
              <a:rPr lang="en-US" sz="2400">
                <a:latin typeface="Consolas" pitchFamily="49" charset="0"/>
              </a:rPr>
              <a:t> 0;</a:t>
            </a:r>
            <a:endParaRPr lang="en-US" sz="2400"/>
          </a:p>
          <a:p>
            <a:pPr algn="l" rtl="0" eaLnBrk="0" hangingPunct="0"/>
            <a:r>
              <a:rPr lang="en-US" sz="2400">
                <a:latin typeface="Consolas" pitchFamily="49" charset="0"/>
              </a:rPr>
              <a:t>}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5"/>
          <p:cNvSpPr>
            <a:spLocks noChangeArrowheads="1"/>
          </p:cNvSpPr>
          <p:nvPr/>
        </p:nvSpPr>
        <p:spPr bwMode="auto">
          <a:xfrm>
            <a:off x="457200" y="2503488"/>
            <a:ext cx="846455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/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void</a:t>
            </a:r>
            <a:r>
              <a:rPr lang="en-US" sz="2000">
                <a:latin typeface="Consolas" pitchFamily="49" charset="0"/>
              </a:rPr>
              <a:t> bubbleSort(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arr[], 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size) {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i,j;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for</a:t>
            </a:r>
            <a:r>
              <a:rPr lang="en-US" sz="2000">
                <a:latin typeface="Consolas" pitchFamily="49" charset="0"/>
              </a:rPr>
              <a:t> (i = size - 1; i &gt; 0; --i) 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	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for</a:t>
            </a:r>
            <a:r>
              <a:rPr lang="en-US" sz="2000">
                <a:latin typeface="Consolas" pitchFamily="49" charset="0"/>
              </a:rPr>
              <a:t> (j = 0; j &lt; i; ++j) 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		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if</a:t>
            </a:r>
            <a:r>
              <a:rPr lang="en-US" sz="2000">
                <a:latin typeface="Consolas" pitchFamily="49" charset="0"/>
              </a:rPr>
              <a:t> (arr[j] &gt; arr[j+1]) {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			</a:t>
            </a:r>
            <a:r>
              <a:rPr lang="en-US" sz="2000">
                <a:solidFill>
                  <a:srgbClr val="008000"/>
                </a:solidFill>
                <a:latin typeface="Consolas" pitchFamily="49" charset="0"/>
              </a:rPr>
              <a:t>// swap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			tmp = arr[j];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			arr[j] = arr[j+1];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			arr[j+1] = tmp; 						}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}</a:t>
            </a:r>
            <a:endParaRPr lang="en-US" sz="200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18080DB7-CCB1-4C50-860C-E5D4675481D6}" type="slidenum">
              <a:rPr lang="ar-SA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228600"/>
            <a:ext cx="7772400" cy="838200"/>
          </a:xfrm>
        </p:spPr>
        <p:txBody>
          <a:bodyPr/>
          <a:lstStyle/>
          <a:p>
            <a:pPr eaLnBrk="1" hangingPunct="1"/>
            <a:r>
              <a:rPr lang="he-IL" smtClean="0"/>
              <a:t>מיון בועות – ניתוח סיבוכיות זמן ריצה</a:t>
            </a:r>
            <a:br>
              <a:rPr lang="he-IL" smtClean="0"/>
            </a:br>
            <a:r>
              <a:rPr lang="he-IL" sz="3200" smtClean="0"/>
              <a:t>עבור מערך בגודל </a:t>
            </a:r>
            <a:r>
              <a:rPr lang="en-US" sz="3200" smtClean="0"/>
              <a:t>n</a:t>
            </a:r>
            <a:endParaRPr lang="en-US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31850" y="3140075"/>
            <a:ext cx="7037388" cy="434975"/>
            <a:chOff x="1357745" y="3057226"/>
            <a:chExt cx="5805056" cy="519351"/>
          </a:xfrm>
        </p:grpSpPr>
        <p:sp>
          <p:nvSpPr>
            <p:cNvPr id="37901" name="Oval 5"/>
            <p:cNvSpPr>
              <a:spLocks noChangeArrowheads="1"/>
            </p:cNvSpPr>
            <p:nvPr/>
          </p:nvSpPr>
          <p:spPr bwMode="auto">
            <a:xfrm>
              <a:off x="1357745" y="3057226"/>
              <a:ext cx="4364182" cy="519351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37902" name="Text Box 8"/>
            <p:cNvSpPr txBox="1">
              <a:spLocks noChangeArrowheads="1"/>
            </p:cNvSpPr>
            <p:nvPr/>
          </p:nvSpPr>
          <p:spPr bwMode="auto">
            <a:xfrm>
              <a:off x="5791201" y="3138022"/>
              <a:ext cx="1371600" cy="2200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</a:rPr>
                <a:t>n iterations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828800" y="3505200"/>
            <a:ext cx="5972175" cy="387350"/>
            <a:chOff x="2148176" y="3406195"/>
            <a:chExt cx="4972773" cy="519351"/>
          </a:xfrm>
        </p:grpSpPr>
        <p:sp>
          <p:nvSpPr>
            <p:cNvPr id="37899" name="Oval 6"/>
            <p:cNvSpPr>
              <a:spLocks noChangeArrowheads="1"/>
            </p:cNvSpPr>
            <p:nvPr/>
          </p:nvSpPr>
          <p:spPr bwMode="auto">
            <a:xfrm>
              <a:off x="2148176" y="3406195"/>
              <a:ext cx="3505200" cy="519351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37900" name="Text Box 9"/>
            <p:cNvSpPr txBox="1">
              <a:spLocks noChangeArrowheads="1"/>
            </p:cNvSpPr>
            <p:nvPr/>
          </p:nvSpPr>
          <p:spPr bwMode="auto">
            <a:xfrm>
              <a:off x="5368349" y="3539837"/>
              <a:ext cx="1752600" cy="2933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</a:rPr>
                <a:t>i iterations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389188" y="4578350"/>
            <a:ext cx="1593850" cy="762000"/>
            <a:chOff x="1156" y="1824"/>
            <a:chExt cx="1004" cy="864"/>
          </a:xfrm>
        </p:grpSpPr>
        <p:sp>
          <p:nvSpPr>
            <p:cNvPr id="37897" name="AutoShape 12"/>
            <p:cNvSpPr>
              <a:spLocks/>
            </p:cNvSpPr>
            <p:nvPr/>
          </p:nvSpPr>
          <p:spPr bwMode="auto">
            <a:xfrm>
              <a:off x="1920" y="1824"/>
              <a:ext cx="240" cy="864"/>
            </a:xfrm>
            <a:prstGeom prst="leftBrace">
              <a:avLst>
                <a:gd name="adj1" fmla="val 30000"/>
                <a:gd name="adj2" fmla="val 50000"/>
              </a:avLst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37898" name="Text Box 13"/>
            <p:cNvSpPr txBox="1">
              <a:spLocks noChangeArrowheads="1"/>
            </p:cNvSpPr>
            <p:nvPr/>
          </p:nvSpPr>
          <p:spPr bwMode="auto">
            <a:xfrm>
              <a:off x="1156" y="2081"/>
              <a:ext cx="72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</a:rPr>
                <a:t>constant</a:t>
              </a:r>
            </a:p>
          </p:txBody>
        </p:sp>
      </p:grpSp>
      <p:sp>
        <p:nvSpPr>
          <p:cNvPr id="545807" name="Text Box 15"/>
          <p:cNvSpPr txBox="1">
            <a:spLocks noChangeArrowheads="1"/>
          </p:cNvSpPr>
          <p:nvPr/>
        </p:nvSpPr>
        <p:spPr bwMode="auto">
          <a:xfrm>
            <a:off x="1620838" y="6107113"/>
            <a:ext cx="4953000" cy="369887"/>
          </a:xfrm>
          <a:prstGeom prst="rect">
            <a:avLst/>
          </a:prstGeom>
          <a:noFill/>
          <a:ln w="38100" algn="ctr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(n-1 + n-2 + n-3 + </a:t>
            </a: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…</a:t>
            </a:r>
            <a:r>
              <a:rPr lang="en-US">
                <a:solidFill>
                  <a:srgbClr val="CC0000"/>
                </a:solidFill>
              </a:rPr>
              <a:t>. + 1) * const  ~ </a:t>
            </a:r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½</a:t>
            </a:r>
            <a:r>
              <a:rPr lang="en-US">
                <a:solidFill>
                  <a:srgbClr val="CC0000"/>
                </a:solidFill>
              </a:rPr>
              <a:t> * n</a:t>
            </a:r>
            <a:r>
              <a:rPr lang="en-US" baseline="30000">
                <a:solidFill>
                  <a:srgbClr val="CC0000"/>
                </a:solidFill>
              </a:rPr>
              <a:t>2</a:t>
            </a:r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0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01BD3D32-19FB-48BD-B562-FB019F95AE15}" type="slidenum">
              <a:rPr lang="ar-SA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546100"/>
            <a:ext cx="7772400" cy="838200"/>
          </a:xfrm>
        </p:spPr>
        <p:txBody>
          <a:bodyPr/>
          <a:lstStyle/>
          <a:p>
            <a:pPr eaLnBrk="1" hangingPunct="1"/>
            <a:r>
              <a:rPr lang="he-IL" smtClean="0"/>
              <a:t>דוגמאות לחישוב סיבוכיות זמן ריצה</a:t>
            </a:r>
            <a:endParaRPr lang="en-US" smtClean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609600" y="1541463"/>
            <a:ext cx="7772400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מצא ערך מקסימלי במערך לא ממויין</a:t>
            </a:r>
            <a:endParaRPr lang="en-US" sz="3200">
              <a:solidFill>
                <a:srgbClr val="003399"/>
              </a:solidFill>
              <a:latin typeface="Times New Roman" pitchFamily="18" charset="0"/>
            </a:endParaRP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מצא ערך מקסימלי במערך ממויין</a:t>
            </a:r>
            <a:endParaRPr lang="en-US" sz="3200">
              <a:solidFill>
                <a:srgbClr val="003399"/>
              </a:solidFill>
              <a:latin typeface="Times New Roman" pitchFamily="18" charset="0"/>
            </a:endParaRP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מצא את הערך החמישי הכי גדול במערך ממויין</a:t>
            </a:r>
            <a:endParaRPr lang="en-US" sz="3200">
              <a:solidFill>
                <a:srgbClr val="003399"/>
              </a:solidFill>
              <a:latin typeface="Times New Roman" pitchFamily="18" charset="0"/>
            </a:endParaRP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מצא ערך מסויים במערך לא ממויין</a:t>
            </a:r>
            <a:endParaRPr lang="en-US" sz="3200">
              <a:solidFill>
                <a:srgbClr val="003399"/>
              </a:solidFill>
              <a:latin typeface="Times New Roman" pitchFamily="18" charset="0"/>
            </a:endParaRP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מצא ערך מסויים במערך ממויין</a:t>
            </a:r>
            <a:endParaRPr lang="en-US" sz="3200">
              <a:solidFill>
                <a:srgbClr val="003399"/>
              </a:solidFill>
              <a:latin typeface="Times New Roman" pitchFamily="18" charset="0"/>
            </a:endParaRP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ענה על </a:t>
            </a:r>
            <a:r>
              <a:rPr lang="en-US" sz="3200">
                <a:solidFill>
                  <a:srgbClr val="003399"/>
                </a:solidFill>
                <a:latin typeface="Times New Roman" pitchFamily="18" charset="0"/>
              </a:rPr>
              <a:t>n</a:t>
            </a: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 "שאלות פיבונאצ'י"</a:t>
            </a:r>
          </a:p>
          <a:p>
            <a:pPr marL="688975" lvl="1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2400">
                <a:solidFill>
                  <a:srgbClr val="003399"/>
                </a:solidFill>
                <a:latin typeface="Times New Roman" pitchFamily="18" charset="0"/>
              </a:rPr>
              <a:t>שאלת פיבונאצ'י: מהו הערך ה-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</a:rPr>
              <a:t>K</a:t>
            </a:r>
            <a:r>
              <a:rPr lang="he-IL" sz="2400">
                <a:solidFill>
                  <a:srgbClr val="003399"/>
                </a:solidFill>
                <a:latin typeface="Times New Roman" pitchFamily="18" charset="0"/>
              </a:rPr>
              <a:t> בסדרת פיבונאצ'י?</a:t>
            </a:r>
          </a:p>
          <a:p>
            <a:pPr marL="688975" lvl="1" indent="-231775" eaLnBrk="0" hangingPunct="0">
              <a:spcBef>
                <a:spcPct val="20000"/>
              </a:spcBef>
              <a:buFontTx/>
              <a:buChar char="•"/>
            </a:pPr>
            <a:r>
              <a:rPr lang="he-IL" sz="2400">
                <a:solidFill>
                  <a:srgbClr val="003399"/>
                </a:solidFill>
                <a:latin typeface="Times New Roman" pitchFamily="18" charset="0"/>
              </a:rPr>
              <a:t>נניח ש-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</a:rPr>
              <a:t>K</a:t>
            </a:r>
            <a:r>
              <a:rPr lang="he-IL" sz="2400">
                <a:solidFill>
                  <a:srgbClr val="003399"/>
                </a:solidFill>
                <a:latin typeface="Times New Roman" pitchFamily="18" charset="0"/>
              </a:rPr>
              <a:t> מוגבל להיות קטן מ-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</a:rPr>
              <a:t>MAX</a:t>
            </a: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6"/>
          <p:cNvSpPr>
            <a:spLocks noGrp="1"/>
          </p:cNvSpPr>
          <p:nvPr>
            <p:ph type="body" idx="1"/>
          </p:nvPr>
        </p:nvSpPr>
        <p:spPr>
          <a:xfrm>
            <a:off x="0" y="2159000"/>
            <a:ext cx="8216900" cy="1500188"/>
          </a:xfrm>
        </p:spPr>
        <p:txBody>
          <a:bodyPr/>
          <a:lstStyle/>
          <a:p>
            <a:r>
              <a:rPr lang="he-IL" sz="2800" smtClean="0"/>
              <a:t>ראינו שאפשר למיין מערך ב- </a:t>
            </a:r>
            <a:r>
              <a:rPr lang="en-US" sz="2800" smtClean="0"/>
              <a:t>O(n</a:t>
            </a:r>
            <a:r>
              <a:rPr lang="en-US" sz="2800" baseline="30000" smtClean="0"/>
              <a:t>2</a:t>
            </a:r>
            <a:r>
              <a:rPr lang="en-US" sz="2800" smtClean="0"/>
              <a:t>)</a:t>
            </a:r>
            <a:r>
              <a:rPr lang="he-IL" sz="2800" smtClean="0"/>
              <a:t>,</a:t>
            </a:r>
            <a:r>
              <a:rPr lang="en-US" sz="2800" smtClean="0"/>
              <a:t/>
            </a:r>
            <a:br>
              <a:rPr lang="en-US" sz="2800" smtClean="0"/>
            </a:br>
            <a:endParaRPr lang="he-IL" sz="2800" smtClean="0"/>
          </a:p>
          <a:p>
            <a:r>
              <a:rPr lang="he-IL" sz="2800" smtClean="0"/>
              <a:t>האם אפשר למיין מהר יותר?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78213" y="3090863"/>
            <a:ext cx="774700" cy="608012"/>
          </a:xfrm>
        </p:spPr>
        <p:txBody>
          <a:bodyPr/>
          <a:lstStyle/>
          <a:p>
            <a:pPr algn="l" rtl="0">
              <a:defRPr/>
            </a:pPr>
            <a:r>
              <a:rPr lang="he-IL" sz="3200" dirty="0" smtClean="0"/>
              <a:t>כן!</a:t>
            </a:r>
            <a:br>
              <a:rPr lang="he-IL" sz="3200" dirty="0" smtClean="0"/>
            </a:br>
            <a:endParaRPr lang="he-IL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82FC8-C3FA-4E9E-AB3F-8BD564D4A7CA}" type="slidenum">
              <a:rPr lang="he-IL" smtClean="0"/>
              <a:pPr>
                <a:defRPr/>
              </a:pPr>
              <a:t>26</a:t>
            </a:fld>
            <a:endParaRPr lang="he-IL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2728913" y="5016500"/>
            <a:ext cx="3783012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r>
              <a:rPr lang="en-US" sz="4000" b="1" kern="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MERGE SORT</a:t>
            </a:r>
            <a:endParaRPr lang="he-IL" sz="4000" b="1" kern="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Sort</a:t>
            </a:r>
            <a:r>
              <a:rPr lang="he-IL" smtClean="0"/>
              <a:t> - העקרונות</a:t>
            </a:r>
          </a:p>
        </p:txBody>
      </p:sp>
      <p:sp>
        <p:nvSpPr>
          <p:cNvPr id="409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  <a:p>
            <a:r>
              <a:rPr lang="he-IL" smtClean="0"/>
              <a:t>ניתן למיין מערך קצר הרבה יותר מהר מאשר מערך ארוך</a:t>
            </a:r>
          </a:p>
          <a:p>
            <a:endParaRPr lang="he-IL" smtClean="0"/>
          </a:p>
          <a:p>
            <a:r>
              <a:rPr lang="he-IL" smtClean="0"/>
              <a:t>בהנתן 2 מערכים ממויינים, ניתן לאחד אותם למערך ממויין אחד די מהר – </a:t>
            </a:r>
            <a:r>
              <a:rPr lang="en-US" smtClean="0"/>
              <a:t>O(n)</a:t>
            </a:r>
            <a:r>
              <a:rPr lang="he-IL" smtClean="0"/>
              <a:t>.</a:t>
            </a:r>
          </a:p>
          <a:p>
            <a:endParaRPr lang="he-IL" smtClean="0"/>
          </a:p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5300DA-CA8A-43E4-9C93-F3E8698D95BC}" type="slidenum">
              <a:rPr lang="he-IL" smtClean="0"/>
              <a:pPr>
                <a:defRPr/>
              </a:pPr>
              <a:t>27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איחוד 2 מערכים ממויינים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44B82-8A33-4E8A-8FE0-404AF3FE3B01}" type="slidenum">
              <a:rPr lang="he-IL" smtClean="0"/>
              <a:pPr>
                <a:defRPr/>
              </a:pPr>
              <a:t>28</a:t>
            </a:fld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1205" y="2560638"/>
          <a:ext cx="3338945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667789"/>
                <a:gridCol w="667789"/>
                <a:gridCol w="667789"/>
                <a:gridCol w="667789"/>
                <a:gridCol w="66778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23968" y="2546350"/>
          <a:ext cx="3338945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667789"/>
                <a:gridCol w="667789"/>
                <a:gridCol w="667789"/>
                <a:gridCol w="667789"/>
                <a:gridCol w="66778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97013" y="4556125"/>
          <a:ext cx="6096000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98475" y="1758950"/>
            <a:ext cx="498475" cy="681038"/>
            <a:chOff x="498764" y="1759526"/>
            <a:chExt cx="498763" cy="679668"/>
          </a:xfrm>
        </p:grpSpPr>
        <p:cxnSp>
          <p:nvCxnSpPr>
            <p:cNvPr id="42111" name="Straight Arrow Connector 8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112" name="TextBox 9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  <a:endParaRPr lang="he-IL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835525" y="1731963"/>
            <a:ext cx="498475" cy="679450"/>
            <a:chOff x="498764" y="1759526"/>
            <a:chExt cx="498763" cy="679668"/>
          </a:xfrm>
        </p:grpSpPr>
        <p:cxnSp>
          <p:nvCxnSpPr>
            <p:cNvPr id="42109" name="Straight Arrow Connector 12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110" name="TextBox 13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q</a:t>
              </a:r>
              <a:endParaRPr lang="he-IL"/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593850" y="3727450"/>
            <a:ext cx="498475" cy="679450"/>
            <a:chOff x="498764" y="1759526"/>
            <a:chExt cx="498763" cy="679668"/>
          </a:xfrm>
        </p:grpSpPr>
        <p:cxnSp>
          <p:nvCxnSpPr>
            <p:cNvPr id="42107" name="Straight Arrow Connector 15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108" name="TextBox 16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557713"/>
            <a:ext cx="263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1</a:t>
            </a:r>
            <a:endParaRPr lang="he-IL" b="1"/>
          </a:p>
        </p:txBody>
      </p:sp>
      <p:grpSp>
        <p:nvGrpSpPr>
          <p:cNvPr id="9" name="Group 18"/>
          <p:cNvGrpSpPr>
            <a:grpSpLocks/>
          </p:cNvGrpSpPr>
          <p:nvPr/>
        </p:nvGrpSpPr>
        <p:grpSpPr bwMode="auto">
          <a:xfrm>
            <a:off x="2160588" y="3727450"/>
            <a:ext cx="500062" cy="679450"/>
            <a:chOff x="498764" y="1759526"/>
            <a:chExt cx="498763" cy="679668"/>
          </a:xfrm>
        </p:grpSpPr>
        <p:cxnSp>
          <p:nvCxnSpPr>
            <p:cNvPr id="42105" name="Straight Arrow Connector 19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106" name="TextBox 20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1163638" y="1773238"/>
            <a:ext cx="498475" cy="679450"/>
            <a:chOff x="498764" y="1759526"/>
            <a:chExt cx="498763" cy="679668"/>
          </a:xfrm>
        </p:grpSpPr>
        <p:cxnSp>
          <p:nvCxnSpPr>
            <p:cNvPr id="42103" name="Straight Arrow Connector 22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104" name="TextBox 23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  <a:endParaRPr lang="he-IL"/>
            </a:p>
          </p:txBody>
        </p:sp>
      </p:grp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1855788" y="1773238"/>
            <a:ext cx="500062" cy="679450"/>
            <a:chOff x="498764" y="1759526"/>
            <a:chExt cx="498763" cy="679668"/>
          </a:xfrm>
        </p:grpSpPr>
        <p:cxnSp>
          <p:nvCxnSpPr>
            <p:cNvPr id="42101" name="Straight Arrow Connector 25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102" name="TextBox 26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  <a:endParaRPr lang="he-IL"/>
            </a:p>
          </p:txBody>
        </p:sp>
      </p:grpSp>
      <p:grpSp>
        <p:nvGrpSpPr>
          <p:cNvPr id="12" name="Group 27"/>
          <p:cNvGrpSpPr>
            <a:grpSpLocks/>
          </p:cNvGrpSpPr>
          <p:nvPr/>
        </p:nvGrpSpPr>
        <p:grpSpPr bwMode="auto">
          <a:xfrm>
            <a:off x="2508250" y="1773238"/>
            <a:ext cx="498475" cy="679450"/>
            <a:chOff x="498764" y="1759526"/>
            <a:chExt cx="498763" cy="679668"/>
          </a:xfrm>
        </p:grpSpPr>
        <p:cxnSp>
          <p:nvCxnSpPr>
            <p:cNvPr id="42099" name="Straight Arrow Connector 28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100" name="TextBox 29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  <a:endParaRPr lang="he-IL"/>
            </a:p>
          </p:txBody>
        </p: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3200400" y="1758950"/>
            <a:ext cx="498475" cy="679450"/>
            <a:chOff x="498764" y="1759526"/>
            <a:chExt cx="498763" cy="679668"/>
          </a:xfrm>
        </p:grpSpPr>
        <p:cxnSp>
          <p:nvCxnSpPr>
            <p:cNvPr id="42097" name="Straight Arrow Connector 31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98" name="TextBox 32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  <a:endParaRPr lang="he-IL"/>
            </a:p>
          </p:txBody>
        </p:sp>
      </p:grp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5500688" y="1731963"/>
            <a:ext cx="498475" cy="679450"/>
            <a:chOff x="498764" y="1759526"/>
            <a:chExt cx="498763" cy="679668"/>
          </a:xfrm>
        </p:grpSpPr>
        <p:cxnSp>
          <p:nvCxnSpPr>
            <p:cNvPr id="42095" name="Straight Arrow Connector 34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96" name="TextBox 35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q</a:t>
              </a:r>
              <a:endParaRPr lang="he-IL"/>
            </a:p>
          </p:txBody>
        </p:sp>
      </p:grp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6178550" y="1731963"/>
            <a:ext cx="500063" cy="679450"/>
            <a:chOff x="498764" y="1759526"/>
            <a:chExt cx="498763" cy="679668"/>
          </a:xfrm>
        </p:grpSpPr>
        <p:cxnSp>
          <p:nvCxnSpPr>
            <p:cNvPr id="42093" name="Straight Arrow Connector 37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94" name="TextBox 38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q</a:t>
              </a:r>
              <a:endParaRPr lang="he-IL"/>
            </a:p>
          </p:txBody>
        </p:sp>
      </p:grpSp>
      <p:grpSp>
        <p:nvGrpSpPr>
          <p:cNvPr id="16" name="Group 39"/>
          <p:cNvGrpSpPr>
            <a:grpSpLocks/>
          </p:cNvGrpSpPr>
          <p:nvPr/>
        </p:nvGrpSpPr>
        <p:grpSpPr bwMode="auto">
          <a:xfrm>
            <a:off x="6831013" y="1746250"/>
            <a:ext cx="498475" cy="679450"/>
            <a:chOff x="498764" y="1759526"/>
            <a:chExt cx="498763" cy="679668"/>
          </a:xfrm>
        </p:grpSpPr>
        <p:cxnSp>
          <p:nvCxnSpPr>
            <p:cNvPr id="42091" name="Straight Arrow Connector 40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92" name="TextBox 41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q</a:t>
              </a:r>
              <a:endParaRPr lang="he-IL"/>
            </a:p>
          </p:txBody>
        </p:sp>
      </p:grpSp>
      <p:grpSp>
        <p:nvGrpSpPr>
          <p:cNvPr id="17" name="Group 42"/>
          <p:cNvGrpSpPr>
            <a:grpSpLocks/>
          </p:cNvGrpSpPr>
          <p:nvPr/>
        </p:nvGrpSpPr>
        <p:grpSpPr bwMode="auto">
          <a:xfrm>
            <a:off x="7467600" y="1758950"/>
            <a:ext cx="498475" cy="679450"/>
            <a:chOff x="498764" y="1759526"/>
            <a:chExt cx="498763" cy="679668"/>
          </a:xfrm>
        </p:grpSpPr>
        <p:cxnSp>
          <p:nvCxnSpPr>
            <p:cNvPr id="42089" name="Straight Arrow Connector 43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90" name="TextBox 44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q</a:t>
              </a:r>
              <a:endParaRPr lang="he-IL"/>
            </a:p>
          </p:txBody>
        </p:sp>
      </p:grpSp>
      <p:grpSp>
        <p:nvGrpSpPr>
          <p:cNvPr id="19" name="Group 45"/>
          <p:cNvGrpSpPr>
            <a:grpSpLocks/>
          </p:cNvGrpSpPr>
          <p:nvPr/>
        </p:nvGrpSpPr>
        <p:grpSpPr bwMode="auto">
          <a:xfrm>
            <a:off x="2784475" y="3754438"/>
            <a:ext cx="498475" cy="679450"/>
            <a:chOff x="498764" y="1759526"/>
            <a:chExt cx="498763" cy="679668"/>
          </a:xfrm>
        </p:grpSpPr>
        <p:cxnSp>
          <p:nvCxnSpPr>
            <p:cNvPr id="42087" name="Straight Arrow Connector 46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88" name="TextBox 47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20" name="Group 48"/>
          <p:cNvGrpSpPr>
            <a:grpSpLocks/>
          </p:cNvGrpSpPr>
          <p:nvPr/>
        </p:nvGrpSpPr>
        <p:grpSpPr bwMode="auto">
          <a:xfrm>
            <a:off x="3394075" y="3754438"/>
            <a:ext cx="498475" cy="679450"/>
            <a:chOff x="498764" y="1759526"/>
            <a:chExt cx="498763" cy="679668"/>
          </a:xfrm>
        </p:grpSpPr>
        <p:cxnSp>
          <p:nvCxnSpPr>
            <p:cNvPr id="42085" name="Straight Arrow Connector 49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86" name="TextBox 50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21" name="Group 51"/>
          <p:cNvGrpSpPr>
            <a:grpSpLocks/>
          </p:cNvGrpSpPr>
          <p:nvPr/>
        </p:nvGrpSpPr>
        <p:grpSpPr bwMode="auto">
          <a:xfrm>
            <a:off x="4003675" y="3768725"/>
            <a:ext cx="498475" cy="679450"/>
            <a:chOff x="498764" y="1759526"/>
            <a:chExt cx="498763" cy="679668"/>
          </a:xfrm>
        </p:grpSpPr>
        <p:cxnSp>
          <p:nvCxnSpPr>
            <p:cNvPr id="42083" name="Straight Arrow Connector 52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84" name="TextBox 53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22" name="Group 54"/>
          <p:cNvGrpSpPr>
            <a:grpSpLocks/>
          </p:cNvGrpSpPr>
          <p:nvPr/>
        </p:nvGrpSpPr>
        <p:grpSpPr bwMode="auto">
          <a:xfrm>
            <a:off x="4613275" y="3768725"/>
            <a:ext cx="498475" cy="679450"/>
            <a:chOff x="498764" y="1759526"/>
            <a:chExt cx="498763" cy="679668"/>
          </a:xfrm>
        </p:grpSpPr>
        <p:cxnSp>
          <p:nvCxnSpPr>
            <p:cNvPr id="42081" name="Straight Arrow Connector 55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82" name="TextBox 56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23" name="Group 57"/>
          <p:cNvGrpSpPr>
            <a:grpSpLocks/>
          </p:cNvGrpSpPr>
          <p:nvPr/>
        </p:nvGrpSpPr>
        <p:grpSpPr bwMode="auto">
          <a:xfrm>
            <a:off x="5210175" y="3768725"/>
            <a:ext cx="498475" cy="679450"/>
            <a:chOff x="498764" y="1759526"/>
            <a:chExt cx="498763" cy="679668"/>
          </a:xfrm>
        </p:grpSpPr>
        <p:cxnSp>
          <p:nvCxnSpPr>
            <p:cNvPr id="42079" name="Straight Arrow Connector 58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80" name="TextBox 59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24" name="Group 60"/>
          <p:cNvGrpSpPr>
            <a:grpSpLocks/>
          </p:cNvGrpSpPr>
          <p:nvPr/>
        </p:nvGrpSpPr>
        <p:grpSpPr bwMode="auto">
          <a:xfrm>
            <a:off x="5832475" y="3768725"/>
            <a:ext cx="498475" cy="679450"/>
            <a:chOff x="498764" y="1759526"/>
            <a:chExt cx="498763" cy="679668"/>
          </a:xfrm>
        </p:grpSpPr>
        <p:cxnSp>
          <p:nvCxnSpPr>
            <p:cNvPr id="42077" name="Straight Arrow Connector 61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78" name="TextBox 62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25" name="Group 63"/>
          <p:cNvGrpSpPr>
            <a:grpSpLocks/>
          </p:cNvGrpSpPr>
          <p:nvPr/>
        </p:nvGrpSpPr>
        <p:grpSpPr bwMode="auto">
          <a:xfrm>
            <a:off x="6429375" y="3768725"/>
            <a:ext cx="498475" cy="679450"/>
            <a:chOff x="498764" y="1759526"/>
            <a:chExt cx="498763" cy="679668"/>
          </a:xfrm>
        </p:grpSpPr>
        <p:cxnSp>
          <p:nvCxnSpPr>
            <p:cNvPr id="42075" name="Straight Arrow Connector 64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76" name="TextBox 65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grpSp>
        <p:nvGrpSpPr>
          <p:cNvPr id="26" name="Group 66"/>
          <p:cNvGrpSpPr>
            <a:grpSpLocks/>
          </p:cNvGrpSpPr>
          <p:nvPr/>
        </p:nvGrpSpPr>
        <p:grpSpPr bwMode="auto">
          <a:xfrm>
            <a:off x="7038975" y="3768725"/>
            <a:ext cx="498475" cy="679450"/>
            <a:chOff x="498764" y="1759526"/>
            <a:chExt cx="498763" cy="679668"/>
          </a:xfrm>
        </p:grpSpPr>
        <p:cxnSp>
          <p:nvCxnSpPr>
            <p:cNvPr id="42073" name="Straight Arrow Connector 67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74" name="TextBox 68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u</a:t>
              </a:r>
              <a:endParaRPr lang="he-IL"/>
            </a:p>
          </p:txBody>
        </p: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271713" y="4572000"/>
            <a:ext cx="26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2</a:t>
            </a:r>
            <a:endParaRPr lang="he-IL" b="1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895600" y="4586288"/>
            <a:ext cx="26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3</a:t>
            </a:r>
            <a:endParaRPr lang="he-IL" b="1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505200" y="4572000"/>
            <a:ext cx="26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4</a:t>
            </a:r>
            <a:endParaRPr lang="he-IL" b="1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114800" y="4572000"/>
            <a:ext cx="26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5</a:t>
            </a:r>
            <a:endParaRPr lang="he-IL" b="1"/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738688" y="4572000"/>
            <a:ext cx="26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6</a:t>
            </a:r>
            <a:endParaRPr lang="he-IL" b="1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362575" y="4557713"/>
            <a:ext cx="261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7</a:t>
            </a:r>
            <a:endParaRPr lang="he-IL" b="1"/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972175" y="4586288"/>
            <a:ext cx="261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8</a:t>
            </a:r>
            <a:endParaRPr lang="he-IL" b="1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581775" y="4586288"/>
            <a:ext cx="261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9</a:t>
            </a:r>
            <a:endParaRPr lang="he-IL" b="1"/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107238" y="4586288"/>
            <a:ext cx="442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b="1"/>
              <a:t>10</a:t>
            </a:r>
          </a:p>
        </p:txBody>
      </p:sp>
      <p:grpSp>
        <p:nvGrpSpPr>
          <p:cNvPr id="27" name="Group 78"/>
          <p:cNvGrpSpPr>
            <a:grpSpLocks/>
          </p:cNvGrpSpPr>
          <p:nvPr/>
        </p:nvGrpSpPr>
        <p:grpSpPr bwMode="auto">
          <a:xfrm>
            <a:off x="3671888" y="1746250"/>
            <a:ext cx="498475" cy="679450"/>
            <a:chOff x="498764" y="1759526"/>
            <a:chExt cx="498763" cy="679668"/>
          </a:xfrm>
        </p:grpSpPr>
        <p:cxnSp>
          <p:nvCxnSpPr>
            <p:cNvPr id="42071" name="Straight Arrow Connector 79"/>
            <p:cNvCxnSpPr>
              <a:cxnSpLocks noChangeShapeType="1"/>
            </p:cNvCxnSpPr>
            <p:nvPr/>
          </p:nvCxnSpPr>
          <p:spPr bwMode="auto">
            <a:xfrm rot="5400000">
              <a:off x="588825" y="2279073"/>
              <a:ext cx="318655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2072" name="TextBox 80"/>
            <p:cNvSpPr txBox="1">
              <a:spLocks noChangeArrowheads="1"/>
            </p:cNvSpPr>
            <p:nvPr/>
          </p:nvSpPr>
          <p:spPr bwMode="auto">
            <a:xfrm>
              <a:off x="498764" y="1759526"/>
              <a:ext cx="498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Sort</a:t>
            </a:r>
            <a:r>
              <a:rPr lang="he-IL" smtClean="0"/>
              <a:t> - אלגוריתם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63773" y="1524000"/>
            <a:ext cx="8523027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he-IL" sz="2800" dirty="0" smtClean="0"/>
              <a:t>אם המערך בגודל 1 או 0 אז הוא כבר </a:t>
            </a:r>
            <a:r>
              <a:rPr lang="he-IL" sz="2800" dirty="0" err="1" smtClean="0"/>
              <a:t>ממויין</a:t>
            </a:r>
            <a:r>
              <a:rPr lang="he-IL" sz="28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אחרת...</a:t>
            </a:r>
          </a:p>
          <a:p>
            <a:pPr marL="514350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he-IL" sz="2800" dirty="0" smtClean="0"/>
              <a:t>חלק את המערך ל-2 חצאים</a:t>
            </a:r>
          </a:p>
          <a:p>
            <a:pPr marL="514350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he-IL" sz="2800" dirty="0" smtClean="0"/>
              <a:t>מיין כל תת-מערך רקורסיבית (ע"י קריאה ל-</a:t>
            </a:r>
            <a:r>
              <a:rPr lang="en-US" sz="2800" dirty="0" err="1" smtClean="0"/>
              <a:t>MergeSort</a:t>
            </a:r>
            <a:r>
              <a:rPr lang="he-IL" sz="2800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he-IL" sz="2800" dirty="0" smtClean="0"/>
              <a:t>אחד את שני תתי-המערכים </a:t>
            </a:r>
            <a:r>
              <a:rPr lang="he-IL" sz="2800" dirty="0" err="1" smtClean="0"/>
              <a:t>הממויינים</a:t>
            </a:r>
            <a:r>
              <a:rPr lang="he-IL" sz="2800" dirty="0" smtClean="0"/>
              <a:t> למערך </a:t>
            </a:r>
            <a:r>
              <a:rPr lang="he-IL" sz="2800" dirty="0" err="1" smtClean="0"/>
              <a:t>ממויין</a:t>
            </a:r>
            <a:r>
              <a:rPr lang="he-IL" sz="2800" dirty="0" smtClean="0"/>
              <a:t> אחד.</a:t>
            </a:r>
          </a:p>
          <a:p>
            <a:pPr marL="514350" indent="-514350">
              <a:lnSpc>
                <a:spcPct val="150000"/>
              </a:lnSpc>
              <a:buFont typeface="Times New Roman" pitchFamily="18" charset="0"/>
              <a:buAutoNum type="arabicPeriod"/>
            </a:pPr>
            <a:endParaRPr lang="he-IL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9D9BA7-FF43-424C-9D5B-D79EB04788EE}" type="slidenum">
              <a:rPr lang="he-IL" smtClean="0"/>
              <a:pPr>
                <a:defRPr/>
              </a:pPr>
              <a:t>29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מעבר על רשימה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he-IL" sz="3200" smtClean="0"/>
              <a:t>מתחילים בהתחלה (</a:t>
            </a:r>
            <a:r>
              <a:rPr lang="en-US" sz="3200" smtClean="0"/>
              <a:t>head</a:t>
            </a:r>
            <a:r>
              <a:rPr lang="he-IL" sz="3200" smtClean="0"/>
              <a:t>)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he-IL" sz="3200" smtClean="0"/>
              <a:t>נתקדם לאיבר הבא (</a:t>
            </a:r>
            <a:r>
              <a:rPr lang="en-US" sz="3200" smtClean="0"/>
              <a:t>iter</a:t>
            </a: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→next</a:t>
            </a:r>
            <a:r>
              <a:rPr lang="he-IL" sz="3200" smtClean="0"/>
              <a:t>)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he-IL" sz="3200" smtClean="0"/>
              <a:t>עד שנגיע לסוף (</a:t>
            </a:r>
            <a:r>
              <a:rPr lang="en-US" sz="3200" smtClean="0"/>
              <a:t>iter == NULL</a:t>
            </a:r>
            <a:r>
              <a:rPr lang="he-IL" sz="3200" smtClean="0"/>
              <a:t>)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4876800"/>
            <a:ext cx="1524000" cy="990600"/>
            <a:chOff x="624" y="3168"/>
            <a:chExt cx="1134" cy="690"/>
          </a:xfrm>
        </p:grpSpPr>
        <p:sp>
          <p:nvSpPr>
            <p:cNvPr id="23600" name="Rectangle 5"/>
            <p:cNvSpPr>
              <a:spLocks noChangeArrowheads="1"/>
            </p:cNvSpPr>
            <p:nvPr/>
          </p:nvSpPr>
          <p:spPr bwMode="auto">
            <a:xfrm>
              <a:off x="624" y="3168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3601" name="Line 6"/>
            <p:cNvSpPr>
              <a:spLocks noChangeShapeType="1"/>
            </p:cNvSpPr>
            <p:nvPr/>
          </p:nvSpPr>
          <p:spPr bwMode="auto">
            <a:xfrm>
              <a:off x="624" y="364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3602" name="Text Box 7"/>
            <p:cNvSpPr txBox="1">
              <a:spLocks noChangeArrowheads="1"/>
            </p:cNvSpPr>
            <p:nvPr/>
          </p:nvSpPr>
          <p:spPr bwMode="auto">
            <a:xfrm>
              <a:off x="624" y="326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Data</a:t>
              </a:r>
            </a:p>
          </p:txBody>
        </p:sp>
        <p:sp>
          <p:nvSpPr>
            <p:cNvPr id="23603" name="Text Box 8"/>
            <p:cNvSpPr txBox="1">
              <a:spLocks noChangeArrowheads="1"/>
            </p:cNvSpPr>
            <p:nvPr/>
          </p:nvSpPr>
          <p:spPr bwMode="auto">
            <a:xfrm>
              <a:off x="624" y="3627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/>
                <a:t>Next</a:t>
              </a:r>
            </a:p>
          </p:txBody>
        </p:sp>
      </p:grp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228600" y="40386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/>
              <a:t>head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71800" y="4876800"/>
            <a:ext cx="1524000" cy="990600"/>
            <a:chOff x="624" y="3168"/>
            <a:chExt cx="1134" cy="690"/>
          </a:xfrm>
        </p:grpSpPr>
        <p:sp>
          <p:nvSpPr>
            <p:cNvPr id="23596" name="Rectangle 11"/>
            <p:cNvSpPr>
              <a:spLocks noChangeArrowheads="1"/>
            </p:cNvSpPr>
            <p:nvPr/>
          </p:nvSpPr>
          <p:spPr bwMode="auto">
            <a:xfrm>
              <a:off x="624" y="3168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3597" name="Line 12"/>
            <p:cNvSpPr>
              <a:spLocks noChangeShapeType="1"/>
            </p:cNvSpPr>
            <p:nvPr/>
          </p:nvSpPr>
          <p:spPr bwMode="auto">
            <a:xfrm>
              <a:off x="624" y="364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3598" name="Text Box 13"/>
            <p:cNvSpPr txBox="1">
              <a:spLocks noChangeArrowheads="1"/>
            </p:cNvSpPr>
            <p:nvPr/>
          </p:nvSpPr>
          <p:spPr bwMode="auto">
            <a:xfrm>
              <a:off x="624" y="326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Data</a:t>
              </a:r>
            </a:p>
          </p:txBody>
        </p:sp>
        <p:sp>
          <p:nvSpPr>
            <p:cNvPr id="23599" name="Text Box 14"/>
            <p:cNvSpPr txBox="1">
              <a:spLocks noChangeArrowheads="1"/>
            </p:cNvSpPr>
            <p:nvPr/>
          </p:nvSpPr>
          <p:spPr bwMode="auto">
            <a:xfrm>
              <a:off x="624" y="3627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/>
                <a:t>Next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953000" y="4876800"/>
            <a:ext cx="1524000" cy="990600"/>
            <a:chOff x="624" y="3168"/>
            <a:chExt cx="1134" cy="690"/>
          </a:xfrm>
        </p:grpSpPr>
        <p:sp>
          <p:nvSpPr>
            <p:cNvPr id="23592" name="Rectangle 16"/>
            <p:cNvSpPr>
              <a:spLocks noChangeArrowheads="1"/>
            </p:cNvSpPr>
            <p:nvPr/>
          </p:nvSpPr>
          <p:spPr bwMode="auto">
            <a:xfrm>
              <a:off x="624" y="3168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3593" name="Line 17"/>
            <p:cNvSpPr>
              <a:spLocks noChangeShapeType="1"/>
            </p:cNvSpPr>
            <p:nvPr/>
          </p:nvSpPr>
          <p:spPr bwMode="auto">
            <a:xfrm>
              <a:off x="624" y="364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3594" name="Text Box 18"/>
            <p:cNvSpPr txBox="1">
              <a:spLocks noChangeArrowheads="1"/>
            </p:cNvSpPr>
            <p:nvPr/>
          </p:nvSpPr>
          <p:spPr bwMode="auto">
            <a:xfrm>
              <a:off x="624" y="326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Data</a:t>
              </a:r>
            </a:p>
          </p:txBody>
        </p:sp>
        <p:sp>
          <p:nvSpPr>
            <p:cNvPr id="23595" name="Text Box 19"/>
            <p:cNvSpPr txBox="1">
              <a:spLocks noChangeArrowheads="1"/>
            </p:cNvSpPr>
            <p:nvPr/>
          </p:nvSpPr>
          <p:spPr bwMode="auto">
            <a:xfrm>
              <a:off x="624" y="3627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/>
                <a:t>Next</a:t>
              </a:r>
            </a:p>
          </p:txBody>
        </p:sp>
      </p:grpSp>
      <p:sp>
        <p:nvSpPr>
          <p:cNvPr id="23560" name="Line 20"/>
          <p:cNvSpPr>
            <a:spLocks noChangeShapeType="1"/>
          </p:cNvSpPr>
          <p:nvPr/>
        </p:nvSpPr>
        <p:spPr bwMode="auto">
          <a:xfrm flipV="1">
            <a:off x="2133600" y="4876800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1" name="Line 21"/>
          <p:cNvSpPr>
            <a:spLocks noChangeShapeType="1"/>
          </p:cNvSpPr>
          <p:nvPr/>
        </p:nvSpPr>
        <p:spPr bwMode="auto">
          <a:xfrm>
            <a:off x="533400" y="4343400"/>
            <a:ext cx="457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934200" y="4876800"/>
            <a:ext cx="1524000" cy="990600"/>
            <a:chOff x="624" y="3168"/>
            <a:chExt cx="1134" cy="690"/>
          </a:xfrm>
        </p:grpSpPr>
        <p:sp>
          <p:nvSpPr>
            <p:cNvPr id="23588" name="Rectangle 23"/>
            <p:cNvSpPr>
              <a:spLocks noChangeArrowheads="1"/>
            </p:cNvSpPr>
            <p:nvPr/>
          </p:nvSpPr>
          <p:spPr bwMode="auto">
            <a:xfrm>
              <a:off x="624" y="3168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3589" name="Line 24"/>
            <p:cNvSpPr>
              <a:spLocks noChangeShapeType="1"/>
            </p:cNvSpPr>
            <p:nvPr/>
          </p:nvSpPr>
          <p:spPr bwMode="auto">
            <a:xfrm>
              <a:off x="624" y="364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3590" name="Text Box 25"/>
            <p:cNvSpPr txBox="1">
              <a:spLocks noChangeArrowheads="1"/>
            </p:cNvSpPr>
            <p:nvPr/>
          </p:nvSpPr>
          <p:spPr bwMode="auto">
            <a:xfrm>
              <a:off x="624" y="326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Data</a:t>
              </a:r>
            </a:p>
          </p:txBody>
        </p:sp>
        <p:sp>
          <p:nvSpPr>
            <p:cNvPr id="23591" name="Text Box 26"/>
            <p:cNvSpPr txBox="1">
              <a:spLocks noChangeArrowheads="1"/>
            </p:cNvSpPr>
            <p:nvPr/>
          </p:nvSpPr>
          <p:spPr bwMode="auto">
            <a:xfrm>
              <a:off x="624" y="3627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/>
                <a:t>Next</a:t>
              </a:r>
            </a:p>
          </p:txBody>
        </p:sp>
      </p:grpSp>
      <p:sp>
        <p:nvSpPr>
          <p:cNvPr id="23563" name="Line 27"/>
          <p:cNvSpPr>
            <a:spLocks noChangeShapeType="1"/>
          </p:cNvSpPr>
          <p:nvPr/>
        </p:nvSpPr>
        <p:spPr bwMode="auto">
          <a:xfrm flipV="1">
            <a:off x="4114800" y="4876800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4" name="Line 28"/>
          <p:cNvSpPr>
            <a:spLocks noChangeShapeType="1"/>
          </p:cNvSpPr>
          <p:nvPr/>
        </p:nvSpPr>
        <p:spPr bwMode="auto">
          <a:xfrm flipV="1">
            <a:off x="6096000" y="4876800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990600" y="4038600"/>
            <a:ext cx="685800" cy="838200"/>
            <a:chOff x="768" y="2448"/>
            <a:chExt cx="432" cy="528"/>
          </a:xfrm>
        </p:grpSpPr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 flipH="1">
              <a:off x="768" y="2640"/>
              <a:ext cx="192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3587" name="Text Box 38"/>
            <p:cNvSpPr txBox="1">
              <a:spLocks noChangeArrowheads="1"/>
            </p:cNvSpPr>
            <p:nvPr/>
          </p:nvSpPr>
          <p:spPr bwMode="auto">
            <a:xfrm>
              <a:off x="768" y="2448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iter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971800" y="4038600"/>
            <a:ext cx="685800" cy="838200"/>
            <a:chOff x="768" y="2448"/>
            <a:chExt cx="432" cy="528"/>
          </a:xfrm>
        </p:grpSpPr>
        <p:sp>
          <p:nvSpPr>
            <p:cNvPr id="23584" name="Line 41"/>
            <p:cNvSpPr>
              <a:spLocks noChangeShapeType="1"/>
            </p:cNvSpPr>
            <p:nvPr/>
          </p:nvSpPr>
          <p:spPr bwMode="auto">
            <a:xfrm flipH="1">
              <a:off x="768" y="2640"/>
              <a:ext cx="192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3585" name="Text Box 42"/>
            <p:cNvSpPr txBox="1">
              <a:spLocks noChangeArrowheads="1"/>
            </p:cNvSpPr>
            <p:nvPr/>
          </p:nvSpPr>
          <p:spPr bwMode="auto">
            <a:xfrm>
              <a:off x="768" y="2448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iter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953000" y="4038600"/>
            <a:ext cx="685800" cy="838200"/>
            <a:chOff x="768" y="2448"/>
            <a:chExt cx="432" cy="528"/>
          </a:xfrm>
        </p:grpSpPr>
        <p:sp>
          <p:nvSpPr>
            <p:cNvPr id="23582" name="Line 44"/>
            <p:cNvSpPr>
              <a:spLocks noChangeShapeType="1"/>
            </p:cNvSpPr>
            <p:nvPr/>
          </p:nvSpPr>
          <p:spPr bwMode="auto">
            <a:xfrm flipH="1">
              <a:off x="768" y="2640"/>
              <a:ext cx="192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3583" name="Text Box 45"/>
            <p:cNvSpPr txBox="1">
              <a:spLocks noChangeArrowheads="1"/>
            </p:cNvSpPr>
            <p:nvPr/>
          </p:nvSpPr>
          <p:spPr bwMode="auto">
            <a:xfrm>
              <a:off x="768" y="2448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iter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934200" y="4038600"/>
            <a:ext cx="685800" cy="838200"/>
            <a:chOff x="768" y="2448"/>
            <a:chExt cx="432" cy="528"/>
          </a:xfrm>
        </p:grpSpPr>
        <p:sp>
          <p:nvSpPr>
            <p:cNvPr id="23580" name="Line 47"/>
            <p:cNvSpPr>
              <a:spLocks noChangeShapeType="1"/>
            </p:cNvSpPr>
            <p:nvPr/>
          </p:nvSpPr>
          <p:spPr bwMode="auto">
            <a:xfrm flipH="1">
              <a:off x="768" y="2640"/>
              <a:ext cx="192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3581" name="Text Box 48"/>
            <p:cNvSpPr txBox="1">
              <a:spLocks noChangeArrowheads="1"/>
            </p:cNvSpPr>
            <p:nvPr/>
          </p:nvSpPr>
          <p:spPr bwMode="auto">
            <a:xfrm>
              <a:off x="768" y="2448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iter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8305800" y="5715000"/>
            <a:ext cx="762000" cy="685800"/>
            <a:chOff x="4560" y="1632"/>
            <a:chExt cx="480" cy="432"/>
          </a:xfrm>
        </p:grpSpPr>
        <p:sp>
          <p:nvSpPr>
            <p:cNvPr id="23574" name="Text Box 50"/>
            <p:cNvSpPr txBox="1">
              <a:spLocks noChangeArrowheads="1"/>
            </p:cNvSpPr>
            <p:nvPr/>
          </p:nvSpPr>
          <p:spPr bwMode="auto">
            <a:xfrm>
              <a:off x="4608" y="1872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/>
                <a:t>NULL</a:t>
              </a:r>
            </a:p>
          </p:txBody>
        </p:sp>
        <p:sp>
          <p:nvSpPr>
            <p:cNvPr id="23575" name="AutoShape 51"/>
            <p:cNvSpPr>
              <a:spLocks noChangeAspect="1" noChangeArrowheads="1"/>
            </p:cNvSpPr>
            <p:nvPr/>
          </p:nvSpPr>
          <p:spPr bwMode="auto">
            <a:xfrm flipV="1">
              <a:off x="4757" y="1756"/>
              <a:ext cx="134" cy="116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3576" name="Line 52"/>
            <p:cNvSpPr>
              <a:spLocks noChangeShapeType="1"/>
            </p:cNvSpPr>
            <p:nvPr/>
          </p:nvSpPr>
          <p:spPr bwMode="auto">
            <a:xfrm>
              <a:off x="4752" y="1835"/>
              <a:ext cx="14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3577" name="Line 53"/>
            <p:cNvSpPr>
              <a:spLocks noChangeShapeType="1"/>
            </p:cNvSpPr>
            <p:nvPr/>
          </p:nvSpPr>
          <p:spPr bwMode="auto">
            <a:xfrm>
              <a:off x="4752" y="1789"/>
              <a:ext cx="14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3578" name="Line 54"/>
            <p:cNvSpPr>
              <a:spLocks noChangeShapeType="1"/>
            </p:cNvSpPr>
            <p:nvPr/>
          </p:nvSpPr>
          <p:spPr bwMode="auto">
            <a:xfrm>
              <a:off x="4560" y="1632"/>
              <a:ext cx="2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3579" name="Line 55"/>
            <p:cNvSpPr>
              <a:spLocks noChangeShapeType="1"/>
            </p:cNvSpPr>
            <p:nvPr/>
          </p:nvSpPr>
          <p:spPr bwMode="auto">
            <a:xfrm>
              <a:off x="4824" y="163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8458200" y="4648200"/>
            <a:ext cx="533400" cy="838200"/>
            <a:chOff x="5328" y="2928"/>
            <a:chExt cx="336" cy="528"/>
          </a:xfrm>
        </p:grpSpPr>
        <p:sp>
          <p:nvSpPr>
            <p:cNvPr id="23572" name="Line 57"/>
            <p:cNvSpPr>
              <a:spLocks noChangeShapeType="1"/>
            </p:cNvSpPr>
            <p:nvPr/>
          </p:nvSpPr>
          <p:spPr bwMode="auto">
            <a:xfrm flipH="1">
              <a:off x="5520" y="3120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3573" name="Text Box 58"/>
            <p:cNvSpPr txBox="1">
              <a:spLocks noChangeArrowheads="1"/>
            </p:cNvSpPr>
            <p:nvPr/>
          </p:nvSpPr>
          <p:spPr bwMode="auto">
            <a:xfrm>
              <a:off x="5328" y="292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iter</a:t>
              </a:r>
            </a:p>
          </p:txBody>
        </p:sp>
      </p:grpSp>
      <p:sp>
        <p:nvSpPr>
          <p:cNvPr id="23571" name="Slide Number Placeholder 5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A693BB-C0F0-4317-ABE7-0DC25EF4A3CF}" type="slidenum">
              <a:rPr lang="he-IL" smtClean="0"/>
              <a:pPr/>
              <a:t>3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05579C7A-EA1E-4B59-A01C-3C3F78DB5D47}" type="slidenum">
              <a:rPr lang="ar-SA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546100"/>
            <a:ext cx="7772400" cy="838200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Merge Sort (partial) Code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679450" y="1736725"/>
            <a:ext cx="83534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/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void</a:t>
            </a:r>
            <a:r>
              <a:rPr lang="en-US" sz="2000">
                <a:latin typeface="Consolas" pitchFamily="49" charset="0"/>
              </a:rPr>
              <a:t> mergeSortRec(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arr[], 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start, 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end) {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int middle = (end - start) / 2;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if</a:t>
            </a:r>
            <a:r>
              <a:rPr lang="en-US" sz="2000">
                <a:latin typeface="Consolas" pitchFamily="49" charset="0"/>
              </a:rPr>
              <a:t> ((end - start) &lt; 2)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	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return</a:t>
            </a:r>
            <a:r>
              <a:rPr lang="en-US" sz="2000">
                <a:latin typeface="Consolas" pitchFamily="49" charset="0"/>
              </a:rPr>
              <a:t>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mergeSortRec(arr,start,middle);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mergeSortRec(arr,middle+1,end);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mergeArrays(arr,start,middle,middle+1,end);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}</a:t>
            </a:r>
          </a:p>
          <a:p>
            <a:pPr algn="l" rtl="0" eaLnBrk="0" hangingPunct="0"/>
            <a:endParaRPr lang="en-US" sz="2000"/>
          </a:p>
          <a:p>
            <a:pPr algn="l" rtl="0" eaLnBrk="0" hangingPunct="0"/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void</a:t>
            </a:r>
            <a:r>
              <a:rPr lang="en-US" sz="2000">
                <a:latin typeface="Consolas" pitchFamily="49" charset="0"/>
              </a:rPr>
              <a:t> mergeSort(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arr [], 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int</a:t>
            </a:r>
            <a:r>
              <a:rPr lang="en-US" sz="2000">
                <a:latin typeface="Consolas" pitchFamily="49" charset="0"/>
              </a:rPr>
              <a:t> size) {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	</a:t>
            </a:r>
            <a:r>
              <a:rPr lang="en-US" sz="2000">
                <a:solidFill>
                  <a:srgbClr val="0000FF"/>
                </a:solidFill>
                <a:latin typeface="Consolas" pitchFamily="49" charset="0"/>
              </a:rPr>
              <a:t>return</a:t>
            </a:r>
            <a:r>
              <a:rPr lang="en-US" sz="2000">
                <a:latin typeface="Consolas" pitchFamily="49" charset="0"/>
              </a:rPr>
              <a:t>  mergeSortRec(arr,0,size-1);</a:t>
            </a:r>
            <a:endParaRPr lang="en-US" sz="2000"/>
          </a:p>
          <a:p>
            <a:pPr algn="l" rtl="0" eaLnBrk="0" hangingPunct="0"/>
            <a:r>
              <a:rPr lang="en-US" sz="2000">
                <a:latin typeface="Consolas" pitchFamily="49" charset="0"/>
              </a:rPr>
              <a:t>}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549708C7-991E-40D4-97DE-6B4F95573C04}" type="slidenum">
              <a:rPr lang="ar-SA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5461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Merge Sort</a:t>
            </a:r>
            <a:r>
              <a:rPr lang="he-IL" smtClean="0">
                <a:cs typeface="Times New Roman" pitchFamily="18" charset="0"/>
              </a:rPr>
              <a:t> - דוגמא</a:t>
            </a:r>
            <a:endParaRPr lang="en-US" smtClean="0">
              <a:cs typeface="Times New Roman" pitchFamily="18" charset="0"/>
            </a:endParaRPr>
          </a:p>
        </p:txBody>
      </p:sp>
      <p:pic>
        <p:nvPicPr>
          <p:cNvPr id="45060" name="Picture 5" descr="Merge_sort_algorithm_diagram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513" y="1658938"/>
            <a:ext cx="52705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 Sort</a:t>
            </a:r>
            <a:r>
              <a:rPr lang="he-IL" smtClean="0"/>
              <a:t> – ניתוח סיבוכיות זמן ריצה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53083A-78DC-4E29-AF10-9A847764FD8C}" type="slidenum">
              <a:rPr lang="he-IL" smtClean="0"/>
              <a:pPr>
                <a:defRPr/>
              </a:pPr>
              <a:t>32</a:t>
            </a:fld>
            <a:endParaRPr lang="he-IL" dirty="0"/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590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he-IL" smtClean="0"/>
              <a:t>אם המערך בגודל 1 או 0 אז הוא כבר ממויין.</a:t>
            </a:r>
            <a:r>
              <a:rPr lang="en-US" smtClean="0"/>
              <a:t/>
            </a:r>
            <a:br>
              <a:rPr lang="en-US" smtClean="0"/>
            </a:br>
            <a:r>
              <a:rPr lang="he-IL" smtClean="0"/>
              <a:t>אחרת...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he-IL" smtClean="0"/>
              <a:t>חלק את המערך ל-2 חצאים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he-IL" smtClean="0"/>
              <a:t>מיין כל תת-מערך רקורסיבית (ע"י קריאה ל-</a:t>
            </a:r>
            <a:r>
              <a:rPr lang="en-US" smtClean="0"/>
              <a:t>MergeSort</a:t>
            </a:r>
            <a:r>
              <a:rPr lang="he-IL" smtClean="0"/>
              <a:t>)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he-IL" smtClean="0"/>
              <a:t>אחד את שני תתי-המערכים הממויינים למערך ממויין אחד.</a:t>
            </a:r>
          </a:p>
          <a:p>
            <a:pPr marL="514350" indent="-514350">
              <a:buFont typeface="Times New Roman" pitchFamily="18" charset="0"/>
              <a:buAutoNum type="arabicPeriod"/>
            </a:pPr>
            <a:endParaRPr lang="he-IL" smtClean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8138" y="5212042"/>
            <a:ext cx="7772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n + 2 * (n/2) + 2</a:t>
            </a:r>
            <a:r>
              <a:rPr lang="en-US" sz="2400" baseline="30000" dirty="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 * n/2</a:t>
            </a:r>
            <a:r>
              <a:rPr lang="en-US" sz="2400" baseline="30000" dirty="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 + 2</a:t>
            </a:r>
            <a:r>
              <a:rPr lang="en-US" sz="2400" baseline="30000" dirty="0">
                <a:solidFill>
                  <a:srgbClr val="003399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 * n/2</a:t>
            </a:r>
            <a:r>
              <a:rPr lang="en-US" sz="2400" baseline="30000" dirty="0">
                <a:solidFill>
                  <a:srgbClr val="003399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 + … + 2</a:t>
            </a:r>
            <a:r>
              <a:rPr lang="en-US" sz="2400" baseline="30000" dirty="0">
                <a:solidFill>
                  <a:srgbClr val="003399"/>
                </a:solidFill>
                <a:latin typeface="Times New Roman" pitchFamily="18" charset="0"/>
              </a:rPr>
              <a:t>log(n) 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* n/2</a:t>
            </a:r>
            <a:r>
              <a:rPr lang="en-US" sz="2400" baseline="30000" dirty="0">
                <a:solidFill>
                  <a:srgbClr val="003399"/>
                </a:solidFill>
                <a:latin typeface="Times New Roman" pitchFamily="18" charset="0"/>
              </a:rPr>
              <a:t>log(n)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 =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98500" y="5774017"/>
            <a:ext cx="7239000" cy="1096963"/>
            <a:chOff x="319" y="2396"/>
            <a:chExt cx="4560" cy="691"/>
          </a:xfrm>
        </p:grpSpPr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319" y="2396"/>
              <a:ext cx="45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400" dirty="0">
                  <a:solidFill>
                    <a:srgbClr val="003399"/>
                  </a:solidFill>
                  <a:latin typeface="Times New Roman" pitchFamily="18" charset="0"/>
                </a:rPr>
                <a:t>n + n + … + n = (n+1) * log(n)</a:t>
              </a:r>
            </a:p>
          </p:txBody>
        </p:sp>
        <p:sp>
          <p:nvSpPr>
            <p:cNvPr id="46088" name="AutoShape 8"/>
            <p:cNvSpPr>
              <a:spLocks/>
            </p:cNvSpPr>
            <p:nvPr/>
          </p:nvSpPr>
          <p:spPr bwMode="auto">
            <a:xfrm rot="-5400000">
              <a:off x="792" y="2206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340" y="2854"/>
              <a:ext cx="951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 log(n) +1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השוואה גרפית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A7E830-824F-464C-8361-2D5A11F12D75}" type="slidenum">
              <a:rPr lang="he-IL" smtClean="0"/>
              <a:pPr>
                <a:defRPr/>
              </a:pPr>
              <a:t>33</a:t>
            </a:fld>
            <a:endParaRPr lang="he-IL" dirty="0"/>
          </a:p>
        </p:txBody>
      </p:sp>
      <p:pic>
        <p:nvPicPr>
          <p:cNvPr id="47108" name="Picture 4" descr="http://i287.photobucket.com/albums/ll134/amit_9b/BIGO_GRAPH.jpg"/>
          <p:cNvPicPr>
            <a:picLocks noChangeAspect="1" noChangeArrowheads="1"/>
          </p:cNvPicPr>
          <p:nvPr/>
        </p:nvPicPr>
        <p:blipFill>
          <a:blip r:embed="rId2" cstate="print"/>
          <a:srcRect t="1915" r="1814"/>
          <a:stretch>
            <a:fillRect/>
          </a:stretch>
        </p:blipFill>
        <p:spPr bwMode="auto">
          <a:xfrm>
            <a:off x="1379538" y="2063750"/>
            <a:ext cx="6316662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109" name="Straight Arrow Connector 5"/>
          <p:cNvCxnSpPr>
            <a:cxnSpLocks noChangeShapeType="1"/>
          </p:cNvCxnSpPr>
          <p:nvPr/>
        </p:nvCxnSpPr>
        <p:spPr bwMode="auto">
          <a:xfrm>
            <a:off x="1412875" y="5832475"/>
            <a:ext cx="5764213" cy="142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110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-560388" y="3871913"/>
            <a:ext cx="394811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Placeholder 6"/>
          <p:cNvSpPr>
            <a:spLocks noGrp="1"/>
          </p:cNvSpPr>
          <p:nvPr>
            <p:ph type="body" idx="1"/>
          </p:nvPr>
        </p:nvSpPr>
        <p:spPr>
          <a:xfrm>
            <a:off x="0" y="2159000"/>
            <a:ext cx="8216900" cy="1500188"/>
          </a:xfrm>
        </p:spPr>
        <p:txBody>
          <a:bodyPr/>
          <a:lstStyle/>
          <a:p>
            <a:r>
              <a:rPr lang="he-IL" sz="2800" smtClean="0"/>
              <a:t>ראינו שאפשר למיין מערך ב- </a:t>
            </a:r>
            <a:r>
              <a:rPr lang="en-US" sz="2800" smtClean="0"/>
              <a:t>O(n log(n))</a:t>
            </a:r>
            <a:r>
              <a:rPr lang="he-IL" sz="2800" smtClean="0"/>
              <a:t>,</a:t>
            </a:r>
            <a:r>
              <a:rPr lang="en-US" sz="2800" smtClean="0"/>
              <a:t/>
            </a:r>
            <a:br>
              <a:rPr lang="en-US" sz="2800" smtClean="0"/>
            </a:br>
            <a:endParaRPr lang="he-IL" sz="2800" smtClean="0"/>
          </a:p>
          <a:p>
            <a:r>
              <a:rPr lang="he-IL" sz="2800" smtClean="0"/>
              <a:t>האם אפשר למיין מהר יותר?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0" y="3090863"/>
            <a:ext cx="1966913" cy="608012"/>
          </a:xfrm>
        </p:spPr>
        <p:txBody>
          <a:bodyPr/>
          <a:lstStyle/>
          <a:p>
            <a:pPr algn="l" rtl="0">
              <a:defRPr/>
            </a:pPr>
            <a:r>
              <a:rPr lang="he-IL" sz="3200" dirty="0" smtClean="0"/>
              <a:t>לפעמים...</a:t>
            </a:r>
            <a:endParaRPr lang="he-IL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1D1676-231A-4E9E-8839-7AD67A3D188C}" type="slidenum">
              <a:rPr lang="he-IL" smtClean="0"/>
              <a:pPr>
                <a:defRPr/>
              </a:pPr>
              <a:t>34</a:t>
            </a:fld>
            <a:endParaRPr lang="he-IL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2266950" y="5016500"/>
            <a:ext cx="424497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r>
              <a:rPr lang="en-US" sz="4000" b="1" kern="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Bucket sort</a:t>
            </a:r>
            <a:endParaRPr lang="he-IL" sz="4000" b="1" kern="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F4216DEB-D57F-4DD1-9198-F37DDC5E7774}" type="slidenum">
              <a:rPr lang="ar-SA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5461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Bucket Sort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533400" y="15240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אלגוריתם בזמן לינארי : </a:t>
            </a:r>
            <a:r>
              <a:rPr lang="en-US" sz="3200">
                <a:solidFill>
                  <a:srgbClr val="003399"/>
                </a:solidFill>
                <a:latin typeface="Times New Roman" pitchFamily="18" charset="0"/>
              </a:rPr>
              <a:t>O(n)</a:t>
            </a:r>
            <a:endParaRPr lang="he-IL" sz="3200">
              <a:solidFill>
                <a:srgbClr val="003399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he-IL" sz="3200">
                <a:solidFill>
                  <a:srgbClr val="003399"/>
                </a:solidFill>
                <a:latin typeface="Times New Roman" pitchFamily="18" charset="0"/>
              </a:rPr>
              <a:t>אבל... מוגבל למספרים שלמים, חסומים בטווח.</a:t>
            </a:r>
            <a:endParaRPr 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  <p:pic>
        <p:nvPicPr>
          <p:cNvPr id="49157" name="Picture 10" descr="bucke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429000"/>
            <a:ext cx="22939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A799D92E-C0EC-4258-B486-3F88BB18AA0B}" type="slidenum">
              <a:rPr lang="ar-SA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5461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Bucket Sort</a:t>
            </a:r>
          </a:p>
        </p:txBody>
      </p:sp>
      <p:pic>
        <p:nvPicPr>
          <p:cNvPr id="94210" name="Picture 2" descr="File:Bucket sort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2075" y="1768475"/>
            <a:ext cx="54800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4" descr="File:Bucket sort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3500" y="3703638"/>
            <a:ext cx="5448300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ile:Bucket sort 1.png"/>
          <p:cNvPicPr>
            <a:picLocks noChangeAspect="1" noChangeArrowheads="1"/>
          </p:cNvPicPr>
          <p:nvPr/>
        </p:nvPicPr>
        <p:blipFill>
          <a:blip r:embed="rId3" cstate="print"/>
          <a:srcRect b="77579"/>
          <a:stretch>
            <a:fillRect/>
          </a:stretch>
        </p:blipFill>
        <p:spPr bwMode="auto">
          <a:xfrm>
            <a:off x="1381125" y="1825625"/>
            <a:ext cx="5480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מיון מחרוזות</a:t>
            </a:r>
          </a:p>
        </p:txBody>
      </p:sp>
      <p:sp>
        <p:nvSpPr>
          <p:cNvPr id="51203" name="Content Placeholder 3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3200" dirty="0" smtClean="0"/>
              <a:t>עד כה מיינו מספרים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איך נמיין מחרוזות?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בסדר לקסיקוגרפי (מילוני</a:t>
            </a:r>
            <a:r>
              <a:rPr lang="he-IL" sz="3200" dirty="0" smtClean="0"/>
              <a:t>)</a:t>
            </a:r>
            <a:endParaRPr lang="he-IL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5D4F0-0007-49E8-8968-6CBECA6A890C}" type="slidenum">
              <a:rPr lang="he-IL" smtClean="0"/>
              <a:pPr>
                <a:defRPr/>
              </a:pPr>
              <a:t>37</a:t>
            </a:fld>
            <a:endParaRPr lang="he-IL" dirty="0"/>
          </a:p>
        </p:txBody>
      </p:sp>
      <p:pic>
        <p:nvPicPr>
          <p:cNvPr id="51205" name="Picture 2" descr="http://www.magnespress.co.il/upload/ebanshushanbi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48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מיון גנרי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he-IL" sz="2800" dirty="0" smtClean="0"/>
              <a:t>נרצה למיין מערך של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>
                <a:solidFill>
                  <a:srgbClr val="00B050"/>
                </a:solidFill>
              </a:rPr>
              <a:t> / long / double / float / char</a:t>
            </a:r>
            <a:endParaRPr lang="he-IL" sz="28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he-IL" sz="2800" dirty="0" smtClean="0"/>
              <a:t>בסדר </a:t>
            </a:r>
            <a:r>
              <a:rPr lang="he-IL" sz="2800" dirty="0" smtClean="0">
                <a:solidFill>
                  <a:schemeClr val="accent6">
                    <a:lumMod val="75000"/>
                  </a:schemeClr>
                </a:solidFill>
              </a:rPr>
              <a:t>עולה / יורד</a:t>
            </a:r>
          </a:p>
          <a:p>
            <a:pPr>
              <a:lnSpc>
                <a:spcPct val="150000"/>
              </a:lnSpc>
              <a:defRPr/>
            </a:pPr>
            <a:r>
              <a:rPr lang="he-IL" sz="2800" dirty="0" smtClean="0"/>
              <a:t>מה ההבדל בין המקרים?</a:t>
            </a:r>
          </a:p>
          <a:p>
            <a:pPr>
              <a:lnSpc>
                <a:spcPct val="150000"/>
              </a:lnSpc>
              <a:defRPr/>
            </a:pPr>
            <a:r>
              <a:rPr lang="he-IL" sz="2800" dirty="0" smtClean="0"/>
              <a:t>האלגוריתם זהה!</a:t>
            </a:r>
          </a:p>
          <a:p>
            <a:pPr>
              <a:lnSpc>
                <a:spcPct val="150000"/>
              </a:lnSpc>
              <a:defRPr/>
            </a:pPr>
            <a:r>
              <a:rPr lang="he-IL" sz="2800" dirty="0" smtClean="0"/>
              <a:t>האם נהיה חייבים לשכפל קוד עבור כל מקרה?</a:t>
            </a:r>
          </a:p>
          <a:p>
            <a:pPr>
              <a:lnSpc>
                <a:spcPct val="150000"/>
              </a:lnSpc>
              <a:defRPr/>
            </a:pPr>
            <a:endParaRPr lang="he-IL" sz="2800" dirty="0" smtClean="0"/>
          </a:p>
          <a:p>
            <a:pPr>
              <a:lnSpc>
                <a:spcPct val="150000"/>
              </a:lnSpc>
              <a:defRPr/>
            </a:pPr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EA9C74-ABA3-4116-89C6-4740D3B2A1C4}" type="slidenum">
              <a:rPr lang="he-IL" smtClean="0"/>
              <a:pPr>
                <a:defRPr/>
              </a:pPr>
              <a:t>38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29FDD9B2-C091-4DDE-9C11-C3E246DF7902}" type="slidenum">
              <a:rPr lang="ar-SA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546100"/>
            <a:ext cx="8223250" cy="838200"/>
          </a:xfrm>
        </p:spPr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הרעיון של מיון גנרי 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33400" y="1524000"/>
            <a:ext cx="8180388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he-IL" sz="3200" dirty="0">
                <a:latin typeface="Times New Roman" pitchFamily="18" charset="0"/>
              </a:rPr>
              <a:t>נכתוב פונקציה אחת שתוכל למיין מערכים של</a:t>
            </a:r>
            <a:r>
              <a:rPr lang="en-US" sz="3200" dirty="0">
                <a:latin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</a:rPr>
            </a:br>
            <a:r>
              <a:rPr lang="he-IL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int</a:t>
            </a:r>
            <a:r>
              <a:rPr lang="en-US" sz="3200" dirty="0">
                <a:solidFill>
                  <a:srgbClr val="00B050"/>
                </a:solidFill>
              </a:rPr>
              <a:t> / long / double / float / char 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he-IL" sz="3200" dirty="0">
                <a:latin typeface="Times New Roman" pitchFamily="18" charset="0"/>
              </a:rPr>
              <a:t>בסדר </a:t>
            </a:r>
            <a:r>
              <a:rPr lang="he-IL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עולה או יורד</a:t>
            </a:r>
            <a:r>
              <a:rPr lang="he-IL" sz="3200" dirty="0">
                <a:latin typeface="Times New Roman" pitchFamily="18" charset="0"/>
              </a:rPr>
              <a:t>.</a:t>
            </a:r>
          </a:p>
          <a:p>
            <a:pPr marL="231775" indent="-231775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he-IL" sz="3200" dirty="0">
                <a:latin typeface="Times New Roman" pitchFamily="18" charset="0"/>
              </a:rPr>
              <a:t>מה יהיו הפרמטרים?</a:t>
            </a:r>
          </a:p>
          <a:p>
            <a:pPr marL="688975" lvl="1" indent="-231775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he-IL" sz="3200" dirty="0">
                <a:latin typeface="Times New Roman" pitchFamily="18" charset="0"/>
              </a:rPr>
              <a:t>מצביע למערך</a:t>
            </a:r>
            <a:endParaRPr lang="en-US" sz="3200" dirty="0">
              <a:latin typeface="Times New Roman" pitchFamily="18" charset="0"/>
            </a:endParaRPr>
          </a:p>
          <a:p>
            <a:pPr marL="688975" lvl="1" indent="-231775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he-IL" sz="3200" dirty="0">
                <a:latin typeface="Times New Roman" pitchFamily="18" charset="0"/>
              </a:rPr>
              <a:t>מצביע </a:t>
            </a:r>
            <a:r>
              <a:rPr lang="he-IL" sz="3200" dirty="0" err="1">
                <a:latin typeface="Times New Roman" pitchFamily="18" charset="0"/>
              </a:rPr>
              <a:t>לפונקציית</a:t>
            </a:r>
            <a:r>
              <a:rPr lang="he-IL" sz="3200" dirty="0">
                <a:latin typeface="Times New Roman" pitchFamily="18" charset="0"/>
              </a:rPr>
              <a:t> השוואה</a:t>
            </a:r>
            <a:endParaRPr lang="en-US" sz="3200" dirty="0">
              <a:latin typeface="Times New Roman" pitchFamily="18" charset="0"/>
            </a:endParaRPr>
          </a:p>
          <a:p>
            <a:pPr marL="231775" indent="-231775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rgbClr val="003399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דוגמה:</a:t>
            </a:r>
            <a:r>
              <a:rPr lang="en-US" dirty="0" smtClean="0"/>
              <a:t> </a:t>
            </a:r>
            <a:r>
              <a:rPr lang="he-IL" dirty="0" smtClean="0"/>
              <a:t>חיפוש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חיפוש ערך ברשימה</a:t>
            </a:r>
          </a:p>
          <a:p>
            <a:endParaRPr lang="he-IL" sz="3200" smtClean="0"/>
          </a:p>
          <a:p>
            <a:endParaRPr lang="he-IL" sz="3200" smtClean="0"/>
          </a:p>
          <a:p>
            <a:endParaRPr lang="he-IL" sz="2400" smtClean="0"/>
          </a:p>
          <a:p>
            <a:r>
              <a:rPr lang="he-IL" sz="3200" smtClean="0"/>
              <a:t>רקורסיבי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984250" y="2125663"/>
            <a:ext cx="7156450" cy="15954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node_t* find(node_t *head,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val)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{    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(head != NULL  &amp;&amp;  head-&gt;data != val)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head = head-&gt;next;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head;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984250" y="4373563"/>
            <a:ext cx="7156450" cy="2085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node_t* find(node_t *head,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val)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(head == NULL)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NULL;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head-&gt;data == val) ? 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       head :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       find(head-&gt;next, val);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30F150D-A064-4067-93FF-0910B4EE3A78}" type="slidenum">
              <a:rPr lang="he-IL" smtClean="0"/>
              <a:pPr/>
              <a:t>4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11"/>
          <p:cNvSpPr>
            <a:spLocks noGrp="1"/>
          </p:cNvSpPr>
          <p:nvPr>
            <p:ph idx="1"/>
          </p:nvPr>
        </p:nvSpPr>
        <p:spPr>
          <a:xfrm>
            <a:off x="259307" y="1524000"/>
            <a:ext cx="8427493" cy="4876800"/>
          </a:xfrm>
        </p:spPr>
        <p:txBody>
          <a:bodyPr/>
          <a:lstStyle/>
          <a:p>
            <a:r>
              <a:rPr lang="he-IL" sz="2800" dirty="0" smtClean="0"/>
              <a:t>ב-</a:t>
            </a:r>
            <a:r>
              <a:rPr lang="en-US" sz="2800" dirty="0" smtClean="0"/>
              <a:t>C</a:t>
            </a:r>
            <a:r>
              <a:rPr lang="he-IL" sz="2800" dirty="0" smtClean="0"/>
              <a:t> אפשר להעביר לפונקציה מצביע למערך כללי (</a:t>
            </a:r>
            <a:r>
              <a:rPr lang="en-US" sz="2800" dirty="0" smtClean="0"/>
              <a:t>void *</a:t>
            </a:r>
            <a:r>
              <a:rPr lang="he-IL" sz="2800" dirty="0" smtClean="0"/>
              <a:t>)</a:t>
            </a:r>
          </a:p>
          <a:p>
            <a:r>
              <a:rPr lang="he-IL" sz="2800" dirty="0" smtClean="0"/>
              <a:t>וניתן להעביר לפונקציה מצביע </a:t>
            </a:r>
            <a:r>
              <a:rPr lang="he-IL" sz="2800" dirty="0" err="1" smtClean="0"/>
              <a:t>לפונקציית</a:t>
            </a:r>
            <a:r>
              <a:rPr lang="he-IL" sz="2800" dirty="0" smtClean="0"/>
              <a:t> ההשוואה.</a:t>
            </a:r>
          </a:p>
          <a:p>
            <a:r>
              <a:rPr lang="he-IL" sz="2800" dirty="0" smtClean="0"/>
              <a:t>לא נכנס לפרטים במסגרת קורס זה...</a:t>
            </a: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הרעיון של מיון גנרי 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F66B81-EC48-4ECB-8649-2315255F8DFF}" type="slidenum">
              <a:rPr lang="ar-SA" smtClean="0"/>
              <a:pPr>
                <a:defRPr/>
              </a:pPr>
              <a:t>40</a:t>
            </a:fld>
            <a:endParaRPr lang="en-US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952500" y="3437246"/>
            <a:ext cx="6896100" cy="3119438"/>
            <a:chOff x="952500" y="3409950"/>
            <a:chExt cx="6896100" cy="3119438"/>
          </a:xfrm>
        </p:grpSpPr>
        <p:sp>
          <p:nvSpPr>
            <p:cNvPr id="54274" name="Rectangle 12"/>
            <p:cNvSpPr>
              <a:spLocks noChangeArrowheads="1"/>
            </p:cNvSpPr>
            <p:nvPr/>
          </p:nvSpPr>
          <p:spPr bwMode="auto">
            <a:xfrm>
              <a:off x="952500" y="3409950"/>
              <a:ext cx="6896100" cy="2438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54276" name="Rectangle 13"/>
            <p:cNvSpPr>
              <a:spLocks noChangeArrowheads="1"/>
            </p:cNvSpPr>
            <p:nvPr/>
          </p:nvSpPr>
          <p:spPr bwMode="auto">
            <a:xfrm>
              <a:off x="1847850" y="4229100"/>
              <a:ext cx="1733550" cy="933450"/>
            </a:xfrm>
            <a:prstGeom prst="rect">
              <a:avLst/>
            </a:prstGeom>
            <a:solidFill>
              <a:srgbClr val="FFFFC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54279" name="TextBox 6"/>
            <p:cNvSpPr txBox="1">
              <a:spLocks noChangeArrowheads="1"/>
            </p:cNvSpPr>
            <p:nvPr/>
          </p:nvSpPr>
          <p:spPr bwMode="auto">
            <a:xfrm>
              <a:off x="3338513" y="6069013"/>
              <a:ext cx="1663700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Memory</a:t>
              </a:r>
              <a:endParaRPr lang="he-IL" sz="2400"/>
            </a:p>
          </p:txBody>
        </p:sp>
        <p:sp>
          <p:nvSpPr>
            <p:cNvPr id="54280" name="TextBox 7"/>
            <p:cNvSpPr txBox="1">
              <a:spLocks noChangeArrowheads="1"/>
            </p:cNvSpPr>
            <p:nvPr/>
          </p:nvSpPr>
          <p:spPr bwMode="auto">
            <a:xfrm>
              <a:off x="1911350" y="4294188"/>
              <a:ext cx="15113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Comperator</a:t>
              </a:r>
            </a:p>
            <a:p>
              <a:pPr algn="ctr"/>
              <a:r>
                <a:rPr lang="en-US"/>
                <a:t>code</a:t>
              </a:r>
              <a:endParaRPr lang="he-IL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4087813" y="4322763"/>
              <a:ext cx="3227387" cy="369887"/>
            </a:xfrm>
            <a:prstGeom prst="rect">
              <a:avLst/>
            </a:prstGeom>
            <a:solidFill>
              <a:srgbClr val="FFFFC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54282" name="TextBox 11"/>
            <p:cNvSpPr txBox="1">
              <a:spLocks noChangeArrowheads="1"/>
            </p:cNvSpPr>
            <p:nvPr/>
          </p:nvSpPr>
          <p:spPr bwMode="auto">
            <a:xfrm>
              <a:off x="4724400" y="4322763"/>
              <a:ext cx="1509713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array</a:t>
              </a:r>
            </a:p>
            <a:p>
              <a:pPr algn="ctr"/>
              <a:endParaRPr lang="he-IL"/>
            </a:p>
          </p:txBody>
        </p:sp>
        <p:cxnSp>
          <p:nvCxnSpPr>
            <p:cNvPr id="54283" name="Straight Arrow Connector 13"/>
            <p:cNvCxnSpPr>
              <a:cxnSpLocks noChangeShapeType="1"/>
            </p:cNvCxnSpPr>
            <p:nvPr/>
          </p:nvCxnSpPr>
          <p:spPr bwMode="auto">
            <a:xfrm rot="16200000" flipH="1">
              <a:off x="3737769" y="3844131"/>
              <a:ext cx="560388" cy="22542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4284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1557337" y="3795713"/>
              <a:ext cx="492125" cy="2159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dirty="0" smtClean="0">
                <a:solidFill>
                  <a:schemeClr val="hlink"/>
                </a:solidFill>
              </a:rPr>
              <a:t>תיקון טעויות (על קצה המזלג)</a:t>
            </a:r>
            <a:endParaRPr lang="en-US" sz="37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18C4A53-D591-4E7C-88D5-91987E960B5E}" type="slidenum">
              <a:rPr lang="he-IL" smtClean="0"/>
              <a:pPr/>
              <a:t>41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</a:pPr>
            <a:fld id="{B67B3B31-AC15-4145-9427-14FF72EF1905}" type="slidenum">
              <a:rPr lang="he-IL" sz="1400">
                <a:cs typeface="Arial" pitchFamily="34" charset="0"/>
              </a:rPr>
              <a:pPr algn="r">
                <a:spcBef>
                  <a:spcPct val="0"/>
                </a:spcBef>
              </a:pPr>
              <a:t>42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Magic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3962400"/>
            <a:ext cx="3657600" cy="838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905000" y="4038600"/>
            <a:ext cx="3962400" cy="1066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pic>
        <p:nvPicPr>
          <p:cNvPr id="17414" name="Picture 7" descr="mag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133975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438400" y="6096000"/>
            <a:ext cx="3563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>
                <a:hlinkClick r:id="rId3"/>
              </a:rPr>
              <a:t>http://csu-il.blogspot.com/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</a:pPr>
            <a:fld id="{614FE1DD-3C8B-47A5-AB69-A35E6025533A}" type="slidenum">
              <a:rPr lang="he-IL" sz="1400">
                <a:cs typeface="Arial" pitchFamily="34" charset="0"/>
              </a:rPr>
              <a:pPr algn="r">
                <a:spcBef>
                  <a:spcPct val="0"/>
                </a:spcBef>
              </a:pPr>
              <a:t>43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Mind Reading Card Trick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828800" y="3962400"/>
            <a:ext cx="3657600" cy="838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905000" y="4038600"/>
            <a:ext cx="3962400" cy="1066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152400" y="1558128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Error correction / error identification</a:t>
            </a: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Error correcting for one card flip</a:t>
            </a: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What if 2 cards flip? 3? 4?</a:t>
            </a: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Applications:</a:t>
            </a:r>
          </a:p>
          <a:p>
            <a:pPr marL="814388" lvl="1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Messages between computers</a:t>
            </a:r>
          </a:p>
          <a:p>
            <a:pPr marL="814388" lvl="1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Hard disk drive</a:t>
            </a:r>
          </a:p>
          <a:p>
            <a:pPr marL="814388" lvl="1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CD</a:t>
            </a:r>
          </a:p>
          <a:p>
            <a:pPr marL="814388" lvl="1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Barcode</a:t>
            </a:r>
          </a:p>
          <a:p>
            <a:pPr marL="814388" lvl="1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Spelling </a:t>
            </a:r>
            <a:r>
              <a:rPr lang="en-US" sz="28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corraction</a:t>
            </a:r>
            <a:endParaRPr lang="en-US" sz="28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</a:pPr>
            <a:fld id="{D0216727-CD67-4B50-AEBE-2600CF9AB342}" type="slidenum">
              <a:rPr lang="he-IL" sz="1400">
                <a:cs typeface="Arial" pitchFamily="34" charset="0"/>
              </a:rPr>
              <a:pPr algn="r">
                <a:spcBef>
                  <a:spcPct val="0"/>
                </a:spcBef>
              </a:pPr>
              <a:t>44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Israeli ID Error Detection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828800" y="3962400"/>
            <a:ext cx="3657600" cy="838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905000" y="4038600"/>
            <a:ext cx="3962400" cy="1066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152400" y="1667312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Israeli ID: unique per person, 9 digits</a:t>
            </a: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Right most digit is control digit</a:t>
            </a: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How is the control checked?</a:t>
            </a:r>
          </a:p>
          <a:p>
            <a:pPr marL="814388" lvl="1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Consider first 8 ID digits</a:t>
            </a:r>
          </a:p>
          <a:p>
            <a:pPr marL="814388" lvl="1" indent="-357188" algn="l" rtl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For every 2</a:t>
            </a:r>
            <a:r>
              <a:rPr lang="en-US" sz="2800" baseline="30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digit d: </a:t>
            </a:r>
          </a:p>
          <a:p>
            <a:pPr marL="1271588" lvl="2" indent="-357188" algn="l" rtl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 &lt; 5 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write 2*d</a:t>
            </a:r>
          </a:p>
          <a:p>
            <a:pPr marL="1271588" lvl="2" indent="-357188" algn="l" rtl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 &gt; 5  write 2*d + 1 – 10 (sum of 2*d digits)</a:t>
            </a:r>
          </a:p>
          <a:p>
            <a:pPr marL="1271588" lvl="2" indent="-357188" algn="l" rtl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rest of the digits remain without change</a:t>
            </a:r>
            <a:endParaRPr lang="en-US" sz="2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z="32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053326187</a:t>
            </a:r>
            <a:endParaRPr lang="en-US" sz="32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</a:pPr>
            <a:fld id="{365FC538-2DF9-4C27-9E8B-226A21C92E92}" type="slidenum">
              <a:rPr lang="he-IL" sz="1400">
                <a:cs typeface="Arial" pitchFamily="34" charset="0"/>
              </a:rPr>
              <a:pPr algn="r">
                <a:spcBef>
                  <a:spcPct val="0"/>
                </a:spcBef>
              </a:pPr>
              <a:t>45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Example: 053326187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828800" y="3962400"/>
            <a:ext cx="3657600" cy="838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905000" y="4038600"/>
            <a:ext cx="3962400" cy="1066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304800" y="1981200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0	5	3	3	2	6	1	8	7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381000" y="3378200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0	1	3	6	2	3	1	7  =  23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8001000" y="1981200"/>
            <a:ext cx="609600" cy="609600"/>
          </a:xfrm>
          <a:prstGeom prst="rect">
            <a:avLst/>
          </a:prstGeom>
          <a:noFill/>
          <a:ln w="57150" algn="ctr">
            <a:solidFill>
              <a:srgbClr val="33CC33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3962400" y="3352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4800600" y="3352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TextBox 12"/>
          <p:cNvSpPr txBox="1">
            <a:spLocks noChangeArrowheads="1"/>
          </p:cNvSpPr>
          <p:nvPr/>
        </p:nvSpPr>
        <p:spPr bwMode="auto">
          <a:xfrm>
            <a:off x="2971800" y="3352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2" name="TextBox 13"/>
          <p:cNvSpPr txBox="1">
            <a:spLocks noChangeArrowheads="1"/>
          </p:cNvSpPr>
          <p:nvPr/>
        </p:nvSpPr>
        <p:spPr bwMode="auto">
          <a:xfrm>
            <a:off x="2057400" y="3352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3" name="TextBox 14"/>
          <p:cNvSpPr txBox="1">
            <a:spLocks noChangeArrowheads="1"/>
          </p:cNvSpPr>
          <p:nvPr/>
        </p:nvSpPr>
        <p:spPr bwMode="auto">
          <a:xfrm>
            <a:off x="1143000" y="3352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4" name="TextBox 15"/>
          <p:cNvSpPr txBox="1">
            <a:spLocks noChangeArrowheads="1"/>
          </p:cNvSpPr>
          <p:nvPr/>
        </p:nvSpPr>
        <p:spPr bwMode="auto">
          <a:xfrm>
            <a:off x="5715000" y="3352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5" name="TextBox 16"/>
          <p:cNvSpPr txBox="1">
            <a:spLocks noChangeArrowheads="1"/>
          </p:cNvSpPr>
          <p:nvPr/>
        </p:nvSpPr>
        <p:spPr bwMode="auto">
          <a:xfrm>
            <a:off x="6705600" y="3352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496" name="Straight Arrow Connector 18"/>
          <p:cNvCxnSpPr>
            <a:cxnSpLocks noChangeShapeType="1"/>
          </p:cNvCxnSpPr>
          <p:nvPr/>
        </p:nvCxnSpPr>
        <p:spPr bwMode="auto">
          <a:xfrm>
            <a:off x="1905000" y="2590800"/>
            <a:ext cx="0" cy="7620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0497" name="Straight Arrow Connector 20"/>
          <p:cNvCxnSpPr>
            <a:cxnSpLocks noChangeShapeType="1"/>
          </p:cNvCxnSpPr>
          <p:nvPr/>
        </p:nvCxnSpPr>
        <p:spPr bwMode="auto">
          <a:xfrm>
            <a:off x="1905000" y="2590800"/>
            <a:ext cx="0" cy="8382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0498" name="Straight Arrow Connector 22"/>
          <p:cNvCxnSpPr>
            <a:cxnSpLocks noChangeShapeType="1"/>
          </p:cNvCxnSpPr>
          <p:nvPr/>
        </p:nvCxnSpPr>
        <p:spPr bwMode="auto">
          <a:xfrm>
            <a:off x="1905000" y="2514600"/>
            <a:ext cx="0" cy="8382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9" name="Straight Arrow Connector 26"/>
          <p:cNvCxnSpPr>
            <a:cxnSpLocks noChangeShapeType="1"/>
          </p:cNvCxnSpPr>
          <p:nvPr/>
        </p:nvCxnSpPr>
        <p:spPr bwMode="auto">
          <a:xfrm>
            <a:off x="3733800" y="2514600"/>
            <a:ext cx="0" cy="8382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00" name="Straight Arrow Connector 27"/>
          <p:cNvCxnSpPr>
            <a:cxnSpLocks noChangeShapeType="1"/>
          </p:cNvCxnSpPr>
          <p:nvPr/>
        </p:nvCxnSpPr>
        <p:spPr bwMode="auto">
          <a:xfrm>
            <a:off x="5562600" y="2514600"/>
            <a:ext cx="0" cy="8382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01" name="Straight Arrow Connector 28"/>
          <p:cNvCxnSpPr>
            <a:cxnSpLocks noChangeShapeType="1"/>
          </p:cNvCxnSpPr>
          <p:nvPr/>
        </p:nvCxnSpPr>
        <p:spPr bwMode="auto">
          <a:xfrm>
            <a:off x="7391400" y="2514600"/>
            <a:ext cx="0" cy="8382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502" name="TextBox 29"/>
          <p:cNvSpPr txBox="1">
            <a:spLocks noChangeArrowheads="1"/>
          </p:cNvSpPr>
          <p:nvPr/>
        </p:nvSpPr>
        <p:spPr bwMode="auto">
          <a:xfrm>
            <a:off x="228600" y="4445000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(23 + control_digit) % 10 = 0</a:t>
            </a:r>
            <a:endParaRPr lang="he-IL" sz="32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</a:pPr>
            <a:fld id="{FCEB2494-0E8E-4FD7-94CB-7D19ED60D62E}" type="slidenum">
              <a:rPr lang="he-IL" sz="1400">
                <a:cs typeface="Arial" pitchFamily="34" charset="0"/>
              </a:rPr>
              <a:pPr algn="r">
                <a:spcBef>
                  <a:spcPct val="0"/>
                </a:spcBef>
              </a:pPr>
              <a:t>46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Raid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828800" y="3962400"/>
            <a:ext cx="3657600" cy="838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905000" y="4038600"/>
            <a:ext cx="3962400" cy="1066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152400" y="1719618"/>
            <a:ext cx="8229600" cy="430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Redundant array of independent disks</a:t>
            </a: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sz="3200" dirty="0">
                <a:hlinkClick r:id="rId2"/>
              </a:rPr>
              <a:t>http://en.wikipedia.org/wiki/RAID</a:t>
            </a:r>
            <a:endParaRPr lang="en-US" sz="32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Add XOR disk</a:t>
            </a:r>
          </a:p>
          <a:p>
            <a:pPr marL="357188" indent="-357188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How to fix a flaw disk’s data</a:t>
            </a:r>
            <a:r>
              <a:rPr lang="en-US" sz="32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57188" indent="-357188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Bitwise operations in C</a:t>
            </a:r>
          </a:p>
          <a:p>
            <a:pPr marL="357188" indent="-357188" algn="l" rtl="0">
              <a:spcBef>
                <a:spcPct val="20000"/>
              </a:spcBef>
            </a:pPr>
            <a:r>
              <a:rPr lang="en-US" sz="2200" dirty="0" smtClean="0">
                <a:hlinkClick r:id="rId3"/>
              </a:rPr>
              <a:t>http://www.cprogramming.com/tutorial/bitwise_operators.html</a:t>
            </a:r>
            <a:endParaRPr lang="en-US" sz="22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dirty="0" smtClean="0">
                <a:solidFill>
                  <a:schemeClr val="hlink"/>
                </a:solidFill>
              </a:rPr>
              <a:t>עוד על רשימות</a:t>
            </a:r>
            <a:endParaRPr lang="en-US" sz="37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18C4A53-D591-4E7C-88D5-91987E960B5E}" type="slidenum">
              <a:rPr lang="he-IL" smtClean="0"/>
              <a:pPr/>
              <a:t>47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מיון רשימות מקושרות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ראינו בנייה של רשימה ממוינת</a:t>
            </a:r>
          </a:p>
          <a:p>
            <a:endParaRPr lang="he-IL" sz="3200" smtClean="0"/>
          </a:p>
          <a:p>
            <a:r>
              <a:rPr lang="he-IL" sz="3200" smtClean="0"/>
              <a:t>בהינתן רשימה קיימת כיצד נמיין?</a:t>
            </a:r>
          </a:p>
          <a:p>
            <a:r>
              <a:rPr lang="he-IL" sz="3200" smtClean="0"/>
              <a:t>שתי אפשרויות:</a:t>
            </a:r>
          </a:p>
          <a:p>
            <a:pPr marL="971550" lvl="1" indent="-514350">
              <a:buFont typeface="Times New Roman" pitchFamily="18" charset="0"/>
              <a:buAutoNum type="arabicPeriod"/>
            </a:pPr>
            <a:r>
              <a:rPr lang="he-IL" sz="2400" smtClean="0"/>
              <a:t>שימוש באחד מאלגוריתמי המיון שלמדנו</a:t>
            </a:r>
          </a:p>
          <a:p>
            <a:pPr marL="971550" lvl="1" indent="-514350">
              <a:buFont typeface="Times New Roman" pitchFamily="18" charset="0"/>
              <a:buAutoNum type="arabicPeriod"/>
            </a:pPr>
            <a:r>
              <a:rPr lang="he-IL" sz="2400" smtClean="0"/>
              <a:t>בניית רשימה חדשה ממוינת מאברי הרשימה הישנה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7F24EBE-A0E5-427D-895E-ECDF42FAB7AE}" type="slidenum">
              <a:rPr lang="he-IL"/>
              <a:pPr/>
              <a:t>48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אלגוריתם </a:t>
            </a:r>
            <a:r>
              <a:rPr lang="en-US" smtClean="0"/>
              <a:t>merge-sort</a:t>
            </a:r>
            <a:endParaRPr lang="he-IL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3200" smtClean="0"/>
          </a:p>
          <a:p>
            <a:r>
              <a:rPr lang="he-IL" sz="3200" smtClean="0"/>
              <a:t>נזכר באלגוריתם:</a:t>
            </a:r>
          </a:p>
          <a:p>
            <a:pPr lvl="1"/>
            <a:r>
              <a:rPr lang="he-IL" sz="3200" smtClean="0"/>
              <a:t>נחצה את הרשימה</a:t>
            </a:r>
          </a:p>
          <a:p>
            <a:pPr lvl="1"/>
            <a:r>
              <a:rPr lang="he-IL" sz="3200" smtClean="0"/>
              <a:t>נמיין כל מחצית</a:t>
            </a:r>
          </a:p>
          <a:p>
            <a:pPr lvl="1"/>
            <a:r>
              <a:rPr lang="he-IL" sz="3200" smtClean="0"/>
              <a:t>נמזג את הרשימות הממוינות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ACA40BC-A0A3-4F1F-895C-E47AA6F011BF}" type="slidenum">
              <a:rPr lang="he-IL"/>
              <a:pPr/>
              <a:t>49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דוגמא: הוספת אברים שלא בהתחלה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6387D43-4D43-4816-956E-FD657F5A27BC}" type="slidenum">
              <a:rPr lang="he-IL" smtClean="0"/>
              <a:pPr/>
              <a:t>5</a:t>
            </a:fld>
            <a:endParaRPr lang="he-IL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21438" y="5354638"/>
            <a:ext cx="84137" cy="420687"/>
            <a:chOff x="8198888" y="5342625"/>
            <a:chExt cx="84137" cy="420688"/>
          </a:xfrm>
        </p:grpSpPr>
        <p:sp>
          <p:nvSpPr>
            <p:cNvPr id="29735" name="Line 21"/>
            <p:cNvSpPr>
              <a:spLocks noChangeShapeType="1"/>
            </p:cNvSpPr>
            <p:nvPr/>
          </p:nvSpPr>
          <p:spPr bwMode="auto">
            <a:xfrm>
              <a:off x="8198888" y="5342625"/>
              <a:ext cx="0" cy="4206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736" name="Line 22"/>
            <p:cNvSpPr>
              <a:spLocks noChangeShapeType="1"/>
            </p:cNvSpPr>
            <p:nvPr/>
          </p:nvSpPr>
          <p:spPr bwMode="auto">
            <a:xfrm>
              <a:off x="8246513" y="5450575"/>
              <a:ext cx="0" cy="225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737" name="Line 23"/>
            <p:cNvSpPr>
              <a:spLocks noChangeShapeType="1"/>
            </p:cNvSpPr>
            <p:nvPr/>
          </p:nvSpPr>
          <p:spPr bwMode="auto">
            <a:xfrm>
              <a:off x="8283025" y="5495025"/>
              <a:ext cx="0" cy="936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838700" y="5148263"/>
            <a:ext cx="1227138" cy="839787"/>
            <a:chOff x="3398288" y="3719950"/>
            <a:chExt cx="1227137" cy="839788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398288" y="3719950"/>
              <a:ext cx="1019175" cy="839788"/>
              <a:chOff x="2160" y="4320"/>
              <a:chExt cx="1260" cy="720"/>
            </a:xfrm>
          </p:grpSpPr>
          <p:sp>
            <p:nvSpPr>
              <p:cNvPr id="29733" name="Rectangle 13"/>
              <p:cNvSpPr>
                <a:spLocks noChangeArrowheads="1"/>
              </p:cNvSpPr>
              <p:nvPr/>
            </p:nvSpPr>
            <p:spPr bwMode="auto">
              <a:xfrm>
                <a:off x="2160" y="4320"/>
                <a:ext cx="126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9734" name="Line 14"/>
              <p:cNvSpPr>
                <a:spLocks noChangeShapeType="1"/>
              </p:cNvSpPr>
              <p:nvPr/>
            </p:nvSpPr>
            <p:spPr bwMode="auto">
              <a:xfrm>
                <a:off x="3060" y="432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29732" name="Text Box 25"/>
            <p:cNvSpPr txBox="1">
              <a:spLocks noChangeArrowheads="1"/>
            </p:cNvSpPr>
            <p:nvPr/>
          </p:nvSpPr>
          <p:spPr bwMode="auto">
            <a:xfrm>
              <a:off x="3406225" y="3796150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he-IL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286125" y="5148263"/>
            <a:ext cx="1233488" cy="839787"/>
            <a:chOff x="5144538" y="3719950"/>
            <a:chExt cx="1233487" cy="839788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5144538" y="3719950"/>
              <a:ext cx="1017587" cy="839788"/>
              <a:chOff x="2160" y="4320"/>
              <a:chExt cx="1260" cy="720"/>
            </a:xfrm>
          </p:grpSpPr>
          <p:sp>
            <p:nvSpPr>
              <p:cNvPr id="29729" name="Rectangle 10"/>
              <p:cNvSpPr>
                <a:spLocks noChangeArrowheads="1"/>
              </p:cNvSpPr>
              <p:nvPr/>
            </p:nvSpPr>
            <p:spPr bwMode="auto">
              <a:xfrm>
                <a:off x="2160" y="4320"/>
                <a:ext cx="126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9730" name="Line 11"/>
              <p:cNvSpPr>
                <a:spLocks noChangeShapeType="1"/>
              </p:cNvSpPr>
              <p:nvPr/>
            </p:nvSpPr>
            <p:spPr bwMode="auto">
              <a:xfrm>
                <a:off x="3060" y="432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29728" name="Text Box 26"/>
            <p:cNvSpPr txBox="1">
              <a:spLocks noChangeArrowheads="1"/>
            </p:cNvSpPr>
            <p:nvPr/>
          </p:nvSpPr>
          <p:spPr bwMode="auto">
            <a:xfrm>
              <a:off x="5158825" y="3796150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he-IL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739900" y="5145088"/>
            <a:ext cx="1241425" cy="839787"/>
            <a:chOff x="6889200" y="3719950"/>
            <a:chExt cx="1241425" cy="839788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6889200" y="3719950"/>
              <a:ext cx="1017588" cy="839788"/>
              <a:chOff x="2160" y="4320"/>
              <a:chExt cx="1260" cy="720"/>
            </a:xfrm>
          </p:grpSpPr>
          <p:sp>
            <p:nvSpPr>
              <p:cNvPr id="29725" name="Rectangle 17"/>
              <p:cNvSpPr>
                <a:spLocks noChangeArrowheads="1"/>
              </p:cNvSpPr>
              <p:nvPr/>
            </p:nvSpPr>
            <p:spPr bwMode="auto">
              <a:xfrm>
                <a:off x="2160" y="4320"/>
                <a:ext cx="126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9726" name="Line 18"/>
              <p:cNvSpPr>
                <a:spLocks noChangeShapeType="1"/>
              </p:cNvSpPr>
              <p:nvPr/>
            </p:nvSpPr>
            <p:spPr bwMode="auto">
              <a:xfrm>
                <a:off x="3060" y="432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29724" name="Text Box 27"/>
            <p:cNvSpPr txBox="1">
              <a:spLocks noChangeArrowheads="1"/>
            </p:cNvSpPr>
            <p:nvPr/>
          </p:nvSpPr>
          <p:spPr bwMode="auto">
            <a:xfrm>
              <a:off x="6911425" y="3796150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he-IL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29705" name="Straight Arrow Connector 23"/>
          <p:cNvCxnSpPr>
            <a:cxnSpLocks noChangeShapeType="1"/>
          </p:cNvCxnSpPr>
          <p:nvPr/>
        </p:nvCxnSpPr>
        <p:spPr bwMode="auto">
          <a:xfrm>
            <a:off x="5738813" y="5565775"/>
            <a:ext cx="6826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4144963" y="5564188"/>
            <a:ext cx="6826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29707" name="Straight Arrow Connector 27"/>
          <p:cNvCxnSpPr>
            <a:cxnSpLocks noChangeShapeType="1"/>
          </p:cNvCxnSpPr>
          <p:nvPr/>
        </p:nvCxnSpPr>
        <p:spPr bwMode="auto">
          <a:xfrm>
            <a:off x="2624138" y="5597525"/>
            <a:ext cx="6826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29708" name="Straight Arrow Connector 29"/>
          <p:cNvCxnSpPr>
            <a:cxnSpLocks noChangeShapeType="1"/>
          </p:cNvCxnSpPr>
          <p:nvPr/>
        </p:nvCxnSpPr>
        <p:spPr bwMode="auto">
          <a:xfrm>
            <a:off x="1030288" y="5595938"/>
            <a:ext cx="6826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sp>
        <p:nvSpPr>
          <p:cNvPr id="29709" name="TextBox 30"/>
          <p:cNvSpPr txBox="1">
            <a:spLocks noChangeArrowheads="1"/>
          </p:cNvSpPr>
          <p:nvPr/>
        </p:nvSpPr>
        <p:spPr bwMode="auto">
          <a:xfrm>
            <a:off x="615950" y="5384800"/>
            <a:ext cx="506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list</a:t>
            </a:r>
            <a:endParaRPr lang="he-IL"/>
          </a:p>
        </p:txBody>
      </p:sp>
      <p:sp>
        <p:nvSpPr>
          <p:cNvPr id="29710" name="TextBox 31"/>
          <p:cNvSpPr txBox="1">
            <a:spLocks noChangeArrowheads="1"/>
          </p:cNvSpPr>
          <p:nvPr/>
        </p:nvSpPr>
        <p:spPr bwMode="auto">
          <a:xfrm>
            <a:off x="2149475" y="4191000"/>
            <a:ext cx="72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after</a:t>
            </a:r>
            <a:endParaRPr lang="he-IL"/>
          </a:p>
        </p:txBody>
      </p:sp>
      <p:cxnSp>
        <p:nvCxnSpPr>
          <p:cNvPr id="29711" name="Straight Arrow Connector 32"/>
          <p:cNvCxnSpPr>
            <a:cxnSpLocks noChangeShapeType="1"/>
          </p:cNvCxnSpPr>
          <p:nvPr/>
        </p:nvCxnSpPr>
        <p:spPr bwMode="auto">
          <a:xfrm>
            <a:off x="2640013" y="4559300"/>
            <a:ext cx="682625" cy="5857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2838450" y="2867025"/>
            <a:ext cx="2378075" cy="1717675"/>
            <a:chOff x="2838871" y="2866970"/>
            <a:chExt cx="2377277" cy="1717203"/>
          </a:xfrm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3989011" y="3744385"/>
              <a:ext cx="1227137" cy="839788"/>
              <a:chOff x="3398288" y="3719950"/>
              <a:chExt cx="1227137" cy="839788"/>
            </a:xfrm>
          </p:grpSpPr>
          <p:grpSp>
            <p:nvGrpSpPr>
              <p:cNvPr id="11" name="Group 12"/>
              <p:cNvGrpSpPr>
                <a:grpSpLocks/>
              </p:cNvGrpSpPr>
              <p:nvPr/>
            </p:nvGrpSpPr>
            <p:grpSpPr bwMode="auto">
              <a:xfrm>
                <a:off x="3398288" y="3719950"/>
                <a:ext cx="1019175" cy="839788"/>
                <a:chOff x="2160" y="4320"/>
                <a:chExt cx="1260" cy="720"/>
              </a:xfrm>
            </p:grpSpPr>
            <p:sp>
              <p:nvSpPr>
                <p:cNvPr id="297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4320"/>
                  <a:ext cx="1260" cy="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29722" name="Line 14"/>
                <p:cNvSpPr>
                  <a:spLocks noChangeShapeType="1"/>
                </p:cNvSpPr>
                <p:nvPr/>
              </p:nvSpPr>
              <p:spPr bwMode="auto">
                <a:xfrm>
                  <a:off x="3060" y="4320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sp>
            <p:nvSpPr>
              <p:cNvPr id="29720" name="Text Box 25"/>
              <p:cNvSpPr txBox="1">
                <a:spLocks noChangeArrowheads="1"/>
              </p:cNvSpPr>
              <p:nvPr/>
            </p:nvSpPr>
            <p:spPr bwMode="auto">
              <a:xfrm>
                <a:off x="3406225" y="3796150"/>
                <a:ext cx="1219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he-IL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7" name="TextBox 39"/>
            <p:cNvSpPr txBox="1">
              <a:spLocks noChangeArrowheads="1"/>
            </p:cNvSpPr>
            <p:nvPr/>
          </p:nvSpPr>
          <p:spPr bwMode="auto">
            <a:xfrm>
              <a:off x="2838871" y="2866970"/>
              <a:ext cx="7272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/>
                <a:t>new</a:t>
              </a:r>
              <a:endParaRPr lang="he-IL"/>
            </a:p>
          </p:txBody>
        </p:sp>
        <p:cxnSp>
          <p:nvCxnSpPr>
            <p:cNvPr id="29718" name="Straight Arrow Connector 40"/>
            <p:cNvCxnSpPr>
              <a:cxnSpLocks noChangeShapeType="1"/>
            </p:cNvCxnSpPr>
            <p:nvPr/>
          </p:nvCxnSpPr>
          <p:spPr bwMode="auto">
            <a:xfrm>
              <a:off x="3329930" y="3234714"/>
              <a:ext cx="682831" cy="58587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</p:cxnSp>
      </p:grp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 rot="16200000" flipH="1">
            <a:off x="4511675" y="4440238"/>
            <a:ext cx="1020763" cy="388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rot="16200000" flipV="1">
            <a:off x="3587750" y="5010150"/>
            <a:ext cx="982663" cy="131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sp>
        <p:nvSpPr>
          <p:cNvPr id="48" name="Freeform 47"/>
          <p:cNvSpPr/>
          <p:nvPr/>
        </p:nvSpPr>
        <p:spPr bwMode="auto">
          <a:xfrm>
            <a:off x="1389063" y="4089400"/>
            <a:ext cx="4964112" cy="1758950"/>
          </a:xfrm>
          <a:custGeom>
            <a:avLst/>
            <a:gdLst>
              <a:gd name="connsiteX0" fmla="*/ 0 w 4963886"/>
              <a:gd name="connsiteY0" fmla="*/ 1468582 h 1759527"/>
              <a:gd name="connsiteX1" fmla="*/ 2351314 w 4963886"/>
              <a:gd name="connsiteY1" fmla="*/ 1468582 h 1759527"/>
              <a:gd name="connsiteX2" fmla="*/ 2945081 w 4963886"/>
              <a:gd name="connsiteY2" fmla="*/ 7917 h 1759527"/>
              <a:gd name="connsiteX3" fmla="*/ 4120738 w 4963886"/>
              <a:gd name="connsiteY3" fmla="*/ 1516083 h 1759527"/>
              <a:gd name="connsiteX4" fmla="*/ 4963886 w 4963886"/>
              <a:gd name="connsiteY4" fmla="*/ 1468582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3886" h="1759527">
                <a:moveTo>
                  <a:pt x="0" y="1468582"/>
                </a:moveTo>
                <a:cubicBezTo>
                  <a:pt x="930233" y="1590304"/>
                  <a:pt x="1860467" y="1712026"/>
                  <a:pt x="2351314" y="1468582"/>
                </a:cubicBezTo>
                <a:cubicBezTo>
                  <a:pt x="2842161" y="1225138"/>
                  <a:pt x="2650177" y="0"/>
                  <a:pt x="2945081" y="7917"/>
                </a:cubicBezTo>
                <a:cubicBezTo>
                  <a:pt x="3239985" y="15834"/>
                  <a:pt x="3784271" y="1272639"/>
                  <a:pt x="4120738" y="1516083"/>
                </a:cubicBezTo>
                <a:cubicBezTo>
                  <a:pt x="4457206" y="1759527"/>
                  <a:pt x="4710546" y="1614054"/>
                  <a:pt x="4963886" y="1468582"/>
                </a:cubicBezTo>
              </a:path>
            </a:pathLst>
          </a:cu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smtClean="0"/>
              <a:t>merge sort</a:t>
            </a:r>
            <a:endParaRPr lang="he-IL" smtClean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049338" y="1722438"/>
            <a:ext cx="7156450" cy="42783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node_t* mergeSort(node_t *head)</a:t>
            </a:r>
            <a:br>
              <a:rPr lang="en-US" sz="1600" b="1">
                <a:latin typeface="Courier New" pitchFamily="49" charset="0"/>
                <a:cs typeface="Courier New" pitchFamily="49" charset="0"/>
              </a:rPr>
            </a:br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node_t *other;</a:t>
            </a: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Base case -- length 0 or 1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( (head == NULL) || (head-&gt;next == NULL) )</a:t>
            </a:r>
            <a:br>
              <a:rPr lang="en-US" sz="1600" b="1">
                <a:latin typeface="Courier New" pitchFamily="49" charset="0"/>
                <a:cs typeface="Courier New" pitchFamily="49" charset="0"/>
              </a:rPr>
            </a:br>
            <a:r>
              <a:rPr lang="en-US" sz="1600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other = split(head);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Split the list </a:t>
            </a:r>
          </a:p>
          <a:p>
            <a:pPr algn="l" rtl="0"/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Recursively sort the sublists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other = mergeSort(other); 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head  = mergeSort(head);</a:t>
            </a:r>
          </a:p>
          <a:p>
            <a:pPr algn="l" rtl="0"/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answer = merge the two sorted lists together</a:t>
            </a:r>
            <a:endParaRPr lang="he-IL" sz="1600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sortedMerge(head, other);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EABA5FC-6A26-41D9-96AD-7D0E591CFC33}" type="slidenum">
              <a:rPr lang="he-IL"/>
              <a:pPr/>
              <a:t>50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smtClean="0"/>
              <a:t>split</a:t>
            </a:r>
            <a:endParaRPr lang="he-IL" smtClean="0"/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049338" y="1722438"/>
            <a:ext cx="7156450" cy="42783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node_t* split(node_t* source)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len = length(source);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node_t *other;</a:t>
            </a: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(len &lt; 2)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(i = 0; i &lt; (len-1)/2; i++)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source = source-&gt;next;</a:t>
            </a: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Now cut at current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other = source-&gt;next;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source-&gt;next = NULL;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other;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1A72649-6C52-4139-9450-A7D4FBDDCA7E}" type="slidenum">
              <a:rPr lang="he-IL"/>
              <a:pPr/>
              <a:t>51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smtClean="0"/>
              <a:t>sorted merge</a:t>
            </a:r>
            <a:endParaRPr lang="he-IL" smtClean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049338" y="1722438"/>
            <a:ext cx="7156450" cy="46164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fr-FR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sortedMerge</a:t>
            </a:r>
            <a:r>
              <a:rPr lang="fr-FR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fr-FR" sz="1400" b="1" dirty="0">
                <a:latin typeface="Courier New" pitchFamily="49" charset="0"/>
                <a:cs typeface="Courier New" pitchFamily="49" charset="0"/>
              </a:rPr>
              <a:t> *a, </a:t>
            </a:r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fr-FR" sz="1400" b="1" dirty="0">
                <a:latin typeface="Courier New" pitchFamily="49" charset="0"/>
                <a:cs typeface="Courier New" pitchFamily="49" charset="0"/>
              </a:rPr>
              <a:t> *b) {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dummy, *tail = &amp;dummy;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dummy.next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(a != NULL &amp;&amp; b != NULL)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(a-&gt;data &lt;= b-&gt;data)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tail-&gt;next = a;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a = a-&gt;next;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}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tail-&gt;next = b;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b = b-&gt;next;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}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tail = tail-&gt;next;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(a == NULL)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tail-&gt;next = b;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 == NULL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tail-&gt;next = a;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dummy.next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5A4BCC1-C4D9-489D-AC13-D89DE9B50B07}" type="slidenum">
              <a:rPr lang="he-IL"/>
              <a:pPr/>
              <a:t>52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רשימה כמבנה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במקום לשמור מצביע לאיבר הראשון נחזיק מבנה המתאר רשימה</a:t>
            </a:r>
          </a:p>
          <a:p>
            <a:r>
              <a:rPr lang="he-IL" sz="3200" smtClean="0"/>
              <a:t>המבנה יכיל את הרשימה עצמה ומידע נוסף על הרשימה שיעזור לנו במימוש חלק מהפעולות</a:t>
            </a:r>
          </a:p>
          <a:p>
            <a:pPr lvl="1"/>
            <a:r>
              <a:rPr lang="he-IL" sz="2400" smtClean="0"/>
              <a:t>מספר האברים ברשימה</a:t>
            </a:r>
          </a:p>
          <a:p>
            <a:pPr lvl="1"/>
            <a:r>
              <a:rPr lang="he-IL" sz="2400" smtClean="0"/>
              <a:t>מצביע לאיבר האחרון</a:t>
            </a:r>
          </a:p>
          <a:p>
            <a:pPr lvl="1"/>
            <a:r>
              <a:rPr lang="he-IL" sz="2400" smtClean="0"/>
              <a:t>...</a:t>
            </a:r>
          </a:p>
        </p:txBody>
      </p:sp>
      <p:sp>
        <p:nvSpPr>
          <p:cNvPr id="2048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1B084BA-009A-4EDB-B34A-0093F37A6110}" type="slidenum">
              <a:rPr lang="he-IL"/>
              <a:pPr/>
              <a:t>53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דוגמא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מבנה של חוליה ברשימה - ללא שינוי</a:t>
            </a:r>
          </a:p>
          <a:p>
            <a:endParaRPr lang="he-IL" sz="3200" smtClean="0"/>
          </a:p>
          <a:p>
            <a:endParaRPr lang="he-IL" sz="3200" smtClean="0"/>
          </a:p>
          <a:p>
            <a:endParaRPr lang="he-IL" sz="1600" smtClean="0"/>
          </a:p>
          <a:p>
            <a:r>
              <a:rPr lang="he-IL" sz="3200" smtClean="0"/>
              <a:t>מבנה נוסף המחזיק מצביע לתחילת/סוף הרשימה ואת גודלה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309D5B4-B2DF-45EC-9988-41E1A518ECA0}" type="slidenum">
              <a:rPr lang="he-IL"/>
              <a:pPr/>
              <a:t>54</a:t>
            </a:fld>
            <a:endParaRPr lang="he-IL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457200" y="2101850"/>
            <a:ext cx="8229600" cy="14779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node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struct node *next;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 node_t;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457200" y="4725988"/>
            <a:ext cx="8229600" cy="14779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struct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node_t *head, *tail;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 List;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כיצד נממש את </a:t>
            </a:r>
            <a:r>
              <a:rPr lang="en-US" smtClean="0"/>
              <a:t>add_first</a:t>
            </a:r>
            <a:r>
              <a:rPr lang="he-IL" smtClean="0"/>
              <a:t>?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5A6266E-076E-44A6-A6C0-F1C9D6F46C03}" type="slidenum">
              <a:rPr lang="he-IL"/>
              <a:pPr/>
              <a:t>55</a:t>
            </a:fld>
            <a:endParaRPr lang="he-IL"/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984250" y="1757363"/>
            <a:ext cx="7156450" cy="33337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(List *list,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data)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create_node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(data);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incomplete, must check for failure */</a:t>
            </a:r>
          </a:p>
          <a:p>
            <a:pPr algn="l" defTabSz="450850" rtl="0">
              <a:lnSpc>
                <a:spcPct val="90000"/>
              </a:lnSpc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-&gt;next = list-&gt;head;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list-&gt;head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defTabSz="450850" rtl="0">
              <a:lnSpc>
                <a:spcPct val="90000"/>
              </a:lnSpc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(list-&gt;tail == NULL)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list-&gt;tail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defTabSz="450850" rtl="0">
              <a:lnSpc>
                <a:spcPct val="90000"/>
              </a:lnSpc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list-&gt;length++;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כיצד נממש את </a:t>
            </a:r>
            <a:r>
              <a:rPr lang="en-US" smtClean="0"/>
              <a:t>add_last</a:t>
            </a:r>
            <a:r>
              <a:rPr lang="he-IL" smtClean="0"/>
              <a:t>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r>
              <a:rPr lang="he-IL" sz="3200" smtClean="0"/>
              <a:t>אין צורך לרוץ על כל הרשימה</a:t>
            </a:r>
            <a:endParaRPr lang="en-US" sz="320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944603B-B3D6-4ED3-8667-3914E0A8E4DD}" type="slidenum">
              <a:rPr lang="he-IL"/>
              <a:pPr/>
              <a:t>56</a:t>
            </a:fld>
            <a:endParaRPr lang="he-IL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984250" y="1543050"/>
            <a:ext cx="7156450" cy="40814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0850" rtl="0">
              <a:lnSpc>
                <a:spcPct val="90000"/>
              </a:lnSpc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add_last(List *list,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data)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node_t *new_node = create_node(data);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incomplete, must check for failure */</a:t>
            </a:r>
          </a:p>
          <a:p>
            <a:pPr algn="l" defTabSz="450850" rtl="0">
              <a:lnSpc>
                <a:spcPct val="90000"/>
              </a:lnSpc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(list-&gt;head == NULL)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list-&gt;head = new_node;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list-&gt;tail = new_node;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list-&gt;length = 1;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list-&gt;tail-&gt;next = new_node;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list-&gt;tail = new_node;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list-&gt;length++;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כיצד נשתמש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24793D5-EB42-475E-831A-69006B036E89}" type="slidenum">
              <a:rPr lang="he-IL"/>
              <a:pPr/>
              <a:t>57</a:t>
            </a:fld>
            <a:endParaRPr lang="he-IL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984250" y="1900238"/>
            <a:ext cx="7156450" cy="40814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0850" rtl="0">
              <a:lnSpc>
                <a:spcPct val="90000"/>
              </a:lnSpc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main()</a:t>
            </a:r>
            <a:br>
              <a:rPr lang="en-US" b="1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value = 0;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List list;</a:t>
            </a:r>
          </a:p>
          <a:p>
            <a:pPr algn="l" defTabSz="450850" rtl="0">
              <a:lnSpc>
                <a:spcPct val="90000"/>
              </a:lnSpc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list.head = NULL;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list.tail = NULL;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list.length = 0;</a:t>
            </a:r>
          </a:p>
          <a:p>
            <a:pPr algn="l" defTabSz="450850" rtl="0">
              <a:lnSpc>
                <a:spcPct val="90000"/>
              </a:lnSpc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scanf(“%d”, &amp;value);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(value &gt;= 0) {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add_first(&amp;list, value);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scanf(“%d”, &amp;value);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defTabSz="450850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העלילה מסתבכת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עד עכשיו – אם פונקציה יכולה לשנות את ראש הרשימה היא תחזיר את ראש הרשימה החדש</a:t>
            </a:r>
          </a:p>
          <a:p>
            <a:endParaRPr lang="he-IL" sz="3200" smtClean="0"/>
          </a:p>
          <a:p>
            <a:r>
              <a:rPr lang="he-IL" sz="3200" smtClean="0"/>
              <a:t>כיצד נשנה משתנה שהוגדר בפונקציה אחרת?</a:t>
            </a:r>
          </a:p>
          <a:p>
            <a:pPr lvl="1"/>
            <a:r>
              <a:rPr lang="he-IL" sz="2800" smtClean="0"/>
              <a:t>בעזרת מצביע למשתנה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D3AFC03-DBEB-4B0E-AC6C-E4123A3EC96F}" type="slidenum">
              <a:rPr lang="he-IL"/>
              <a:pPr/>
              <a:t>58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לדוגמא: </a:t>
            </a:r>
            <a:r>
              <a:rPr lang="en-US" smtClean="0"/>
              <a:t> add_first</a:t>
            </a:r>
            <a:endParaRPr lang="he-IL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2450" y="2101850"/>
            <a:ext cx="8229600" cy="34163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headRef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data)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create_node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(data);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"Fatal error: Unable to allocate memory!"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exit(EXIT_FAILURE);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-&gt;next =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headRef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headRef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defRPr/>
            </a:pPr>
            <a:r>
              <a:rPr lang="he-IL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F66C430-E000-4D75-81D5-BBCD047AD4D9}" type="slidenum">
              <a:rPr lang="he-IL"/>
              <a:pPr/>
              <a:t>59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sz="3200" dirty="0" smtClean="0"/>
              <a:t>רקורסיבי</a:t>
            </a:r>
            <a:endParaRPr lang="he-IL" sz="3200" dirty="0" smtClean="0"/>
          </a:p>
        </p:txBody>
      </p:sp>
      <p:sp>
        <p:nvSpPr>
          <p:cNvPr id="43011" name="TextBox 9"/>
          <p:cNvSpPr txBox="1">
            <a:spLocks noChangeArrowheads="1"/>
          </p:cNvSpPr>
          <p:nvPr/>
        </p:nvSpPr>
        <p:spPr bwMode="auto">
          <a:xfrm>
            <a:off x="1023938" y="1563688"/>
            <a:ext cx="7156450" cy="24939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free_list(node_t* head)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node_t* temp;</a:t>
            </a:r>
          </a:p>
          <a:p>
            <a:pPr algn="l" rtl="0"/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(head != NULL)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    temp = head;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    head = head-&gt;next;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    free(temp);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600"/>
              <a:t> </a:t>
            </a: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דוגמא: שחרור רשימה מקושרת</a:t>
            </a:r>
            <a:endParaRPr lang="en-US" dirty="0" smtClean="0"/>
          </a:p>
        </p:txBody>
      </p:sp>
      <p:sp>
        <p:nvSpPr>
          <p:cNvPr id="43019" name="TextBox 12"/>
          <p:cNvSpPr txBox="1">
            <a:spLocks noChangeArrowheads="1"/>
          </p:cNvSpPr>
          <p:nvPr/>
        </p:nvSpPr>
        <p:spPr bwMode="auto">
          <a:xfrm>
            <a:off x="1023938" y="4913200"/>
            <a:ext cx="7156450" cy="18462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free_list(node_t* head)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(head == NULL)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free_list(head-&gt;next);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    free(head);</a:t>
            </a:r>
          </a:p>
          <a:p>
            <a:pPr algn="l" rtl="0"/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600"/>
              <a:t> </a:t>
            </a:r>
          </a:p>
        </p:txBody>
      </p:sp>
      <p:sp>
        <p:nvSpPr>
          <p:cNvPr id="43026" name="Slide Number Placeholder 1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1C39403-2581-448B-8B9A-6E558A2CC350}" type="slidenum">
              <a:rPr lang="he-IL" smtClean="0"/>
              <a:pPr/>
              <a:t>6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שימוש</a:t>
            </a: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552450" y="2101850"/>
            <a:ext cx="8229600" cy="39703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node_t *list = NULL;</a:t>
            </a:r>
          </a:p>
          <a:p>
            <a:pPr algn="l" rtl="0"/>
            <a:endParaRPr lang="nn-NO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nn-NO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b="1">
                <a:latin typeface="Courier New" pitchFamily="49" charset="0"/>
                <a:cs typeface="Courier New" pitchFamily="49" charset="0"/>
              </a:rPr>
              <a:t> (i = 0; i &lt; 6; i++)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    add_first(&amp;list, i);	</a:t>
            </a:r>
          </a:p>
          <a:p>
            <a:pPr algn="l" rtl="0"/>
            <a:r>
              <a:rPr lang="da-DK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list == {5, 4, 3, 2, 1, 0}</a:t>
            </a:r>
          </a:p>
          <a:p>
            <a:pPr algn="l" rtl="0"/>
            <a:endParaRPr lang="he-IL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print_list(list);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free_list(list);</a:t>
            </a:r>
          </a:p>
          <a:p>
            <a:pPr algn="l" rtl="0"/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F5AFFA7-4190-4F1D-A091-CCC2C553E019}" type="slidenum">
              <a:rPr lang="he-IL"/>
              <a:pPr/>
              <a:t>60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עוד דוגמא: </a:t>
            </a:r>
            <a:r>
              <a:rPr lang="en-US" smtClean="0"/>
              <a:t>append</a:t>
            </a:r>
            <a:endParaRPr lang="he-IL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הפונקציה </a:t>
            </a:r>
            <a:r>
              <a:rPr lang="en-US" sz="3200" smtClean="0"/>
              <a:t>append</a:t>
            </a:r>
            <a:r>
              <a:rPr lang="he-IL" sz="3200" smtClean="0"/>
              <a:t> מחברת רשימה מקושרת אחת בסוף של רשימה מקושרת שנייה</a:t>
            </a:r>
          </a:p>
          <a:p>
            <a:pPr lvl="1"/>
            <a:r>
              <a:rPr lang="he-IL" sz="2400" smtClean="0"/>
              <a:t>דומה לשרשור מחרוזות</a:t>
            </a:r>
          </a:p>
        </p:txBody>
      </p:sp>
      <p:cxnSp>
        <p:nvCxnSpPr>
          <p:cNvPr id="28676" name="Straight Connector 4"/>
          <p:cNvCxnSpPr>
            <a:cxnSpLocks noChangeShapeType="1"/>
          </p:cNvCxnSpPr>
          <p:nvPr/>
        </p:nvCxnSpPr>
        <p:spPr bwMode="auto">
          <a:xfrm rot="16200000" flipH="1">
            <a:off x="1585119" y="4850607"/>
            <a:ext cx="3087687" cy="12700"/>
          </a:xfrm>
          <a:prstGeom prst="line">
            <a:avLst/>
          </a:prstGeom>
          <a:noFill/>
          <a:ln w="127000" cap="rnd" algn="ctr">
            <a:solidFill>
              <a:srgbClr val="A7A7A7"/>
            </a:solidFill>
            <a:round/>
            <a:headEnd/>
            <a:tailEnd/>
          </a:ln>
        </p:spPr>
      </p:cxn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985838" y="3128963"/>
            <a:ext cx="1425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Stack</a:t>
            </a:r>
            <a:endParaRPr lang="he-IL"/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3489325" y="3128963"/>
            <a:ext cx="1425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Heap</a:t>
            </a:r>
            <a:endParaRPr lang="he-IL"/>
          </a:p>
        </p:txBody>
      </p:sp>
      <p:sp>
        <p:nvSpPr>
          <p:cNvPr id="28679" name="Rounded Rectangle 7"/>
          <p:cNvSpPr>
            <a:spLocks noChangeArrowheads="1"/>
          </p:cNvSpPr>
          <p:nvPr/>
        </p:nvSpPr>
        <p:spPr bwMode="auto">
          <a:xfrm>
            <a:off x="985838" y="3740150"/>
            <a:ext cx="1246187" cy="4095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a</a:t>
            </a:r>
            <a:endParaRPr lang="he-IL"/>
          </a:p>
        </p:txBody>
      </p:sp>
      <p:sp>
        <p:nvSpPr>
          <p:cNvPr id="28680" name="Rounded Rectangle 9"/>
          <p:cNvSpPr>
            <a:spLocks noChangeArrowheads="1"/>
          </p:cNvSpPr>
          <p:nvPr/>
        </p:nvSpPr>
        <p:spPr bwMode="auto">
          <a:xfrm>
            <a:off x="985838" y="4302125"/>
            <a:ext cx="1246187" cy="4079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b</a:t>
            </a:r>
            <a:endParaRPr lang="he-IL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571875" y="3740150"/>
            <a:ext cx="1154113" cy="520700"/>
            <a:chOff x="3572494" y="3740727"/>
            <a:chExt cx="1153885" cy="519352"/>
          </a:xfrm>
        </p:grpSpPr>
        <p:sp>
          <p:nvSpPr>
            <p:cNvPr id="28696" name="Rounded Rectangle 11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 1</a:t>
              </a:r>
              <a:endParaRPr lang="he-IL"/>
            </a:p>
          </p:txBody>
        </p:sp>
        <p:cxnSp>
          <p:nvCxnSpPr>
            <p:cNvPr id="28697" name="Straight Connector 13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83188" y="4710113"/>
            <a:ext cx="1154112" cy="519112"/>
            <a:chOff x="3572494" y="3740727"/>
            <a:chExt cx="1153885" cy="519352"/>
          </a:xfrm>
        </p:grpSpPr>
        <p:sp>
          <p:nvSpPr>
            <p:cNvPr id="28694" name="Rounded Rectangle 19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4</a:t>
              </a:r>
              <a:endParaRPr lang="he-IL"/>
            </a:p>
          </p:txBody>
        </p:sp>
        <p:cxnSp>
          <p:nvCxnSpPr>
            <p:cNvPr id="28695" name="Straight Connector 20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71875" y="4710113"/>
            <a:ext cx="1154113" cy="519112"/>
            <a:chOff x="3572494" y="3740727"/>
            <a:chExt cx="1153885" cy="519352"/>
          </a:xfrm>
        </p:grpSpPr>
        <p:sp>
          <p:nvSpPr>
            <p:cNvPr id="28692" name="Rounded Rectangle 22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 3</a:t>
              </a:r>
              <a:endParaRPr lang="he-IL"/>
            </a:p>
          </p:txBody>
        </p:sp>
        <p:cxnSp>
          <p:nvCxnSpPr>
            <p:cNvPr id="28693" name="Straight Connector 23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183188" y="3740150"/>
            <a:ext cx="1154112" cy="520700"/>
            <a:chOff x="3572494" y="3740727"/>
            <a:chExt cx="1153885" cy="519352"/>
          </a:xfrm>
        </p:grpSpPr>
        <p:sp>
          <p:nvSpPr>
            <p:cNvPr id="28690" name="Rounded Rectangle 25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 2</a:t>
              </a:r>
              <a:endParaRPr lang="he-IL"/>
            </a:p>
          </p:txBody>
        </p:sp>
        <p:cxnSp>
          <p:nvCxnSpPr>
            <p:cNvPr id="28691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28685" name="Straight Arrow Connector 28"/>
          <p:cNvCxnSpPr>
            <a:cxnSpLocks noChangeShapeType="1"/>
          </p:cNvCxnSpPr>
          <p:nvPr/>
        </p:nvCxnSpPr>
        <p:spPr bwMode="auto">
          <a:xfrm>
            <a:off x="4537075" y="4000500"/>
            <a:ext cx="646113" cy="158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6" name="Straight Arrow Connector 30"/>
          <p:cNvCxnSpPr>
            <a:cxnSpLocks noChangeShapeType="1"/>
          </p:cNvCxnSpPr>
          <p:nvPr/>
        </p:nvCxnSpPr>
        <p:spPr bwMode="auto">
          <a:xfrm>
            <a:off x="4537075" y="4979988"/>
            <a:ext cx="646113" cy="15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7" name="Straight Arrow Connector 32"/>
          <p:cNvCxnSpPr>
            <a:cxnSpLocks noChangeShapeType="1"/>
            <a:stCxn id="28679" idx="3"/>
            <a:endCxn id="28696" idx="1"/>
          </p:cNvCxnSpPr>
          <p:nvPr/>
        </p:nvCxnSpPr>
        <p:spPr bwMode="auto">
          <a:xfrm>
            <a:off x="2232025" y="3944938"/>
            <a:ext cx="1339850" cy="55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88" name="Straight Arrow Connector 34"/>
          <p:cNvCxnSpPr>
            <a:cxnSpLocks noChangeShapeType="1"/>
            <a:stCxn id="28680" idx="3"/>
            <a:endCxn id="28692" idx="1"/>
          </p:cNvCxnSpPr>
          <p:nvPr/>
        </p:nvCxnSpPr>
        <p:spPr bwMode="auto">
          <a:xfrm>
            <a:off x="2232025" y="4505325"/>
            <a:ext cx="1339850" cy="463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689" name="Slide Number Placeholder 2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34C4792-C5F1-4802-B0B3-4056A7D85F96}" type="slidenum">
              <a:rPr lang="he-IL"/>
              <a:pPr/>
              <a:t>61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לאחר הקריאה ל </a:t>
            </a:r>
            <a:r>
              <a:rPr lang="en-US" smtClean="0"/>
              <a:t>append</a:t>
            </a:r>
            <a:endParaRPr lang="he-IL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a</a:t>
            </a:r>
            <a:r>
              <a:rPr lang="he-IL" sz="3200" smtClean="0"/>
              <a:t> מצביע לרשימה המשורשרת</a:t>
            </a:r>
          </a:p>
          <a:p>
            <a:r>
              <a:rPr lang="he-IL" sz="3200" smtClean="0"/>
              <a:t>הערך של </a:t>
            </a:r>
            <a:r>
              <a:rPr lang="en-US" sz="3200" smtClean="0"/>
              <a:t>b</a:t>
            </a:r>
            <a:r>
              <a:rPr lang="he-IL" sz="3200" smtClean="0"/>
              <a:t> הוא </a:t>
            </a:r>
            <a:r>
              <a:rPr lang="en-US" sz="3200" smtClean="0"/>
              <a:t>NULL</a:t>
            </a:r>
            <a:endParaRPr lang="he-IL" sz="2400" smtClean="0"/>
          </a:p>
        </p:txBody>
      </p:sp>
      <p:cxnSp>
        <p:nvCxnSpPr>
          <p:cNvPr id="29700" name="Straight Connector 4"/>
          <p:cNvCxnSpPr>
            <a:cxnSpLocks noChangeShapeType="1"/>
          </p:cNvCxnSpPr>
          <p:nvPr/>
        </p:nvCxnSpPr>
        <p:spPr bwMode="auto">
          <a:xfrm rot="16200000" flipH="1">
            <a:off x="1585119" y="4850607"/>
            <a:ext cx="3087687" cy="12700"/>
          </a:xfrm>
          <a:prstGeom prst="line">
            <a:avLst/>
          </a:prstGeom>
          <a:noFill/>
          <a:ln w="127000" cap="rnd" algn="ctr">
            <a:solidFill>
              <a:srgbClr val="A7A7A7"/>
            </a:solidFill>
            <a:round/>
            <a:headEnd/>
            <a:tailEnd/>
          </a:ln>
        </p:spPr>
      </p:cxn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985838" y="3128963"/>
            <a:ext cx="1425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Stack</a:t>
            </a:r>
            <a:endParaRPr lang="he-IL"/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3489325" y="3128963"/>
            <a:ext cx="1425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Heap</a:t>
            </a:r>
            <a:endParaRPr lang="he-IL"/>
          </a:p>
        </p:txBody>
      </p:sp>
      <p:sp>
        <p:nvSpPr>
          <p:cNvPr id="29703" name="Rounded Rectangle 7"/>
          <p:cNvSpPr>
            <a:spLocks noChangeArrowheads="1"/>
          </p:cNvSpPr>
          <p:nvPr/>
        </p:nvSpPr>
        <p:spPr bwMode="auto">
          <a:xfrm>
            <a:off x="985838" y="3740150"/>
            <a:ext cx="1246187" cy="4095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a</a:t>
            </a:r>
            <a:endParaRPr lang="he-IL"/>
          </a:p>
        </p:txBody>
      </p:sp>
      <p:sp>
        <p:nvSpPr>
          <p:cNvPr id="29704" name="Rounded Rectangle 9"/>
          <p:cNvSpPr>
            <a:spLocks noChangeArrowheads="1"/>
          </p:cNvSpPr>
          <p:nvPr/>
        </p:nvSpPr>
        <p:spPr bwMode="auto">
          <a:xfrm>
            <a:off x="985838" y="4302125"/>
            <a:ext cx="1246187" cy="4079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/>
              <a:t>b</a:t>
            </a:r>
            <a:endParaRPr lang="he-IL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571875" y="3740150"/>
            <a:ext cx="1154113" cy="520700"/>
            <a:chOff x="3572494" y="3740727"/>
            <a:chExt cx="1153885" cy="519352"/>
          </a:xfrm>
        </p:grpSpPr>
        <p:sp>
          <p:nvSpPr>
            <p:cNvPr id="29720" name="Rounded Rectangle 11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 1</a:t>
              </a:r>
              <a:endParaRPr lang="he-IL"/>
            </a:p>
          </p:txBody>
        </p:sp>
        <p:cxnSp>
          <p:nvCxnSpPr>
            <p:cNvPr id="29721" name="Straight Connector 13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83188" y="4710113"/>
            <a:ext cx="1154112" cy="519112"/>
            <a:chOff x="3572494" y="3740727"/>
            <a:chExt cx="1153885" cy="519352"/>
          </a:xfrm>
        </p:grpSpPr>
        <p:sp>
          <p:nvSpPr>
            <p:cNvPr id="29718" name="Rounded Rectangle 19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4</a:t>
              </a:r>
              <a:endParaRPr lang="he-IL"/>
            </a:p>
          </p:txBody>
        </p:sp>
        <p:cxnSp>
          <p:nvCxnSpPr>
            <p:cNvPr id="29719" name="Straight Connector 20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71875" y="4710113"/>
            <a:ext cx="1154113" cy="519112"/>
            <a:chOff x="3572494" y="3740727"/>
            <a:chExt cx="1153885" cy="519352"/>
          </a:xfrm>
        </p:grpSpPr>
        <p:sp>
          <p:nvSpPr>
            <p:cNvPr id="29716" name="Rounded Rectangle 22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 3</a:t>
              </a:r>
              <a:endParaRPr lang="he-IL"/>
            </a:p>
          </p:txBody>
        </p:sp>
        <p:cxnSp>
          <p:nvCxnSpPr>
            <p:cNvPr id="29717" name="Straight Connector 23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183188" y="3740150"/>
            <a:ext cx="1154112" cy="520700"/>
            <a:chOff x="3572494" y="3740727"/>
            <a:chExt cx="1153885" cy="519352"/>
          </a:xfrm>
        </p:grpSpPr>
        <p:sp>
          <p:nvSpPr>
            <p:cNvPr id="29714" name="Rounded Rectangle 25"/>
            <p:cNvSpPr>
              <a:spLocks noChangeArrowheads="1"/>
            </p:cNvSpPr>
            <p:nvPr/>
          </p:nvSpPr>
          <p:spPr bwMode="auto">
            <a:xfrm>
              <a:off x="3572494" y="3740728"/>
              <a:ext cx="1153885" cy="5193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 rtl="0"/>
              <a:r>
                <a:rPr lang="en-US"/>
                <a:t>   2</a:t>
              </a:r>
              <a:endParaRPr lang="he-IL"/>
            </a:p>
          </p:txBody>
        </p:sp>
        <p:cxnSp>
          <p:nvCxnSpPr>
            <p:cNvPr id="29715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75300" y="3999927"/>
              <a:ext cx="518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29709" name="Straight Arrow Connector 28"/>
          <p:cNvCxnSpPr>
            <a:cxnSpLocks noChangeShapeType="1"/>
          </p:cNvCxnSpPr>
          <p:nvPr/>
        </p:nvCxnSpPr>
        <p:spPr bwMode="auto">
          <a:xfrm>
            <a:off x="4537075" y="4000500"/>
            <a:ext cx="646113" cy="158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9710" name="Straight Arrow Connector 30"/>
          <p:cNvCxnSpPr>
            <a:cxnSpLocks noChangeShapeType="1"/>
          </p:cNvCxnSpPr>
          <p:nvPr/>
        </p:nvCxnSpPr>
        <p:spPr bwMode="auto">
          <a:xfrm>
            <a:off x="4537075" y="4979988"/>
            <a:ext cx="646113" cy="15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9711" name="Straight Arrow Connector 32"/>
          <p:cNvCxnSpPr>
            <a:cxnSpLocks noChangeShapeType="1"/>
            <a:stCxn id="29703" idx="3"/>
            <a:endCxn id="29720" idx="1"/>
          </p:cNvCxnSpPr>
          <p:nvPr/>
        </p:nvCxnSpPr>
        <p:spPr bwMode="auto">
          <a:xfrm>
            <a:off x="2232025" y="3944938"/>
            <a:ext cx="1339850" cy="55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2" name="Straight Arrow Connector 24"/>
          <p:cNvCxnSpPr>
            <a:cxnSpLocks noChangeShapeType="1"/>
            <a:endCxn id="29716" idx="0"/>
          </p:cNvCxnSpPr>
          <p:nvPr/>
        </p:nvCxnSpPr>
        <p:spPr bwMode="auto">
          <a:xfrm rot="10800000" flipV="1">
            <a:off x="4149725" y="4002088"/>
            <a:ext cx="2041525" cy="708025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9713" name="Slide Number Placeholder 2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FF28544-7ACA-4765-96C8-EBA6FD6EBFED}" type="slidenum">
              <a:rPr lang="he-IL"/>
              <a:pPr/>
              <a:t>62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מימוש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552450" y="1995488"/>
            <a:ext cx="8134350" cy="3784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append(node_t** aRef, node_t** bRef) 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node_t* ptr;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if (*aRef == NULL) {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special case if a is empty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*aRef = *bRef;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Otherwise, find the end of a, and append b there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ptr = *aRef;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(ptr-&gt;next != NULL) {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find the last node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    ptr = ptr-&gt;next;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ptr-&gt;next = *bRef;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hang the b list off the last node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*bRef = NULL;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NULL the original b, since it has been </a:t>
            </a:r>
          </a:p>
          <a:p>
            <a:pPr algn="l" rtl="0"/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//appended above</a:t>
            </a:r>
          </a:p>
          <a:p>
            <a:pPr algn="l" rtl="0"/>
            <a:r>
              <a:rPr lang="he-IL" sz="1600" b="1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80978F2-A169-4CDB-B807-0445B9A34D6F}" type="slidenum">
              <a:rPr lang="he-IL"/>
              <a:pPr/>
              <a:t>63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דוגמת שימוש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552450" y="1555750"/>
            <a:ext cx="8134350" cy="52625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/>
            <a:r>
              <a:rPr lang="fr-FR" sz="1600" b="1">
                <a:latin typeface="Courier New" pitchFamily="49" charset="0"/>
                <a:cs typeface="Courier New" pitchFamily="49" charset="0"/>
              </a:rPr>
              <a:t>    node_t *a = NULL, *b = NULL;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nn-NO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sz="1600" b="1">
                <a:latin typeface="Courier New" pitchFamily="49" charset="0"/>
                <a:cs typeface="Courier New" pitchFamily="49" charset="0"/>
              </a:rPr>
              <a:t> (i = 0; i &lt; 5; i++)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add_first(&amp;a, i);	</a:t>
            </a:r>
          </a:p>
          <a:p>
            <a:pPr algn="l" rtl="0"/>
            <a:r>
              <a:rPr lang="pt-BR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 == {5, 4, 3, 2, 1, 0}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nn-NO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sz="1600" b="1">
                <a:latin typeface="Courier New" pitchFamily="49" charset="0"/>
                <a:cs typeface="Courier New" pitchFamily="49" charset="0"/>
              </a:rPr>
              <a:t> (i = 5; i &lt; 10; i++)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add_first(&amp;b, i);	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 == {9, 8, 7, 6, 5}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append(&amp;a, &amp;b);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 == {5, 4, 3, 2, 1, 0, </a:t>
            </a:r>
            <a:r>
              <a:rPr lang="pl-PL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9, 8, 7, 6, 5</a:t>
            </a:r>
            <a:r>
              <a:rPr lang="pt-BR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r>
              <a:rPr lang="pt-BR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b == NULL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print_list(a);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free_list(a);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5D21521-9F2F-4189-BC14-E952AE9E9772}" type="slidenum">
              <a:rPr lang="he-IL"/>
              <a:pPr/>
              <a:t>64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בית***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נכתוב פונקציה </a:t>
            </a:r>
            <a:r>
              <a:rPr lang="he-IL" sz="3200" b="1" smtClean="0"/>
              <a:t>רקורסיבית</a:t>
            </a:r>
            <a:r>
              <a:rPr lang="he-IL" sz="3200" smtClean="0"/>
              <a:t> שהופכת רשימה מקושרת</a:t>
            </a:r>
          </a:p>
          <a:p>
            <a:r>
              <a:rPr lang="he-IL" sz="3200" smtClean="0"/>
              <a:t>נשתמש במצביע למצביע</a:t>
            </a:r>
          </a:p>
          <a:p>
            <a:endParaRPr lang="he-IL" sz="3200" smtClean="0"/>
          </a:p>
          <a:p>
            <a:r>
              <a:rPr lang="he-IL" sz="3200" smtClean="0"/>
              <a:t>הדרכה:</a:t>
            </a:r>
          </a:p>
          <a:p>
            <a:pPr lvl="1"/>
            <a:r>
              <a:rPr lang="he-IL" sz="2400" smtClean="0"/>
              <a:t>כדי להבין את הקוד שרטטו!</a:t>
            </a:r>
          </a:p>
          <a:p>
            <a:pPr lvl="1">
              <a:buFontTx/>
              <a:buNone/>
            </a:pPr>
            <a:endParaRPr lang="he-IL" sz="2400" smtClean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7FBD1B8-983D-4B56-8BB5-E9B8060BDE1D}" type="slidenum">
              <a:rPr lang="he-IL"/>
              <a:pPr/>
              <a:t>65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בית*** - פתרון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552450" y="1555750"/>
            <a:ext cx="8134350" cy="5016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RecursiveReverse(node_t** headRef) 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node_t* first, *rest;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empty list base case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(*headRef == NULL)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first = *headRef;  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suppose first = {1, 2, 3}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rest = first-&gt;next;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rest = {2, 3}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(rest == NULL) 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empty rest base case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RecursiveReverse(&amp;rest); 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	</a:t>
            </a:r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first-&gt;next-&gt;next = first; 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first-&gt;next = NULL; 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tricky step -- make a drawing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*headRef = rest; </a:t>
            </a:r>
            <a:r>
              <a:rPr lang="en-US" sz="16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fix the head pointer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3A87EB6-770F-4640-8648-0377EA393709}" type="slidenum">
              <a:rPr lang="he-IL"/>
              <a:pPr/>
              <a:t>66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סיכום רשימות מקושרות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e-IL" sz="3200" dirty="0" smtClean="0"/>
              <a:t>נשתמש כשייתכנו מחיקות והוספות של נתונים</a:t>
            </a:r>
          </a:p>
          <a:p>
            <a:pPr>
              <a:lnSpc>
                <a:spcPct val="90000"/>
              </a:lnSpc>
              <a:defRPr/>
            </a:pPr>
            <a:endParaRPr lang="he-IL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e-IL" sz="3200" dirty="0" smtClean="0"/>
              <a:t>מימוש – איברים המוקצים דינאמית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e-IL" sz="2400" dirty="0" smtClean="0"/>
              <a:t>כל איבר כולל מידע ומצביע לאיבר הבא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e-IL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e-IL" sz="3200" dirty="0" smtClean="0"/>
              <a:t>ההתקדמות לאורך הרשימה בעזרת המצביעים</a:t>
            </a:r>
          </a:p>
          <a:p>
            <a:pPr eaLnBrk="1" hangingPunct="1">
              <a:lnSpc>
                <a:spcPct val="90000"/>
              </a:lnSpc>
              <a:defRPr/>
            </a:pPr>
            <a:endParaRPr lang="he-IL" sz="32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3200" dirty="0" smtClean="0"/>
              <a:t>דוגמאות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e-IL" sz="2400" dirty="0" smtClean="0">
                <a:ea typeface="+mn-ea"/>
              </a:rPr>
              <a:t>הוספה, מחיקה, שיחרור, </a:t>
            </a:r>
            <a:r>
              <a:rPr lang="he-IL" sz="2400" dirty="0" err="1" smtClean="0">
                <a:ea typeface="+mn-ea"/>
              </a:rPr>
              <a:t>איטרציה</a:t>
            </a:r>
            <a:endParaRPr lang="en-US" sz="2400" dirty="0" smtClean="0">
              <a:ea typeface="+mn-ea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67055E8-DD81-4EED-8819-97E5D4FF0A5C}" type="slidenum">
              <a:rPr lang="he-IL" smtClean="0"/>
              <a:pPr/>
              <a:t>7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dirty="0" smtClean="0">
                <a:solidFill>
                  <a:schemeClr val="hlink"/>
                </a:solidFill>
              </a:rPr>
              <a:t>מיונים, חיפושים, וקצת </a:t>
            </a:r>
            <a:r>
              <a:rPr lang="he-IL" sz="3700" dirty="0" err="1" smtClean="0">
                <a:solidFill>
                  <a:schemeClr val="hlink"/>
                </a:solidFill>
              </a:rPr>
              <a:t>סיבוכיות</a:t>
            </a:r>
            <a:r>
              <a:rPr lang="he-IL" sz="3700" dirty="0" smtClean="0">
                <a:solidFill>
                  <a:schemeClr val="hlink"/>
                </a:solidFill>
              </a:rPr>
              <a:t> חישוב</a:t>
            </a:r>
            <a:endParaRPr lang="en-US" sz="3700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>
          <a:xfrm>
            <a:off x="6553200" y="6400800"/>
            <a:ext cx="2133600" cy="228600"/>
          </a:xfrm>
          <a:prstGeom prst="rect">
            <a:avLst/>
          </a:prstGeom>
          <a:noFill/>
        </p:spPr>
        <p:txBody>
          <a:bodyPr rtlCol="1" anchor="ctr"/>
          <a:lstStyle/>
          <a:p>
            <a:pPr>
              <a:defRPr/>
            </a:pPr>
            <a:fld id="{39FE1083-E36F-4736-B9A2-B6FA2A7FCC26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j-cs"/>
              </a:rPr>
              <a:pPr>
                <a:defRPr/>
              </a:pPr>
              <a:t>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j-cs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dirty="0" smtClean="0">
                <a:latin typeface="+mn-lt"/>
              </a:rPr>
              <a:t>הנושאים להיום</a:t>
            </a:r>
            <a:endParaRPr lang="en-US" dirty="0" smtClean="0">
              <a:latin typeface="+mn-lt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8364" y="1600200"/>
            <a:ext cx="8620836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he-IL" sz="2800" b="1" dirty="0" smtClean="0">
                <a:solidFill>
                  <a:schemeClr val="accent6"/>
                </a:solidFill>
                <a:cs typeface="+mj-cs"/>
              </a:rPr>
              <a:t>עיבוד מוקדם </a:t>
            </a:r>
            <a:r>
              <a:rPr lang="he-IL" sz="2800" dirty="0" smtClean="0">
                <a:cs typeface="+mj-cs"/>
              </a:rPr>
              <a:t>של מידע </a:t>
            </a:r>
            <a:r>
              <a:rPr lang="he-IL" sz="2800" dirty="0" smtClean="0">
                <a:ea typeface="+mn-ea"/>
                <a:cs typeface="+mj-cs"/>
              </a:rPr>
              <a:t>מאפשר </a:t>
            </a:r>
            <a:r>
              <a:rPr lang="he-IL" sz="2800" b="1" dirty="0" smtClean="0">
                <a:solidFill>
                  <a:schemeClr val="accent6"/>
                </a:solidFill>
                <a:ea typeface="+mn-ea"/>
                <a:cs typeface="+mj-cs"/>
              </a:rPr>
              <a:t>גישה מהירה </a:t>
            </a:r>
            <a:r>
              <a:rPr lang="he-IL" sz="2800" dirty="0" smtClean="0">
                <a:ea typeface="+mn-ea"/>
                <a:cs typeface="+mj-cs"/>
              </a:rPr>
              <a:t>למידע לפי שאילתות.</a:t>
            </a:r>
            <a:endParaRPr lang="en-US" sz="2800" dirty="0" smtClean="0">
              <a:ea typeface="+mn-ea"/>
              <a:cs typeface="+mj-cs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he-IL" sz="2800" dirty="0" smtClean="0">
                <a:cs typeface="+mj-cs"/>
              </a:rPr>
              <a:t>מבנה הנתונים הבסיסי ביותר: מערך</a:t>
            </a:r>
            <a:endParaRPr lang="en-US" sz="2800" dirty="0" smtClean="0">
              <a:cs typeface="+mj-cs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he-IL" sz="2800" dirty="0" smtClean="0">
                <a:cs typeface="+mj-cs"/>
                <a:sym typeface="Wingdings" pitchFamily="2" charset="2"/>
              </a:rPr>
              <a:t>עיבוד מוקדם  </a:t>
            </a:r>
            <a:r>
              <a:rPr lang="he-IL" sz="2800" b="1" dirty="0" smtClean="0">
                <a:solidFill>
                  <a:schemeClr val="accent6"/>
                </a:solidFill>
                <a:cs typeface="+mj-cs"/>
                <a:sym typeface="Wingdings" pitchFamily="2" charset="2"/>
              </a:rPr>
              <a:t>מיון</a:t>
            </a:r>
            <a:endParaRPr lang="en-US" sz="2800" b="1" dirty="0" smtClean="0">
              <a:solidFill>
                <a:schemeClr val="accent6"/>
              </a:solidFill>
              <a:cs typeface="+mj-cs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he-IL" sz="2800" dirty="0" smtClean="0">
                <a:cs typeface="+mj-cs"/>
              </a:rPr>
              <a:t>גישה מהירה </a:t>
            </a:r>
            <a:r>
              <a:rPr lang="he-IL" sz="2800" dirty="0" smtClean="0">
                <a:cs typeface="+mj-cs"/>
                <a:sym typeface="Wingdings" pitchFamily="2" charset="2"/>
              </a:rPr>
              <a:t> </a:t>
            </a:r>
            <a:r>
              <a:rPr lang="he-IL" sz="2800" b="1" dirty="0" smtClean="0">
                <a:solidFill>
                  <a:schemeClr val="accent6"/>
                </a:solidFill>
                <a:cs typeface="+mj-cs"/>
                <a:sym typeface="Wingdings" pitchFamily="2" charset="2"/>
              </a:rPr>
              <a:t>חיפוש</a:t>
            </a:r>
            <a:endParaRPr lang="en-US" sz="2800" b="1" dirty="0" smtClean="0">
              <a:solidFill>
                <a:schemeClr val="accent6"/>
              </a:solidFill>
              <a:cs typeface="+mj-cs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he-IL" sz="2800" dirty="0" err="1" smtClean="0">
                <a:cs typeface="+mj-cs"/>
              </a:rPr>
              <a:t>סיבוכיות</a:t>
            </a:r>
            <a:r>
              <a:rPr lang="he-IL" sz="2800" dirty="0" smtClean="0">
                <a:cs typeface="+mj-cs"/>
              </a:rPr>
              <a:t> זמן ריצה</a:t>
            </a:r>
            <a:endParaRPr lang="en-US" sz="28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15982</TotalTime>
  <Words>2248</Words>
  <Application>Microsoft Office PowerPoint</Application>
  <PresentationFormat>On-screen Show (4:3)</PresentationFormat>
  <Paragraphs>838</Paragraphs>
  <Slides>66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Layers</vt:lpstr>
      <vt:lpstr>קורס תכנות</vt:lpstr>
      <vt:lpstr>רשימה מקושרת</vt:lpstr>
      <vt:lpstr>מעבר על רשימה</vt:lpstr>
      <vt:lpstr>דוגמה: חיפוש</vt:lpstr>
      <vt:lpstr>דוגמא: הוספת אברים שלא בהתחלה</vt:lpstr>
      <vt:lpstr>דוגמא: שחרור רשימה מקושרת</vt:lpstr>
      <vt:lpstr>סיכום רשימות מקושרות</vt:lpstr>
      <vt:lpstr>Slide 8</vt:lpstr>
      <vt:lpstr>הנושאים להיום</vt:lpstr>
      <vt:lpstr>חיפוש נאיבי במערך לא ממויין</vt:lpstr>
      <vt:lpstr>חיפוש בינארי (דורש מערך ממוין)</vt:lpstr>
      <vt:lpstr>חיפוש בינארי (שימוש במצביעים)</vt:lpstr>
      <vt:lpstr>Main &amp; Output</vt:lpstr>
      <vt:lpstr>כמה זמן לוקח לעשות חיפוש בינארי?</vt:lpstr>
      <vt:lpstr>סיבוכיות זמן ריצה (על רגל אחת)</vt:lpstr>
      <vt:lpstr>הבדלים מספריים</vt:lpstr>
      <vt:lpstr>השוואה גרפית</vt:lpstr>
      <vt:lpstr>חיפוש בינארי איטרטיבי</vt:lpstr>
      <vt:lpstr>איך נמיין מערך קיים ביעילות?</vt:lpstr>
      <vt:lpstr>מיון בועות - Bubble Sort</vt:lpstr>
      <vt:lpstr>Bubble Sort Example</vt:lpstr>
      <vt:lpstr>Bubble Sort Code</vt:lpstr>
      <vt:lpstr>Bubble Sort Code</vt:lpstr>
      <vt:lpstr>מיון בועות – ניתוח סיבוכיות זמן ריצה עבור מערך בגודל n</vt:lpstr>
      <vt:lpstr>דוגמאות לחישוב סיבוכיות זמן ריצה</vt:lpstr>
      <vt:lpstr>כן! </vt:lpstr>
      <vt:lpstr>Merge Sort - העקרונות</vt:lpstr>
      <vt:lpstr>איחוד 2 מערכים ממויינים</vt:lpstr>
      <vt:lpstr>Merge Sort - אלגוריתם</vt:lpstr>
      <vt:lpstr>Merge Sort (partial) Code</vt:lpstr>
      <vt:lpstr>Merge Sort - דוגמא</vt:lpstr>
      <vt:lpstr>Merge Sort – ניתוח סיבוכיות זמן ריצה</vt:lpstr>
      <vt:lpstr>השוואה גרפית</vt:lpstr>
      <vt:lpstr>לפעמים...</vt:lpstr>
      <vt:lpstr>Bucket Sort</vt:lpstr>
      <vt:lpstr>Bucket Sort</vt:lpstr>
      <vt:lpstr>מיון מחרוזות</vt:lpstr>
      <vt:lpstr>מיון גנרי</vt:lpstr>
      <vt:lpstr>הרעיון של מיון גנרי </vt:lpstr>
      <vt:lpstr>הרעיון של מיון גנרי 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מיון רשימות מקושרות</vt:lpstr>
      <vt:lpstr>אלגוריתם merge-sort</vt:lpstr>
      <vt:lpstr>merge sort</vt:lpstr>
      <vt:lpstr>split</vt:lpstr>
      <vt:lpstr>sorted merge</vt:lpstr>
      <vt:lpstr>רשימה כמבנה</vt:lpstr>
      <vt:lpstr>דוגמא</vt:lpstr>
      <vt:lpstr>כיצד נממש את add_first?</vt:lpstr>
      <vt:lpstr>כיצד נממש את add_last?</vt:lpstr>
      <vt:lpstr>כיצד נשתמש</vt:lpstr>
      <vt:lpstr>העלילה מסתבכת</vt:lpstr>
      <vt:lpstr>לדוגמא:  add_first</vt:lpstr>
      <vt:lpstr>שימוש</vt:lpstr>
      <vt:lpstr>עוד דוגמא: append</vt:lpstr>
      <vt:lpstr>לאחר הקריאה ל append</vt:lpstr>
      <vt:lpstr>מימוש</vt:lpstr>
      <vt:lpstr>דוגמת שימוש</vt:lpstr>
      <vt:lpstr>תרגיל בית***</vt:lpstr>
      <vt:lpstr>תרגיל בית*** - פתרון</vt:lpstr>
    </vt:vector>
  </TitlesOfParts>
  <Company>School of CS, 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</dc:title>
  <dc:subject>Structures</dc:subject>
  <dc:creator>Mati Shomrat</dc:creator>
  <cp:lastModifiedBy>assafzar</cp:lastModifiedBy>
  <cp:revision>1192</cp:revision>
  <dcterms:created xsi:type="dcterms:W3CDTF">2002-10-16T10:42:03Z</dcterms:created>
  <dcterms:modified xsi:type="dcterms:W3CDTF">2012-06-14T09:59:01Z</dcterms:modified>
</cp:coreProperties>
</file>