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sldIdLst>
    <p:sldId id="256" r:id="rId2"/>
    <p:sldId id="447" r:id="rId3"/>
    <p:sldId id="448" r:id="rId4"/>
    <p:sldId id="449" r:id="rId5"/>
    <p:sldId id="450" r:id="rId6"/>
    <p:sldId id="451" r:id="rId7"/>
    <p:sldId id="452" r:id="rId8"/>
    <p:sldId id="456" r:id="rId9"/>
    <p:sldId id="454" r:id="rId10"/>
    <p:sldId id="455" r:id="rId11"/>
    <p:sldId id="426" r:id="rId12"/>
    <p:sldId id="428" r:id="rId13"/>
    <p:sldId id="427"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57" r:id="rId33"/>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6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DAB593-7EA1-4ADC-86F1-A67AF44842BB}" type="datetimeFigureOut">
              <a:rPr lang="en-US" smtClean="0"/>
              <a:pPr/>
              <a:t>6/4/2012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15B5C-86E9-4A75-B7C1-D81209B929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489" y="8685849"/>
            <a:ext cx="2971907" cy="456687"/>
          </a:xfrm>
          <a:prstGeom prst="rect">
            <a:avLst/>
          </a:prstGeom>
          <a:noFill/>
          <a:ln w="9525">
            <a:noFill/>
            <a:miter lim="800000"/>
            <a:headEnd/>
            <a:tailEnd/>
          </a:ln>
        </p:spPr>
        <p:txBody>
          <a:bodyPr anchor="b"/>
          <a:lstStyle/>
          <a:p>
            <a:pPr rtl="0"/>
            <a:fld id="{F7808917-C959-4912-A807-B8F2122EBE93}" type="slidenum">
              <a:rPr lang="he-IL" sz="1200"/>
              <a:pPr rtl="0"/>
              <a:t>3</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24</a:t>
            </a:fld>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26</a:t>
            </a:fld>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28</a:t>
            </a:fld>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31</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489" y="8685849"/>
            <a:ext cx="2971907" cy="456687"/>
          </a:xfrm>
          <a:prstGeom prst="rect">
            <a:avLst/>
          </a:prstGeom>
          <a:noFill/>
          <a:ln w="9525">
            <a:noFill/>
            <a:miter lim="800000"/>
            <a:headEnd/>
            <a:tailEnd/>
          </a:ln>
        </p:spPr>
        <p:txBody>
          <a:bodyPr anchor="b"/>
          <a:lstStyle/>
          <a:p>
            <a:pPr rtl="0"/>
            <a:fld id="{F7808917-C959-4912-A807-B8F2122EBE93}" type="slidenum">
              <a:rPr lang="he-IL" sz="1200"/>
              <a:pPr rtl="0"/>
              <a:t>4</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489" y="8685849"/>
            <a:ext cx="2971907" cy="456687"/>
          </a:xfrm>
          <a:prstGeom prst="rect">
            <a:avLst/>
          </a:prstGeom>
          <a:noFill/>
          <a:ln w="9525">
            <a:noFill/>
            <a:miter lim="800000"/>
            <a:headEnd/>
            <a:tailEnd/>
          </a:ln>
        </p:spPr>
        <p:txBody>
          <a:bodyPr anchor="b"/>
          <a:lstStyle/>
          <a:p>
            <a:pPr rtl="0"/>
            <a:fld id="{F7808917-C959-4912-A807-B8F2122EBE93}" type="slidenum">
              <a:rPr lang="he-IL" sz="1200"/>
              <a:pPr rtl="0"/>
              <a:t>5</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489" y="8685849"/>
            <a:ext cx="2971907" cy="456687"/>
          </a:xfrm>
          <a:prstGeom prst="rect">
            <a:avLst/>
          </a:prstGeom>
          <a:noFill/>
          <a:ln w="9525">
            <a:noFill/>
            <a:miter lim="800000"/>
            <a:headEnd/>
            <a:tailEnd/>
          </a:ln>
        </p:spPr>
        <p:txBody>
          <a:bodyPr anchor="b"/>
          <a:lstStyle/>
          <a:p>
            <a:pPr rtl="0"/>
            <a:fld id="{F7808917-C959-4912-A807-B8F2122EBE93}" type="slidenum">
              <a:rPr lang="he-IL" sz="1200"/>
              <a:pPr rtl="0"/>
              <a:t>6</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489" y="8685849"/>
            <a:ext cx="2971907" cy="456687"/>
          </a:xfrm>
          <a:prstGeom prst="rect">
            <a:avLst/>
          </a:prstGeom>
          <a:noFill/>
          <a:ln w="9525">
            <a:noFill/>
            <a:miter lim="800000"/>
            <a:headEnd/>
            <a:tailEnd/>
          </a:ln>
        </p:spPr>
        <p:txBody>
          <a:bodyPr anchor="b"/>
          <a:lstStyle/>
          <a:p>
            <a:pPr rtl="0"/>
            <a:fld id="{F7808917-C959-4912-A807-B8F2122EBE93}" type="slidenum">
              <a:rPr lang="he-IL" sz="1200"/>
              <a:pPr rtl="0"/>
              <a:t>7</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he-IL"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17</a:t>
            </a:fld>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19</a:t>
            </a:fld>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he-IL" smtClean="0">
              <a:latin typeface="Arial" charset="0"/>
              <a:cs typeface="Arial" charset="0"/>
            </a:endParaRPr>
          </a:p>
        </p:txBody>
      </p:sp>
      <p:sp>
        <p:nvSpPr>
          <p:cNvPr id="19460" name="Slide Number Placeholder 3"/>
          <p:cNvSpPr>
            <a:spLocks noGrp="1"/>
          </p:cNvSpPr>
          <p:nvPr>
            <p:ph type="sldNum" sz="quarter" idx="5"/>
          </p:nvPr>
        </p:nvSpPr>
        <p:spPr>
          <a:noFill/>
        </p:spPr>
        <p:txBody>
          <a:bodyPr/>
          <a:lstStyle/>
          <a:p>
            <a:fld id="{20C77C48-1FE7-4231-A452-5547A8757C2D}" type="slidenum">
              <a:rPr lang="he-IL" smtClean="0">
                <a:latin typeface="Arial" charset="0"/>
                <a:cs typeface="Arial" charset="0"/>
              </a:rPr>
              <a:pPr/>
              <a:t>21</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sz="2400">
                <a:latin typeface="Times New Roman" pitchFamily="18" charset="0"/>
                <a:cs typeface="Arial"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grpSp>
      </p:gr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CEF3C044-E8F9-4B27-992C-C2BF81256049}"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16406A6-AA25-42F0-AAC6-7210735C9336}"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4CD5D99-04E4-4FA7-A007-6D38CB3C8187}"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D49084-58DB-4916-B87F-C57E1AD40FC1}"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1027395-FB40-4E8D-949C-F0ED6AEB9BF2}"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3AF3D75-DA07-42D9-A4A4-AA0CA86A3E7F}" type="slidenum">
              <a:rPr lang="he-IL"/>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2190537-3650-4E63-AC45-643E488B8BB1}"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0A0B54E-F91C-477C-A8F6-622301CF684B}" type="slidenum">
              <a:rPr lang="he-IL"/>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5DC2B29-5594-4A69-B04D-F6638D552B34}" type="slidenum">
              <a:rPr lang="he-IL"/>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64FC14D-4213-4396-96D2-322A10C152A1}" type="slidenum">
              <a:rPr lang="he-IL"/>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DBC9EE9-135F-497D-9855-6EFA57F4575D}"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C88CBED-0BB3-45C5-81B0-79B88495836E}" type="slidenum">
              <a:rPr lang="he-IL"/>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Arial" pitchFamily="34" charset="0"/>
                <a:cs typeface="Arial" pitchFamily="34"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cs typeface="Arial" pitchFamily="34" charset="0"/>
              </a:defRPr>
            </a:lvl1pPr>
          </a:lstStyle>
          <a:p>
            <a:pPr>
              <a:defRPr/>
            </a:pPr>
            <a:fld id="{C7A9B5F3-A51B-4314-BE91-BEA7A674958B}" type="slidenum">
              <a:rPr lang="he-IL"/>
              <a:pPr>
                <a:defRPr/>
              </a:pPr>
              <a:t>‹#›</a:t>
            </a:fld>
            <a:endParaRPr lang="en-US"/>
          </a:p>
        </p:txBody>
      </p:sp>
      <p:grpSp>
        <p:nvGrpSpPr>
          <p:cNvPr id="3076"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sz="2400">
                <a:latin typeface="Times New Roman" pitchFamily="18" charset="0"/>
                <a:cs typeface="Arial" pitchFamily="34"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defRPr/>
              </a:pPr>
              <a:endParaRPr lang="en-US">
                <a:solidFill>
                  <a:schemeClr val="hlink"/>
                </a:solidFill>
                <a:latin typeface="Arial" pitchFamily="34" charset="0"/>
                <a:cs typeface="Arial" pitchFamily="34"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defRPr/>
              </a:pPr>
              <a:endParaRPr lang="en-US">
                <a:solidFill>
                  <a:schemeClr val="hlink"/>
                </a:solidFill>
                <a:latin typeface="Arial" pitchFamily="34" charset="0"/>
                <a:cs typeface="Arial" pitchFamily="34"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defRPr/>
              </a:pPr>
              <a:endParaRPr lang="en-US">
                <a:solidFill>
                  <a:schemeClr val="accent2"/>
                </a:solidFill>
                <a:latin typeface="Arial" pitchFamily="34" charset="0"/>
                <a:cs typeface="Arial" pitchFamily="34"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defRPr/>
              </a:pPr>
              <a:endParaRPr lang="en-US">
                <a:solidFill>
                  <a:schemeClr val="hlink"/>
                </a:solidFill>
                <a:latin typeface="Arial" pitchFamily="34" charset="0"/>
                <a:cs typeface="Arial" pitchFamily="34"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defRPr/>
              </a:pPr>
              <a:endParaRPr lang="en-US" sz="2400">
                <a:latin typeface="Times New Roman" pitchFamily="18" charset="0"/>
                <a:cs typeface="Arial" pitchFamily="34"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defRPr/>
              </a:pPr>
              <a:endParaRPr lang="en-US">
                <a:solidFill>
                  <a:schemeClr val="accent2"/>
                </a:solidFill>
                <a:latin typeface="Arial" pitchFamily="34" charset="0"/>
                <a:cs typeface="Arial" pitchFamily="34"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defRPr/>
              </a:pPr>
              <a:endParaRPr lang="en-US">
                <a:solidFill>
                  <a:schemeClr val="accent2"/>
                </a:solidFill>
                <a:latin typeface="Arial" pitchFamily="34" charset="0"/>
                <a:cs typeface="Arial" pitchFamily="34" charset="0"/>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43"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pitchFamily="34" charset="0"/>
          <a:cs typeface="Arial" pitchFamily="34" charset="0"/>
        </a:defRPr>
      </a:lvl2pPr>
      <a:lvl3pPr algn="l" rtl="0" eaLnBrk="1" fontAlgn="base" hangingPunct="1">
        <a:spcBef>
          <a:spcPct val="0"/>
        </a:spcBef>
        <a:spcAft>
          <a:spcPct val="0"/>
        </a:spcAft>
        <a:defRPr sz="4400">
          <a:solidFill>
            <a:schemeClr val="tx1"/>
          </a:solidFill>
          <a:latin typeface="Arial" pitchFamily="34" charset="0"/>
          <a:cs typeface="Arial" pitchFamily="34" charset="0"/>
        </a:defRPr>
      </a:lvl3pPr>
      <a:lvl4pPr algn="l" rtl="0" eaLnBrk="1" fontAlgn="base" hangingPunct="1">
        <a:spcBef>
          <a:spcPct val="0"/>
        </a:spcBef>
        <a:spcAft>
          <a:spcPct val="0"/>
        </a:spcAft>
        <a:defRPr sz="4400">
          <a:solidFill>
            <a:schemeClr val="tx1"/>
          </a:solidFill>
          <a:latin typeface="Arial" pitchFamily="34" charset="0"/>
          <a:cs typeface="Arial" pitchFamily="34" charset="0"/>
        </a:defRPr>
      </a:lvl4pPr>
      <a:lvl5pPr algn="l" rtl="0" eaLnBrk="1" fontAlgn="base" hangingPunct="1">
        <a:spcBef>
          <a:spcPct val="0"/>
        </a:spcBef>
        <a:spcAft>
          <a:spcPct val="0"/>
        </a:spcAft>
        <a:defRPr sz="4400">
          <a:solidFill>
            <a:schemeClr val="tx1"/>
          </a:solidFill>
          <a:latin typeface="Arial" pitchFamily="34" charset="0"/>
          <a:cs typeface="Arial" pitchFamily="34" charset="0"/>
        </a:defRPr>
      </a:lvl5pPr>
      <a:lvl6pPr marL="457200" algn="l" rtl="0" eaLnBrk="1" fontAlgn="base" hangingPunct="1">
        <a:spcBef>
          <a:spcPct val="0"/>
        </a:spcBef>
        <a:spcAft>
          <a:spcPct val="0"/>
        </a:spcAft>
        <a:defRPr sz="4400">
          <a:solidFill>
            <a:schemeClr val="tx1"/>
          </a:solidFill>
          <a:latin typeface="Arial" pitchFamily="34" charset="0"/>
          <a:cs typeface="Arial" pitchFamily="34" charset="0"/>
        </a:defRPr>
      </a:lvl6pPr>
      <a:lvl7pPr marL="914400" algn="l" rtl="0" eaLnBrk="1" fontAlgn="base" hangingPunct="1">
        <a:spcBef>
          <a:spcPct val="0"/>
        </a:spcBef>
        <a:spcAft>
          <a:spcPct val="0"/>
        </a:spcAft>
        <a:defRPr sz="4400">
          <a:solidFill>
            <a:schemeClr val="tx1"/>
          </a:solidFill>
          <a:latin typeface="Arial" pitchFamily="34" charset="0"/>
          <a:cs typeface="Arial" pitchFamily="34" charset="0"/>
        </a:defRPr>
      </a:lvl7pPr>
      <a:lvl8pPr marL="1371600" algn="l" rtl="0" eaLnBrk="1" fontAlgn="base" hangingPunct="1">
        <a:spcBef>
          <a:spcPct val="0"/>
        </a:spcBef>
        <a:spcAft>
          <a:spcPct val="0"/>
        </a:spcAft>
        <a:defRPr sz="4400">
          <a:solidFill>
            <a:schemeClr val="tx1"/>
          </a:solidFill>
          <a:latin typeface="Arial" pitchFamily="34" charset="0"/>
          <a:cs typeface="Arial" pitchFamily="34" charset="0"/>
        </a:defRPr>
      </a:lvl8pPr>
      <a:lvl9pPr marL="1828800" algn="l" rtl="0" eaLnBrk="1" fontAlgn="base" hangingPunct="1">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r>
              <a:rPr lang="en-US" smtClean="0"/>
              <a:t>Programming</a:t>
            </a:r>
          </a:p>
        </p:txBody>
      </p:sp>
      <p:sp>
        <p:nvSpPr>
          <p:cNvPr id="5123" name="Rectangle 3"/>
          <p:cNvSpPr>
            <a:spLocks noGrp="1" noChangeArrowheads="1"/>
          </p:cNvSpPr>
          <p:nvPr>
            <p:ph type="subTitle" idx="1"/>
          </p:nvPr>
        </p:nvSpPr>
        <p:spPr>
          <a:xfrm>
            <a:off x="1475656" y="4267200"/>
            <a:ext cx="7515944" cy="1752600"/>
          </a:xfrm>
        </p:spPr>
        <p:txBody>
          <a:bodyPr/>
          <a:lstStyle/>
          <a:p>
            <a:pPr eaLnBrk="1" hangingPunct="1"/>
            <a:r>
              <a:rPr lang="en-US" dirty="0" smtClean="0"/>
              <a:t>Dynamic memory allocation </a:t>
            </a:r>
          </a:p>
          <a:p>
            <a:pPr eaLnBrk="1" hangingPunct="1"/>
            <a:r>
              <a:rPr lang="en-US" dirty="0" smtClean="0"/>
              <a:t>and 	image processing</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Exercise in class</a:t>
            </a:r>
            <a:endParaRPr lang="he-IL" dirty="0"/>
          </a:p>
        </p:txBody>
      </p:sp>
      <p:sp>
        <p:nvSpPr>
          <p:cNvPr id="3" name="מציין מיקום תוכן 2"/>
          <p:cNvSpPr>
            <a:spLocks noGrp="1"/>
          </p:cNvSpPr>
          <p:nvPr>
            <p:ph idx="1"/>
          </p:nvPr>
        </p:nvSpPr>
        <p:spPr/>
        <p:txBody>
          <a:bodyPr/>
          <a:lstStyle/>
          <a:p>
            <a:pPr algn="r" rtl="1"/>
            <a:r>
              <a:rPr lang="he-IL" dirty="0" smtClean="0"/>
              <a:t>כתבו תוכנית שמסמנת נקודות לבנות בתמונה.</a:t>
            </a:r>
          </a:p>
          <a:p>
            <a:pPr algn="r" rtl="1"/>
            <a:r>
              <a:rPr lang="he-IL" dirty="0" smtClean="0"/>
              <a:t>התוכנית תקלוט מהמשתמש את ערך הפיקסל </a:t>
            </a:r>
            <a:r>
              <a:rPr lang="en-US" dirty="0" smtClean="0"/>
              <a:t>X</a:t>
            </a:r>
            <a:r>
              <a:rPr lang="he-IL" dirty="0" smtClean="0"/>
              <a:t> אותו היא מעוניינת להחליף (בטווח 0-255) </a:t>
            </a:r>
          </a:p>
          <a:p>
            <a:pPr algn="r" rtl="1"/>
            <a:r>
              <a:rPr lang="he-IL" dirty="0" smtClean="0"/>
              <a:t>התוכנית תטען תמונה ותיצור תמונה חדשה שבה כל פיקסל שערכו </a:t>
            </a:r>
            <a:r>
              <a:rPr lang="en-US" dirty="0" smtClean="0"/>
              <a:t>X</a:t>
            </a:r>
            <a:r>
              <a:rPr lang="he-IL" dirty="0" smtClean="0"/>
              <a:t> ישונה ערכו ללבן (255)</a:t>
            </a:r>
            <a:r>
              <a:rPr lang="en-US" dirty="0" smtClean="0"/>
              <a:t> </a:t>
            </a:r>
            <a:endParaRPr lang="he-IL" dirty="0" smtClean="0"/>
          </a:p>
          <a:p>
            <a:pPr algn="r" rtl="1"/>
            <a:r>
              <a:rPr lang="he-IL" dirty="0" smtClean="0"/>
              <a:t>התוכנית תשמור את התמונה לקובץ</a:t>
            </a:r>
            <a:r>
              <a:rPr lang="he-IL" smtClean="0"/>
              <a:t>. </a:t>
            </a:r>
            <a:endParaRPr lang="he-IL"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r" rtl="1"/>
            <a:r>
              <a:rPr lang="he-IL" sz="3600" dirty="0" smtClean="0"/>
              <a:t>שאלה ממבחן – תשע"א, סמסטר א',שאלה 2</a:t>
            </a:r>
          </a:p>
        </p:txBody>
      </p:sp>
      <p:sp>
        <p:nvSpPr>
          <p:cNvPr id="3" name="Content Placeholder 2"/>
          <p:cNvSpPr>
            <a:spLocks noGrp="1"/>
          </p:cNvSpPr>
          <p:nvPr>
            <p:ph idx="1"/>
          </p:nvPr>
        </p:nvSpPr>
        <p:spPr>
          <a:xfrm>
            <a:off x="468313" y="1989138"/>
            <a:ext cx="8229600" cy="3886200"/>
          </a:xfrm>
        </p:spPr>
        <p:txBody>
          <a:bodyPr/>
          <a:lstStyle/>
          <a:p>
            <a:pPr algn="r" rtl="1">
              <a:buNone/>
            </a:pPr>
            <a:r>
              <a:rPr lang="he-IL" sz="2400" dirty="0" smtClean="0"/>
              <a:t>בשאלה זו נממש קוד להצפנת "ערבול אותיות" שתתואר בפירוט בהמשך.</a:t>
            </a:r>
            <a:endParaRPr lang="en-US" sz="2400" dirty="0" smtClean="0"/>
          </a:p>
          <a:p>
            <a:pPr algn="r" rtl="1">
              <a:buNone/>
            </a:pPr>
            <a:endParaRPr lang="en-US" sz="2400" dirty="0" smtClean="0"/>
          </a:p>
          <a:p>
            <a:pPr algn="r" rtl="1">
              <a:buNone/>
            </a:pPr>
            <a:r>
              <a:rPr lang="he-IL" sz="2400" dirty="0" smtClean="0"/>
              <a:t>נתונה הפונקציה </a:t>
            </a:r>
            <a:r>
              <a:rPr lang="en-US" sz="2400" dirty="0" err="1" smtClean="0"/>
              <a:t>allocateMatrix</a:t>
            </a:r>
            <a:r>
              <a:rPr lang="he-IL" sz="2400" dirty="0" smtClean="0"/>
              <a:t> שמקצה דינמית מערך דו-מימדי של תווים, על פי המימדים שניתנו לה כפרמטרים:</a:t>
            </a:r>
          </a:p>
          <a:p>
            <a:pPr algn="r" rtl="1">
              <a:buNone/>
            </a:pPr>
            <a:r>
              <a:rPr lang="he-IL" sz="2400" dirty="0" smtClean="0"/>
              <a:t> </a:t>
            </a:r>
            <a:r>
              <a:rPr lang="en-US" sz="2400" dirty="0" smtClean="0"/>
              <a:t>rows </a:t>
            </a:r>
            <a:r>
              <a:rPr lang="he-IL" sz="2400" dirty="0" smtClean="0"/>
              <a:t>– מספר שורות, </a:t>
            </a:r>
            <a:r>
              <a:rPr lang="en-US" sz="2400" dirty="0" smtClean="0"/>
              <a:t>cols </a:t>
            </a:r>
            <a:r>
              <a:rPr lang="he-IL" sz="2400" dirty="0" smtClean="0"/>
              <a:t>– מספר עמודות. </a:t>
            </a:r>
            <a:endParaRPr lang="en-US" sz="2400" dirty="0" smtClean="0"/>
          </a:p>
          <a:p>
            <a:pPr rtl="1">
              <a:buNone/>
            </a:pPr>
            <a:r>
              <a:rPr lang="he-IL" sz="2400" dirty="0" smtClean="0"/>
              <a:t> </a:t>
            </a:r>
            <a:endParaRPr lang="en-US" sz="2400" dirty="0" smtClean="0"/>
          </a:p>
        </p:txBody>
      </p:sp>
      <p:sp>
        <p:nvSpPr>
          <p:cNvPr id="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11</a:t>
            </a:fld>
            <a:endParaRPr lang="he-IL" dirty="0"/>
          </a:p>
        </p:txBody>
      </p:sp>
      <p:grpSp>
        <p:nvGrpSpPr>
          <p:cNvPr id="5" name="Group 105"/>
          <p:cNvGrpSpPr>
            <a:grpSpLocks/>
          </p:cNvGrpSpPr>
          <p:nvPr/>
        </p:nvGrpSpPr>
        <p:grpSpPr bwMode="auto">
          <a:xfrm>
            <a:off x="899567" y="5871443"/>
            <a:ext cx="1066800" cy="231775"/>
            <a:chOff x="1401020" y="6166218"/>
            <a:chExt cx="1068302" cy="231751"/>
          </a:xfrm>
        </p:grpSpPr>
        <p:sp>
          <p:nvSpPr>
            <p:cNvPr id="6" name="Rectangle 5"/>
            <p:cNvSpPr>
              <a:spLocks noChangeArrowheads="1"/>
            </p:cNvSpPr>
            <p:nvPr/>
          </p:nvSpPr>
          <p:spPr bwMode="auto">
            <a:xfrm>
              <a:off x="2254859"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7" name="Rectangle 6"/>
            <p:cNvSpPr>
              <a:spLocks noChangeArrowheads="1"/>
            </p:cNvSpPr>
            <p:nvPr/>
          </p:nvSpPr>
          <p:spPr bwMode="auto">
            <a:xfrm>
              <a:off x="204140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8" name="Rectangle 7"/>
            <p:cNvSpPr>
              <a:spLocks noChangeArrowheads="1"/>
            </p:cNvSpPr>
            <p:nvPr/>
          </p:nvSpPr>
          <p:spPr bwMode="auto">
            <a:xfrm>
              <a:off x="182794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9" name="Rectangle 8"/>
            <p:cNvSpPr>
              <a:spLocks noChangeArrowheads="1"/>
            </p:cNvSpPr>
            <p:nvPr/>
          </p:nvSpPr>
          <p:spPr bwMode="auto">
            <a:xfrm>
              <a:off x="161448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10" name="Rectangle 9"/>
            <p:cNvSpPr>
              <a:spLocks noChangeArrowheads="1"/>
            </p:cNvSpPr>
            <p:nvPr/>
          </p:nvSpPr>
          <p:spPr bwMode="auto">
            <a:xfrm>
              <a:off x="140102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grpSp>
      <p:sp>
        <p:nvSpPr>
          <p:cNvPr id="11" name="Rectangle 4"/>
          <p:cNvSpPr>
            <a:spLocks noChangeArrowheads="1"/>
          </p:cNvSpPr>
          <p:nvPr/>
        </p:nvSpPr>
        <p:spPr bwMode="auto">
          <a:xfrm>
            <a:off x="2287042" y="4941168"/>
            <a:ext cx="215900" cy="231775"/>
          </a:xfrm>
          <a:prstGeom prst="rect">
            <a:avLst/>
          </a:prstGeom>
          <a:solidFill>
            <a:schemeClr val="accent1"/>
          </a:solidFill>
          <a:ln w="9525" algn="ctr">
            <a:solidFill>
              <a:schemeClr val="tx1"/>
            </a:solidFill>
            <a:round/>
            <a:headEnd/>
            <a:tailEnd/>
          </a:ln>
        </p:spPr>
        <p:txBody>
          <a:bodyPr>
            <a:spAutoFit/>
          </a:bodyPr>
          <a:lstStyle/>
          <a:p>
            <a:endParaRPr lang="he-IL"/>
          </a:p>
        </p:txBody>
      </p:sp>
      <p:cxnSp>
        <p:nvCxnSpPr>
          <p:cNvPr id="12" name="Straight Arrow Connector 12"/>
          <p:cNvCxnSpPr>
            <a:cxnSpLocks noChangeShapeType="1"/>
          </p:cNvCxnSpPr>
          <p:nvPr/>
        </p:nvCxnSpPr>
        <p:spPr bwMode="auto">
          <a:xfrm rot="10800000" flipV="1">
            <a:off x="899567" y="5149131"/>
            <a:ext cx="1492250" cy="722312"/>
          </a:xfrm>
          <a:prstGeom prst="straightConnector1">
            <a:avLst/>
          </a:prstGeom>
          <a:noFill/>
          <a:ln w="12700" algn="ctr">
            <a:solidFill>
              <a:schemeClr val="tx1"/>
            </a:solidFill>
            <a:round/>
            <a:headEnd type="oval" w="med" len="med"/>
            <a:tailEnd type="triangle" w="med" len="med"/>
          </a:ln>
        </p:spPr>
      </p:cxnSp>
      <p:grpSp>
        <p:nvGrpSpPr>
          <p:cNvPr id="13" name="Group 106"/>
          <p:cNvGrpSpPr>
            <a:grpSpLocks/>
          </p:cNvGrpSpPr>
          <p:nvPr/>
        </p:nvGrpSpPr>
        <p:grpSpPr bwMode="auto">
          <a:xfrm>
            <a:off x="1966367" y="5871443"/>
            <a:ext cx="1068387" cy="231775"/>
            <a:chOff x="1401020" y="6166218"/>
            <a:chExt cx="1068302" cy="231751"/>
          </a:xfrm>
        </p:grpSpPr>
        <p:sp>
          <p:nvSpPr>
            <p:cNvPr id="14" name="Rectangle 5"/>
            <p:cNvSpPr>
              <a:spLocks noChangeArrowheads="1"/>
            </p:cNvSpPr>
            <p:nvPr/>
          </p:nvSpPr>
          <p:spPr bwMode="auto">
            <a:xfrm>
              <a:off x="2254859"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15" name="Rectangle 6"/>
            <p:cNvSpPr>
              <a:spLocks noChangeArrowheads="1"/>
            </p:cNvSpPr>
            <p:nvPr/>
          </p:nvSpPr>
          <p:spPr bwMode="auto">
            <a:xfrm>
              <a:off x="204140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16" name="Rectangle 7"/>
            <p:cNvSpPr>
              <a:spLocks noChangeArrowheads="1"/>
            </p:cNvSpPr>
            <p:nvPr/>
          </p:nvSpPr>
          <p:spPr bwMode="auto">
            <a:xfrm>
              <a:off x="182794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17" name="Rectangle 8"/>
            <p:cNvSpPr>
              <a:spLocks noChangeArrowheads="1"/>
            </p:cNvSpPr>
            <p:nvPr/>
          </p:nvSpPr>
          <p:spPr bwMode="auto">
            <a:xfrm>
              <a:off x="161448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18" name="Rectangle 9"/>
            <p:cNvSpPr>
              <a:spLocks noChangeArrowheads="1"/>
            </p:cNvSpPr>
            <p:nvPr/>
          </p:nvSpPr>
          <p:spPr bwMode="auto">
            <a:xfrm>
              <a:off x="140102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grpSp>
      <p:grpSp>
        <p:nvGrpSpPr>
          <p:cNvPr id="19" name="Group 112"/>
          <p:cNvGrpSpPr>
            <a:grpSpLocks/>
          </p:cNvGrpSpPr>
          <p:nvPr/>
        </p:nvGrpSpPr>
        <p:grpSpPr bwMode="auto">
          <a:xfrm>
            <a:off x="3034754" y="5871443"/>
            <a:ext cx="1068388" cy="231775"/>
            <a:chOff x="1401020" y="6166218"/>
            <a:chExt cx="1068302" cy="231751"/>
          </a:xfrm>
        </p:grpSpPr>
        <p:sp>
          <p:nvSpPr>
            <p:cNvPr id="20" name="Rectangle 5"/>
            <p:cNvSpPr>
              <a:spLocks noChangeArrowheads="1"/>
            </p:cNvSpPr>
            <p:nvPr/>
          </p:nvSpPr>
          <p:spPr bwMode="auto">
            <a:xfrm>
              <a:off x="2254859"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1" name="Rectangle 6"/>
            <p:cNvSpPr>
              <a:spLocks noChangeArrowheads="1"/>
            </p:cNvSpPr>
            <p:nvPr/>
          </p:nvSpPr>
          <p:spPr bwMode="auto">
            <a:xfrm>
              <a:off x="204140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2" name="Rectangle 7"/>
            <p:cNvSpPr>
              <a:spLocks noChangeArrowheads="1"/>
            </p:cNvSpPr>
            <p:nvPr/>
          </p:nvSpPr>
          <p:spPr bwMode="auto">
            <a:xfrm>
              <a:off x="182794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3" name="Rectangle 8"/>
            <p:cNvSpPr>
              <a:spLocks noChangeArrowheads="1"/>
            </p:cNvSpPr>
            <p:nvPr/>
          </p:nvSpPr>
          <p:spPr bwMode="auto">
            <a:xfrm>
              <a:off x="161448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4" name="Rectangle 9"/>
            <p:cNvSpPr>
              <a:spLocks noChangeArrowheads="1"/>
            </p:cNvSpPr>
            <p:nvPr/>
          </p:nvSpPr>
          <p:spPr bwMode="auto">
            <a:xfrm>
              <a:off x="140102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grpSp>
      <p:grpSp>
        <p:nvGrpSpPr>
          <p:cNvPr id="25" name="Group 118"/>
          <p:cNvGrpSpPr>
            <a:grpSpLocks/>
          </p:cNvGrpSpPr>
          <p:nvPr/>
        </p:nvGrpSpPr>
        <p:grpSpPr bwMode="auto">
          <a:xfrm>
            <a:off x="4103142" y="5874618"/>
            <a:ext cx="1068387" cy="231775"/>
            <a:chOff x="1401020" y="6166218"/>
            <a:chExt cx="1068302" cy="231751"/>
          </a:xfrm>
        </p:grpSpPr>
        <p:sp>
          <p:nvSpPr>
            <p:cNvPr id="26" name="Rectangle 5"/>
            <p:cNvSpPr>
              <a:spLocks noChangeArrowheads="1"/>
            </p:cNvSpPr>
            <p:nvPr/>
          </p:nvSpPr>
          <p:spPr bwMode="auto">
            <a:xfrm>
              <a:off x="2254859"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7" name="Rectangle 6"/>
            <p:cNvSpPr>
              <a:spLocks noChangeArrowheads="1"/>
            </p:cNvSpPr>
            <p:nvPr/>
          </p:nvSpPr>
          <p:spPr bwMode="auto">
            <a:xfrm>
              <a:off x="204140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8" name="Rectangle 7"/>
            <p:cNvSpPr>
              <a:spLocks noChangeArrowheads="1"/>
            </p:cNvSpPr>
            <p:nvPr/>
          </p:nvSpPr>
          <p:spPr bwMode="auto">
            <a:xfrm>
              <a:off x="182794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29" name="Rectangle 8"/>
            <p:cNvSpPr>
              <a:spLocks noChangeArrowheads="1"/>
            </p:cNvSpPr>
            <p:nvPr/>
          </p:nvSpPr>
          <p:spPr bwMode="auto">
            <a:xfrm>
              <a:off x="161448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30" name="Rectangle 9"/>
            <p:cNvSpPr>
              <a:spLocks noChangeArrowheads="1"/>
            </p:cNvSpPr>
            <p:nvPr/>
          </p:nvSpPr>
          <p:spPr bwMode="auto">
            <a:xfrm>
              <a:off x="140102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grpSp>
      <p:grpSp>
        <p:nvGrpSpPr>
          <p:cNvPr id="31" name="Group 124"/>
          <p:cNvGrpSpPr>
            <a:grpSpLocks/>
          </p:cNvGrpSpPr>
          <p:nvPr/>
        </p:nvGrpSpPr>
        <p:grpSpPr bwMode="auto">
          <a:xfrm>
            <a:off x="5171529" y="5871443"/>
            <a:ext cx="1068388" cy="231775"/>
            <a:chOff x="1401020" y="6166218"/>
            <a:chExt cx="1068302" cy="231751"/>
          </a:xfrm>
        </p:grpSpPr>
        <p:sp>
          <p:nvSpPr>
            <p:cNvPr id="32" name="Rectangle 5"/>
            <p:cNvSpPr>
              <a:spLocks noChangeArrowheads="1"/>
            </p:cNvSpPr>
            <p:nvPr/>
          </p:nvSpPr>
          <p:spPr bwMode="auto">
            <a:xfrm>
              <a:off x="2254859"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33" name="Rectangle 6"/>
            <p:cNvSpPr>
              <a:spLocks noChangeArrowheads="1"/>
            </p:cNvSpPr>
            <p:nvPr/>
          </p:nvSpPr>
          <p:spPr bwMode="auto">
            <a:xfrm>
              <a:off x="204140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34" name="Rectangle 7"/>
            <p:cNvSpPr>
              <a:spLocks noChangeArrowheads="1"/>
            </p:cNvSpPr>
            <p:nvPr/>
          </p:nvSpPr>
          <p:spPr bwMode="auto">
            <a:xfrm>
              <a:off x="182794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35" name="Rectangle 8"/>
            <p:cNvSpPr>
              <a:spLocks noChangeArrowheads="1"/>
            </p:cNvSpPr>
            <p:nvPr/>
          </p:nvSpPr>
          <p:spPr bwMode="auto">
            <a:xfrm>
              <a:off x="161448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36" name="Rectangle 9"/>
            <p:cNvSpPr>
              <a:spLocks noChangeArrowheads="1"/>
            </p:cNvSpPr>
            <p:nvPr/>
          </p:nvSpPr>
          <p:spPr bwMode="auto">
            <a:xfrm>
              <a:off x="140102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grpSp>
      <p:grpSp>
        <p:nvGrpSpPr>
          <p:cNvPr id="37" name="Group 130"/>
          <p:cNvGrpSpPr>
            <a:grpSpLocks/>
          </p:cNvGrpSpPr>
          <p:nvPr/>
        </p:nvGrpSpPr>
        <p:grpSpPr bwMode="auto">
          <a:xfrm>
            <a:off x="6239917" y="5871443"/>
            <a:ext cx="1068387" cy="231775"/>
            <a:chOff x="1401020" y="6166218"/>
            <a:chExt cx="1068302" cy="231751"/>
          </a:xfrm>
        </p:grpSpPr>
        <p:sp>
          <p:nvSpPr>
            <p:cNvPr id="38" name="Rectangle 5"/>
            <p:cNvSpPr>
              <a:spLocks noChangeArrowheads="1"/>
            </p:cNvSpPr>
            <p:nvPr/>
          </p:nvSpPr>
          <p:spPr bwMode="auto">
            <a:xfrm>
              <a:off x="2254859"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39" name="Rectangle 6"/>
            <p:cNvSpPr>
              <a:spLocks noChangeArrowheads="1"/>
            </p:cNvSpPr>
            <p:nvPr/>
          </p:nvSpPr>
          <p:spPr bwMode="auto">
            <a:xfrm>
              <a:off x="204140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40" name="Rectangle 7"/>
            <p:cNvSpPr>
              <a:spLocks noChangeArrowheads="1"/>
            </p:cNvSpPr>
            <p:nvPr/>
          </p:nvSpPr>
          <p:spPr bwMode="auto">
            <a:xfrm>
              <a:off x="182794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41" name="Rectangle 8"/>
            <p:cNvSpPr>
              <a:spLocks noChangeArrowheads="1"/>
            </p:cNvSpPr>
            <p:nvPr/>
          </p:nvSpPr>
          <p:spPr bwMode="auto">
            <a:xfrm>
              <a:off x="161448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sp>
          <p:nvSpPr>
            <p:cNvPr id="42" name="Rectangle 9"/>
            <p:cNvSpPr>
              <a:spLocks noChangeArrowheads="1"/>
            </p:cNvSpPr>
            <p:nvPr/>
          </p:nvSpPr>
          <p:spPr bwMode="auto">
            <a:xfrm>
              <a:off x="1401020" y="6166218"/>
              <a:ext cx="214463" cy="231751"/>
            </a:xfrm>
            <a:prstGeom prst="rect">
              <a:avLst/>
            </a:prstGeom>
            <a:solidFill>
              <a:schemeClr val="accent1"/>
            </a:solidFill>
            <a:ln w="9525" algn="ctr">
              <a:solidFill>
                <a:schemeClr val="tx1"/>
              </a:solidFill>
              <a:round/>
              <a:headEnd/>
              <a:tailEnd/>
            </a:ln>
          </p:spPr>
          <p:txBody>
            <a:bodyPr>
              <a:spAutoFit/>
            </a:bodyPr>
            <a:lstStyle/>
            <a:p>
              <a:endParaRPr lang="he-IL"/>
            </a:p>
          </p:txBody>
        </p:sp>
      </p:grpSp>
      <p:sp>
        <p:nvSpPr>
          <p:cNvPr id="43" name="Rectangle 4"/>
          <p:cNvSpPr>
            <a:spLocks noChangeArrowheads="1"/>
          </p:cNvSpPr>
          <p:nvPr/>
        </p:nvSpPr>
        <p:spPr bwMode="auto">
          <a:xfrm>
            <a:off x="2499767" y="4941168"/>
            <a:ext cx="214312" cy="231775"/>
          </a:xfrm>
          <a:prstGeom prst="rect">
            <a:avLst/>
          </a:prstGeom>
          <a:solidFill>
            <a:schemeClr val="accent1"/>
          </a:solidFill>
          <a:ln w="9525" algn="ctr">
            <a:solidFill>
              <a:schemeClr val="tx1"/>
            </a:solidFill>
            <a:round/>
            <a:headEnd/>
            <a:tailEnd/>
          </a:ln>
        </p:spPr>
        <p:txBody>
          <a:bodyPr>
            <a:spAutoFit/>
          </a:bodyPr>
          <a:lstStyle/>
          <a:p>
            <a:endParaRPr lang="he-IL"/>
          </a:p>
        </p:txBody>
      </p:sp>
      <p:cxnSp>
        <p:nvCxnSpPr>
          <p:cNvPr id="44" name="Straight Arrow Connector 12"/>
          <p:cNvCxnSpPr>
            <a:cxnSpLocks noChangeShapeType="1"/>
          </p:cNvCxnSpPr>
          <p:nvPr/>
        </p:nvCxnSpPr>
        <p:spPr bwMode="auto">
          <a:xfrm rot="5400000">
            <a:off x="1910805" y="5179293"/>
            <a:ext cx="722312" cy="661987"/>
          </a:xfrm>
          <a:prstGeom prst="straightConnector1">
            <a:avLst/>
          </a:prstGeom>
          <a:noFill/>
          <a:ln w="12700" algn="ctr">
            <a:solidFill>
              <a:schemeClr val="tx1"/>
            </a:solidFill>
            <a:round/>
            <a:headEnd type="oval" w="med" len="med"/>
            <a:tailEnd type="triangle" w="med" len="med"/>
          </a:ln>
        </p:spPr>
      </p:cxnSp>
      <p:sp>
        <p:nvSpPr>
          <p:cNvPr id="45" name="Rectangle 4"/>
          <p:cNvSpPr>
            <a:spLocks noChangeArrowheads="1"/>
          </p:cNvSpPr>
          <p:nvPr/>
        </p:nvSpPr>
        <p:spPr bwMode="auto">
          <a:xfrm>
            <a:off x="2714079" y="4941168"/>
            <a:ext cx="214313" cy="231775"/>
          </a:xfrm>
          <a:prstGeom prst="rect">
            <a:avLst/>
          </a:prstGeom>
          <a:solidFill>
            <a:schemeClr val="accent1"/>
          </a:solidFill>
          <a:ln w="9525" algn="ctr">
            <a:solidFill>
              <a:schemeClr val="tx1"/>
            </a:solidFill>
            <a:round/>
            <a:headEnd/>
            <a:tailEnd/>
          </a:ln>
        </p:spPr>
        <p:txBody>
          <a:bodyPr>
            <a:spAutoFit/>
          </a:bodyPr>
          <a:lstStyle/>
          <a:p>
            <a:endParaRPr lang="he-IL"/>
          </a:p>
        </p:txBody>
      </p:sp>
      <p:cxnSp>
        <p:nvCxnSpPr>
          <p:cNvPr id="46" name="Straight Arrow Connector 12"/>
          <p:cNvCxnSpPr>
            <a:cxnSpLocks noChangeShapeType="1"/>
          </p:cNvCxnSpPr>
          <p:nvPr/>
        </p:nvCxnSpPr>
        <p:spPr bwMode="auto">
          <a:xfrm rot="16200000" flipH="1">
            <a:off x="2563267" y="5403131"/>
            <a:ext cx="722312" cy="214312"/>
          </a:xfrm>
          <a:prstGeom prst="straightConnector1">
            <a:avLst/>
          </a:prstGeom>
          <a:noFill/>
          <a:ln w="12700" algn="ctr">
            <a:solidFill>
              <a:schemeClr val="tx1"/>
            </a:solidFill>
            <a:round/>
            <a:headEnd type="oval" w="med" len="med"/>
            <a:tailEnd type="triangle" w="med" len="med"/>
          </a:ln>
        </p:spPr>
      </p:cxnSp>
      <p:sp>
        <p:nvSpPr>
          <p:cNvPr id="47" name="Rectangle 4"/>
          <p:cNvSpPr>
            <a:spLocks noChangeArrowheads="1"/>
          </p:cNvSpPr>
          <p:nvPr/>
        </p:nvSpPr>
        <p:spPr bwMode="auto">
          <a:xfrm>
            <a:off x="2928392" y="4941168"/>
            <a:ext cx="214312" cy="231775"/>
          </a:xfrm>
          <a:prstGeom prst="rect">
            <a:avLst/>
          </a:prstGeom>
          <a:solidFill>
            <a:schemeClr val="accent1"/>
          </a:solidFill>
          <a:ln w="9525" algn="ctr">
            <a:solidFill>
              <a:schemeClr val="tx1"/>
            </a:solidFill>
            <a:round/>
            <a:headEnd/>
            <a:tailEnd/>
          </a:ln>
        </p:spPr>
        <p:txBody>
          <a:bodyPr>
            <a:spAutoFit/>
          </a:bodyPr>
          <a:lstStyle/>
          <a:p>
            <a:endParaRPr lang="he-IL"/>
          </a:p>
        </p:txBody>
      </p:sp>
      <p:cxnSp>
        <p:nvCxnSpPr>
          <p:cNvPr id="48" name="Straight Arrow Connector 12"/>
          <p:cNvCxnSpPr>
            <a:cxnSpLocks noChangeShapeType="1"/>
          </p:cNvCxnSpPr>
          <p:nvPr/>
        </p:nvCxnSpPr>
        <p:spPr bwMode="auto">
          <a:xfrm>
            <a:off x="3031579" y="5149131"/>
            <a:ext cx="1071563" cy="722312"/>
          </a:xfrm>
          <a:prstGeom prst="straightConnector1">
            <a:avLst/>
          </a:prstGeom>
          <a:noFill/>
          <a:ln w="12700" algn="ctr">
            <a:solidFill>
              <a:schemeClr val="tx1"/>
            </a:solidFill>
            <a:round/>
            <a:headEnd type="oval" w="med" len="med"/>
            <a:tailEnd type="triangle" w="med" len="med"/>
          </a:ln>
        </p:spPr>
      </p:cxnSp>
      <p:sp>
        <p:nvSpPr>
          <p:cNvPr id="49" name="Rectangle 4"/>
          <p:cNvSpPr>
            <a:spLocks noChangeArrowheads="1"/>
          </p:cNvSpPr>
          <p:nvPr/>
        </p:nvSpPr>
        <p:spPr bwMode="auto">
          <a:xfrm>
            <a:off x="3142704" y="4941168"/>
            <a:ext cx="214313" cy="231775"/>
          </a:xfrm>
          <a:prstGeom prst="rect">
            <a:avLst/>
          </a:prstGeom>
          <a:solidFill>
            <a:schemeClr val="accent1"/>
          </a:solidFill>
          <a:ln w="9525" algn="ctr">
            <a:solidFill>
              <a:schemeClr val="tx1"/>
            </a:solidFill>
            <a:round/>
            <a:headEnd/>
            <a:tailEnd/>
          </a:ln>
        </p:spPr>
        <p:txBody>
          <a:bodyPr>
            <a:spAutoFit/>
          </a:bodyPr>
          <a:lstStyle/>
          <a:p>
            <a:endParaRPr lang="he-IL"/>
          </a:p>
        </p:txBody>
      </p:sp>
      <p:cxnSp>
        <p:nvCxnSpPr>
          <p:cNvPr id="50" name="Straight Arrow Connector 12"/>
          <p:cNvCxnSpPr>
            <a:cxnSpLocks noChangeShapeType="1"/>
          </p:cNvCxnSpPr>
          <p:nvPr/>
        </p:nvCxnSpPr>
        <p:spPr bwMode="auto">
          <a:xfrm>
            <a:off x="3245892" y="5149131"/>
            <a:ext cx="1925637" cy="722312"/>
          </a:xfrm>
          <a:prstGeom prst="straightConnector1">
            <a:avLst/>
          </a:prstGeom>
          <a:noFill/>
          <a:ln w="12700" algn="ctr">
            <a:solidFill>
              <a:schemeClr val="tx1"/>
            </a:solidFill>
            <a:round/>
            <a:headEnd type="oval" w="med" len="med"/>
            <a:tailEnd type="triangle" w="med" len="med"/>
          </a:ln>
        </p:spPr>
      </p:cxnSp>
      <p:sp>
        <p:nvSpPr>
          <p:cNvPr id="51" name="Rectangle 4"/>
          <p:cNvSpPr>
            <a:spLocks noChangeArrowheads="1"/>
          </p:cNvSpPr>
          <p:nvPr/>
        </p:nvSpPr>
        <p:spPr bwMode="auto">
          <a:xfrm>
            <a:off x="3357017" y="4941168"/>
            <a:ext cx="214312" cy="231775"/>
          </a:xfrm>
          <a:prstGeom prst="rect">
            <a:avLst/>
          </a:prstGeom>
          <a:solidFill>
            <a:schemeClr val="accent1"/>
          </a:solidFill>
          <a:ln w="9525" algn="ctr">
            <a:solidFill>
              <a:schemeClr val="tx1"/>
            </a:solidFill>
            <a:round/>
            <a:headEnd/>
            <a:tailEnd/>
          </a:ln>
        </p:spPr>
        <p:txBody>
          <a:bodyPr>
            <a:spAutoFit/>
          </a:bodyPr>
          <a:lstStyle/>
          <a:p>
            <a:endParaRPr lang="he-IL"/>
          </a:p>
        </p:txBody>
      </p:sp>
      <p:cxnSp>
        <p:nvCxnSpPr>
          <p:cNvPr id="52" name="Straight Arrow Connector 12"/>
          <p:cNvCxnSpPr>
            <a:cxnSpLocks noChangeShapeType="1"/>
          </p:cNvCxnSpPr>
          <p:nvPr/>
        </p:nvCxnSpPr>
        <p:spPr bwMode="auto">
          <a:xfrm>
            <a:off x="3460204" y="5149131"/>
            <a:ext cx="2779713" cy="722312"/>
          </a:xfrm>
          <a:prstGeom prst="straightConnector1">
            <a:avLst/>
          </a:prstGeom>
          <a:noFill/>
          <a:ln w="12700" algn="ctr">
            <a:solidFill>
              <a:schemeClr val="tx1"/>
            </a:solidFill>
            <a:round/>
            <a:headEnd type="oval"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539552" y="1484784"/>
            <a:ext cx="7992888" cy="4801314"/>
          </a:xfrm>
          <a:prstGeom prst="rect">
            <a:avLst/>
          </a:prstGeom>
          <a:solidFill>
            <a:schemeClr val="accent3"/>
          </a:solidFill>
          <a:ln>
            <a:solidFill>
              <a:schemeClr val="tx1"/>
            </a:solidFill>
          </a:ln>
        </p:spPr>
        <p:txBody>
          <a:bodyPr wrap="square" rtlCol="1">
            <a:spAutoFit/>
          </a:bodyPr>
          <a:lstStyle/>
          <a:p>
            <a:pPr algn="l" rtl="0"/>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allocateMatrix</a:t>
            </a:r>
            <a:r>
              <a:rPr lang="en-US" b="1" dirty="0" smtClean="0">
                <a:latin typeface="Courier New" pitchFamily="49" charset="0"/>
                <a:cs typeface="Courier New" pitchFamily="49" charset="0"/>
              </a:rPr>
              <a:t>(</a:t>
            </a:r>
            <a:r>
              <a:rPr lang="en-US" b="1" dirty="0" err="1" smtClean="0">
                <a:solidFill>
                  <a:schemeClr val="accent5">
                    <a:lumMod val="50000"/>
                  </a:schemeClr>
                </a:solidFill>
                <a:latin typeface="Courier New" pitchFamily="49" charset="0"/>
                <a:cs typeface="Courier New" pitchFamily="49" charset="0"/>
              </a:rPr>
              <a:t>int</a:t>
            </a:r>
            <a:r>
              <a:rPr lang="en-US" b="1" dirty="0" smtClean="0">
                <a:latin typeface="Courier New" pitchFamily="49" charset="0"/>
                <a:cs typeface="Courier New" pitchFamily="49" charset="0"/>
              </a:rPr>
              <a:t> rows, </a:t>
            </a:r>
            <a:r>
              <a:rPr lang="en-US" b="1" dirty="0" err="1" smtClean="0">
                <a:solidFill>
                  <a:schemeClr val="accent5">
                    <a:lumMod val="50000"/>
                  </a:schemeClr>
                </a:solidFill>
                <a:latin typeface="Courier New" pitchFamily="49" charset="0"/>
                <a:cs typeface="Courier New" pitchFamily="49" charset="0"/>
              </a:rPr>
              <a:t>int</a:t>
            </a:r>
            <a:r>
              <a:rPr lang="en-US" b="1" dirty="0" smtClean="0">
                <a:latin typeface="Courier New" pitchFamily="49" charset="0"/>
                <a:cs typeface="Courier New" pitchFamily="49" charset="0"/>
              </a:rPr>
              <a:t> cols){</a:t>
            </a:r>
          </a:p>
          <a:p>
            <a:pPr algn="l" rtl="0"/>
            <a:r>
              <a:rPr lang="en-US" b="1" dirty="0" smtClean="0">
                <a:latin typeface="Courier New" pitchFamily="49" charset="0"/>
                <a:cs typeface="Courier New" pitchFamily="49" charset="0"/>
              </a:rPr>
              <a:t>    </a:t>
            </a:r>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 data;</a:t>
            </a:r>
          </a:p>
          <a:p>
            <a:pPr algn="l" rtl="0"/>
            <a:r>
              <a:rPr lang="en-US" b="1" dirty="0" smtClean="0">
                <a:latin typeface="Courier New" pitchFamily="49" charset="0"/>
                <a:cs typeface="Courier New" pitchFamily="49" charset="0"/>
              </a:rPr>
              <a:t>    </a:t>
            </a:r>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 table;</a:t>
            </a:r>
          </a:p>
          <a:p>
            <a:pPr algn="l" rtl="0"/>
            <a:r>
              <a:rPr lang="en-US" b="1" dirty="0" smtClean="0">
                <a:latin typeface="Courier New" pitchFamily="49" charset="0"/>
                <a:cs typeface="Courier New" pitchFamily="49" charset="0"/>
              </a:rPr>
              <a:t>    </a:t>
            </a:r>
            <a:r>
              <a:rPr lang="en-US" b="1" dirty="0" err="1" smtClean="0">
                <a:solidFill>
                  <a:schemeClr val="accent5">
                    <a:lumMod val="50000"/>
                  </a:schemeClr>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lgn="l" rtl="0"/>
            <a:endParaRPr lang="he-IL" b="1" dirty="0" smtClean="0">
              <a:latin typeface="Courier New" pitchFamily="49" charset="0"/>
              <a:cs typeface="Courier New" pitchFamily="49" charset="0"/>
            </a:endParaRPr>
          </a:p>
          <a:p>
            <a:pPr algn="l" rtl="0"/>
            <a:r>
              <a:rPr lang="en-US" b="1" dirty="0" smtClean="0">
                <a:latin typeface="Courier New" pitchFamily="49" charset="0"/>
                <a:cs typeface="Courier New" pitchFamily="49" charset="0"/>
              </a:rPr>
              <a:t>    data = (</a:t>
            </a:r>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malloc</a:t>
            </a:r>
            <a:r>
              <a:rPr lang="en-US" b="1" dirty="0" smtClean="0">
                <a:latin typeface="Courier New" pitchFamily="49" charset="0"/>
                <a:cs typeface="Courier New" pitchFamily="49" charset="0"/>
              </a:rPr>
              <a:t>(rows * cols * </a:t>
            </a:r>
            <a:r>
              <a:rPr lang="en-US" b="1" dirty="0" err="1" smtClean="0">
                <a:solidFill>
                  <a:schemeClr val="accent5">
                    <a:lumMod val="50000"/>
                  </a:schemeClr>
                </a:solidFill>
                <a:latin typeface="Courier New" pitchFamily="49" charset="0"/>
                <a:cs typeface="Courier New" pitchFamily="49" charset="0"/>
              </a:rPr>
              <a:t>sizeof</a:t>
            </a:r>
            <a:r>
              <a:rPr lang="en-US" b="1" dirty="0" smtClean="0">
                <a:latin typeface="Courier New" pitchFamily="49" charset="0"/>
                <a:cs typeface="Courier New" pitchFamily="49" charset="0"/>
              </a:rPr>
              <a:t>(</a:t>
            </a:r>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table = (</a:t>
            </a:r>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malloc</a:t>
            </a:r>
            <a:r>
              <a:rPr lang="en-US" b="1" dirty="0" smtClean="0">
                <a:latin typeface="Courier New" pitchFamily="49" charset="0"/>
                <a:cs typeface="Courier New" pitchFamily="49" charset="0"/>
              </a:rPr>
              <a:t>(rows * </a:t>
            </a:r>
            <a:r>
              <a:rPr lang="en-US" b="1" dirty="0" err="1" smtClean="0">
                <a:solidFill>
                  <a:schemeClr val="accent5">
                    <a:lumMod val="50000"/>
                  </a:schemeClr>
                </a:solidFill>
                <a:latin typeface="Courier New" pitchFamily="49" charset="0"/>
                <a:cs typeface="Courier New" pitchFamily="49" charset="0"/>
              </a:rPr>
              <a:t>sizeof</a:t>
            </a:r>
            <a:r>
              <a:rPr lang="en-US" b="1" dirty="0" smtClean="0">
                <a:latin typeface="Courier New" pitchFamily="49" charset="0"/>
                <a:cs typeface="Courier New" pitchFamily="49" charset="0"/>
              </a:rPr>
              <a:t>(</a:t>
            </a:r>
            <a:r>
              <a:rPr lang="en-US" b="1" dirty="0" smtClean="0">
                <a:solidFill>
                  <a:schemeClr val="accent5">
                    <a:lumMod val="50000"/>
                  </a:schemeClr>
                </a:solidFill>
                <a:latin typeface="Courier New" pitchFamily="49" charset="0"/>
                <a:cs typeface="Courier New" pitchFamily="49" charset="0"/>
              </a:rPr>
              <a:t>char</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if</a:t>
            </a:r>
            <a:r>
              <a:rPr lang="en-US" b="1" dirty="0" smtClean="0">
                <a:latin typeface="Courier New" pitchFamily="49" charset="0"/>
                <a:cs typeface="Courier New" pitchFamily="49" charset="0"/>
              </a:rPr>
              <a:t> (data == NULL || table == NULL)</a:t>
            </a:r>
          </a:p>
          <a:p>
            <a:pPr algn="l" rtl="0"/>
            <a:r>
              <a:rPr lang="he-IL"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he-IL" b="1" dirty="0" smtClean="0">
              <a:latin typeface="Courier New" pitchFamily="49" charset="0"/>
              <a:cs typeface="Courier New" pitchFamily="49" charset="0"/>
            </a:endParaRP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printf</a:t>
            </a:r>
            <a:r>
              <a:rPr lang="en-US" b="1" dirty="0" smtClean="0">
                <a:latin typeface="Courier New" pitchFamily="49" charset="0"/>
                <a:cs typeface="Courier New" pitchFamily="49" charset="0"/>
              </a:rPr>
              <a:t>("memory allocation failed");</a:t>
            </a:r>
          </a:p>
          <a:p>
            <a:pPr algn="l" rtl="0"/>
            <a:r>
              <a:rPr lang="en-US" b="1" dirty="0" smtClean="0">
                <a:latin typeface="Courier New" pitchFamily="49" charset="0"/>
                <a:cs typeface="Courier New" pitchFamily="49" charset="0"/>
              </a:rPr>
              <a:t>        exit(1);</a:t>
            </a:r>
          </a:p>
          <a:p>
            <a:pPr algn="l" rtl="0"/>
            <a:r>
              <a:rPr lang="he-IL" b="1" dirty="0" smtClean="0">
                <a:latin typeface="Courier New" pitchFamily="49" charset="0"/>
                <a:cs typeface="Courier New" pitchFamily="49" charset="0"/>
              </a:rPr>
              <a:t>    </a:t>
            </a:r>
            <a:r>
              <a:rPr lang="en-US" b="1" dirty="0" smtClean="0">
                <a:latin typeface="Courier New" pitchFamily="49" charset="0"/>
                <a:cs typeface="Courier New" pitchFamily="49" charset="0"/>
              </a:rPr>
              <a:t>}</a:t>
            </a:r>
            <a:endParaRPr lang="he-IL" b="1" dirty="0" smtClean="0">
              <a:latin typeface="Courier New" pitchFamily="49" charset="0"/>
              <a:cs typeface="Courier New" pitchFamily="49" charset="0"/>
            </a:endParaRPr>
          </a:p>
          <a:p>
            <a:pPr algn="l" rtl="0"/>
            <a:r>
              <a:rPr lang="nn-NO" b="1" dirty="0" smtClean="0">
                <a:latin typeface="Courier New" pitchFamily="49" charset="0"/>
                <a:cs typeface="Courier New" pitchFamily="49" charset="0"/>
              </a:rPr>
              <a:t>    </a:t>
            </a:r>
            <a:r>
              <a:rPr lang="nn-NO" b="1" dirty="0" smtClean="0">
                <a:solidFill>
                  <a:srgbClr val="0033CC"/>
                </a:solidFill>
                <a:latin typeface="Courier New" pitchFamily="49" charset="0"/>
                <a:cs typeface="Courier New" pitchFamily="49" charset="0"/>
              </a:rPr>
              <a:t>for</a:t>
            </a:r>
            <a:r>
              <a:rPr lang="nn-NO" b="1" dirty="0" smtClean="0">
                <a:latin typeface="Courier New" pitchFamily="49" charset="0"/>
                <a:cs typeface="Courier New" pitchFamily="49" charset="0"/>
              </a:rPr>
              <a:t> (i = 0; i &lt; rows; i++) { </a:t>
            </a:r>
          </a:p>
          <a:p>
            <a:pPr algn="l" rtl="0"/>
            <a:r>
              <a:rPr lang="en-US" b="1" dirty="0" smtClean="0">
                <a:latin typeface="Courier New" pitchFamily="49" charset="0"/>
                <a:cs typeface="Courier New" pitchFamily="49" charset="0"/>
              </a:rPr>
              <a:t>        table[</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data +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cols);</a:t>
            </a:r>
          </a:p>
          <a:p>
            <a:pPr algn="l" rtl="0"/>
            <a:r>
              <a:rPr lang="en-US" b="1" dirty="0" smtClean="0">
                <a:latin typeface="Courier New" pitchFamily="49" charset="0"/>
                <a:cs typeface="Courier New" pitchFamily="49" charset="0"/>
              </a:rPr>
              <a:t>    }</a:t>
            </a:r>
            <a:endParaRPr lang="he-IL" b="1" dirty="0" smtClean="0">
              <a:latin typeface="Courier New" pitchFamily="49" charset="0"/>
              <a:cs typeface="Courier New" pitchFamily="49" charset="0"/>
            </a:endParaRP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return</a:t>
            </a:r>
            <a:r>
              <a:rPr lang="en-US" b="1" dirty="0" smtClean="0">
                <a:latin typeface="Courier New" pitchFamily="49" charset="0"/>
                <a:cs typeface="Courier New" pitchFamily="49" charset="0"/>
              </a:rPr>
              <a:t> table;</a:t>
            </a:r>
          </a:p>
          <a:p>
            <a:pPr algn="l" rtl="0"/>
            <a:r>
              <a:rPr lang="en-US" b="1" dirty="0" smtClean="0">
                <a:latin typeface="Courier New" pitchFamily="49" charset="0"/>
                <a:cs typeface="Courier New" pitchFamily="49" charset="0"/>
              </a:rPr>
              <a:t>}</a:t>
            </a:r>
            <a:endParaRPr lang="he-IL" b="1" dirty="0" smtClean="0">
              <a:latin typeface="Courier New" pitchFamily="49" charset="0"/>
              <a:cs typeface="Courier New" pitchFamily="49" charset="0"/>
            </a:endParaRP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12</a:t>
            </a:fld>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א'</a:t>
            </a:r>
            <a:endParaRPr lang="he-IL" dirty="0"/>
          </a:p>
        </p:txBody>
      </p:sp>
      <p:sp>
        <p:nvSpPr>
          <p:cNvPr id="3" name="מציין מיקום תוכן 2"/>
          <p:cNvSpPr>
            <a:spLocks noGrp="1"/>
          </p:cNvSpPr>
          <p:nvPr>
            <p:ph idx="1"/>
          </p:nvPr>
        </p:nvSpPr>
        <p:spPr>
          <a:xfrm>
            <a:off x="457200" y="1981200"/>
            <a:ext cx="8229600" cy="1807840"/>
          </a:xfrm>
        </p:spPr>
        <p:txBody>
          <a:bodyPr/>
          <a:lstStyle/>
          <a:p>
            <a:pPr algn="r" rtl="1"/>
            <a:r>
              <a:rPr lang="he-IL" sz="2800" dirty="0" smtClean="0"/>
              <a:t>ממשו את הפונקציה </a:t>
            </a:r>
            <a:r>
              <a:rPr lang="en-US" sz="2800" dirty="0" err="1" smtClean="0"/>
              <a:t>freeMatrix</a:t>
            </a:r>
            <a:r>
              <a:rPr lang="en-US" sz="2800" dirty="0" smtClean="0"/>
              <a:t> </a:t>
            </a:r>
            <a:r>
              <a:rPr lang="he-IL" sz="2800" dirty="0" smtClean="0"/>
              <a:t> המשחררת מערך דו-מימדי שהוקצה דינמית על ידי הפונקציה </a:t>
            </a:r>
            <a:r>
              <a:rPr lang="en-US" sz="2800" dirty="0" err="1" smtClean="0"/>
              <a:t>allocateMatrix</a:t>
            </a:r>
            <a:r>
              <a:rPr lang="he-IL" sz="2800" dirty="0" smtClean="0"/>
              <a:t>.</a:t>
            </a:r>
            <a:endParaRPr lang="en-US" sz="2800" dirty="0" smtClean="0"/>
          </a:p>
          <a:p>
            <a:pPr algn="r" rtl="1">
              <a:buNone/>
            </a:pPr>
            <a:r>
              <a:rPr lang="he-IL" b="1" dirty="0" smtClean="0"/>
              <a:t> </a:t>
            </a:r>
            <a:endParaRPr lang="he-IL" dirty="0"/>
          </a:p>
        </p:txBody>
      </p:sp>
      <p:sp>
        <p:nvSpPr>
          <p:cNvPr id="4" name="TextBox 3"/>
          <p:cNvSpPr txBox="1"/>
          <p:nvPr/>
        </p:nvSpPr>
        <p:spPr>
          <a:xfrm>
            <a:off x="683568" y="3861048"/>
            <a:ext cx="7632848" cy="1477328"/>
          </a:xfrm>
          <a:prstGeom prst="rect">
            <a:avLst/>
          </a:prstGeom>
          <a:solidFill>
            <a:schemeClr val="accent3"/>
          </a:solidFill>
          <a:ln>
            <a:solidFill>
              <a:schemeClr val="tx1"/>
            </a:solidFill>
          </a:ln>
        </p:spPr>
        <p:txBody>
          <a:bodyPr wrap="square" rtlCol="1">
            <a:spAutoFit/>
          </a:bodyPr>
          <a:lstStyle/>
          <a:p>
            <a:pPr algn="l" rtl="0"/>
            <a:r>
              <a:rPr lang="en-US" b="1" dirty="0" smtClean="0">
                <a:solidFill>
                  <a:srgbClr val="0033CC"/>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freeMatrix</a:t>
            </a:r>
            <a:r>
              <a:rPr lang="en-US" b="1" dirty="0" smtClean="0">
                <a:latin typeface="Courier New" pitchFamily="49" charset="0"/>
                <a:cs typeface="Courier New" pitchFamily="49" charset="0"/>
              </a:rPr>
              <a:t>(</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mat){</a:t>
            </a:r>
          </a:p>
          <a:p>
            <a:pPr algn="l" rtl="0"/>
            <a:r>
              <a:rPr lang="en-US" b="1" dirty="0" smtClean="0">
                <a:latin typeface="Courier New" pitchFamily="49" charset="0"/>
                <a:cs typeface="Courier New" pitchFamily="49" charset="0"/>
              </a:rPr>
              <a:t>	free(mat[0]);</a:t>
            </a:r>
          </a:p>
          <a:p>
            <a:pPr algn="l" rtl="0"/>
            <a:r>
              <a:rPr lang="en-US" b="1" dirty="0" smtClean="0">
                <a:latin typeface="Courier New" pitchFamily="49" charset="0"/>
                <a:cs typeface="Courier New" pitchFamily="49" charset="0"/>
              </a:rPr>
              <a:t>	free(mat);</a:t>
            </a:r>
          </a:p>
          <a:p>
            <a:r>
              <a:rPr lang="en-US" dirty="0" smtClean="0"/>
              <a:t> </a:t>
            </a:r>
          </a:p>
          <a:p>
            <a:pPr algn="l"/>
            <a:r>
              <a:rPr lang="en-US" b="1" dirty="0" smtClean="0">
                <a:latin typeface="Courier New" pitchFamily="49"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ב'</a:t>
            </a:r>
            <a:endParaRPr lang="he-IL" dirty="0"/>
          </a:p>
        </p:txBody>
      </p:sp>
      <p:sp>
        <p:nvSpPr>
          <p:cNvPr id="3" name="מציין מיקום תוכן 2"/>
          <p:cNvSpPr>
            <a:spLocks noGrp="1"/>
          </p:cNvSpPr>
          <p:nvPr>
            <p:ph idx="1"/>
          </p:nvPr>
        </p:nvSpPr>
        <p:spPr>
          <a:xfrm>
            <a:off x="467544" y="1772816"/>
            <a:ext cx="8229600" cy="1807840"/>
          </a:xfrm>
        </p:spPr>
        <p:txBody>
          <a:bodyPr/>
          <a:lstStyle/>
          <a:p>
            <a:pPr algn="r" rtl="1"/>
            <a:r>
              <a:rPr lang="he-IL" sz="2400" dirty="0" smtClean="0"/>
              <a:t>הצפנת </a:t>
            </a:r>
            <a:r>
              <a:rPr lang="he-IL" sz="2400" i="1" dirty="0" smtClean="0"/>
              <a:t>"ערבול אותיות"</a:t>
            </a:r>
            <a:r>
              <a:rPr lang="he-IL" sz="2400" dirty="0" smtClean="0"/>
              <a:t> היא הצפנה שבה מכניסים הודעה למטריצה דו </a:t>
            </a:r>
            <a:r>
              <a:rPr lang="he-IL" sz="2400" dirty="0" err="1" smtClean="0"/>
              <a:t>מימדית</a:t>
            </a:r>
            <a:r>
              <a:rPr lang="he-IL" sz="2400" dirty="0" smtClean="0"/>
              <a:t> בעלת  7 עמודות וכמות השורות </a:t>
            </a:r>
            <a:r>
              <a:rPr lang="he-IL" sz="2400" dirty="0" err="1" smtClean="0"/>
              <a:t>המינימלית</a:t>
            </a:r>
            <a:r>
              <a:rPr lang="he-IL" sz="2400" dirty="0" smtClean="0"/>
              <a:t> הדרושה להכיל את ההודעה. </a:t>
            </a:r>
          </a:p>
          <a:p>
            <a:pPr algn="r" rtl="1"/>
            <a:r>
              <a:rPr lang="he-IL" sz="2400" dirty="0" smtClean="0"/>
              <a:t>ההודעה נכתבת במטריצה שורה אחר שורה, אם השורה האחרונה לא מתמלאת, את שארית המטריצה ממלאים בתו '#' (תו זה אינו יכול להופיע במחרוזת הקלט). </a:t>
            </a:r>
            <a:endParaRPr lang="en-US" sz="2400" dirty="0" smtClean="0"/>
          </a:p>
          <a:p>
            <a:pPr algn="r" rtl="1"/>
            <a:r>
              <a:rPr lang="he-IL" sz="2400" dirty="0" smtClean="0"/>
              <a:t>ההצפנה מבוצעת על ידי קריאת האותיות מהמטריצה עמודה אחר עמודה, כמתואר באיור.</a:t>
            </a:r>
          </a:p>
          <a:p>
            <a:pPr algn="r" rtl="1">
              <a:buNone/>
            </a:pPr>
            <a:r>
              <a:rPr lang="he-IL" sz="2400" dirty="0" smtClean="0"/>
              <a:t> </a:t>
            </a:r>
            <a:endParaRPr lang="en-US" sz="2400" dirty="0" smtClean="0"/>
          </a:p>
          <a:p>
            <a:pPr algn="r" rtl="1">
              <a:buNone/>
            </a:pPr>
            <a:r>
              <a:rPr lang="he-IL" sz="2400" b="1" dirty="0" smtClean="0"/>
              <a:t> </a:t>
            </a:r>
            <a:endParaRPr lang="he-IL" sz="2400" dirty="0"/>
          </a:p>
        </p:txBody>
      </p:sp>
      <p:pic>
        <p:nvPicPr>
          <p:cNvPr id="8" name="Picture 3"/>
          <p:cNvPicPr>
            <a:picLocks noChangeAspect="1" noChangeArrowheads="1"/>
          </p:cNvPicPr>
          <p:nvPr/>
        </p:nvPicPr>
        <p:blipFill>
          <a:blip r:embed="rId2" cstate="print"/>
          <a:srcRect l="36813" t="41733" r="52162" b="49867"/>
          <a:stretch>
            <a:fillRect/>
          </a:stretch>
        </p:blipFill>
        <p:spPr bwMode="auto">
          <a:xfrm>
            <a:off x="899592" y="5013176"/>
            <a:ext cx="3360373" cy="1440160"/>
          </a:xfrm>
          <a:prstGeom prst="rect">
            <a:avLst/>
          </a:prstGeom>
          <a:noFill/>
          <a:ln w="9525">
            <a:noFill/>
            <a:miter lim="800000"/>
            <a:headEnd/>
            <a:tailEnd/>
          </a:ln>
        </p:spPr>
      </p:pic>
      <p:pic>
        <p:nvPicPr>
          <p:cNvPr id="9" name="Picture 3"/>
          <p:cNvPicPr>
            <a:picLocks noChangeAspect="1" noChangeArrowheads="1"/>
          </p:cNvPicPr>
          <p:nvPr/>
        </p:nvPicPr>
        <p:blipFill>
          <a:blip r:embed="rId2" cstate="print"/>
          <a:srcRect l="36813" t="50399" r="52162" b="40767"/>
          <a:stretch>
            <a:fillRect/>
          </a:stretch>
        </p:blipFill>
        <p:spPr bwMode="auto">
          <a:xfrm>
            <a:off x="4788024" y="5040560"/>
            <a:ext cx="3294367"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ציין מיקום תוכן 7"/>
          <p:cNvSpPr>
            <a:spLocks noGrp="1"/>
          </p:cNvSpPr>
          <p:nvPr>
            <p:ph idx="1"/>
          </p:nvPr>
        </p:nvSpPr>
        <p:spPr/>
        <p:txBody>
          <a:bodyPr/>
          <a:lstStyle/>
          <a:p>
            <a:pPr algn="r" rtl="1"/>
            <a:r>
              <a:rPr lang="he-IL" dirty="0" smtClean="0"/>
              <a:t>כדי להצפין את ההודעה הבאה</a:t>
            </a:r>
          </a:p>
          <a:p>
            <a:pPr algn="r" rtl="1"/>
            <a:endParaRPr lang="he-IL" dirty="0" smtClean="0"/>
          </a:p>
          <a:p>
            <a:pPr algn="r" rtl="1"/>
            <a:r>
              <a:rPr lang="he-IL" dirty="0" smtClean="0"/>
              <a:t>נכניס את ההודעה</a:t>
            </a:r>
          </a:p>
          <a:p>
            <a:pPr algn="r" rtl="1">
              <a:buNone/>
            </a:pPr>
            <a:r>
              <a:rPr lang="he-IL" dirty="0" smtClean="0"/>
              <a:t> למטריצה בגודל </a:t>
            </a:r>
            <a:r>
              <a:rPr lang="en-US" dirty="0" smtClean="0"/>
              <a:t>3x7</a:t>
            </a:r>
            <a:r>
              <a:rPr lang="he-IL" dirty="0" smtClean="0"/>
              <a:t>:</a:t>
            </a:r>
            <a:endParaRPr lang="en-US" dirty="0" smtClean="0"/>
          </a:p>
          <a:p>
            <a:pPr algn="r" rtl="1"/>
            <a:endParaRPr lang="he-IL" dirty="0" smtClean="0"/>
          </a:p>
          <a:p>
            <a:pPr algn="r" rtl="1"/>
            <a:r>
              <a:rPr lang="he-IL" dirty="0" smtClean="0"/>
              <a:t>וההודעה המוצפנת  שתקרא מהמטריצה  היא:</a:t>
            </a:r>
            <a:endParaRPr lang="en-US" dirty="0" smtClean="0"/>
          </a:p>
          <a:p>
            <a:pPr algn="r" rtl="1">
              <a:buNone/>
            </a:pPr>
            <a:endParaRPr lang="he-IL" dirty="0"/>
          </a:p>
        </p:txBody>
      </p:sp>
      <p:pic>
        <p:nvPicPr>
          <p:cNvPr id="80900" name="Picture 4"/>
          <p:cNvPicPr>
            <a:picLocks noChangeAspect="1" noChangeArrowheads="1"/>
          </p:cNvPicPr>
          <p:nvPr/>
        </p:nvPicPr>
        <p:blipFill>
          <a:blip r:embed="rId2" cstate="print"/>
          <a:srcRect l="36812" t="57273" r="51848" b="31154"/>
          <a:stretch>
            <a:fillRect/>
          </a:stretch>
        </p:blipFill>
        <p:spPr bwMode="auto">
          <a:xfrm>
            <a:off x="467544" y="2780928"/>
            <a:ext cx="3888432" cy="2232248"/>
          </a:xfrm>
          <a:prstGeom prst="rect">
            <a:avLst/>
          </a:prstGeom>
          <a:noFill/>
          <a:ln w="9525">
            <a:noFill/>
            <a:miter lim="800000"/>
            <a:headEnd/>
            <a:tailEnd/>
          </a:ln>
        </p:spPr>
      </p:pic>
      <p:sp>
        <p:nvSpPr>
          <p:cNvPr id="7" name="כותרת 6"/>
          <p:cNvSpPr>
            <a:spLocks noGrp="1"/>
          </p:cNvSpPr>
          <p:nvPr>
            <p:ph type="title"/>
          </p:nvPr>
        </p:nvSpPr>
        <p:spPr/>
        <p:txBody>
          <a:bodyPr/>
          <a:lstStyle/>
          <a:p>
            <a:pPr algn="r" rtl="1"/>
            <a:r>
              <a:rPr lang="he-IL" u="sng" dirty="0" smtClean="0"/>
              <a:t>לדוגמא</a:t>
            </a:r>
            <a:r>
              <a:rPr lang="he-IL" dirty="0" smtClean="0"/>
              <a:t>:</a:t>
            </a:r>
            <a:endParaRPr lang="he-IL" dirty="0"/>
          </a:p>
        </p:txBody>
      </p:sp>
      <p:pic>
        <p:nvPicPr>
          <p:cNvPr id="9" name="Picture 4"/>
          <p:cNvPicPr>
            <a:picLocks noChangeAspect="1" noChangeArrowheads="1"/>
          </p:cNvPicPr>
          <p:nvPr/>
        </p:nvPicPr>
        <p:blipFill>
          <a:blip r:embed="rId2" cstate="print"/>
          <a:srcRect l="36812" t="68430" r="48804" b="28167"/>
          <a:stretch>
            <a:fillRect/>
          </a:stretch>
        </p:blipFill>
        <p:spPr bwMode="auto">
          <a:xfrm>
            <a:off x="467544" y="5517232"/>
            <a:ext cx="4932040" cy="65645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1052736"/>
            <a:ext cx="8229600" cy="5040560"/>
          </a:xfrm>
        </p:spPr>
        <p:txBody>
          <a:bodyPr/>
          <a:lstStyle/>
          <a:p>
            <a:pPr algn="r" rtl="1"/>
            <a:r>
              <a:rPr lang="he-IL" dirty="0" smtClean="0"/>
              <a:t>הפונקציה </a:t>
            </a:r>
            <a:r>
              <a:rPr lang="en-US" dirty="0" err="1" smtClean="0"/>
              <a:t>fillMatrix</a:t>
            </a:r>
            <a:r>
              <a:rPr lang="he-IL" dirty="0" smtClean="0"/>
              <a:t> מקבלת מערך דו-מימדי (</a:t>
            </a:r>
            <a:r>
              <a:rPr lang="en-US" dirty="0" smtClean="0"/>
              <a:t>table</a:t>
            </a:r>
            <a:r>
              <a:rPr lang="he-IL" dirty="0" smtClean="0"/>
              <a:t>), את מספר השורות והעמודות בו (</a:t>
            </a:r>
            <a:r>
              <a:rPr lang="en-US" dirty="0" smtClean="0"/>
              <a:t>rows, cols</a:t>
            </a:r>
            <a:r>
              <a:rPr lang="he-IL" dirty="0" smtClean="0"/>
              <a:t>) ואת המחרוזת שיש להצפין. </a:t>
            </a:r>
          </a:p>
          <a:p>
            <a:pPr algn="r" rtl="1"/>
            <a:r>
              <a:rPr lang="he-IL" dirty="0" smtClean="0"/>
              <a:t>הפונקציה תמלא את המטריצה בתווי ההודעה (ובתווי '#') כמתואר למעלה. ניתן להניח ש-</a:t>
            </a:r>
            <a:r>
              <a:rPr lang="en-US" dirty="0" smtClean="0"/>
              <a:t>rows</a:t>
            </a:r>
            <a:r>
              <a:rPr lang="he-IL" dirty="0" smtClean="0"/>
              <a:t> חושב נכון על פי אורך ההודעה ומספר העמודות.</a:t>
            </a:r>
            <a:endParaRPr lang="en-US" dirty="0" smtClean="0"/>
          </a:p>
          <a:p>
            <a:pPr algn="l">
              <a:buNone/>
            </a:pPr>
            <a:endParaRPr lang="en-US" dirty="0" smtClean="0"/>
          </a:p>
          <a:p>
            <a:pPr algn="l">
              <a:buNone/>
            </a:pPr>
            <a:r>
              <a:rPr lang="en-US" sz="2800" b="1" kern="1200" dirty="0" smtClean="0">
                <a:latin typeface="Courier New" pitchFamily="49" charset="0"/>
                <a:cs typeface="Courier New" pitchFamily="49" charset="0"/>
              </a:rPr>
              <a:t>void </a:t>
            </a:r>
            <a:r>
              <a:rPr lang="en-US" sz="2800" b="1" kern="1200" dirty="0" err="1" smtClean="0">
                <a:latin typeface="Courier New" pitchFamily="49" charset="0"/>
                <a:cs typeface="Courier New" pitchFamily="49" charset="0"/>
              </a:rPr>
              <a:t>fillMatrix</a:t>
            </a:r>
            <a:r>
              <a:rPr lang="en-US" sz="2800" b="1" kern="1200" dirty="0" smtClean="0">
                <a:latin typeface="Courier New" pitchFamily="49" charset="0"/>
                <a:cs typeface="Courier New" pitchFamily="49" charset="0"/>
              </a:rPr>
              <a:t>(char** table, </a:t>
            </a:r>
            <a:r>
              <a:rPr lang="en-US" sz="2800" b="1" kern="1200" dirty="0" err="1" smtClean="0">
                <a:latin typeface="Courier New" pitchFamily="49" charset="0"/>
                <a:cs typeface="Courier New" pitchFamily="49" charset="0"/>
              </a:rPr>
              <a:t>int</a:t>
            </a:r>
            <a:r>
              <a:rPr lang="en-US" sz="2800" b="1" kern="1200" dirty="0" smtClean="0">
                <a:latin typeface="Courier New" pitchFamily="49" charset="0"/>
                <a:cs typeface="Courier New" pitchFamily="49" charset="0"/>
              </a:rPr>
              <a:t> 			rows, </a:t>
            </a:r>
            <a:r>
              <a:rPr lang="en-US" sz="2800" b="1" kern="1200" dirty="0" err="1" smtClean="0">
                <a:latin typeface="Courier New" pitchFamily="49" charset="0"/>
                <a:cs typeface="Courier New" pitchFamily="49" charset="0"/>
              </a:rPr>
              <a:t>int</a:t>
            </a:r>
            <a:r>
              <a:rPr lang="en-US" sz="2800" b="1" kern="1200" dirty="0" smtClean="0">
                <a:latin typeface="Courier New" pitchFamily="49" charset="0"/>
                <a:cs typeface="Courier New" pitchFamily="49" charset="0"/>
              </a:rPr>
              <a:t> cols, </a:t>
            </a:r>
            <a:r>
              <a:rPr lang="he-IL" sz="2800" b="1" kern="1200" dirty="0" smtClean="0">
                <a:latin typeface="Courier New" pitchFamily="49" charset="0"/>
                <a:cs typeface="Courier New" pitchFamily="49" charset="0"/>
              </a:rPr>
              <a:t> </a:t>
            </a:r>
            <a:r>
              <a:rPr lang="en-US" sz="2800" b="1" kern="1200" dirty="0" smtClean="0">
                <a:latin typeface="Courier New" pitchFamily="49" charset="0"/>
                <a:cs typeface="Courier New" pitchFamily="49" charset="0"/>
              </a:rPr>
              <a:t>char* </a:t>
            </a:r>
            <a:r>
              <a:rPr lang="en-US" sz="2800" b="1" kern="1200" dirty="0" err="1" smtClean="0">
                <a:latin typeface="Courier New" pitchFamily="49" charset="0"/>
                <a:cs typeface="Courier New" pitchFamily="49" charset="0"/>
              </a:rPr>
              <a:t>msg</a:t>
            </a:r>
            <a:r>
              <a:rPr lang="en-US" sz="2800" b="1" kern="1200" dirty="0" smtClean="0">
                <a:latin typeface="Courier New" pitchFamily="49" charset="0"/>
                <a:cs typeface="Courier New" pitchFamily="49" charset="0"/>
              </a:rPr>
              <a:t>);</a:t>
            </a:r>
          </a:p>
          <a:p>
            <a:pPr algn="r" rtl="1">
              <a:buNone/>
            </a:pPr>
            <a:r>
              <a:rPr lang="he-IL" sz="1400" b="1" kern="1200" dirty="0" smtClean="0">
                <a:latin typeface="Courier New" pitchFamily="49" charset="0"/>
                <a:cs typeface="Courier New" pitchFamily="49" charset="0"/>
              </a:rPr>
              <a:t> </a:t>
            </a:r>
            <a:endParaRPr lang="en-US" sz="1400" b="1" kern="1200" dirty="0" smtClean="0">
              <a:latin typeface="Courier New" pitchFamily="49" charset="0"/>
              <a:cs typeface="Courier New" pitchFamily="49" charset="0"/>
            </a:endParaRPr>
          </a:p>
          <a:p>
            <a:pPr rtl="1">
              <a:buNone/>
            </a:pPr>
            <a:r>
              <a:rPr lang="he-IL" dirty="0" smtClean="0"/>
              <a:t> </a:t>
            </a:r>
            <a:endParaRPr lang="en-US" dirty="0" smtClean="0"/>
          </a:p>
          <a:p>
            <a:pPr algn="r" rtl="1"/>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683568" y="1916832"/>
            <a:ext cx="7992888" cy="2308324"/>
          </a:xfrm>
          <a:prstGeom prst="rect">
            <a:avLst/>
          </a:prstGeom>
          <a:solidFill>
            <a:schemeClr val="accent3"/>
          </a:solidFill>
          <a:ln>
            <a:solidFill>
              <a:schemeClr val="tx1"/>
            </a:solidFill>
          </a:ln>
        </p:spPr>
        <p:txBody>
          <a:bodyPr wrap="square" rtlCol="1">
            <a:spAutoFit/>
          </a:bodyPr>
          <a:lstStyle/>
          <a:p>
            <a:pPr algn="l" rtl="0"/>
            <a:r>
              <a:rPr lang="en-US" b="1" dirty="0" smtClean="0">
                <a:solidFill>
                  <a:srgbClr val="0033CC"/>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fillMatrix</a:t>
            </a:r>
            <a:r>
              <a:rPr lang="en-US" b="1" dirty="0" smtClean="0">
                <a:latin typeface="Courier New" pitchFamily="49" charset="0"/>
                <a:cs typeface="Courier New" pitchFamily="49" charset="0"/>
              </a:rPr>
              <a:t>(</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table,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rows,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cols,</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msg</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strlen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msg</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strcpy</a:t>
            </a:r>
            <a:r>
              <a:rPr lang="en-US" b="1" dirty="0" smtClean="0">
                <a:latin typeface="Courier New" pitchFamily="49" charset="0"/>
                <a:cs typeface="Courier New" pitchFamily="49" charset="0"/>
              </a:rPr>
              <a:t>(*table, </a:t>
            </a:r>
            <a:r>
              <a:rPr lang="en-US" b="1" dirty="0" err="1" smtClean="0">
                <a:latin typeface="Courier New" pitchFamily="49" charset="0"/>
                <a:cs typeface="Courier New" pitchFamily="49" charset="0"/>
              </a:rPr>
              <a:t>msg</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while</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&lt; rows*cols)</a:t>
            </a:r>
          </a:p>
          <a:p>
            <a:pPr algn="l" rtl="0"/>
            <a:r>
              <a:rPr lang="en-US" b="1" dirty="0" smtClean="0">
                <a:latin typeface="Courier New" pitchFamily="49" charset="0"/>
                <a:cs typeface="Courier New" pitchFamily="49" charset="0"/>
              </a:rPr>
              <a:t>		table[0][</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a:t>
            </a:r>
          </a:p>
          <a:p>
            <a:pPr algn="l" rtl="0"/>
            <a:r>
              <a:rPr lang="en-US" b="1" dirty="0" smtClean="0">
                <a:latin typeface="Courier New" pitchFamily="49" charset="0"/>
                <a:cs typeface="Courier New" pitchFamily="49" charset="0"/>
              </a:rPr>
              <a:t>}</a:t>
            </a: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17</a:t>
            </a:fld>
            <a:endParaRPr lang="he-I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1560" y="908720"/>
            <a:ext cx="8229600" cy="5040560"/>
          </a:xfrm>
        </p:spPr>
        <p:txBody>
          <a:bodyPr/>
          <a:lstStyle/>
          <a:p>
            <a:pPr algn="r" rtl="1"/>
            <a:r>
              <a:rPr lang="he-IL" dirty="0" smtClean="0"/>
              <a:t>הפונקציה </a:t>
            </a:r>
            <a:r>
              <a:rPr lang="en-US" dirty="0" err="1" smtClean="0"/>
              <a:t>readCode</a:t>
            </a:r>
            <a:r>
              <a:rPr lang="he-IL" dirty="0" smtClean="0"/>
              <a:t> מקבלת מערך דו-מימדי (</a:t>
            </a:r>
            <a:r>
              <a:rPr lang="en-US" dirty="0" smtClean="0"/>
              <a:t>table</a:t>
            </a:r>
            <a:r>
              <a:rPr lang="he-IL" dirty="0" smtClean="0"/>
              <a:t>) המכיל הודעה ואת מספר השורות והעמודות בו (</a:t>
            </a:r>
            <a:r>
              <a:rPr lang="en-US" dirty="0" smtClean="0"/>
              <a:t>rows, cols</a:t>
            </a:r>
            <a:r>
              <a:rPr lang="he-IL" dirty="0" smtClean="0"/>
              <a:t>). הפרמטר </a:t>
            </a:r>
            <a:r>
              <a:rPr lang="en-US" dirty="0" smtClean="0"/>
              <a:t>code </a:t>
            </a:r>
            <a:r>
              <a:rPr lang="he-IL" dirty="0" smtClean="0"/>
              <a:t>מצביע לתחילת מערך של תווים. </a:t>
            </a:r>
          </a:p>
          <a:p>
            <a:pPr algn="r" rtl="1"/>
            <a:r>
              <a:rPr lang="he-IL" dirty="0" smtClean="0"/>
              <a:t>הפונקציה תקרא מהמטריצה את ההודעה המוצפנת ותשמור אותה כמחרוזת במערך </a:t>
            </a:r>
            <a:r>
              <a:rPr lang="en-US" dirty="0" smtClean="0"/>
              <a:t>code</a:t>
            </a:r>
            <a:r>
              <a:rPr lang="he-IL" dirty="0" smtClean="0"/>
              <a:t>. </a:t>
            </a:r>
          </a:p>
          <a:p>
            <a:pPr algn="r" rtl="1"/>
            <a:r>
              <a:rPr lang="he-IL" dirty="0" smtClean="0"/>
              <a:t>ניתן להניח שהמערך בגודל מספיק.</a:t>
            </a:r>
            <a:endParaRPr lang="en-US" dirty="0" smtClean="0"/>
          </a:p>
          <a:p>
            <a:pPr algn="l">
              <a:buNone/>
            </a:pPr>
            <a:endParaRPr lang="en-US" dirty="0" smtClean="0"/>
          </a:p>
          <a:p>
            <a:pPr>
              <a:buNone/>
            </a:pPr>
            <a:r>
              <a:rPr lang="en-US" sz="2800" b="1" kern="1200" dirty="0" smtClean="0">
                <a:latin typeface="Courier New" pitchFamily="49" charset="0"/>
                <a:cs typeface="Courier New" pitchFamily="49" charset="0"/>
              </a:rPr>
              <a:t>void </a:t>
            </a:r>
            <a:r>
              <a:rPr lang="en-US" sz="2800" b="1" kern="1200" dirty="0" err="1" smtClean="0">
                <a:latin typeface="Courier New" pitchFamily="49" charset="0"/>
                <a:cs typeface="Courier New" pitchFamily="49" charset="0"/>
              </a:rPr>
              <a:t>readCode</a:t>
            </a:r>
            <a:r>
              <a:rPr lang="en-US" sz="2800" b="1" kern="1200" dirty="0" smtClean="0">
                <a:latin typeface="Courier New" pitchFamily="49" charset="0"/>
                <a:cs typeface="Courier New" pitchFamily="49" charset="0"/>
              </a:rPr>
              <a:t>(char** table, </a:t>
            </a:r>
            <a:r>
              <a:rPr lang="en-US" sz="2800" b="1" kern="1200" dirty="0" err="1" smtClean="0">
                <a:latin typeface="Courier New" pitchFamily="49" charset="0"/>
                <a:cs typeface="Courier New" pitchFamily="49" charset="0"/>
              </a:rPr>
              <a:t>int</a:t>
            </a:r>
            <a:r>
              <a:rPr lang="en-US" sz="2800" b="1" kern="1200" dirty="0" smtClean="0">
                <a:latin typeface="Courier New" pitchFamily="49" charset="0"/>
                <a:cs typeface="Courier New" pitchFamily="49" charset="0"/>
              </a:rPr>
              <a:t> rows, 		</a:t>
            </a:r>
            <a:r>
              <a:rPr lang="en-US" sz="2800" b="1" kern="1200" dirty="0" err="1" smtClean="0">
                <a:latin typeface="Courier New" pitchFamily="49" charset="0"/>
                <a:cs typeface="Courier New" pitchFamily="49" charset="0"/>
              </a:rPr>
              <a:t>int</a:t>
            </a:r>
            <a:r>
              <a:rPr lang="en-US" sz="2800" b="1" kern="1200" dirty="0" smtClean="0">
                <a:latin typeface="Courier New" pitchFamily="49" charset="0"/>
                <a:cs typeface="Courier New" pitchFamily="49" charset="0"/>
              </a:rPr>
              <a:t> cols, char* code);</a:t>
            </a:r>
          </a:p>
          <a:p>
            <a:pPr algn="r" rtl="1">
              <a:buNone/>
            </a:pPr>
            <a:r>
              <a:rPr lang="he-IL" sz="1400" b="1" kern="1200" dirty="0" smtClean="0">
                <a:latin typeface="Courier New" pitchFamily="49" charset="0"/>
                <a:cs typeface="Courier New" pitchFamily="49" charset="0"/>
              </a:rPr>
              <a:t> </a:t>
            </a:r>
            <a:endParaRPr lang="en-US" sz="1400" b="1" kern="1200" dirty="0" smtClean="0">
              <a:latin typeface="Courier New" pitchFamily="49" charset="0"/>
              <a:cs typeface="Courier New" pitchFamily="49" charset="0"/>
            </a:endParaRPr>
          </a:p>
          <a:p>
            <a:pPr rtl="1">
              <a:buNone/>
            </a:pPr>
            <a:r>
              <a:rPr lang="he-IL" dirty="0" smtClean="0"/>
              <a:t> </a:t>
            </a:r>
            <a:endParaRPr lang="en-US" dirty="0" smtClean="0"/>
          </a:p>
          <a:p>
            <a:pPr algn="r" rtl="1"/>
            <a:endParaRPr lang="he-I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683568" y="1916832"/>
            <a:ext cx="7992888" cy="2585323"/>
          </a:xfrm>
          <a:prstGeom prst="rect">
            <a:avLst/>
          </a:prstGeom>
          <a:solidFill>
            <a:schemeClr val="accent3"/>
          </a:solidFill>
          <a:ln>
            <a:solidFill>
              <a:schemeClr val="tx1"/>
            </a:solidFill>
          </a:ln>
        </p:spPr>
        <p:txBody>
          <a:bodyPr wrap="square" rtlCol="1">
            <a:spAutoFit/>
          </a:bodyPr>
          <a:lstStyle/>
          <a:p>
            <a:pPr algn="l" rtl="0"/>
            <a:r>
              <a:rPr lang="en-US" b="1" dirty="0" smtClean="0">
                <a:solidFill>
                  <a:srgbClr val="0033CC"/>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readCode</a:t>
            </a:r>
            <a:r>
              <a:rPr lang="en-US" b="1" dirty="0" smtClean="0">
                <a:latin typeface="Courier New" pitchFamily="49" charset="0"/>
                <a:cs typeface="Courier New" pitchFamily="49" charset="0"/>
              </a:rPr>
              <a:t>(</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table,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rows,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cols, </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code)</a:t>
            </a:r>
          </a:p>
          <a:p>
            <a:pPr algn="l" rtl="0"/>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pt-BR" b="1" dirty="0" smtClean="0">
                <a:solidFill>
                  <a:srgbClr val="0033CC"/>
                </a:solidFill>
                <a:latin typeface="Courier New" pitchFamily="49" charset="0"/>
                <a:cs typeface="Courier New" pitchFamily="49" charset="0"/>
              </a:rPr>
              <a:t>int</a:t>
            </a:r>
            <a:r>
              <a:rPr lang="pt-BR" b="1" dirty="0" smtClean="0">
                <a:latin typeface="Courier New" pitchFamily="49" charset="0"/>
                <a:cs typeface="Courier New" pitchFamily="49" charset="0"/>
              </a:rPr>
              <a:t> c, r, i = 0;</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for </a:t>
            </a:r>
            <a:r>
              <a:rPr lang="en-US" b="1" dirty="0" smtClean="0">
                <a:latin typeface="Courier New" pitchFamily="49" charset="0"/>
                <a:cs typeface="Courier New" pitchFamily="49" charset="0"/>
              </a:rPr>
              <a:t>(c = 0; c &lt; cols; ++c)</a:t>
            </a:r>
          </a:p>
          <a:p>
            <a:pPr algn="l" rtl="0"/>
            <a:r>
              <a:rPr lang="pt-BR" b="1" dirty="0" smtClean="0">
                <a:latin typeface="Courier New" pitchFamily="49" charset="0"/>
                <a:cs typeface="Courier New" pitchFamily="49" charset="0"/>
              </a:rPr>
              <a:t>		</a:t>
            </a:r>
            <a:r>
              <a:rPr lang="pt-BR" b="1" dirty="0" smtClean="0">
                <a:solidFill>
                  <a:srgbClr val="0033CC"/>
                </a:solidFill>
                <a:latin typeface="Courier New" pitchFamily="49" charset="0"/>
                <a:cs typeface="Courier New" pitchFamily="49" charset="0"/>
              </a:rPr>
              <a:t>for</a:t>
            </a:r>
            <a:r>
              <a:rPr lang="pt-BR" b="1" dirty="0" smtClean="0">
                <a:latin typeface="Courier New" pitchFamily="49" charset="0"/>
                <a:cs typeface="Courier New" pitchFamily="49" charset="0"/>
              </a:rPr>
              <a:t> (r = 0; r &lt; rows; ++r)</a:t>
            </a:r>
          </a:p>
          <a:p>
            <a:pPr algn="l" rtl="0"/>
            <a:r>
              <a:rPr lang="en-US" b="1" dirty="0" smtClean="0">
                <a:latin typeface="Courier New" pitchFamily="49" charset="0"/>
                <a:cs typeface="Courier New" pitchFamily="49" charset="0"/>
              </a:rPr>
              <a:t>			code[</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table[r][c];</a:t>
            </a:r>
          </a:p>
          <a:p>
            <a:pPr algn="l" rtl="0"/>
            <a:r>
              <a:rPr lang="en-US" b="1" dirty="0" smtClean="0">
                <a:latin typeface="Courier New" pitchFamily="49" charset="0"/>
                <a:cs typeface="Courier New" pitchFamily="49" charset="0"/>
              </a:rPr>
              <a:t>	code[</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'\0';</a:t>
            </a:r>
          </a:p>
          <a:p>
            <a:pPr algn="l" rtl="0"/>
            <a:r>
              <a:rPr lang="en-US" b="1" dirty="0" smtClean="0">
                <a:latin typeface="Courier New" pitchFamily="49" charset="0"/>
                <a:cs typeface="Courier New" pitchFamily="49" charset="0"/>
              </a:rPr>
              <a:t>}</a:t>
            </a: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19</a:t>
            </a:fld>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smtClean="0"/>
              <a:t>עיבוד תמונה</a:t>
            </a:r>
            <a:endParaRPr lang="he-IL" dirty="0"/>
          </a:p>
        </p:txBody>
      </p:sp>
      <p:sp>
        <p:nvSpPr>
          <p:cNvPr id="3" name="מציין מיקום תוכן 2"/>
          <p:cNvSpPr>
            <a:spLocks noGrp="1"/>
          </p:cNvSpPr>
          <p:nvPr>
            <p:ph idx="1"/>
          </p:nvPr>
        </p:nvSpPr>
        <p:spPr/>
        <p:txBody>
          <a:bodyPr/>
          <a:lstStyle/>
          <a:p>
            <a:pPr algn="r" rtl="1"/>
            <a:r>
              <a:rPr lang="he-IL" dirty="0" smtClean="0"/>
              <a:t>נייצג תמונה </a:t>
            </a:r>
            <a:r>
              <a:rPr lang="en-US" dirty="0" smtClean="0"/>
              <a:t>BMP</a:t>
            </a:r>
            <a:r>
              <a:rPr lang="he-IL" dirty="0" smtClean="0"/>
              <a:t> ע"י מערך חד-מימדי שיכיל את הפיקסלים של התמונה בגווני אפור (0-255)</a:t>
            </a:r>
          </a:p>
          <a:p>
            <a:pPr algn="r" rtl="1">
              <a:buNone/>
            </a:pPr>
            <a:r>
              <a:rPr lang="he-IL" dirty="0" smtClean="0"/>
              <a:t>	ומבנה מסוג </a:t>
            </a:r>
            <a:r>
              <a:rPr lang="en-US" dirty="0" smtClean="0"/>
              <a:t>BMPHEADER</a:t>
            </a:r>
            <a:r>
              <a:rPr lang="he-IL" dirty="0" smtClean="0"/>
              <a:t> שיכיל את האינפורמציה על התמונה. </a:t>
            </a:r>
          </a:p>
          <a:p>
            <a:pPr algn="r" rtl="1">
              <a:buNone/>
            </a:pPr>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ג'</a:t>
            </a:r>
            <a:endParaRPr lang="he-IL" dirty="0"/>
          </a:p>
        </p:txBody>
      </p:sp>
      <p:sp>
        <p:nvSpPr>
          <p:cNvPr id="3" name="מציין מיקום תוכן 2"/>
          <p:cNvSpPr>
            <a:spLocks noGrp="1"/>
          </p:cNvSpPr>
          <p:nvPr>
            <p:ph idx="1"/>
          </p:nvPr>
        </p:nvSpPr>
        <p:spPr>
          <a:xfrm>
            <a:off x="467544" y="1772816"/>
            <a:ext cx="8229600" cy="1807840"/>
          </a:xfrm>
        </p:spPr>
        <p:txBody>
          <a:bodyPr/>
          <a:lstStyle/>
          <a:p>
            <a:pPr algn="r" rtl="1"/>
            <a:r>
              <a:rPr lang="he-IL" sz="2400" dirty="0" smtClean="0"/>
              <a:t>כתבו פונקציה המצפינה הודעה בשיטת </a:t>
            </a:r>
            <a:r>
              <a:rPr lang="he-IL" sz="2400" i="1" dirty="0" smtClean="0"/>
              <a:t>"ערבול אותיות"</a:t>
            </a:r>
            <a:r>
              <a:rPr lang="he-IL" sz="2400" dirty="0" smtClean="0"/>
              <a:t>. </a:t>
            </a:r>
          </a:p>
          <a:p>
            <a:pPr algn="l">
              <a:buNone/>
            </a:pPr>
            <a:endParaRPr lang="en-US" sz="2400" b="1" kern="1200" dirty="0" smtClean="0">
              <a:latin typeface="Courier New" pitchFamily="49" charset="0"/>
              <a:cs typeface="Courier New" pitchFamily="49" charset="0"/>
            </a:endParaRPr>
          </a:p>
          <a:p>
            <a:pPr algn="l">
              <a:buNone/>
            </a:pPr>
            <a:r>
              <a:rPr lang="en-US" sz="2400" b="1" kern="1200" dirty="0" smtClean="0">
                <a:latin typeface="Courier New" pitchFamily="49" charset="0"/>
                <a:cs typeface="Courier New" pitchFamily="49" charset="0"/>
              </a:rPr>
              <a:t>void encrypt(char* </a:t>
            </a:r>
            <a:r>
              <a:rPr lang="en-US" sz="2400" b="1" kern="1200" dirty="0" err="1" smtClean="0">
                <a:latin typeface="Courier New" pitchFamily="49" charset="0"/>
                <a:cs typeface="Courier New" pitchFamily="49" charset="0"/>
              </a:rPr>
              <a:t>msg</a:t>
            </a:r>
            <a:r>
              <a:rPr lang="en-US" sz="2400" b="1" kern="1200" dirty="0" smtClean="0">
                <a:latin typeface="Courier New" pitchFamily="49" charset="0"/>
                <a:cs typeface="Courier New" pitchFamily="49" charset="0"/>
              </a:rPr>
              <a:t>, char* code)</a:t>
            </a:r>
          </a:p>
          <a:p>
            <a:pPr algn="r" rtl="1"/>
            <a:endParaRPr lang="he-IL" sz="2400" dirty="0" smtClean="0"/>
          </a:p>
          <a:p>
            <a:pPr algn="r" rtl="1"/>
            <a:r>
              <a:rPr lang="he-IL" sz="2400" dirty="0" smtClean="0"/>
              <a:t>הפונקציה </a:t>
            </a:r>
            <a:r>
              <a:rPr lang="en-US" sz="2400" dirty="0" smtClean="0"/>
              <a:t>encrypt</a:t>
            </a:r>
            <a:r>
              <a:rPr lang="he-IL" sz="2400" dirty="0" smtClean="0"/>
              <a:t> מקבלת מחרוזת </a:t>
            </a:r>
            <a:r>
              <a:rPr lang="en-US" sz="2400" dirty="0" err="1" smtClean="0"/>
              <a:t>msg</a:t>
            </a:r>
            <a:r>
              <a:rPr lang="he-IL" sz="2400" dirty="0" smtClean="0"/>
              <a:t> אותה היא מצפינה, ואת המחרוזת המוצפנת היא כותבת למחרוזת </a:t>
            </a:r>
            <a:r>
              <a:rPr lang="en-US" sz="2400" dirty="0" smtClean="0"/>
              <a:t>code</a:t>
            </a:r>
            <a:r>
              <a:rPr lang="he-IL" sz="2400" dirty="0" smtClean="0"/>
              <a:t>. </a:t>
            </a:r>
          </a:p>
          <a:p>
            <a:pPr algn="r" rtl="1"/>
            <a:r>
              <a:rPr lang="he-IL" sz="2400" dirty="0" smtClean="0"/>
              <a:t>תהליך ההצפנה מתבצע כפי שתואר בסעיף ב'. ניתן להניח ש-</a:t>
            </a:r>
            <a:r>
              <a:rPr lang="en-US" sz="2400" dirty="0" smtClean="0"/>
              <a:t>code </a:t>
            </a:r>
            <a:r>
              <a:rPr lang="he-IL" sz="2400" dirty="0" smtClean="0"/>
              <a:t>הוא מצביע לתחילת מערך של </a:t>
            </a:r>
            <a:r>
              <a:rPr lang="he-IL" sz="2400" dirty="0" err="1" smtClean="0"/>
              <a:t>תוים</a:t>
            </a:r>
            <a:r>
              <a:rPr lang="he-IL" sz="2400" dirty="0" smtClean="0"/>
              <a:t> בגודל המספיק כדי להכיל את המחרוזת המוצפנת.</a:t>
            </a:r>
            <a:endParaRPr lang="en-US" sz="2400" dirty="0" smtClean="0"/>
          </a:p>
          <a:p>
            <a:pPr algn="r" rtl="1"/>
            <a:r>
              <a:rPr lang="he-IL" sz="2400" dirty="0" smtClean="0"/>
              <a:t>בפונקציה זו יש להשתמש בכל הפונקציות שהוגדרו בסעיפים הקודמים.</a:t>
            </a:r>
            <a:endParaRPr lang="en-US" sz="2400" dirty="0" smtClean="0"/>
          </a:p>
          <a:p>
            <a:pPr algn="r" rtl="1">
              <a:buNone/>
            </a:pPr>
            <a:endParaRPr lang="en-US" sz="2400" dirty="0" smtClean="0"/>
          </a:p>
          <a:p>
            <a:pPr algn="r" rtl="1">
              <a:buNone/>
            </a:pPr>
            <a:r>
              <a:rPr lang="he-IL" sz="2400" b="1" dirty="0" smtClean="0"/>
              <a:t> </a:t>
            </a:r>
            <a:endParaRPr lang="he-IL"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683568" y="1916832"/>
            <a:ext cx="7992888" cy="2308324"/>
          </a:xfrm>
          <a:prstGeom prst="rect">
            <a:avLst/>
          </a:prstGeom>
          <a:solidFill>
            <a:schemeClr val="accent3"/>
          </a:solidFill>
          <a:ln>
            <a:solidFill>
              <a:schemeClr val="tx1"/>
            </a:solidFill>
          </a:ln>
        </p:spPr>
        <p:txBody>
          <a:bodyPr wrap="square" rtlCol="1">
            <a:spAutoFit/>
          </a:bodyPr>
          <a:lstStyle/>
          <a:p>
            <a:pPr algn="l" rtl="0"/>
            <a:r>
              <a:rPr lang="en-US" b="1" dirty="0" smtClean="0">
                <a:solidFill>
                  <a:srgbClr val="0033CC"/>
                </a:solidFill>
                <a:latin typeface="Courier New" pitchFamily="49" charset="0"/>
                <a:cs typeface="Courier New" pitchFamily="49" charset="0"/>
              </a:rPr>
              <a:t>void</a:t>
            </a:r>
            <a:r>
              <a:rPr lang="en-US" b="1" dirty="0" smtClean="0">
                <a:latin typeface="Courier New" pitchFamily="49" charset="0"/>
                <a:cs typeface="Courier New" pitchFamily="49" charset="0"/>
              </a:rPr>
              <a:t> encrypt(</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msg</a:t>
            </a:r>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code)</a:t>
            </a:r>
          </a:p>
          <a:p>
            <a:pPr algn="l" rtl="0"/>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rows = ceil(((</a:t>
            </a:r>
            <a:r>
              <a:rPr lang="en-US" b="1" dirty="0" smtClean="0">
                <a:solidFill>
                  <a:srgbClr val="0033CC"/>
                </a:solidFill>
                <a:latin typeface="Courier New" pitchFamily="49" charset="0"/>
                <a:cs typeface="Courier New" pitchFamily="49" charset="0"/>
              </a:rPr>
              <a:t>double</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strlen</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msg</a:t>
            </a:r>
            <a:r>
              <a:rPr lang="en-US" b="1" dirty="0" smtClean="0">
                <a:latin typeface="Courier New" pitchFamily="49" charset="0"/>
                <a:cs typeface="Courier New" pitchFamily="49" charset="0"/>
              </a:rPr>
              <a:t>))/COLS);</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char</a:t>
            </a:r>
            <a:r>
              <a:rPr lang="en-US" b="1" dirty="0" smtClean="0">
                <a:latin typeface="Courier New" pitchFamily="49" charset="0"/>
                <a:cs typeface="Courier New" pitchFamily="49" charset="0"/>
              </a:rPr>
              <a:t> ** table = </a:t>
            </a:r>
            <a:r>
              <a:rPr lang="en-US" b="1" dirty="0" err="1" smtClean="0">
                <a:latin typeface="Courier New" pitchFamily="49" charset="0"/>
                <a:cs typeface="Courier New" pitchFamily="49" charset="0"/>
              </a:rPr>
              <a:t>allocateMatrix</a:t>
            </a:r>
            <a:r>
              <a:rPr lang="en-US" b="1" dirty="0" smtClean="0">
                <a:latin typeface="Courier New" pitchFamily="49" charset="0"/>
                <a:cs typeface="Courier New" pitchFamily="49" charset="0"/>
              </a:rPr>
              <a:t>( rows, COLS);</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fillMatrix</a:t>
            </a:r>
            <a:r>
              <a:rPr lang="en-US" b="1" dirty="0" smtClean="0">
                <a:latin typeface="Courier New" pitchFamily="49" charset="0"/>
                <a:cs typeface="Courier New" pitchFamily="49" charset="0"/>
              </a:rPr>
              <a:t>(table, rows, COLS, </a:t>
            </a:r>
            <a:r>
              <a:rPr lang="en-US" b="1" dirty="0" err="1" smtClean="0">
                <a:latin typeface="Courier New" pitchFamily="49" charset="0"/>
                <a:cs typeface="Courier New" pitchFamily="49" charset="0"/>
              </a:rPr>
              <a:t>msg</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readCode</a:t>
            </a:r>
            <a:r>
              <a:rPr lang="en-US" b="1" dirty="0" smtClean="0">
                <a:latin typeface="Courier New" pitchFamily="49" charset="0"/>
                <a:cs typeface="Courier New" pitchFamily="49" charset="0"/>
              </a:rPr>
              <a:t>(table, rows, COLS, code);</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freeMatrix</a:t>
            </a:r>
            <a:r>
              <a:rPr lang="en-US" b="1" dirty="0" smtClean="0">
                <a:latin typeface="Courier New" pitchFamily="49" charset="0"/>
                <a:cs typeface="Courier New" pitchFamily="49" charset="0"/>
              </a:rPr>
              <a:t>(table);</a:t>
            </a:r>
          </a:p>
          <a:p>
            <a:pPr algn="l" rtl="0"/>
            <a:r>
              <a:rPr lang="en-US" b="1" dirty="0" smtClean="0">
                <a:latin typeface="Courier New" pitchFamily="49" charset="0"/>
                <a:cs typeface="Courier New" pitchFamily="49" charset="0"/>
              </a:rPr>
              <a:t>}</a:t>
            </a: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21</a:t>
            </a:fld>
            <a:endParaRPr lang="he-I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r" rtl="1"/>
            <a:r>
              <a:rPr lang="he-IL" sz="3600" dirty="0" smtClean="0"/>
              <a:t>שאלה ממבחן – תש"ע, סמסטר ב',שאלה 2</a:t>
            </a:r>
          </a:p>
        </p:txBody>
      </p:sp>
      <p:sp>
        <p:nvSpPr>
          <p:cNvPr id="3" name="Content Placeholder 2"/>
          <p:cNvSpPr>
            <a:spLocks noGrp="1"/>
          </p:cNvSpPr>
          <p:nvPr>
            <p:ph idx="1"/>
          </p:nvPr>
        </p:nvSpPr>
        <p:spPr>
          <a:xfrm>
            <a:off x="467544" y="1889746"/>
            <a:ext cx="8229600" cy="4968254"/>
          </a:xfrm>
        </p:spPr>
        <p:txBody>
          <a:bodyPr/>
          <a:lstStyle/>
          <a:p>
            <a:pPr algn="r" rtl="1"/>
            <a:r>
              <a:rPr lang="he-IL" sz="2400" dirty="0" smtClean="0"/>
              <a:t>בשאלה זו נבנה תכנית הממיינת מילים במילון. את המילון נייצג בעזרת מערך של מבנים. כל</a:t>
            </a:r>
          </a:p>
          <a:p>
            <a:pPr algn="r" rtl="1"/>
            <a:r>
              <a:rPr lang="he-IL" sz="2400" dirty="0" smtClean="0"/>
              <a:t>מילה במילון מיוצגת ע"י הטיפוס הבא: </a:t>
            </a:r>
          </a:p>
          <a:p>
            <a:pPr algn="r" rtl="1"/>
            <a:endParaRPr lang="he-IL" sz="2400" dirty="0" smtClean="0"/>
          </a:p>
          <a:p>
            <a:pPr algn="r" rtl="1"/>
            <a:endParaRPr lang="he-IL" sz="2400" dirty="0" smtClean="0"/>
          </a:p>
          <a:p>
            <a:pPr algn="r" rtl="1"/>
            <a:endParaRPr lang="he-IL" sz="2400" dirty="0" smtClean="0"/>
          </a:p>
          <a:p>
            <a:pPr algn="r" rtl="1"/>
            <a:endParaRPr lang="he-IL" sz="2400" dirty="0" smtClean="0"/>
          </a:p>
          <a:p>
            <a:pPr algn="r" rtl="1"/>
            <a:r>
              <a:rPr lang="he-IL" sz="2400" dirty="0" smtClean="0"/>
              <a:t>השדה </a:t>
            </a:r>
            <a:r>
              <a:rPr lang="en-US" sz="2400" dirty="0" err="1" smtClean="0"/>
              <a:t>str</a:t>
            </a:r>
            <a:r>
              <a:rPr lang="en-US" sz="2400" dirty="0" smtClean="0"/>
              <a:t> </a:t>
            </a:r>
            <a:r>
              <a:rPr lang="he-IL" sz="2400" dirty="0" smtClean="0"/>
              <a:t> מייצג את המילה עצמה, והשדה </a:t>
            </a:r>
            <a:r>
              <a:rPr lang="en-US" sz="2400" dirty="0" smtClean="0"/>
              <a:t>description </a:t>
            </a:r>
            <a:r>
              <a:rPr lang="he-IL" sz="2400" dirty="0" smtClean="0"/>
              <a:t> מכיל את הפירוש שלה.</a:t>
            </a:r>
          </a:p>
          <a:p>
            <a:pPr algn="r" rtl="1"/>
            <a:r>
              <a:rPr lang="he-IL" sz="2400" dirty="0" smtClean="0"/>
              <a:t>לכל אורך השאלה, ניתן להניח כי כל המילים המופיעות במילון מורכבות מאותיות קטנות בשפה האנגלית בלבד.</a:t>
            </a:r>
            <a:endParaRPr lang="en-US" sz="2400" dirty="0" smtClean="0"/>
          </a:p>
        </p:txBody>
      </p:sp>
      <p:sp>
        <p:nvSpPr>
          <p:cNvPr id="4"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22</a:t>
            </a:fld>
            <a:endParaRPr lang="he-IL" dirty="0"/>
          </a:p>
        </p:txBody>
      </p:sp>
      <p:sp>
        <p:nvSpPr>
          <p:cNvPr id="53" name="TextBox 52"/>
          <p:cNvSpPr txBox="1"/>
          <p:nvPr/>
        </p:nvSpPr>
        <p:spPr>
          <a:xfrm>
            <a:off x="539552" y="3356992"/>
            <a:ext cx="7992888" cy="1477328"/>
          </a:xfrm>
          <a:prstGeom prst="rect">
            <a:avLst/>
          </a:prstGeom>
          <a:solidFill>
            <a:schemeClr val="accent3"/>
          </a:solidFill>
          <a:ln>
            <a:solidFill>
              <a:schemeClr val="tx1"/>
            </a:solidFill>
          </a:ln>
        </p:spPr>
        <p:txBody>
          <a:bodyPr wrap="square" rtlCol="1">
            <a:spAutoFit/>
          </a:bodyPr>
          <a:lstStyle/>
          <a:p>
            <a:pPr algn="l" rtl="0"/>
            <a:r>
              <a:rPr lang="en-US" b="1" dirty="0" err="1" smtClean="0">
                <a:latin typeface="Courier New" pitchFamily="49" charset="0"/>
                <a:cs typeface="Courier New" pitchFamily="49" charset="0"/>
              </a:rPr>
              <a:t>typedef</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struct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dict_word_t</a:t>
            </a:r>
            <a:endParaRPr lang="en-US" b="1" dirty="0" smtClean="0">
              <a:latin typeface="Courier New" pitchFamily="49" charset="0"/>
              <a:cs typeface="Courier New" pitchFamily="49" charset="0"/>
            </a:endParaRPr>
          </a:p>
          <a:p>
            <a:pPr algn="l" rtl="0"/>
            <a:r>
              <a:rPr lang="en-US" b="1" dirty="0" smtClean="0">
                <a:latin typeface="Courier New" pitchFamily="49" charset="0"/>
                <a:cs typeface="Courier New" pitchFamily="49" charset="0"/>
              </a:rPr>
              <a:t>{</a:t>
            </a:r>
            <a:endParaRPr lang="he-IL" b="1" dirty="0" smtClean="0">
              <a:latin typeface="Courier New" pitchFamily="49" charset="0"/>
              <a:cs typeface="Courier New" pitchFamily="49" charset="0"/>
            </a:endParaRPr>
          </a:p>
          <a:p>
            <a:pPr algn="l" rtl="0"/>
            <a:r>
              <a:rPr lang="en-US" b="1" dirty="0" smtClean="0">
                <a:latin typeface="Courier New" pitchFamily="49" charset="0"/>
                <a:cs typeface="Courier New" pitchFamily="49" charset="0"/>
              </a:rPr>
              <a:t>	char *</a:t>
            </a:r>
            <a:r>
              <a:rPr lang="en-US" b="1" dirty="0" err="1" smtClean="0">
                <a:latin typeface="Courier New" pitchFamily="49" charset="0"/>
                <a:cs typeface="Courier New" pitchFamily="49" charset="0"/>
              </a:rPr>
              <a:t>str</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char *description;</a:t>
            </a:r>
          </a:p>
          <a:p>
            <a:pPr algn="l" rtl="0"/>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dict_word</a:t>
            </a:r>
            <a:r>
              <a:rPr lang="en-US" b="1" dirty="0" smtClean="0">
                <a:latin typeface="Courier New" pitchFamily="49" charset="0"/>
                <a:cs typeface="Courier New" pitchFamily="49"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א'</a:t>
            </a:r>
            <a:endParaRPr lang="he-IL" dirty="0"/>
          </a:p>
        </p:txBody>
      </p:sp>
      <p:sp>
        <p:nvSpPr>
          <p:cNvPr id="3" name="מציין מיקום תוכן 2"/>
          <p:cNvSpPr>
            <a:spLocks noGrp="1"/>
          </p:cNvSpPr>
          <p:nvPr>
            <p:ph idx="1"/>
          </p:nvPr>
        </p:nvSpPr>
        <p:spPr/>
        <p:txBody>
          <a:bodyPr/>
          <a:lstStyle/>
          <a:p>
            <a:pPr algn="r" rtl="1"/>
            <a:r>
              <a:rPr lang="he-IL" sz="2400" dirty="0" smtClean="0"/>
              <a:t>כתבו פונקציה המקבלת מערך של מבנים, ושני אינדקסים </a:t>
            </a:r>
            <a:r>
              <a:rPr lang="en-US" sz="2400" dirty="0" err="1" smtClean="0"/>
              <a:t>i,j</a:t>
            </a:r>
            <a:r>
              <a:rPr lang="en-US" sz="2400" dirty="0" smtClean="0"/>
              <a:t> </a:t>
            </a:r>
            <a:r>
              <a:rPr lang="he-IL" sz="2400" dirty="0" smtClean="0"/>
              <a:t> חוקיים במערך. </a:t>
            </a:r>
          </a:p>
          <a:p>
            <a:pPr algn="r" rtl="1"/>
            <a:r>
              <a:rPr lang="he-IL" sz="2400" dirty="0" smtClean="0"/>
              <a:t>הפונקציה תדאג להחליף בין התוכן של שני התאים במערך. כלומר, המילה והפירוש המופיעים באינדקס </a:t>
            </a:r>
            <a:r>
              <a:rPr lang="en-US" sz="2400" dirty="0" err="1" smtClean="0"/>
              <a:t>i</a:t>
            </a:r>
            <a:r>
              <a:rPr lang="en-US" sz="2400" dirty="0" smtClean="0"/>
              <a:t> </a:t>
            </a:r>
            <a:r>
              <a:rPr lang="he-IL" sz="2400" dirty="0" smtClean="0"/>
              <a:t> במערך יעברו לאינדקס </a:t>
            </a:r>
            <a:r>
              <a:rPr lang="en-US" sz="2400" dirty="0" smtClean="0"/>
              <a:t>j </a:t>
            </a:r>
            <a:r>
              <a:rPr lang="he-IL" sz="2400" dirty="0" smtClean="0"/>
              <a:t>ולהיפך.</a:t>
            </a:r>
            <a:endParaRPr lang="he-IL"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539552" y="1844824"/>
            <a:ext cx="7992888" cy="1477328"/>
          </a:xfrm>
          <a:prstGeom prst="rect">
            <a:avLst/>
          </a:prstGeom>
          <a:solidFill>
            <a:schemeClr val="accent3"/>
          </a:solidFill>
          <a:ln>
            <a:solidFill>
              <a:schemeClr val="tx1"/>
            </a:solidFill>
          </a:ln>
        </p:spPr>
        <p:txBody>
          <a:bodyPr wrap="square" rtlCol="1">
            <a:spAutoFit/>
          </a:bodyPr>
          <a:lstStyle/>
          <a:p>
            <a:pPr algn="l" rtl="0"/>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switch_words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dict_word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j) {</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dict_word</a:t>
            </a:r>
            <a:r>
              <a:rPr lang="en-US" b="1" dirty="0" smtClean="0">
                <a:latin typeface="Courier New" pitchFamily="49" charset="0"/>
                <a:cs typeface="Courier New" pitchFamily="49" charset="0"/>
              </a:rPr>
              <a:t> temp =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[j];</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[j] = temp; </a:t>
            </a:r>
            <a:endParaRPr lang="en-US" b="1" dirty="0" smtClean="0">
              <a:latin typeface="Courier New" pitchFamily="49" charset="0"/>
              <a:cs typeface="Courier New" pitchFamily="49" charset="0"/>
            </a:endParaRPr>
          </a:p>
          <a:p>
            <a:pPr algn="l" rtl="0"/>
            <a:r>
              <a:rPr lang="he-IL" b="1" dirty="0" smtClean="0">
                <a:latin typeface="Courier New" pitchFamily="49" charset="0"/>
                <a:cs typeface="Courier New" pitchFamily="49" charset="0"/>
              </a:rPr>
              <a:t>{</a:t>
            </a:r>
            <a:endParaRPr lang="en-US" b="1" dirty="0" err="1" smtClean="0">
              <a:latin typeface="Courier New" pitchFamily="49" charset="0"/>
              <a:cs typeface="Courier New" pitchFamily="49" charset="0"/>
            </a:endParaRP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24</a:t>
            </a:fld>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ב'</a:t>
            </a:r>
            <a:endParaRPr lang="he-IL" dirty="0"/>
          </a:p>
        </p:txBody>
      </p:sp>
      <p:sp>
        <p:nvSpPr>
          <p:cNvPr id="3" name="מציין מיקום תוכן 2"/>
          <p:cNvSpPr>
            <a:spLocks noGrp="1"/>
          </p:cNvSpPr>
          <p:nvPr>
            <p:ph idx="1"/>
          </p:nvPr>
        </p:nvSpPr>
        <p:spPr/>
        <p:txBody>
          <a:bodyPr/>
          <a:lstStyle/>
          <a:p>
            <a:pPr algn="r" rtl="1"/>
            <a:r>
              <a:rPr lang="he-IL" sz="2400" dirty="0" smtClean="0"/>
              <a:t>כתבו פונקציה הדואגת לכך שהמילה הכי "גדולה" מבחינה מילונית תופיע במקום האחרון במערך. </a:t>
            </a:r>
          </a:p>
          <a:p>
            <a:pPr algn="r" rtl="1"/>
            <a:r>
              <a:rPr lang="he-IL" sz="2400" dirty="0" smtClean="0"/>
              <a:t>הפונקציה מבצעת זאת בצורה הבאה - עבור כל זוג אינדקסים עוקבים במערך, בודקת הפונקציה אם צריך להחליף בין סדר המילים כך שהמילה הגדולה יותר תופיע אחרי המילה הקטנה יותר. אם כן, היא מחליפה בין מיקומי המילים במערך.</a:t>
            </a:r>
          </a:p>
          <a:p>
            <a:pPr algn="r" rtl="1"/>
            <a:r>
              <a:rPr lang="he-IL" sz="2400" dirty="0" smtClean="0"/>
              <a:t>שימו לב לעבור על זוגות האינדקסים בסדר הנכון.</a:t>
            </a:r>
            <a:endParaRPr lang="he-IL"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539552" y="1844824"/>
            <a:ext cx="7992888" cy="2308324"/>
          </a:xfrm>
          <a:prstGeom prst="rect">
            <a:avLst/>
          </a:prstGeom>
          <a:solidFill>
            <a:schemeClr val="accent3"/>
          </a:solidFill>
          <a:ln>
            <a:solidFill>
              <a:schemeClr val="tx1"/>
            </a:solidFill>
          </a:ln>
        </p:spPr>
        <p:txBody>
          <a:bodyPr wrap="square" rtlCol="1">
            <a:spAutoFit/>
          </a:bodyPr>
          <a:lstStyle/>
          <a:p>
            <a:pPr algn="l" rtl="0"/>
            <a:r>
              <a:rPr lang="en-US" b="1" dirty="0" smtClean="0">
                <a:solidFill>
                  <a:srgbClr val="0033CC"/>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max_last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dict_word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size){</a:t>
            </a:r>
          </a:p>
          <a:p>
            <a:pPr algn="l" rtl="0"/>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for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=0;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&lt;size-1;i++)</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if</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strcmp</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str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[i+1].</a:t>
            </a:r>
            <a:r>
              <a:rPr lang="en-US" b="1" dirty="0" err="1" smtClean="0">
                <a:latin typeface="Courier New" pitchFamily="49" charset="0"/>
                <a:cs typeface="Courier New" pitchFamily="49" charset="0"/>
              </a:rPr>
              <a:t>str</a:t>
            </a:r>
            <a:r>
              <a:rPr lang="en-US" b="1" dirty="0" smtClean="0">
                <a:latin typeface="Courier New" pitchFamily="49" charset="0"/>
                <a:cs typeface="Courier New" pitchFamily="49" charset="0"/>
              </a:rPr>
              <a:t>) &gt; 0)</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switch_words</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 i+1);</a:t>
            </a:r>
          </a:p>
          <a:p>
            <a:pPr algn="l" rtl="0"/>
            <a:r>
              <a:rPr lang="he-IL" b="1" dirty="0" smtClean="0">
                <a:latin typeface="Courier New" pitchFamily="49" charset="0"/>
                <a:cs typeface="Courier New" pitchFamily="49" charset="0"/>
              </a:rPr>
              <a:t>{</a:t>
            </a:r>
          </a:p>
          <a:p>
            <a:pPr algn="l" rtl="0"/>
            <a:endParaRPr lang="en-US" b="1" dirty="0" smtClean="0">
              <a:latin typeface="Courier New" pitchFamily="49" charset="0"/>
              <a:cs typeface="Courier New" pitchFamily="49" charset="0"/>
            </a:endParaRPr>
          </a:p>
          <a:p>
            <a:pPr algn="l" rtl="0"/>
            <a:endParaRPr lang="en-US" b="1" dirty="0" smtClean="0">
              <a:latin typeface="Courier New" pitchFamily="49" charset="0"/>
              <a:cs typeface="Courier New" pitchFamily="49" charset="0"/>
            </a:endParaRP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26</a:t>
            </a:fld>
            <a:endParaRPr lang="he-I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ג'</a:t>
            </a:r>
            <a:endParaRPr lang="he-IL" dirty="0"/>
          </a:p>
        </p:txBody>
      </p:sp>
      <p:sp>
        <p:nvSpPr>
          <p:cNvPr id="3" name="מציין מיקום תוכן 2"/>
          <p:cNvSpPr>
            <a:spLocks noGrp="1"/>
          </p:cNvSpPr>
          <p:nvPr>
            <p:ph idx="1"/>
          </p:nvPr>
        </p:nvSpPr>
        <p:spPr/>
        <p:txBody>
          <a:bodyPr/>
          <a:lstStyle/>
          <a:p>
            <a:pPr algn="r" rtl="1"/>
            <a:r>
              <a:rPr lang="he-IL" sz="2400" dirty="0" smtClean="0"/>
              <a:t>כתבו פונקציה הממיינת את מערך המילון.</a:t>
            </a:r>
          </a:p>
          <a:p>
            <a:pPr algn="r" rtl="1"/>
            <a:r>
              <a:rPr lang="he-IL" sz="2400" dirty="0" smtClean="0"/>
              <a:t>הפונקציה תפעל בכל פעם על מערך יותר קטן ותשתמש בפונקציות מהסעיפים הקודמים בכדי</a:t>
            </a:r>
          </a:p>
          <a:p>
            <a:pPr algn="r" rtl="1"/>
            <a:r>
              <a:rPr lang="he-IL" sz="2400" dirty="0" smtClean="0"/>
              <a:t>לוודא שהמילה הכי גדולה במערך נמצאת בסופו.</a:t>
            </a:r>
            <a:endParaRPr lang="he-IL"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539552" y="1844824"/>
            <a:ext cx="7992888" cy="1477328"/>
          </a:xfrm>
          <a:prstGeom prst="rect">
            <a:avLst/>
          </a:prstGeom>
          <a:solidFill>
            <a:schemeClr val="accent3"/>
          </a:solidFill>
          <a:ln>
            <a:solidFill>
              <a:schemeClr val="tx1"/>
            </a:solidFill>
          </a:ln>
        </p:spPr>
        <p:txBody>
          <a:bodyPr wrap="square" rtlCol="1">
            <a:spAutoFit/>
          </a:bodyPr>
          <a:lstStyle/>
          <a:p>
            <a:pPr algn="l" rtl="0"/>
            <a:r>
              <a:rPr lang="en-US" b="1" dirty="0" smtClean="0">
                <a:solidFill>
                  <a:srgbClr val="0033CC"/>
                </a:solidFill>
                <a:latin typeface="Courier New" pitchFamily="49" charset="0"/>
                <a:cs typeface="Courier New" pitchFamily="49" charset="0"/>
              </a:rPr>
              <a:t>void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sort_dictionary</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dict_word</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size) {</a:t>
            </a:r>
          </a:p>
          <a:p>
            <a:pPr algn="l" rtl="0"/>
            <a:r>
              <a:rPr lang="en-US" b="1" dirty="0" smtClean="0">
                <a:latin typeface="Courier New" pitchFamily="49" charset="0"/>
                <a:cs typeface="Courier New" pitchFamily="49" charset="0"/>
              </a:rPr>
              <a:t>	</a:t>
            </a:r>
            <a:r>
              <a:rPr lang="en-US" b="1" dirty="0" err="1" smtClean="0">
                <a:solidFill>
                  <a:srgbClr val="0033CC"/>
                </a:solidFill>
                <a:latin typeface="Courier New" pitchFamily="49" charset="0"/>
                <a:cs typeface="Courier New" pitchFamily="49" charset="0"/>
              </a:rPr>
              <a:t>int</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smtClean="0">
                <a:solidFill>
                  <a:srgbClr val="0033CC"/>
                </a:solidFill>
                <a:latin typeface="Courier New" pitchFamily="49" charset="0"/>
                <a:cs typeface="Courier New" pitchFamily="49" charset="0"/>
              </a:rPr>
              <a:t>for</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size;i</a:t>
            </a:r>
            <a:r>
              <a:rPr lang="en-US" b="1" dirty="0" smtClean="0">
                <a:latin typeface="Courier New" pitchFamily="49" charset="0"/>
                <a:cs typeface="Courier New" pitchFamily="49" charset="0"/>
              </a:rPr>
              <a:t>&gt; 1;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max_last</a:t>
            </a:r>
            <a:r>
              <a:rPr lang="en-US" b="1" dirty="0" smtClean="0">
                <a:latin typeface="Courier New" pitchFamily="49" charset="0"/>
                <a:cs typeface="Courier New" pitchFamily="49" charset="0"/>
              </a:rPr>
              <a:t>(</a:t>
            </a:r>
            <a:r>
              <a:rPr lang="en-US" b="1" dirty="0" err="1" smtClean="0">
                <a:latin typeface="Courier New" pitchFamily="49" charset="0"/>
                <a:cs typeface="Courier New" pitchFamily="49" charset="0"/>
              </a:rPr>
              <a:t>arr</a:t>
            </a:r>
            <a:r>
              <a:rPr lang="en-US" b="1" dirty="0" smtClean="0">
                <a:latin typeface="Courier New" pitchFamily="49" charset="0"/>
                <a:cs typeface="Courier New" pitchFamily="49" charset="0"/>
              </a:rPr>
              <a:t>, </a:t>
            </a:r>
            <a:r>
              <a:rPr lang="en-US" b="1" dirty="0" err="1" smtClean="0">
                <a:latin typeface="Courier New" pitchFamily="49" charset="0"/>
                <a:cs typeface="Courier New" pitchFamily="49" charset="0"/>
              </a:rPr>
              <a:t>i</a:t>
            </a:r>
            <a:r>
              <a:rPr lang="en-US" b="1" dirty="0" smtClean="0">
                <a:latin typeface="Courier New" pitchFamily="49" charset="0"/>
                <a:cs typeface="Courier New" pitchFamily="49" charset="0"/>
              </a:rPr>
              <a:t>);</a:t>
            </a:r>
          </a:p>
          <a:p>
            <a:pPr algn="l" rtl="0"/>
            <a:r>
              <a:rPr lang="en-US" b="1" dirty="0" smtClean="0">
                <a:latin typeface="Courier New" pitchFamily="49" charset="0"/>
                <a:cs typeface="Courier New" pitchFamily="49" charset="0"/>
              </a:rPr>
              <a:t>}</a:t>
            </a: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28</a:t>
            </a:fld>
            <a:endParaRPr lang="he-I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b="1" u="sng" dirty="0" smtClean="0"/>
              <a:t>סעיף ד'</a:t>
            </a:r>
            <a:endParaRPr lang="he-IL" dirty="0"/>
          </a:p>
        </p:txBody>
      </p:sp>
      <p:sp>
        <p:nvSpPr>
          <p:cNvPr id="3" name="מציין מיקום תוכן 2"/>
          <p:cNvSpPr>
            <a:spLocks noGrp="1"/>
          </p:cNvSpPr>
          <p:nvPr>
            <p:ph idx="1"/>
          </p:nvPr>
        </p:nvSpPr>
        <p:spPr/>
        <p:txBody>
          <a:bodyPr/>
          <a:lstStyle/>
          <a:p>
            <a:pPr algn="r" rtl="1"/>
            <a:r>
              <a:rPr lang="he-IL" sz="2400" dirty="0" smtClean="0"/>
              <a:t>כתבו תכנית הקולטת מהמשתמש מילון באורך 15 מילים. עבור כל מילה ייקלט גם הפירוש שלה. </a:t>
            </a:r>
          </a:p>
          <a:p>
            <a:pPr algn="r" rtl="1"/>
            <a:r>
              <a:rPr lang="he-IL" sz="2400" dirty="0" smtClean="0"/>
              <a:t>התכנית תמיין את המילון ותדפיס אותו לאחר המיון. ניתן להניח כי כל מילה מוגבלת ל 35- </a:t>
            </a:r>
            <a:r>
              <a:rPr lang="he-IL" sz="2400" dirty="0" err="1" smtClean="0"/>
              <a:t>תוים</a:t>
            </a:r>
            <a:r>
              <a:rPr lang="he-IL" sz="2400" dirty="0" smtClean="0"/>
              <a:t>, ללא רווחים. כן ניתן להניח שהפירוש מוגבל ל 155- </a:t>
            </a:r>
            <a:r>
              <a:rPr lang="he-IL" sz="2400" dirty="0" err="1" smtClean="0"/>
              <a:t>תוים</a:t>
            </a:r>
            <a:r>
              <a:rPr lang="he-IL" sz="2400" dirty="0" smtClean="0"/>
              <a:t> אך יכול להכיל רווחים. </a:t>
            </a:r>
            <a:r>
              <a:rPr lang="he-IL" sz="2400" b="1" dirty="0" smtClean="0"/>
              <a:t>ניתן להניח שהקלט תקין.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srcRect l="1375" t="37533" r="83269" b="40767"/>
          <a:stretch>
            <a:fillRect/>
          </a:stretch>
        </p:blipFill>
        <p:spPr bwMode="auto">
          <a:xfrm>
            <a:off x="5220072" y="1268759"/>
            <a:ext cx="3549297" cy="2821237"/>
          </a:xfrm>
          <a:prstGeom prst="rect">
            <a:avLst/>
          </a:prstGeom>
          <a:noFill/>
          <a:ln w="9525">
            <a:solidFill>
              <a:schemeClr val="tx1"/>
            </a:solidFill>
            <a:miter lim="800000"/>
            <a:headEnd/>
            <a:tailEnd/>
          </a:ln>
        </p:spPr>
      </p:pic>
      <p:sp>
        <p:nvSpPr>
          <p:cNvPr id="14338" name="Slide Number Placeholder 5"/>
          <p:cNvSpPr txBox="1">
            <a:spLocks noGrp="1"/>
          </p:cNvSpPr>
          <p:nvPr/>
        </p:nvSpPr>
        <p:spPr bwMode="auto">
          <a:xfrm>
            <a:off x="6553200" y="6400800"/>
            <a:ext cx="2133600" cy="228600"/>
          </a:xfrm>
          <a:prstGeom prst="rect">
            <a:avLst/>
          </a:prstGeom>
          <a:noFill/>
          <a:ln w="9525">
            <a:noFill/>
            <a:miter lim="800000"/>
            <a:headEnd/>
            <a:tailEnd/>
          </a:ln>
        </p:spPr>
        <p:txBody>
          <a:bodyPr/>
          <a:lstStyle/>
          <a:p>
            <a:pPr rtl="0"/>
            <a:fld id="{9C669B5F-7ACE-4D8F-813E-ADD1A57FDE5F}" type="slidenum">
              <a:rPr lang="he-IL" sz="1400"/>
              <a:pPr rtl="0"/>
              <a:t>3</a:t>
            </a:fld>
            <a:endParaRPr lang="en-US" sz="1400"/>
          </a:p>
        </p:txBody>
      </p:sp>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rtl="0"/>
            <a:r>
              <a:rPr lang="en-US" sz="4400" dirty="0" smtClean="0">
                <a:solidFill>
                  <a:srgbClr val="CC0000"/>
                </a:solidFill>
                <a:latin typeface="Times New Roman" pitchFamily="18" charset="0"/>
                <a:cs typeface="Times New Roman" pitchFamily="18" charset="0"/>
              </a:rPr>
              <a:t>The Header</a:t>
            </a:r>
            <a:endParaRPr lang="en-US" sz="3200" dirty="0">
              <a:solidFill>
                <a:srgbClr val="CC0000"/>
              </a:solidFill>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4" cstate="print"/>
          <a:srcRect/>
          <a:stretch>
            <a:fillRect/>
          </a:stretch>
        </p:blipFill>
        <p:spPr bwMode="auto">
          <a:xfrm>
            <a:off x="323528" y="1412777"/>
            <a:ext cx="4310548" cy="1512168"/>
          </a:xfrm>
          <a:prstGeom prst="rect">
            <a:avLst/>
          </a:prstGeom>
          <a:noFill/>
          <a:ln w="9525">
            <a:solidFill>
              <a:srgbClr val="FF0000"/>
            </a:solidFill>
            <a:miter lim="800000"/>
            <a:headEnd/>
            <a:tailEnd/>
          </a:ln>
        </p:spPr>
      </p:pic>
      <p:pic>
        <p:nvPicPr>
          <p:cNvPr id="21507" name="Picture 3"/>
          <p:cNvPicPr>
            <a:picLocks noChangeAspect="1" noChangeArrowheads="1"/>
          </p:cNvPicPr>
          <p:nvPr/>
        </p:nvPicPr>
        <p:blipFill>
          <a:blip r:embed="rId5" cstate="print"/>
          <a:srcRect/>
          <a:stretch>
            <a:fillRect/>
          </a:stretch>
        </p:blipFill>
        <p:spPr bwMode="auto">
          <a:xfrm>
            <a:off x="2915816" y="5301208"/>
            <a:ext cx="5376598" cy="1152128"/>
          </a:xfrm>
          <a:prstGeom prst="rect">
            <a:avLst/>
          </a:prstGeom>
          <a:noFill/>
          <a:ln w="9525">
            <a:solidFill>
              <a:schemeClr val="tx1"/>
            </a:solidFill>
            <a:miter lim="800000"/>
            <a:headEnd/>
            <a:tailEnd/>
          </a:ln>
        </p:spPr>
      </p:pic>
      <p:cxnSp>
        <p:nvCxnSpPr>
          <p:cNvPr id="12" name="מחבר חץ ישר 11"/>
          <p:cNvCxnSpPr/>
          <p:nvPr/>
        </p:nvCxnSpPr>
        <p:spPr>
          <a:xfrm flipV="1">
            <a:off x="4644008" y="2132856"/>
            <a:ext cx="576064" cy="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חץ ישר 13"/>
          <p:cNvCxnSpPr/>
          <p:nvPr/>
        </p:nvCxnSpPr>
        <p:spPr>
          <a:xfrm>
            <a:off x="2267744" y="2924946"/>
            <a:ext cx="0" cy="5040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a:endCxn id="21507" idx="0"/>
          </p:cNvCxnSpPr>
          <p:nvPr/>
        </p:nvCxnSpPr>
        <p:spPr>
          <a:xfrm>
            <a:off x="3491880" y="2924944"/>
            <a:ext cx="2112235" cy="23762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אליפסה 17"/>
          <p:cNvSpPr/>
          <p:nvPr/>
        </p:nvSpPr>
        <p:spPr>
          <a:xfrm>
            <a:off x="7020272" y="1628800"/>
            <a:ext cx="1080120"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2"/>
          <p:cNvPicPr>
            <a:picLocks noChangeAspect="1" noChangeArrowheads="1"/>
          </p:cNvPicPr>
          <p:nvPr/>
        </p:nvPicPr>
        <p:blipFill>
          <a:blip r:embed="rId6" cstate="print"/>
          <a:srcRect l="1181" t="26334" r="84250" b="62466"/>
          <a:stretch>
            <a:fillRect/>
          </a:stretch>
        </p:blipFill>
        <p:spPr bwMode="auto">
          <a:xfrm>
            <a:off x="350531" y="3429000"/>
            <a:ext cx="2997333" cy="129614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908720"/>
            <a:ext cx="8229600" cy="5328592"/>
          </a:xfrm>
        </p:spPr>
        <p:txBody>
          <a:bodyPr/>
          <a:lstStyle/>
          <a:p>
            <a:pPr algn="r" rtl="1"/>
            <a:r>
              <a:rPr lang="he-IL" sz="2400" dirty="0" smtClean="0"/>
              <a:t>לדוגמא (עבור 3 מילים)</a:t>
            </a:r>
          </a:p>
          <a:p>
            <a:pPr algn="r" rtl="1">
              <a:buNone/>
            </a:pPr>
            <a:endParaRPr lang="he-IL" sz="2400" dirty="0" smtClean="0"/>
          </a:p>
          <a:p>
            <a:pPr>
              <a:buNone/>
            </a:pPr>
            <a:r>
              <a:rPr lang="en-US" sz="2000" b="1" kern="1200" dirty="0" smtClean="0">
                <a:latin typeface="Courier New" pitchFamily="49" charset="0"/>
                <a:cs typeface="Courier New" pitchFamily="49" charset="0"/>
              </a:rPr>
              <a:t>Please enter a word: duck</a:t>
            </a:r>
          </a:p>
          <a:p>
            <a:pPr>
              <a:buNone/>
            </a:pPr>
            <a:r>
              <a:rPr lang="en-US" sz="2000" b="1" kern="1200" dirty="0" smtClean="0">
                <a:latin typeface="Courier New" pitchFamily="49" charset="0"/>
                <a:cs typeface="Courier New" pitchFamily="49" charset="0"/>
              </a:rPr>
              <a:t>Please enter description: A quacking animal</a:t>
            </a:r>
          </a:p>
          <a:p>
            <a:pPr>
              <a:buNone/>
            </a:pPr>
            <a:r>
              <a:rPr lang="en-US" sz="2000" b="1" kern="1200" dirty="0" smtClean="0">
                <a:latin typeface="Courier New" pitchFamily="49" charset="0"/>
                <a:cs typeface="Courier New" pitchFamily="49" charset="0"/>
              </a:rPr>
              <a:t>Please enter a word: bee</a:t>
            </a:r>
          </a:p>
          <a:p>
            <a:pPr>
              <a:buNone/>
            </a:pPr>
            <a:r>
              <a:rPr lang="en-US" sz="2000" b="1" kern="1200" dirty="0" smtClean="0">
                <a:latin typeface="Courier New" pitchFamily="49" charset="0"/>
                <a:cs typeface="Courier New" pitchFamily="49" charset="0"/>
              </a:rPr>
              <a:t>Please enter description: A stinging insect</a:t>
            </a:r>
          </a:p>
          <a:p>
            <a:pPr>
              <a:buNone/>
            </a:pPr>
            <a:r>
              <a:rPr lang="en-US" sz="2000" b="1" kern="1200" dirty="0" smtClean="0">
                <a:latin typeface="Courier New" pitchFamily="49" charset="0"/>
                <a:cs typeface="Courier New" pitchFamily="49" charset="0"/>
              </a:rPr>
              <a:t>Please enter a word: cat</a:t>
            </a:r>
          </a:p>
          <a:p>
            <a:pPr>
              <a:buNone/>
            </a:pPr>
            <a:r>
              <a:rPr lang="en-US" sz="2000" b="1" kern="1200" dirty="0" smtClean="0">
                <a:latin typeface="Courier New" pitchFamily="49" charset="0"/>
                <a:cs typeface="Courier New" pitchFamily="49" charset="0"/>
              </a:rPr>
              <a:t>Please enter description: A small pet</a:t>
            </a:r>
            <a:endParaRPr lang="he-IL" sz="2000" b="1" kern="1200" dirty="0" smtClean="0">
              <a:latin typeface="Courier New" pitchFamily="49" charset="0"/>
              <a:cs typeface="Courier New" pitchFamily="49" charset="0"/>
            </a:endParaRPr>
          </a:p>
          <a:p>
            <a:pPr>
              <a:buNone/>
            </a:pPr>
            <a:endParaRPr lang="en-US" sz="2000" b="1" kern="1200" dirty="0" smtClean="0">
              <a:latin typeface="Courier New" pitchFamily="49" charset="0"/>
              <a:cs typeface="Courier New" pitchFamily="49" charset="0"/>
            </a:endParaRPr>
          </a:p>
          <a:p>
            <a:pPr>
              <a:buNone/>
            </a:pPr>
            <a:r>
              <a:rPr lang="en-US" sz="2000" b="1" kern="1200" dirty="0" smtClean="0">
                <a:latin typeface="Courier New" pitchFamily="49" charset="0"/>
                <a:cs typeface="Courier New" pitchFamily="49" charset="0"/>
              </a:rPr>
              <a:t>Dictionary after sort:</a:t>
            </a:r>
          </a:p>
          <a:p>
            <a:pPr>
              <a:buNone/>
            </a:pPr>
            <a:r>
              <a:rPr lang="en-US" sz="2000" b="1" kern="1200" dirty="0" smtClean="0">
                <a:latin typeface="Courier New" pitchFamily="49" charset="0"/>
                <a:cs typeface="Courier New" pitchFamily="49" charset="0"/>
              </a:rPr>
              <a:t>bee =&gt; A stinging insect</a:t>
            </a:r>
          </a:p>
          <a:p>
            <a:pPr>
              <a:buNone/>
            </a:pPr>
            <a:r>
              <a:rPr lang="en-US" sz="2000" b="1" kern="1200" dirty="0" smtClean="0">
                <a:latin typeface="Courier New" pitchFamily="49" charset="0"/>
                <a:cs typeface="Courier New" pitchFamily="49" charset="0"/>
              </a:rPr>
              <a:t>cat =&gt; A small pet</a:t>
            </a:r>
          </a:p>
          <a:p>
            <a:pPr>
              <a:buNone/>
            </a:pPr>
            <a:r>
              <a:rPr lang="en-US" sz="2000" b="1" kern="1200" dirty="0" smtClean="0">
                <a:latin typeface="Courier New" pitchFamily="49" charset="0"/>
                <a:cs typeface="Courier New" pitchFamily="49" charset="0"/>
              </a:rPr>
              <a:t>duck =&gt; A quacking animal</a:t>
            </a:r>
            <a:endParaRPr lang="he-IL" sz="2000" b="1" kern="1200" dirty="0" smtClean="0">
              <a:latin typeface="Courier New" pitchFamily="49" charset="0"/>
              <a:cs typeface="Courier New" pitchFamily="49"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chor="t"/>
          <a:lstStyle/>
          <a:p>
            <a:r>
              <a:rPr lang="en-US" dirty="0" smtClean="0"/>
              <a:t>Solution</a:t>
            </a:r>
            <a:endParaRPr lang="he-IL" dirty="0" smtClean="0"/>
          </a:p>
        </p:txBody>
      </p:sp>
      <p:sp>
        <p:nvSpPr>
          <p:cNvPr id="5" name="TextBox 4"/>
          <p:cNvSpPr txBox="1"/>
          <p:nvPr/>
        </p:nvSpPr>
        <p:spPr>
          <a:xfrm>
            <a:off x="395536" y="1340768"/>
            <a:ext cx="7992888" cy="5262979"/>
          </a:xfrm>
          <a:prstGeom prst="rect">
            <a:avLst/>
          </a:prstGeom>
          <a:solidFill>
            <a:schemeClr val="accent3"/>
          </a:solidFill>
          <a:ln>
            <a:solidFill>
              <a:schemeClr val="tx1"/>
            </a:solidFill>
          </a:ln>
        </p:spPr>
        <p:txBody>
          <a:bodyPr wrap="square" rtlCol="1">
            <a:spAutoFit/>
          </a:bodyPr>
          <a:lstStyle/>
          <a:p>
            <a:pPr algn="l" rtl="0"/>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main(){</a:t>
            </a:r>
          </a:p>
          <a:p>
            <a:pPr algn="l" rtl="0"/>
            <a:r>
              <a:rPr lang="en-US" sz="1400" b="1" dirty="0" smtClean="0">
                <a:latin typeface="Courier New" pitchFamily="49" charset="0"/>
                <a:cs typeface="Courier New" pitchFamily="49" charset="0"/>
              </a:rPr>
              <a:t>	</a:t>
            </a:r>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 j;</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dict_word</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[NUM_WORDS];</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char</a:t>
            </a:r>
            <a:r>
              <a:rPr lang="en-US" sz="1400" b="1" dirty="0" smtClean="0">
                <a:latin typeface="Courier New" pitchFamily="49" charset="0"/>
                <a:cs typeface="Courier New" pitchFamily="49" charset="0"/>
              </a:rPr>
              <a:t> words[NUM_WORDS][WORD_SIZE+1] = {0};</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char</a:t>
            </a:r>
            <a:r>
              <a:rPr lang="en-US" sz="1400" b="1" dirty="0" smtClean="0">
                <a:latin typeface="Courier New" pitchFamily="49" charset="0"/>
                <a:cs typeface="Courier New" pitchFamily="49" charset="0"/>
              </a:rPr>
              <a:t> description [NUM_WORDS][DSC_SIZE+1] = {0};</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=0;i&lt;</a:t>
            </a:r>
            <a:r>
              <a:rPr lang="en-US" sz="1400" b="1" dirty="0" err="1" smtClean="0">
                <a:latin typeface="Courier New" pitchFamily="49" charset="0"/>
                <a:cs typeface="Courier New" pitchFamily="49" charset="0"/>
              </a:rPr>
              <a:t>NUM_WORDS;i</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str</a:t>
            </a:r>
            <a:r>
              <a:rPr lang="en-US" sz="1400" b="1" dirty="0" smtClean="0">
                <a:latin typeface="Courier New" pitchFamily="49" charset="0"/>
                <a:cs typeface="Courier New" pitchFamily="49" charset="0"/>
              </a:rPr>
              <a:t> = words[</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].description = description[</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a:t>
            </a:r>
          </a:p>
          <a:p>
            <a:pPr algn="l" rtl="0"/>
            <a:r>
              <a:rPr lang="he-IL" sz="1400" b="1" dirty="0" smtClean="0">
                <a:latin typeface="Courier New" pitchFamily="49" charset="0"/>
                <a:cs typeface="Courier New" pitchFamily="49" charset="0"/>
              </a:rPr>
              <a:t>	</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printf</a:t>
            </a:r>
            <a:r>
              <a:rPr lang="en-US" sz="1400" b="1" dirty="0" smtClean="0">
                <a:latin typeface="Courier New" pitchFamily="49" charset="0"/>
                <a:cs typeface="Courier New" pitchFamily="49" charset="0"/>
              </a:rPr>
              <a:t>("Please enter a word: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("%s",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str</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printf</a:t>
            </a:r>
            <a:r>
              <a:rPr lang="en-US" sz="1400" b="1" dirty="0" smtClean="0">
                <a:latin typeface="Courier New" pitchFamily="49" charset="0"/>
                <a:cs typeface="Courier New" pitchFamily="49" charset="0"/>
              </a:rPr>
              <a:t>("Please enter description: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 %c",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].description);</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(j=0;arr[</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].description[j] != '\n' &amp;&amp; j &lt; DSC_SIZE-1; 							j++)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("%c",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].description+j+1);			</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].description[j] = '\0';</a:t>
            </a:r>
          </a:p>
          <a:p>
            <a:pPr algn="l" rtl="0"/>
            <a:r>
              <a:rPr lang="he-IL" sz="1400" b="1" dirty="0" smtClean="0">
                <a:latin typeface="Courier New" pitchFamily="49" charset="0"/>
                <a:cs typeface="Courier New" pitchFamily="49" charset="0"/>
              </a:rPr>
              <a:t>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sort_dictionary</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arr</a:t>
            </a:r>
            <a:r>
              <a:rPr lang="en-US" sz="1400" b="1" dirty="0" smtClean="0">
                <a:latin typeface="Courier New" pitchFamily="49" charset="0"/>
                <a:cs typeface="Courier New" pitchFamily="49" charset="0"/>
              </a:rPr>
              <a:t>, NUM_WORDS);</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printf</a:t>
            </a:r>
            <a:r>
              <a:rPr lang="en-US" sz="1400" b="1" dirty="0" smtClean="0">
                <a:latin typeface="Courier New" pitchFamily="49" charset="0"/>
                <a:cs typeface="Courier New" pitchFamily="49" charset="0"/>
              </a:rPr>
              <a:t>("Dictionary after sort:\n");</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=0;i&lt;</a:t>
            </a:r>
            <a:r>
              <a:rPr lang="en-US" sz="1400" b="1" dirty="0" err="1" smtClean="0">
                <a:latin typeface="Courier New" pitchFamily="49" charset="0"/>
                <a:cs typeface="Courier New" pitchFamily="49" charset="0"/>
              </a:rPr>
              <a:t>NUM_WORDS;i</a:t>
            </a:r>
            <a:r>
              <a:rPr lang="en-US" sz="1400" b="1" dirty="0" smtClean="0">
                <a:latin typeface="Courier New" pitchFamily="49" charset="0"/>
                <a:cs typeface="Courier New" pitchFamily="49" charset="0"/>
              </a:rPr>
              <a:t>++)</a:t>
            </a:r>
          </a:p>
          <a:p>
            <a:pPr algn="l" rtl="0"/>
            <a:r>
              <a:rPr lang="pt-BR" sz="1400" b="1" dirty="0" smtClean="0">
                <a:latin typeface="Courier New" pitchFamily="49" charset="0"/>
                <a:cs typeface="Courier New" pitchFamily="49" charset="0"/>
              </a:rPr>
              <a:t>		printf("%s ==&gt; %s\n", arr[i].str, arr[i].description); </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return</a:t>
            </a:r>
            <a:r>
              <a:rPr lang="en-US" sz="1400" b="1" dirty="0" smtClean="0">
                <a:latin typeface="Courier New" pitchFamily="49" charset="0"/>
                <a:cs typeface="Courier New" pitchFamily="49" charset="0"/>
              </a:rPr>
              <a:t> 0;}</a:t>
            </a:r>
          </a:p>
        </p:txBody>
      </p:sp>
      <p:sp>
        <p:nvSpPr>
          <p:cNvPr id="7173" name="Slide Number Placeholder 5"/>
          <p:cNvSpPr>
            <a:spLocks noGrp="1"/>
          </p:cNvSpPr>
          <p:nvPr>
            <p:ph type="sldNum" sz="quarter" idx="4294967295"/>
          </p:nvPr>
        </p:nvSpPr>
        <p:spPr bwMode="auto">
          <a:xfrm>
            <a:off x="6553200" y="6356350"/>
            <a:ext cx="2133600" cy="365125"/>
          </a:xfrm>
          <a:prstGeom prst="rect">
            <a:avLst/>
          </a:prstGeom>
          <a:noFill/>
          <a:ln>
            <a:miter lim="800000"/>
            <a:headEnd/>
            <a:tailEnd/>
          </a:ln>
        </p:spPr>
        <p:txBody>
          <a:bodyPr/>
          <a:lstStyle/>
          <a:p>
            <a:fld id="{0C2BE73D-3322-46DE-9297-8498FFAB1D3A}" type="slidenum">
              <a:rPr lang="he-IL"/>
              <a:pPr/>
              <a:t>31</a:t>
            </a:fld>
            <a:endParaRPr lang="he-I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60648"/>
            <a:ext cx="8229600" cy="1371600"/>
          </a:xfrm>
        </p:spPr>
        <p:txBody>
          <a:bodyPr/>
          <a:lstStyle/>
          <a:p>
            <a:pPr algn="l"/>
            <a:r>
              <a:rPr lang="en-US" dirty="0" smtClean="0"/>
              <a:t>White pixels</a:t>
            </a:r>
            <a:endParaRPr lang="he-IL" dirty="0"/>
          </a:p>
        </p:txBody>
      </p:sp>
      <p:sp>
        <p:nvSpPr>
          <p:cNvPr id="4" name="TextBox 3"/>
          <p:cNvSpPr txBox="1"/>
          <p:nvPr/>
        </p:nvSpPr>
        <p:spPr>
          <a:xfrm>
            <a:off x="251520" y="1412776"/>
            <a:ext cx="8892480" cy="5047536"/>
          </a:xfrm>
          <a:prstGeom prst="rect">
            <a:avLst/>
          </a:prstGeom>
          <a:solidFill>
            <a:schemeClr val="accent3"/>
          </a:solidFill>
          <a:ln>
            <a:solidFill>
              <a:schemeClr val="tx1"/>
            </a:solidFill>
          </a:ln>
        </p:spPr>
        <p:txBody>
          <a:bodyPr wrap="square" rtlCol="1">
            <a:spAutoFit/>
          </a:bodyPr>
          <a:lstStyle/>
          <a:p>
            <a:pPr algn="l" rtl="0"/>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main(){</a:t>
            </a:r>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unsigned</a:t>
            </a:r>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char</a:t>
            </a:r>
            <a:r>
              <a:rPr lang="en-US" sz="1400" b="1" dirty="0" smtClean="0">
                <a:latin typeface="Courier New" pitchFamily="49" charset="0"/>
                <a:cs typeface="Courier New" pitchFamily="49" charset="0"/>
              </a:rPr>
              <a:t> *bytes1, *bytes2;</a:t>
            </a:r>
          </a:p>
          <a:p>
            <a:pPr algn="l" rtl="0"/>
            <a:r>
              <a:rPr lang="en-US" sz="1400" b="1" dirty="0" smtClean="0">
                <a:latin typeface="Courier New" pitchFamily="49" charset="0"/>
                <a:cs typeface="Courier New" pitchFamily="49" charset="0"/>
              </a:rPr>
              <a:t>	BMPHEADER bh1,bh2;</a:t>
            </a:r>
          </a:p>
          <a:p>
            <a:pPr algn="l" rtl="0"/>
            <a:r>
              <a:rPr lang="en-US" sz="1400" b="1" dirty="0" smtClean="0">
                <a:latin typeface="Courier New" pitchFamily="49" charset="0"/>
                <a:cs typeface="Courier New" pitchFamily="49" charset="0"/>
              </a:rPr>
              <a:t>	</a:t>
            </a:r>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 value;</a:t>
            </a:r>
          </a:p>
          <a:p>
            <a:pPr algn="l" rtl="0"/>
            <a:endParaRPr lang="en-US"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printf</a:t>
            </a:r>
            <a:r>
              <a:rPr lang="en-US" sz="1400" b="1" dirty="0" smtClean="0">
                <a:latin typeface="Courier New" pitchFamily="49" charset="0"/>
                <a:cs typeface="Courier New" pitchFamily="49" charset="0"/>
              </a:rPr>
              <a:t>("Please enter a pixel value: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("%d", &amp;value);</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while</a:t>
            </a:r>
            <a:r>
              <a:rPr lang="en-US" sz="1400" b="1" dirty="0" smtClean="0">
                <a:latin typeface="Courier New" pitchFamily="49" charset="0"/>
                <a:cs typeface="Courier New" pitchFamily="49" charset="0"/>
              </a:rPr>
              <a:t> (value &lt; 0 || value &gt; 255)</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("%d", </a:t>
            </a:r>
            <a:r>
              <a:rPr lang="en-US" sz="1400" b="1" dirty="0" smtClean="0">
                <a:latin typeface="Courier New" pitchFamily="49" charset="0"/>
                <a:cs typeface="Courier New" pitchFamily="49" charset="0"/>
              </a:rPr>
              <a:t>&amp;value);</a:t>
            </a:r>
            <a:endParaRPr lang="he-IL" sz="1400" b="1" dirty="0" smtClean="0">
              <a:latin typeface="Courier New" pitchFamily="49" charset="0"/>
              <a:cs typeface="Courier New" pitchFamily="49" charset="0"/>
            </a:endParaRPr>
          </a:p>
          <a:p>
            <a:pPr algn="l" rtl="0"/>
            <a:endParaRPr lang="en-US"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loadImage</a:t>
            </a:r>
            <a:r>
              <a:rPr lang="en-US" sz="1400" b="1" dirty="0" smtClean="0">
                <a:latin typeface="Courier New" pitchFamily="49" charset="0"/>
                <a:cs typeface="Courier New" pitchFamily="49" charset="0"/>
              </a:rPr>
              <a:t>("image.bmp", &amp;bytes1, &amp;bh1, &amp;</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a:t>
            </a:r>
          </a:p>
          <a:p>
            <a:pPr algn="l" rtl="0"/>
            <a:endParaRPr lang="en-US"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bytes2 = (unsigned char *)</a:t>
            </a:r>
            <a:r>
              <a:rPr lang="en-US" sz="1400" b="1" dirty="0" err="1" smtClean="0">
                <a:latin typeface="Courier New" pitchFamily="49" charset="0"/>
                <a:cs typeface="Courier New" pitchFamily="49" charset="0"/>
              </a:rPr>
              <a:t>malloc</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sizeof</a:t>
            </a:r>
            <a:r>
              <a:rPr lang="en-US" sz="1400" b="1" dirty="0" smtClean="0">
                <a:latin typeface="Courier New" pitchFamily="49" charset="0"/>
                <a:cs typeface="Courier New" pitchFamily="49" charset="0"/>
              </a:rPr>
              <a:t>(unsigned char));</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initBmpStruct</a:t>
            </a:r>
            <a:r>
              <a:rPr lang="en-US" sz="1400" b="1" dirty="0" smtClean="0">
                <a:latin typeface="Courier New" pitchFamily="49" charset="0"/>
                <a:cs typeface="Courier New" pitchFamily="49" charset="0"/>
              </a:rPr>
              <a:t>(&amp;bh2, bh1.info-&gt;width, bh1.info-&gt;height);</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=0;i&lt;</a:t>
            </a:r>
            <a:r>
              <a:rPr lang="en-US" sz="1400" b="1" dirty="0" err="1" smtClean="0">
                <a:latin typeface="Courier New" pitchFamily="49" charset="0"/>
                <a:cs typeface="Courier New" pitchFamily="49" charset="0"/>
              </a:rPr>
              <a:t>pixelArraySize;i</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bytes2[</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 = (bytes1[</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 == value)?255: bytes1[</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		</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writeImageToFile</a:t>
            </a:r>
            <a:r>
              <a:rPr lang="en-US" sz="1400" b="1" dirty="0" smtClean="0">
                <a:latin typeface="Courier New" pitchFamily="49" charset="0"/>
                <a:cs typeface="Courier New" pitchFamily="49" charset="0"/>
              </a:rPr>
              <a:t>("image_t.bmp", bytes2, &amp;bh2);</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freeBmpMem</a:t>
            </a:r>
            <a:r>
              <a:rPr lang="en-US" sz="1400" b="1" dirty="0" smtClean="0">
                <a:latin typeface="Courier New" pitchFamily="49" charset="0"/>
                <a:cs typeface="Courier New" pitchFamily="49" charset="0"/>
              </a:rPr>
              <a:t>(&amp;bh1); free(bytes1);</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freeBmpMem</a:t>
            </a:r>
            <a:r>
              <a:rPr lang="en-US" sz="1400" b="1" dirty="0" smtClean="0">
                <a:latin typeface="Courier New" pitchFamily="49" charset="0"/>
                <a:cs typeface="Courier New" pitchFamily="49" charset="0"/>
              </a:rPr>
              <a:t>(&amp;bh2); free(bytes2);</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return</a:t>
            </a:r>
            <a:r>
              <a:rPr lang="en-US" sz="1400" b="1" dirty="0" smtClean="0">
                <a:latin typeface="Courier New" pitchFamily="49" charset="0"/>
                <a:cs typeface="Courier New" pitchFamily="49" charset="0"/>
              </a:rPr>
              <a:t> 0; </a:t>
            </a:r>
            <a:r>
              <a:rPr lang="he-IL" sz="1400" b="1" dirty="0" smtClean="0">
                <a:latin typeface="Courier New" pitchFamily="49" charset="0"/>
                <a:cs typeface="Courier New" pitchFamily="49" charset="0"/>
              </a:rPr>
              <a:t>{</a:t>
            </a:r>
            <a:endParaRPr lang="en-US" sz="1400" b="1" dirty="0" err="1" smtClean="0">
              <a:latin typeface="Courier New" pitchFamily="49" charset="0"/>
              <a:cs typeface="Courier New" pitchFamily="49" charset="0"/>
            </a:endParaRPr>
          </a:p>
        </p:txBody>
      </p:sp>
      <p:pic>
        <p:nvPicPr>
          <p:cNvPr id="83970" name="Picture 2" descr="C:\Users\yehudit\Documents\judit\PHD\courses\c_courses\test1\test1\image.bmp"/>
          <p:cNvPicPr>
            <a:picLocks noChangeAspect="1" noChangeArrowheads="1"/>
          </p:cNvPicPr>
          <p:nvPr/>
        </p:nvPicPr>
        <p:blipFill>
          <a:blip r:embed="rId2" cstate="print"/>
          <a:srcRect/>
          <a:stretch>
            <a:fillRect/>
          </a:stretch>
        </p:blipFill>
        <p:spPr bwMode="auto">
          <a:xfrm>
            <a:off x="5796136" y="260237"/>
            <a:ext cx="3024336" cy="1512579"/>
          </a:xfrm>
          <a:prstGeom prst="rect">
            <a:avLst/>
          </a:prstGeom>
          <a:noFill/>
        </p:spPr>
      </p:pic>
      <p:pic>
        <p:nvPicPr>
          <p:cNvPr id="2050" name="Picture 2" descr="C:\Users\yehudit\Documents\judit\PHD\courses\c_courses\test1\test1\image_t.bmp"/>
          <p:cNvPicPr>
            <a:picLocks noChangeAspect="1" noChangeArrowheads="1"/>
          </p:cNvPicPr>
          <p:nvPr/>
        </p:nvPicPr>
        <p:blipFill>
          <a:blip r:embed="rId3" cstate="print"/>
          <a:srcRect/>
          <a:stretch>
            <a:fillRect/>
          </a:stretch>
        </p:blipFill>
        <p:spPr bwMode="auto">
          <a:xfrm>
            <a:off x="5796136" y="1916832"/>
            <a:ext cx="3024336" cy="151216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l="16338" t="35433" r="48619" b="55467"/>
          <a:stretch>
            <a:fillRect/>
          </a:stretch>
        </p:blipFill>
        <p:spPr bwMode="auto">
          <a:xfrm>
            <a:off x="1" y="1484784"/>
            <a:ext cx="9144000" cy="2088232"/>
          </a:xfrm>
          <a:prstGeom prst="rect">
            <a:avLst/>
          </a:prstGeom>
          <a:noFill/>
          <a:ln w="9525">
            <a:noFill/>
            <a:miter lim="800000"/>
            <a:headEnd/>
            <a:tailEnd/>
          </a:ln>
        </p:spPr>
      </p:pic>
      <p:sp>
        <p:nvSpPr>
          <p:cNvPr id="14338" name="Slide Number Placeholder 5"/>
          <p:cNvSpPr txBox="1">
            <a:spLocks noGrp="1"/>
          </p:cNvSpPr>
          <p:nvPr/>
        </p:nvSpPr>
        <p:spPr bwMode="auto">
          <a:xfrm>
            <a:off x="6553200" y="6400800"/>
            <a:ext cx="2133600" cy="228600"/>
          </a:xfrm>
          <a:prstGeom prst="rect">
            <a:avLst/>
          </a:prstGeom>
          <a:noFill/>
          <a:ln w="9525">
            <a:noFill/>
            <a:miter lim="800000"/>
            <a:headEnd/>
            <a:tailEnd/>
          </a:ln>
        </p:spPr>
        <p:txBody>
          <a:bodyPr/>
          <a:lstStyle/>
          <a:p>
            <a:pPr rtl="0"/>
            <a:fld id="{9C669B5F-7ACE-4D8F-813E-ADD1A57FDE5F}" type="slidenum">
              <a:rPr lang="he-IL" sz="1400"/>
              <a:pPr rtl="0"/>
              <a:t>4</a:t>
            </a:fld>
            <a:endParaRPr lang="en-US" sz="1400"/>
          </a:p>
        </p:txBody>
      </p:sp>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rtl="0"/>
            <a:r>
              <a:rPr lang="en-US" sz="4400" dirty="0" smtClean="0">
                <a:solidFill>
                  <a:srgbClr val="CC0000"/>
                </a:solidFill>
                <a:latin typeface="Times New Roman" pitchFamily="18" charset="0"/>
                <a:cs typeface="Times New Roman" pitchFamily="18" charset="0"/>
              </a:rPr>
              <a:t>The Interface</a:t>
            </a:r>
            <a:endParaRPr lang="en-US" sz="3200" dirty="0">
              <a:solidFill>
                <a:srgbClr val="CC0000"/>
              </a:solidFill>
              <a:latin typeface="Times New Roman" pitchFamily="18" charset="0"/>
              <a:cs typeface="Times New Roman" pitchFamily="18" charset="0"/>
            </a:endParaRPr>
          </a:p>
        </p:txBody>
      </p:sp>
      <p:sp>
        <p:nvSpPr>
          <p:cNvPr id="6" name="אליפסה 5"/>
          <p:cNvSpPr/>
          <p:nvPr/>
        </p:nvSpPr>
        <p:spPr>
          <a:xfrm>
            <a:off x="3851920" y="1412776"/>
            <a:ext cx="2664296"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חץ ישר 9"/>
          <p:cNvCxnSpPr>
            <a:stCxn id="11" idx="0"/>
            <a:endCxn id="6" idx="4"/>
          </p:cNvCxnSpPr>
          <p:nvPr/>
        </p:nvCxnSpPr>
        <p:spPr>
          <a:xfrm flipH="1" flipV="1">
            <a:off x="5184068" y="2276872"/>
            <a:ext cx="216024" cy="20162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627784" y="4293096"/>
            <a:ext cx="5544616" cy="2031325"/>
          </a:xfrm>
          <a:prstGeom prst="rect">
            <a:avLst/>
          </a:prstGeom>
          <a:noFill/>
          <a:ln>
            <a:solidFill>
              <a:srgbClr val="FF0000"/>
            </a:solidFill>
          </a:ln>
        </p:spPr>
        <p:txBody>
          <a:bodyPr wrap="square" rtlCol="1">
            <a:spAutoFit/>
          </a:bodyPr>
          <a:lstStyle/>
          <a:p>
            <a:r>
              <a:rPr lang="en-US" dirty="0" err="1" smtClean="0"/>
              <a:t>loadImage</a:t>
            </a:r>
            <a:r>
              <a:rPr lang="he-IL" dirty="0" smtClean="0"/>
              <a:t> </a:t>
            </a:r>
          </a:p>
          <a:p>
            <a:pPr>
              <a:buFont typeface="Arial" pitchFamily="34" charset="0"/>
              <a:buChar char="•"/>
            </a:pPr>
            <a:r>
              <a:rPr lang="he-IL" dirty="0" smtClean="0"/>
              <a:t> הפונקציה פותחת את קובץ התמונה</a:t>
            </a:r>
          </a:p>
          <a:p>
            <a:pPr>
              <a:buFont typeface="Arial" pitchFamily="34" charset="0"/>
              <a:buChar char="•"/>
            </a:pPr>
            <a:r>
              <a:rPr lang="he-IL" dirty="0" smtClean="0"/>
              <a:t> מקצה דינאמית את המבנים בתוך ה-</a:t>
            </a:r>
            <a:r>
              <a:rPr lang="en-US" dirty="0" smtClean="0"/>
              <a:t>header</a:t>
            </a:r>
            <a:r>
              <a:rPr lang="he-IL" dirty="0" smtClean="0"/>
              <a:t> ואת מערך הפיקסלים בהתאם לגודל התמונה (ולכן מעבירים את הכתובת שבה יהיה רשום הכתובת של המערך שהוקצה)</a:t>
            </a:r>
          </a:p>
          <a:p>
            <a:pPr>
              <a:buFont typeface="Arial" pitchFamily="34" charset="0"/>
              <a:buChar char="•"/>
            </a:pPr>
            <a:r>
              <a:rPr lang="he-IL" dirty="0" smtClean="0"/>
              <a:t> ממלאת את הנתונים הרלוונטיים ומחזירה את גודל המערך של הפיקסלים בתוך המשתנה </a:t>
            </a:r>
            <a:r>
              <a:rPr lang="en-US" dirty="0" err="1" smtClean="0"/>
              <a:t>pixelArraySize</a:t>
            </a:r>
            <a:endParaRPr lang="he-I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6338" t="35433" r="48619" b="55467"/>
          <a:stretch>
            <a:fillRect/>
          </a:stretch>
        </p:blipFill>
        <p:spPr bwMode="auto">
          <a:xfrm>
            <a:off x="1" y="1484784"/>
            <a:ext cx="9144000" cy="2088232"/>
          </a:xfrm>
          <a:prstGeom prst="rect">
            <a:avLst/>
          </a:prstGeom>
          <a:noFill/>
          <a:ln w="9525">
            <a:noFill/>
            <a:miter lim="800000"/>
            <a:headEnd/>
            <a:tailEnd/>
          </a:ln>
        </p:spPr>
      </p:pic>
      <p:sp>
        <p:nvSpPr>
          <p:cNvPr id="14338" name="Slide Number Placeholder 5"/>
          <p:cNvSpPr txBox="1">
            <a:spLocks noGrp="1"/>
          </p:cNvSpPr>
          <p:nvPr/>
        </p:nvSpPr>
        <p:spPr bwMode="auto">
          <a:xfrm>
            <a:off x="6553200" y="6400800"/>
            <a:ext cx="2133600" cy="228600"/>
          </a:xfrm>
          <a:prstGeom prst="rect">
            <a:avLst/>
          </a:prstGeom>
          <a:noFill/>
          <a:ln w="9525">
            <a:noFill/>
            <a:miter lim="800000"/>
            <a:headEnd/>
            <a:tailEnd/>
          </a:ln>
        </p:spPr>
        <p:txBody>
          <a:bodyPr/>
          <a:lstStyle/>
          <a:p>
            <a:pPr rtl="0"/>
            <a:fld id="{9C669B5F-7ACE-4D8F-813E-ADD1A57FDE5F}" type="slidenum">
              <a:rPr lang="he-IL" sz="1400"/>
              <a:pPr rtl="0"/>
              <a:t>5</a:t>
            </a:fld>
            <a:endParaRPr lang="en-US" sz="1400"/>
          </a:p>
        </p:txBody>
      </p:sp>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rtl="0"/>
            <a:r>
              <a:rPr lang="en-US" sz="4400" dirty="0" smtClean="0">
                <a:solidFill>
                  <a:srgbClr val="CC0000"/>
                </a:solidFill>
                <a:latin typeface="Times New Roman" pitchFamily="18" charset="0"/>
                <a:cs typeface="Times New Roman" pitchFamily="18" charset="0"/>
              </a:rPr>
              <a:t>The Interface</a:t>
            </a:r>
            <a:endParaRPr lang="en-US" sz="3200" dirty="0">
              <a:solidFill>
                <a:srgbClr val="CC0000"/>
              </a:solidFill>
              <a:latin typeface="Times New Roman" pitchFamily="18" charset="0"/>
              <a:cs typeface="Times New Roman" pitchFamily="18" charset="0"/>
            </a:endParaRPr>
          </a:p>
        </p:txBody>
      </p:sp>
      <p:sp>
        <p:nvSpPr>
          <p:cNvPr id="6" name="אליפסה 5"/>
          <p:cNvSpPr/>
          <p:nvPr/>
        </p:nvSpPr>
        <p:spPr>
          <a:xfrm>
            <a:off x="467544" y="2204864"/>
            <a:ext cx="230425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חץ ישר 9"/>
          <p:cNvCxnSpPr>
            <a:stCxn id="11" idx="0"/>
            <a:endCxn id="6" idx="4"/>
          </p:cNvCxnSpPr>
          <p:nvPr/>
        </p:nvCxnSpPr>
        <p:spPr>
          <a:xfrm flipH="1" flipV="1">
            <a:off x="1619672" y="2852936"/>
            <a:ext cx="4428492" cy="14401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3928" y="4293096"/>
            <a:ext cx="4248472" cy="1477328"/>
          </a:xfrm>
          <a:prstGeom prst="rect">
            <a:avLst/>
          </a:prstGeom>
          <a:noFill/>
          <a:ln>
            <a:solidFill>
              <a:srgbClr val="FF0000"/>
            </a:solidFill>
          </a:ln>
        </p:spPr>
        <p:txBody>
          <a:bodyPr wrap="square" rtlCol="1">
            <a:spAutoFit/>
          </a:bodyPr>
          <a:lstStyle/>
          <a:p>
            <a:r>
              <a:rPr lang="en-US" dirty="0" err="1" smtClean="0"/>
              <a:t>writeImageToFile</a:t>
            </a:r>
            <a:endParaRPr lang="he-IL" dirty="0" smtClean="0"/>
          </a:p>
          <a:p>
            <a:pPr>
              <a:buFont typeface="Arial" pitchFamily="34" charset="0"/>
              <a:buChar char="•"/>
            </a:pPr>
            <a:r>
              <a:rPr lang="he-IL" dirty="0" smtClean="0"/>
              <a:t> מקבל שם קובץ, מערך של פיקסלים ומצביע ל-</a:t>
            </a:r>
            <a:r>
              <a:rPr lang="en-US" dirty="0" smtClean="0"/>
              <a:t>header</a:t>
            </a:r>
            <a:r>
              <a:rPr lang="he-IL" dirty="0" smtClean="0"/>
              <a:t> </a:t>
            </a:r>
          </a:p>
          <a:p>
            <a:pPr>
              <a:buFont typeface="Arial" pitchFamily="34" charset="0"/>
              <a:buChar char="•"/>
            </a:pPr>
            <a:r>
              <a:rPr lang="he-IL" dirty="0" smtClean="0"/>
              <a:t> כותב את האינפורמציה שהתקבלה לתוך קובץ בפורמט של </a:t>
            </a:r>
            <a:r>
              <a:rPr lang="en-US" dirty="0" smtClean="0"/>
              <a:t>bmp</a:t>
            </a:r>
            <a:endParaRPr lang="he-IL"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6338" t="35433" r="48619" b="55467"/>
          <a:stretch>
            <a:fillRect/>
          </a:stretch>
        </p:blipFill>
        <p:spPr bwMode="auto">
          <a:xfrm>
            <a:off x="1" y="1484784"/>
            <a:ext cx="9144000" cy="2088232"/>
          </a:xfrm>
          <a:prstGeom prst="rect">
            <a:avLst/>
          </a:prstGeom>
          <a:noFill/>
          <a:ln w="9525">
            <a:noFill/>
            <a:miter lim="800000"/>
            <a:headEnd/>
            <a:tailEnd/>
          </a:ln>
        </p:spPr>
      </p:pic>
      <p:sp>
        <p:nvSpPr>
          <p:cNvPr id="14338" name="Slide Number Placeholder 5"/>
          <p:cNvSpPr txBox="1">
            <a:spLocks noGrp="1"/>
          </p:cNvSpPr>
          <p:nvPr/>
        </p:nvSpPr>
        <p:spPr bwMode="auto">
          <a:xfrm>
            <a:off x="6553200" y="6400800"/>
            <a:ext cx="2133600" cy="228600"/>
          </a:xfrm>
          <a:prstGeom prst="rect">
            <a:avLst/>
          </a:prstGeom>
          <a:noFill/>
          <a:ln w="9525">
            <a:noFill/>
            <a:miter lim="800000"/>
            <a:headEnd/>
            <a:tailEnd/>
          </a:ln>
        </p:spPr>
        <p:txBody>
          <a:bodyPr/>
          <a:lstStyle/>
          <a:p>
            <a:pPr rtl="0"/>
            <a:fld id="{9C669B5F-7ACE-4D8F-813E-ADD1A57FDE5F}" type="slidenum">
              <a:rPr lang="he-IL" sz="1400"/>
              <a:pPr rtl="0"/>
              <a:t>6</a:t>
            </a:fld>
            <a:endParaRPr lang="en-US" sz="1400"/>
          </a:p>
        </p:txBody>
      </p:sp>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rtl="0"/>
            <a:r>
              <a:rPr lang="en-US" sz="4400" dirty="0" smtClean="0">
                <a:solidFill>
                  <a:srgbClr val="CC0000"/>
                </a:solidFill>
                <a:latin typeface="Times New Roman" pitchFamily="18" charset="0"/>
                <a:cs typeface="Times New Roman" pitchFamily="18" charset="0"/>
              </a:rPr>
              <a:t>The Interface</a:t>
            </a:r>
            <a:endParaRPr lang="en-US" sz="3200" dirty="0">
              <a:solidFill>
                <a:srgbClr val="CC0000"/>
              </a:solidFill>
              <a:latin typeface="Times New Roman" pitchFamily="18" charset="0"/>
              <a:cs typeface="Times New Roman" pitchFamily="18" charset="0"/>
            </a:endParaRPr>
          </a:p>
        </p:txBody>
      </p:sp>
      <p:sp>
        <p:nvSpPr>
          <p:cNvPr id="6" name="אליפסה 5"/>
          <p:cNvSpPr/>
          <p:nvPr/>
        </p:nvSpPr>
        <p:spPr>
          <a:xfrm>
            <a:off x="3491880" y="2636912"/>
            <a:ext cx="43924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חץ ישר 9"/>
          <p:cNvCxnSpPr>
            <a:stCxn id="11" idx="0"/>
            <a:endCxn id="6" idx="4"/>
          </p:cNvCxnSpPr>
          <p:nvPr/>
        </p:nvCxnSpPr>
        <p:spPr>
          <a:xfrm flipH="1" flipV="1">
            <a:off x="5688124" y="3356992"/>
            <a:ext cx="360040"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3928" y="4293096"/>
            <a:ext cx="4248472" cy="1477328"/>
          </a:xfrm>
          <a:prstGeom prst="rect">
            <a:avLst/>
          </a:prstGeom>
          <a:noFill/>
          <a:ln>
            <a:solidFill>
              <a:srgbClr val="FF0000"/>
            </a:solidFill>
          </a:ln>
        </p:spPr>
        <p:txBody>
          <a:bodyPr wrap="square" rtlCol="1">
            <a:spAutoFit/>
          </a:bodyPr>
          <a:lstStyle/>
          <a:p>
            <a:r>
              <a:rPr lang="en-US" dirty="0" err="1" smtClean="0"/>
              <a:t>initBmpStruct</a:t>
            </a:r>
            <a:endParaRPr lang="he-IL" dirty="0" smtClean="0"/>
          </a:p>
          <a:p>
            <a:pPr>
              <a:buFont typeface="Arial" pitchFamily="34" charset="0"/>
              <a:buChar char="•"/>
            </a:pPr>
            <a:r>
              <a:rPr lang="he-IL" dirty="0" smtClean="0"/>
              <a:t> מקבל מצביע ל-</a:t>
            </a:r>
            <a:r>
              <a:rPr lang="en-US" dirty="0" smtClean="0"/>
              <a:t>Header</a:t>
            </a:r>
            <a:r>
              <a:rPr lang="he-IL" dirty="0" smtClean="0"/>
              <a:t> , רוחב וגובה התמונה.</a:t>
            </a:r>
          </a:p>
          <a:p>
            <a:pPr>
              <a:buFont typeface="Arial" pitchFamily="34" charset="0"/>
              <a:buChar char="•"/>
            </a:pPr>
            <a:r>
              <a:rPr lang="he-IL" dirty="0" smtClean="0"/>
              <a:t>הפונקציה ממלאת את הערכים בתוך ה-</a:t>
            </a:r>
            <a:r>
              <a:rPr lang="en-US" dirty="0" smtClean="0"/>
              <a:t>header</a:t>
            </a:r>
            <a:endParaRPr lang="he-I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6338" t="35433" r="48619" b="55467"/>
          <a:stretch>
            <a:fillRect/>
          </a:stretch>
        </p:blipFill>
        <p:spPr bwMode="auto">
          <a:xfrm>
            <a:off x="1" y="1484784"/>
            <a:ext cx="9144000" cy="2088232"/>
          </a:xfrm>
          <a:prstGeom prst="rect">
            <a:avLst/>
          </a:prstGeom>
          <a:noFill/>
          <a:ln w="9525">
            <a:noFill/>
            <a:miter lim="800000"/>
            <a:headEnd/>
            <a:tailEnd/>
          </a:ln>
        </p:spPr>
      </p:pic>
      <p:sp>
        <p:nvSpPr>
          <p:cNvPr id="14338" name="Slide Number Placeholder 5"/>
          <p:cNvSpPr txBox="1">
            <a:spLocks noGrp="1"/>
          </p:cNvSpPr>
          <p:nvPr/>
        </p:nvSpPr>
        <p:spPr bwMode="auto">
          <a:xfrm>
            <a:off x="6553200" y="6400800"/>
            <a:ext cx="2133600" cy="228600"/>
          </a:xfrm>
          <a:prstGeom prst="rect">
            <a:avLst/>
          </a:prstGeom>
          <a:noFill/>
          <a:ln w="9525">
            <a:noFill/>
            <a:miter lim="800000"/>
            <a:headEnd/>
            <a:tailEnd/>
          </a:ln>
        </p:spPr>
        <p:txBody>
          <a:bodyPr/>
          <a:lstStyle/>
          <a:p>
            <a:pPr rtl="0"/>
            <a:fld id="{9C669B5F-7ACE-4D8F-813E-ADD1A57FDE5F}" type="slidenum">
              <a:rPr lang="he-IL" sz="1400"/>
              <a:pPr rtl="0"/>
              <a:t>7</a:t>
            </a:fld>
            <a:endParaRPr lang="en-US" sz="1400"/>
          </a:p>
        </p:txBody>
      </p:sp>
      <p:sp>
        <p:nvSpPr>
          <p:cNvPr id="1433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rtl="0"/>
            <a:r>
              <a:rPr lang="en-US" sz="4400" dirty="0" smtClean="0">
                <a:solidFill>
                  <a:srgbClr val="CC0000"/>
                </a:solidFill>
                <a:latin typeface="Times New Roman" pitchFamily="18" charset="0"/>
                <a:cs typeface="Times New Roman" pitchFamily="18" charset="0"/>
              </a:rPr>
              <a:t>The Interface</a:t>
            </a:r>
            <a:endParaRPr lang="en-US" sz="3200" dirty="0">
              <a:solidFill>
                <a:srgbClr val="CC0000"/>
              </a:solidFill>
              <a:latin typeface="Times New Roman" pitchFamily="18" charset="0"/>
              <a:cs typeface="Times New Roman" pitchFamily="18" charset="0"/>
            </a:endParaRPr>
          </a:p>
        </p:txBody>
      </p:sp>
      <p:sp>
        <p:nvSpPr>
          <p:cNvPr id="6" name="אליפסה 5"/>
          <p:cNvSpPr/>
          <p:nvPr/>
        </p:nvSpPr>
        <p:spPr>
          <a:xfrm>
            <a:off x="-108520" y="2996952"/>
            <a:ext cx="439248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חץ ישר 9"/>
          <p:cNvCxnSpPr>
            <a:stCxn id="11" idx="0"/>
            <a:endCxn id="6" idx="4"/>
          </p:cNvCxnSpPr>
          <p:nvPr/>
        </p:nvCxnSpPr>
        <p:spPr>
          <a:xfrm flipH="1" flipV="1">
            <a:off x="2087724" y="3645024"/>
            <a:ext cx="3960440"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23928" y="4293096"/>
            <a:ext cx="4248472" cy="1200329"/>
          </a:xfrm>
          <a:prstGeom prst="rect">
            <a:avLst/>
          </a:prstGeom>
          <a:noFill/>
          <a:ln>
            <a:solidFill>
              <a:srgbClr val="FF0000"/>
            </a:solidFill>
          </a:ln>
        </p:spPr>
        <p:txBody>
          <a:bodyPr wrap="square" rtlCol="1">
            <a:spAutoFit/>
          </a:bodyPr>
          <a:lstStyle/>
          <a:p>
            <a:r>
              <a:rPr lang="en-US" dirty="0" err="1" smtClean="0"/>
              <a:t>freeBmpMem</a:t>
            </a:r>
            <a:endParaRPr lang="he-IL" dirty="0" smtClean="0"/>
          </a:p>
          <a:p>
            <a:pPr>
              <a:buFont typeface="Arial" pitchFamily="34" charset="0"/>
              <a:buChar char="•"/>
            </a:pPr>
            <a:r>
              <a:rPr lang="he-IL" dirty="0" smtClean="0"/>
              <a:t> מקבל מצביע ל-</a:t>
            </a:r>
            <a:r>
              <a:rPr lang="en-US" dirty="0" smtClean="0"/>
              <a:t>Header</a:t>
            </a:r>
            <a:endParaRPr lang="he-IL" dirty="0" smtClean="0"/>
          </a:p>
          <a:p>
            <a:pPr>
              <a:buFont typeface="Arial" pitchFamily="34" charset="0"/>
              <a:buChar char="•"/>
            </a:pPr>
            <a:r>
              <a:rPr lang="he-IL" dirty="0" smtClean="0"/>
              <a:t> הפונקציה משחררת את כל הזיכרון הדינמי שהוקצה בתוך ה-</a:t>
            </a:r>
            <a:r>
              <a:rPr lang="en-US" dirty="0" smtClean="0"/>
              <a:t>header</a:t>
            </a:r>
            <a:endParaRPr lang="he-IL"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60648"/>
            <a:ext cx="8229600" cy="1371600"/>
          </a:xfrm>
        </p:spPr>
        <p:txBody>
          <a:bodyPr/>
          <a:lstStyle/>
          <a:p>
            <a:r>
              <a:rPr lang="en-US" dirty="0" smtClean="0"/>
              <a:t>Degree </a:t>
            </a:r>
            <a:r>
              <a:rPr lang="en-US" smtClean="0"/>
              <a:t>of Brightness</a:t>
            </a:r>
            <a:endParaRPr lang="he-IL" dirty="0"/>
          </a:p>
        </p:txBody>
      </p:sp>
      <p:sp>
        <p:nvSpPr>
          <p:cNvPr id="4" name="TextBox 3"/>
          <p:cNvSpPr txBox="1"/>
          <p:nvPr/>
        </p:nvSpPr>
        <p:spPr>
          <a:xfrm>
            <a:off x="251520" y="1412776"/>
            <a:ext cx="8892480" cy="5262979"/>
          </a:xfrm>
          <a:prstGeom prst="rect">
            <a:avLst/>
          </a:prstGeom>
          <a:solidFill>
            <a:schemeClr val="accent3"/>
          </a:solidFill>
          <a:ln>
            <a:solidFill>
              <a:schemeClr val="tx1"/>
            </a:solidFill>
          </a:ln>
        </p:spPr>
        <p:txBody>
          <a:bodyPr wrap="square" rtlCol="1">
            <a:spAutoFit/>
          </a:bodyPr>
          <a:lstStyle/>
          <a:p>
            <a:pPr algn="l" rtl="0"/>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main(){</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unsigned char </a:t>
            </a:r>
            <a:r>
              <a:rPr lang="en-US" sz="1400" b="1" dirty="0" smtClean="0">
                <a:latin typeface="Courier New" pitchFamily="49" charset="0"/>
                <a:cs typeface="Courier New" pitchFamily="49" charset="0"/>
              </a:rPr>
              <a:t>*bytes1, *bytes2;</a:t>
            </a:r>
          </a:p>
          <a:p>
            <a:pPr algn="l" rtl="0"/>
            <a:r>
              <a:rPr lang="en-US" sz="1400" b="1" dirty="0" smtClean="0">
                <a:latin typeface="Courier New" pitchFamily="49" charset="0"/>
                <a:cs typeface="Courier New" pitchFamily="49" charset="0"/>
              </a:rPr>
              <a:t>	</a:t>
            </a:r>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newVal</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BMPHEADER bh1,bh2;</a:t>
            </a:r>
          </a:p>
          <a:p>
            <a:pPr algn="l" rtl="0"/>
            <a:r>
              <a:rPr lang="en-US" sz="1400" b="1" dirty="0" smtClean="0">
                <a:latin typeface="Courier New" pitchFamily="49" charset="0"/>
                <a:cs typeface="Courier New" pitchFamily="49" charset="0"/>
              </a:rPr>
              <a:t>	</a:t>
            </a:r>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double</a:t>
            </a:r>
            <a:r>
              <a:rPr lang="en-US" sz="1400" b="1" dirty="0" smtClean="0">
                <a:latin typeface="Courier New" pitchFamily="49" charset="0"/>
                <a:cs typeface="Courier New" pitchFamily="49" charset="0"/>
              </a:rPr>
              <a:t> bright;</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printf</a:t>
            </a:r>
            <a:r>
              <a:rPr lang="en-US" sz="1400" b="1" dirty="0" smtClean="0">
                <a:latin typeface="Courier New" pitchFamily="49" charset="0"/>
                <a:cs typeface="Courier New" pitchFamily="49" charset="0"/>
              </a:rPr>
              <a:t>("Please enter Degree of brightness(0-1):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("%lf", &amp;bright);</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while</a:t>
            </a:r>
            <a:r>
              <a:rPr lang="en-US" sz="1400" b="1" dirty="0" smtClean="0">
                <a:latin typeface="Courier New" pitchFamily="49" charset="0"/>
                <a:cs typeface="Courier New" pitchFamily="49" charset="0"/>
              </a:rPr>
              <a:t> (bright &lt; 0 || bright &gt; 1)</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scanf</a:t>
            </a:r>
            <a:r>
              <a:rPr lang="en-US" sz="1400" b="1" dirty="0" smtClean="0">
                <a:latin typeface="Courier New" pitchFamily="49" charset="0"/>
                <a:cs typeface="Courier New" pitchFamily="49" charset="0"/>
              </a:rPr>
              <a:t>("%lf", &amp;bright);</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loadImage</a:t>
            </a:r>
            <a:r>
              <a:rPr lang="en-US" sz="1400" b="1" dirty="0" smtClean="0">
                <a:latin typeface="Courier New" pitchFamily="49" charset="0"/>
                <a:cs typeface="Courier New" pitchFamily="49" charset="0"/>
              </a:rPr>
              <a:t>("fruit1.bmp", &amp;bytes1, &amp;bh1, &amp;</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bytes2 = (unsigned char *)</a:t>
            </a:r>
            <a:r>
              <a:rPr lang="en-US" sz="1400" b="1" dirty="0" err="1" smtClean="0">
                <a:latin typeface="Courier New" pitchFamily="49" charset="0"/>
                <a:cs typeface="Courier New" pitchFamily="49" charset="0"/>
              </a:rPr>
              <a:t>malloc</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sizeof</a:t>
            </a:r>
            <a:r>
              <a:rPr lang="en-US" sz="1400" b="1" dirty="0" smtClean="0">
                <a:latin typeface="Courier New" pitchFamily="49" charset="0"/>
                <a:cs typeface="Courier New" pitchFamily="49" charset="0"/>
              </a:rPr>
              <a:t>(unsigned char));</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initBmpStruct</a:t>
            </a:r>
            <a:r>
              <a:rPr lang="en-US" sz="1400" b="1" dirty="0" smtClean="0">
                <a:latin typeface="Courier New" pitchFamily="49" charset="0"/>
                <a:cs typeface="Courier New" pitchFamily="49" charset="0"/>
              </a:rPr>
              <a:t>(&amp;bh2, bh1.info-&gt;width, bh1.info-&gt;height);</a:t>
            </a:r>
          </a:p>
          <a:p>
            <a:pPr algn="l" rtl="0"/>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=0;i&lt;</a:t>
            </a:r>
            <a:r>
              <a:rPr lang="en-US" sz="1400" b="1" dirty="0" err="1" smtClean="0">
                <a:latin typeface="Courier New" pitchFamily="49" charset="0"/>
                <a:cs typeface="Courier New" pitchFamily="49" charset="0"/>
              </a:rPr>
              <a:t>pixelArraySize;i</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newVal</a:t>
            </a:r>
            <a:r>
              <a:rPr lang="en-US" sz="1400" b="1" dirty="0" smtClean="0">
                <a:latin typeface="Courier New" pitchFamily="49" charset="0"/>
                <a:cs typeface="Courier New" pitchFamily="49" charset="0"/>
              </a:rPr>
              <a:t> = bytes1[</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]*(1+bright);</a:t>
            </a:r>
          </a:p>
          <a:p>
            <a:pPr algn="l" rtl="0"/>
            <a:r>
              <a:rPr lang="en-US" sz="1400" b="1" dirty="0" smtClean="0">
                <a:latin typeface="Courier New" pitchFamily="49" charset="0"/>
                <a:cs typeface="Courier New" pitchFamily="49" charset="0"/>
              </a:rPr>
              <a:t>		bytes2[</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newVal</a:t>
            </a:r>
            <a:r>
              <a:rPr lang="en-US" sz="1400" b="1" dirty="0" smtClean="0">
                <a:latin typeface="Courier New" pitchFamily="49" charset="0"/>
                <a:cs typeface="Courier New" pitchFamily="49" charset="0"/>
              </a:rPr>
              <a:t> &gt; 255) ? 255: </a:t>
            </a:r>
            <a:r>
              <a:rPr lang="en-US" sz="1400" b="1" dirty="0" err="1" smtClean="0">
                <a:latin typeface="Courier New" pitchFamily="49" charset="0"/>
                <a:cs typeface="Courier New" pitchFamily="49" charset="0"/>
              </a:rPr>
              <a:t>newVal</a:t>
            </a:r>
            <a:r>
              <a:rPr lang="en-US" sz="1400" b="1" dirty="0" smtClean="0">
                <a:latin typeface="Courier New" pitchFamily="49" charset="0"/>
                <a:cs typeface="Courier New" pitchFamily="49" charset="0"/>
              </a:rPr>
              <a:t>;</a:t>
            </a:r>
          </a:p>
          <a:p>
            <a:pPr algn="l" rtl="0"/>
            <a:r>
              <a:rPr lang="he-IL" sz="1400" b="1" dirty="0" smtClean="0">
                <a:latin typeface="Courier New" pitchFamily="49" charset="0"/>
                <a:cs typeface="Courier New" pitchFamily="49" charset="0"/>
              </a:rPr>
              <a:t>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writeImageToFile</a:t>
            </a:r>
            <a:r>
              <a:rPr lang="en-US" sz="1400" b="1" dirty="0" smtClean="0">
                <a:latin typeface="Courier New" pitchFamily="49" charset="0"/>
                <a:cs typeface="Courier New" pitchFamily="49" charset="0"/>
              </a:rPr>
              <a:t>("fruit1_bright.bmp", bytes2, &amp;bh2);</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freeBmpMem</a:t>
            </a:r>
            <a:r>
              <a:rPr lang="en-US" sz="1400" b="1" dirty="0" smtClean="0">
                <a:latin typeface="Courier New" pitchFamily="49" charset="0"/>
                <a:cs typeface="Courier New" pitchFamily="49" charset="0"/>
              </a:rPr>
              <a:t>(&amp;bh1); free(bytes1);</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freeBmpMem</a:t>
            </a:r>
            <a:r>
              <a:rPr lang="en-US" sz="1400" b="1" dirty="0" smtClean="0">
                <a:latin typeface="Courier New" pitchFamily="49" charset="0"/>
                <a:cs typeface="Courier New" pitchFamily="49" charset="0"/>
              </a:rPr>
              <a:t>(&amp;bh2); free(bytes2);</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return</a:t>
            </a:r>
            <a:r>
              <a:rPr lang="en-US" sz="1400" b="1" dirty="0" smtClean="0">
                <a:latin typeface="Courier New" pitchFamily="49" charset="0"/>
                <a:cs typeface="Courier New" pitchFamily="49" charset="0"/>
              </a:rPr>
              <a:t> 0;}</a:t>
            </a:r>
          </a:p>
        </p:txBody>
      </p:sp>
      <p:pic>
        <p:nvPicPr>
          <p:cNvPr id="86018" name="Picture 2" descr="C:\Users\yehudit\Documents\judit\PHD\courses\c_courses\test1\test1\fruit1.bmp"/>
          <p:cNvPicPr>
            <a:picLocks noChangeAspect="1" noChangeArrowheads="1"/>
          </p:cNvPicPr>
          <p:nvPr/>
        </p:nvPicPr>
        <p:blipFill>
          <a:blip r:embed="rId2" cstate="print"/>
          <a:srcRect/>
          <a:stretch>
            <a:fillRect/>
          </a:stretch>
        </p:blipFill>
        <p:spPr bwMode="auto">
          <a:xfrm>
            <a:off x="6876256" y="548680"/>
            <a:ext cx="2097021" cy="1572766"/>
          </a:xfrm>
          <a:prstGeom prst="rect">
            <a:avLst/>
          </a:prstGeom>
          <a:noFill/>
        </p:spPr>
      </p:pic>
      <p:pic>
        <p:nvPicPr>
          <p:cNvPr id="86019" name="Picture 3" descr="C:\Users\yehudit\Documents\judit\PHD\courses\c_courses\test1\test1\fruit1_bright.bmp"/>
          <p:cNvPicPr>
            <a:picLocks noChangeAspect="1" noChangeArrowheads="1"/>
          </p:cNvPicPr>
          <p:nvPr/>
        </p:nvPicPr>
        <p:blipFill>
          <a:blip r:embed="rId3" cstate="print"/>
          <a:srcRect/>
          <a:stretch>
            <a:fillRect/>
          </a:stretch>
        </p:blipFill>
        <p:spPr bwMode="auto">
          <a:xfrm>
            <a:off x="6876256" y="2276872"/>
            <a:ext cx="2088232" cy="156617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260648"/>
            <a:ext cx="8229600" cy="1371600"/>
          </a:xfrm>
        </p:spPr>
        <p:txBody>
          <a:bodyPr/>
          <a:lstStyle/>
          <a:p>
            <a:pPr algn="l"/>
            <a:r>
              <a:rPr lang="en-US" dirty="0" smtClean="0"/>
              <a:t>Smoothing</a:t>
            </a:r>
            <a:endParaRPr lang="he-IL" dirty="0"/>
          </a:p>
        </p:txBody>
      </p:sp>
      <p:sp>
        <p:nvSpPr>
          <p:cNvPr id="4" name="TextBox 3"/>
          <p:cNvSpPr txBox="1"/>
          <p:nvPr/>
        </p:nvSpPr>
        <p:spPr>
          <a:xfrm>
            <a:off x="251520" y="1412776"/>
            <a:ext cx="8892480" cy="5262979"/>
          </a:xfrm>
          <a:prstGeom prst="rect">
            <a:avLst/>
          </a:prstGeom>
          <a:solidFill>
            <a:schemeClr val="accent3"/>
          </a:solidFill>
          <a:ln>
            <a:solidFill>
              <a:schemeClr val="tx1"/>
            </a:solidFill>
          </a:ln>
        </p:spPr>
        <p:txBody>
          <a:bodyPr wrap="square" rtlCol="1">
            <a:spAutoFit/>
          </a:bodyPr>
          <a:lstStyle/>
          <a:p>
            <a:pPr algn="l" rtl="0"/>
            <a:r>
              <a:rPr lang="en-US" sz="1400" b="1" dirty="0" smtClean="0">
                <a:solidFill>
                  <a:srgbClr val="0033CC"/>
                </a:solidFill>
                <a:latin typeface="Courier New" pitchFamily="49" charset="0"/>
                <a:cs typeface="Courier New" pitchFamily="49" charset="0"/>
              </a:rPr>
              <a:t>#define </a:t>
            </a:r>
            <a:r>
              <a:rPr lang="en-US" sz="1400" b="1" dirty="0" smtClean="0">
                <a:latin typeface="Courier New" pitchFamily="49" charset="0"/>
                <a:cs typeface="Courier New" pitchFamily="49" charset="0"/>
              </a:rPr>
              <a:t>WINDOW 3</a:t>
            </a:r>
          </a:p>
          <a:p>
            <a:pPr algn="l" rtl="0"/>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main(){</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unsigned char </a:t>
            </a:r>
            <a:r>
              <a:rPr lang="en-US" sz="1400" b="1" dirty="0" smtClean="0">
                <a:latin typeface="Courier New" pitchFamily="49" charset="0"/>
                <a:cs typeface="Courier New" pitchFamily="49" charset="0"/>
              </a:rPr>
              <a:t>*bytes1, *bytes2;</a:t>
            </a:r>
          </a:p>
          <a:p>
            <a:pPr algn="l" rtl="0"/>
            <a:r>
              <a:rPr lang="en-US" sz="1400" b="1" dirty="0" smtClean="0">
                <a:latin typeface="Courier New" pitchFamily="49" charset="0"/>
                <a:cs typeface="Courier New" pitchFamily="49" charset="0"/>
              </a:rPr>
              <a:t>	BMPHEADER bh1,bh2;</a:t>
            </a:r>
          </a:p>
          <a:p>
            <a:pPr algn="l" rtl="0"/>
            <a:r>
              <a:rPr lang="en-US" sz="1400" b="1" dirty="0" smtClean="0">
                <a:latin typeface="Courier New" pitchFamily="49" charset="0"/>
                <a:cs typeface="Courier New" pitchFamily="49" charset="0"/>
              </a:rPr>
              <a:t>	</a:t>
            </a:r>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i,j,k,m</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err="1" smtClean="0">
                <a:solidFill>
                  <a:srgbClr val="0033CC"/>
                </a:solidFill>
                <a:latin typeface="Courier New" pitchFamily="49" charset="0"/>
                <a:cs typeface="Courier New" pitchFamily="49" charset="0"/>
              </a:rPr>
              <a:t>int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half_window</a:t>
            </a:r>
            <a:r>
              <a:rPr lang="en-US" sz="1400" b="1" dirty="0" smtClean="0">
                <a:latin typeface="Courier New" pitchFamily="49" charset="0"/>
                <a:cs typeface="Courier New" pitchFamily="49" charset="0"/>
              </a:rPr>
              <a:t> = WINDOW/2;</a:t>
            </a:r>
          </a:p>
          <a:p>
            <a:pPr algn="l" rtl="0"/>
            <a:r>
              <a:rPr lang="he-IL" sz="1400" b="1" dirty="0" smtClean="0">
                <a:latin typeface="Courier New" pitchFamily="49" charset="0"/>
                <a:cs typeface="Courier New" pitchFamily="49" charset="0"/>
              </a:rPr>
              <a:t>	</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loadImage</a:t>
            </a:r>
            <a:r>
              <a:rPr lang="en-US" sz="1400" b="1" dirty="0" smtClean="0">
                <a:latin typeface="Courier New" pitchFamily="49" charset="0"/>
                <a:cs typeface="Courier New" pitchFamily="49" charset="0"/>
              </a:rPr>
              <a:t>(“boat.bmp", &amp;bytes1, &amp;bh1, &amp;</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bytes2 = (unsigned char *)</a:t>
            </a:r>
            <a:r>
              <a:rPr lang="en-US" sz="1400" b="1" dirty="0" err="1" smtClean="0">
                <a:latin typeface="Courier New" pitchFamily="49" charset="0"/>
                <a:cs typeface="Courier New" pitchFamily="49" charset="0"/>
              </a:rPr>
              <a:t>malloc</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pixelArraySize</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sizeof</a:t>
            </a:r>
            <a:r>
              <a:rPr lang="en-US" sz="1400" b="1" dirty="0" smtClean="0">
                <a:latin typeface="Courier New" pitchFamily="49" charset="0"/>
                <a:cs typeface="Courier New" pitchFamily="49" charset="0"/>
              </a:rPr>
              <a:t>(unsigned char));</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initBmpStruct</a:t>
            </a:r>
            <a:r>
              <a:rPr lang="en-US" sz="1400" b="1" dirty="0" smtClean="0">
                <a:latin typeface="Courier New" pitchFamily="49" charset="0"/>
                <a:cs typeface="Courier New" pitchFamily="49" charset="0"/>
              </a:rPr>
              <a:t>(&amp;bh2, bh1.info-&gt;width, bh1.info-&gt;height);</a:t>
            </a:r>
          </a:p>
          <a:p>
            <a:pPr algn="l" rtl="0"/>
            <a:r>
              <a:rPr lang="he-IL" sz="1400" b="1" dirty="0" smtClean="0">
                <a:latin typeface="Courier New" pitchFamily="49" charset="0"/>
                <a:cs typeface="Courier New" pitchFamily="49" charset="0"/>
              </a:rPr>
              <a:t>	</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half_window;i</a:t>
            </a:r>
            <a:r>
              <a:rPr lang="en-US" sz="1400" b="1" dirty="0" smtClean="0">
                <a:latin typeface="Courier New" pitchFamily="49" charset="0"/>
                <a:cs typeface="Courier New" pitchFamily="49" charset="0"/>
              </a:rPr>
              <a:t>&lt;bh1.info-&gt;height-</a:t>
            </a:r>
            <a:r>
              <a:rPr lang="en-US" sz="1400" b="1" dirty="0" err="1" smtClean="0">
                <a:latin typeface="Courier New" pitchFamily="49" charset="0"/>
                <a:cs typeface="Courier New" pitchFamily="49" charset="0"/>
              </a:rPr>
              <a:t>half_window;i</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(j=</a:t>
            </a:r>
            <a:r>
              <a:rPr lang="en-US" sz="1400" b="1" dirty="0" err="1" smtClean="0">
                <a:latin typeface="Courier New" pitchFamily="49" charset="0"/>
                <a:cs typeface="Courier New" pitchFamily="49" charset="0"/>
              </a:rPr>
              <a:t>half_window;j</a:t>
            </a:r>
            <a:r>
              <a:rPr lang="en-US" sz="1400" b="1" dirty="0" smtClean="0">
                <a:latin typeface="Courier New" pitchFamily="49" charset="0"/>
                <a:cs typeface="Courier New" pitchFamily="49" charset="0"/>
              </a:rPr>
              <a:t>&lt;bh1.info-&gt;width-</a:t>
            </a:r>
            <a:r>
              <a:rPr lang="en-US" sz="1400" b="1" dirty="0" err="1" smtClean="0">
                <a:latin typeface="Courier New" pitchFamily="49" charset="0"/>
                <a:cs typeface="Courier New" pitchFamily="49" charset="0"/>
              </a:rPr>
              <a:t>half_window;j</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bytes2[</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*bh1.info-&gt;</a:t>
            </a:r>
            <a:r>
              <a:rPr lang="en-US" sz="1400" b="1" dirty="0" err="1" smtClean="0">
                <a:latin typeface="Courier New" pitchFamily="49" charset="0"/>
                <a:cs typeface="Courier New" pitchFamily="49" charset="0"/>
              </a:rPr>
              <a:t>width+j</a:t>
            </a:r>
            <a:r>
              <a:rPr lang="en-US" sz="1400" b="1" dirty="0" smtClean="0">
                <a:latin typeface="Courier New" pitchFamily="49" charset="0"/>
                <a:cs typeface="Courier New" pitchFamily="49" charset="0"/>
              </a:rPr>
              <a:t>] = 0;</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(k=</a:t>
            </a:r>
            <a:r>
              <a:rPr lang="en-US" sz="1400" b="1" dirty="0" err="1" smtClean="0">
                <a:latin typeface="Courier New" pitchFamily="49" charset="0"/>
                <a:cs typeface="Courier New" pitchFamily="49" charset="0"/>
              </a:rPr>
              <a:t>i-half_window;k</a:t>
            </a:r>
            <a:r>
              <a:rPr lang="en-US" sz="1400" b="1" dirty="0" smtClean="0">
                <a:latin typeface="Courier New" pitchFamily="49" charset="0"/>
                <a:cs typeface="Courier New" pitchFamily="49" charset="0"/>
              </a:rPr>
              <a:t>&lt;=</a:t>
            </a:r>
            <a:r>
              <a:rPr lang="en-US" sz="1400" b="1" dirty="0" err="1" smtClean="0">
                <a:latin typeface="Courier New" pitchFamily="49" charset="0"/>
                <a:cs typeface="Courier New" pitchFamily="49" charset="0"/>
              </a:rPr>
              <a:t>i+half_window;k</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for</a:t>
            </a:r>
            <a:r>
              <a:rPr lang="en-US" sz="1400" b="1" dirty="0" smtClean="0">
                <a:latin typeface="Courier New" pitchFamily="49" charset="0"/>
                <a:cs typeface="Courier New" pitchFamily="49" charset="0"/>
              </a:rPr>
              <a:t>(m=j-</a:t>
            </a:r>
            <a:r>
              <a:rPr lang="en-US" sz="1400" b="1" dirty="0" err="1" smtClean="0">
                <a:latin typeface="Courier New" pitchFamily="49" charset="0"/>
                <a:cs typeface="Courier New" pitchFamily="49" charset="0"/>
              </a:rPr>
              <a:t>half_window;m</a:t>
            </a:r>
            <a:r>
              <a:rPr lang="en-US" sz="1400" b="1" dirty="0" smtClean="0">
                <a:latin typeface="Courier New" pitchFamily="49" charset="0"/>
                <a:cs typeface="Courier New" pitchFamily="49" charset="0"/>
              </a:rPr>
              <a:t>&lt;=</a:t>
            </a:r>
            <a:r>
              <a:rPr lang="en-US" sz="1400" b="1" dirty="0" err="1" smtClean="0">
                <a:latin typeface="Courier New" pitchFamily="49" charset="0"/>
                <a:cs typeface="Courier New" pitchFamily="49" charset="0"/>
              </a:rPr>
              <a:t>j+half_window;m</a:t>
            </a:r>
            <a:r>
              <a:rPr lang="en-US" sz="1400" b="1" dirty="0" smtClean="0">
                <a:latin typeface="Courier New" pitchFamily="49" charset="0"/>
                <a:cs typeface="Courier New" pitchFamily="49" charset="0"/>
              </a:rPr>
              <a:t>++)</a:t>
            </a:r>
          </a:p>
          <a:p>
            <a:pPr algn="l" rtl="0"/>
            <a:r>
              <a:rPr lang="en-US" sz="1400" b="1" dirty="0" smtClean="0">
                <a:latin typeface="Courier New" pitchFamily="49" charset="0"/>
                <a:cs typeface="Courier New" pitchFamily="49" charset="0"/>
              </a:rPr>
              <a:t>					bytes2[</a:t>
            </a:r>
            <a:r>
              <a:rPr lang="en-US" sz="1400" b="1" dirty="0" err="1" smtClean="0">
                <a:latin typeface="Courier New" pitchFamily="49" charset="0"/>
                <a:cs typeface="Courier New" pitchFamily="49" charset="0"/>
              </a:rPr>
              <a:t>i</a:t>
            </a:r>
            <a:r>
              <a:rPr lang="en-US" sz="1400" b="1" dirty="0" smtClean="0">
                <a:latin typeface="Courier New" pitchFamily="49" charset="0"/>
                <a:cs typeface="Courier New" pitchFamily="49" charset="0"/>
              </a:rPr>
              <a:t>*bh1.info-&gt;</a:t>
            </a:r>
            <a:r>
              <a:rPr lang="en-US" sz="1400" b="1" dirty="0" err="1" smtClean="0">
                <a:latin typeface="Courier New" pitchFamily="49" charset="0"/>
                <a:cs typeface="Courier New" pitchFamily="49" charset="0"/>
              </a:rPr>
              <a:t>width+j</a:t>
            </a:r>
            <a:r>
              <a:rPr lang="en-US" sz="1400" b="1" dirty="0" smtClean="0">
                <a:latin typeface="Courier New" pitchFamily="49" charset="0"/>
                <a:cs typeface="Courier New" pitchFamily="49" charset="0"/>
              </a:rPr>
              <a:t>]+= 				bytes1[k*bh1.info-&gt;</a:t>
            </a:r>
            <a:r>
              <a:rPr lang="en-US" sz="1400" b="1" dirty="0" err="1" smtClean="0">
                <a:latin typeface="Courier New" pitchFamily="49" charset="0"/>
                <a:cs typeface="Courier New" pitchFamily="49" charset="0"/>
              </a:rPr>
              <a:t>width+m</a:t>
            </a:r>
            <a:r>
              <a:rPr lang="en-US" sz="1400" b="1" dirty="0" smtClean="0">
                <a:latin typeface="Courier New" pitchFamily="49" charset="0"/>
                <a:cs typeface="Courier New" pitchFamily="49" charset="0"/>
              </a:rPr>
              <a:t>]/(WINDOW*WINDOW);			}</a:t>
            </a:r>
            <a:endParaRPr lang="he-IL" sz="1400" b="1" dirty="0" smtClean="0">
              <a:latin typeface="Courier New" pitchFamily="49" charset="0"/>
              <a:cs typeface="Courier New" pitchFamily="49" charset="0"/>
            </a:endParaRP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writeImageToFile</a:t>
            </a:r>
            <a:r>
              <a:rPr lang="en-US" sz="1400" b="1" dirty="0" smtClean="0">
                <a:latin typeface="Courier New" pitchFamily="49" charset="0"/>
                <a:cs typeface="Courier New" pitchFamily="49" charset="0"/>
              </a:rPr>
              <a:t>(“boat_smooth.bmp", bytes2, &amp;bh2);</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freeBmpMem</a:t>
            </a:r>
            <a:r>
              <a:rPr lang="en-US" sz="1400" b="1" dirty="0" smtClean="0">
                <a:latin typeface="Courier New" pitchFamily="49" charset="0"/>
                <a:cs typeface="Courier New" pitchFamily="49" charset="0"/>
              </a:rPr>
              <a:t>(&amp;bh1); free(bytes1);</a:t>
            </a:r>
          </a:p>
          <a:p>
            <a:pPr algn="l" rtl="0"/>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freeBmpMem</a:t>
            </a:r>
            <a:r>
              <a:rPr lang="en-US" sz="1400" b="1" dirty="0" smtClean="0">
                <a:latin typeface="Courier New" pitchFamily="49" charset="0"/>
                <a:cs typeface="Courier New" pitchFamily="49" charset="0"/>
              </a:rPr>
              <a:t>(&amp;bh2); free(bytes2);</a:t>
            </a:r>
          </a:p>
          <a:p>
            <a:pPr algn="l" rtl="0"/>
            <a:r>
              <a:rPr lang="en-US" sz="1400" b="1" dirty="0" smtClean="0">
                <a:latin typeface="Courier New" pitchFamily="49" charset="0"/>
                <a:cs typeface="Courier New" pitchFamily="49" charset="0"/>
              </a:rPr>
              <a:t>	</a:t>
            </a:r>
            <a:r>
              <a:rPr lang="en-US" sz="1400" b="1" dirty="0" smtClean="0">
                <a:solidFill>
                  <a:srgbClr val="0033CC"/>
                </a:solidFill>
                <a:latin typeface="Courier New" pitchFamily="49" charset="0"/>
                <a:cs typeface="Courier New" pitchFamily="49" charset="0"/>
              </a:rPr>
              <a:t>return</a:t>
            </a:r>
            <a:r>
              <a:rPr lang="en-US" sz="1400" b="1" dirty="0" smtClean="0">
                <a:latin typeface="Courier New" pitchFamily="49" charset="0"/>
                <a:cs typeface="Courier New" pitchFamily="49" charset="0"/>
              </a:rPr>
              <a:t> 0;</a:t>
            </a:r>
          </a:p>
          <a:p>
            <a:pPr algn="l" rtl="0"/>
            <a:r>
              <a:rPr lang="he-IL" sz="1400" b="1" dirty="0" smtClean="0">
                <a:latin typeface="Courier New" pitchFamily="49" charset="0"/>
                <a:cs typeface="Courier New" pitchFamily="49" charset="0"/>
              </a:rPr>
              <a:t>{</a:t>
            </a:r>
          </a:p>
        </p:txBody>
      </p:sp>
      <p:pic>
        <p:nvPicPr>
          <p:cNvPr id="84996" name="Picture 4" descr="C:\Users\yehudit\Documents\judit\PHD\courses\c_courses\test1\test1\boat.bmp"/>
          <p:cNvPicPr>
            <a:picLocks noChangeAspect="1" noChangeArrowheads="1"/>
          </p:cNvPicPr>
          <p:nvPr/>
        </p:nvPicPr>
        <p:blipFill>
          <a:blip r:embed="rId2" cstate="print"/>
          <a:srcRect/>
          <a:stretch>
            <a:fillRect/>
          </a:stretch>
        </p:blipFill>
        <p:spPr bwMode="auto">
          <a:xfrm>
            <a:off x="4788024" y="620688"/>
            <a:ext cx="1872208" cy="1872208"/>
          </a:xfrm>
          <a:prstGeom prst="rect">
            <a:avLst/>
          </a:prstGeom>
          <a:noFill/>
        </p:spPr>
      </p:pic>
      <p:pic>
        <p:nvPicPr>
          <p:cNvPr id="84998" name="Picture 6" descr="C:\Users\yehudit\Documents\judit\PHD\courses\c_courses\test1\test1\boat_smooth.bmp"/>
          <p:cNvPicPr>
            <a:picLocks noChangeAspect="1" noChangeArrowheads="1"/>
          </p:cNvPicPr>
          <p:nvPr/>
        </p:nvPicPr>
        <p:blipFill>
          <a:blip r:embed="rId3" cstate="print"/>
          <a:srcRect/>
          <a:stretch>
            <a:fillRect/>
          </a:stretch>
        </p:blipFill>
        <p:spPr bwMode="auto">
          <a:xfrm>
            <a:off x="6804248" y="620688"/>
            <a:ext cx="1872208" cy="18722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irgul1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tirgul11</Template>
  <TotalTime>911</TotalTime>
  <Words>1053</Words>
  <Application>Microsoft Office PowerPoint</Application>
  <PresentationFormat>‫הצגה על המסך (4:3)</PresentationFormat>
  <Paragraphs>308</Paragraphs>
  <Slides>32</Slides>
  <Notes>13</Notes>
  <HiddenSlides>0</HiddenSlides>
  <MMClips>0</MMClips>
  <ScaleCrop>false</ScaleCrop>
  <HeadingPairs>
    <vt:vector size="4" baseType="variant">
      <vt:variant>
        <vt:lpstr>ערכת נושא</vt:lpstr>
      </vt:variant>
      <vt:variant>
        <vt:i4>1</vt:i4>
      </vt:variant>
      <vt:variant>
        <vt:lpstr>כותרות שקופיות</vt:lpstr>
      </vt:variant>
      <vt:variant>
        <vt:i4>32</vt:i4>
      </vt:variant>
    </vt:vector>
  </HeadingPairs>
  <TitlesOfParts>
    <vt:vector size="33" baseType="lpstr">
      <vt:lpstr>tirgul11</vt:lpstr>
      <vt:lpstr>Programming</vt:lpstr>
      <vt:lpstr>עיבוד תמונה</vt:lpstr>
      <vt:lpstr>שקופית 3</vt:lpstr>
      <vt:lpstr>שקופית 4</vt:lpstr>
      <vt:lpstr>שקופית 5</vt:lpstr>
      <vt:lpstr>שקופית 6</vt:lpstr>
      <vt:lpstr>שקופית 7</vt:lpstr>
      <vt:lpstr>Degree of Brightness</vt:lpstr>
      <vt:lpstr>Smoothing</vt:lpstr>
      <vt:lpstr>Exercise in class</vt:lpstr>
      <vt:lpstr>שאלה ממבחן – תשע"א, סמסטר א',שאלה 2</vt:lpstr>
      <vt:lpstr>Solution</vt:lpstr>
      <vt:lpstr>סעיף א'</vt:lpstr>
      <vt:lpstr>סעיף ב'</vt:lpstr>
      <vt:lpstr>לדוגמא:</vt:lpstr>
      <vt:lpstr>שקופית 16</vt:lpstr>
      <vt:lpstr>Solution</vt:lpstr>
      <vt:lpstr>שקופית 18</vt:lpstr>
      <vt:lpstr>Solution</vt:lpstr>
      <vt:lpstr>סעיף ג'</vt:lpstr>
      <vt:lpstr>Solution</vt:lpstr>
      <vt:lpstr>שאלה ממבחן – תש"ע, סמסטר ב',שאלה 2</vt:lpstr>
      <vt:lpstr>סעיף א'</vt:lpstr>
      <vt:lpstr>Solution</vt:lpstr>
      <vt:lpstr>סעיף ב'</vt:lpstr>
      <vt:lpstr>Solution</vt:lpstr>
      <vt:lpstr>סעיף ג'</vt:lpstr>
      <vt:lpstr>Solution</vt:lpstr>
      <vt:lpstr>סעיף ד'</vt:lpstr>
      <vt:lpstr>שקופית 30</vt:lpstr>
      <vt:lpstr>Solution</vt:lpstr>
      <vt:lpstr>White pixels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dc:title>
  <dc:creator>Eyal Cohen</dc:creator>
  <cp:lastModifiedBy>yehudit</cp:lastModifiedBy>
  <cp:revision>142</cp:revision>
  <dcterms:created xsi:type="dcterms:W3CDTF">2012-05-27T16:54:07Z</dcterms:created>
  <dcterms:modified xsi:type="dcterms:W3CDTF">2012-06-04T06:59:11Z</dcterms:modified>
</cp:coreProperties>
</file>