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89" r:id="rId2"/>
    <p:sldId id="287" r:id="rId3"/>
    <p:sldId id="536" r:id="rId4"/>
    <p:sldId id="549" r:id="rId5"/>
    <p:sldId id="566" r:id="rId6"/>
    <p:sldId id="550" r:id="rId7"/>
    <p:sldId id="565" r:id="rId8"/>
    <p:sldId id="555" r:id="rId9"/>
    <p:sldId id="553" r:id="rId10"/>
    <p:sldId id="562" r:id="rId11"/>
    <p:sldId id="563" r:id="rId12"/>
    <p:sldId id="554" r:id="rId13"/>
    <p:sldId id="564" r:id="rId14"/>
    <p:sldId id="547" r:id="rId15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D57"/>
    <a:srgbClr val="007BFF"/>
    <a:srgbClr val="09040F"/>
    <a:srgbClr val="EBEEF2"/>
    <a:srgbClr val="DCDCDB"/>
    <a:srgbClr val="00BACF"/>
    <a:srgbClr val="FCFCFC"/>
    <a:srgbClr val="EB0B8C"/>
    <a:srgbClr val="332284"/>
    <a:srgbClr val="1D13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1"/>
    <p:restoredTop sz="85646"/>
  </p:normalViewPr>
  <p:slideViewPr>
    <p:cSldViewPr snapToGrid="0">
      <p:cViewPr>
        <p:scale>
          <a:sx n="92" d="100"/>
          <a:sy n="92" d="100"/>
        </p:scale>
        <p:origin x="82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94064-7776-394D-ACE4-E5C6F058670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CF78B-5259-1B44-AC1C-C55B2F264E40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66267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99088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5566-A574-6A37-7D85-75090EE8E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9B61E-F977-4C07-0B4F-4676B7099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262D6E-6EA4-3165-1181-7FFD028EB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13CF2-B173-CDC4-8244-E84D5A47A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11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17785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991F6-71B5-26B7-EA15-4A7A9E487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78ED43-6650-7756-B7A4-CDDC127DE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D67BF0-A4AD-86C7-3CD0-9681D02B1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the </a:t>
            </a:r>
            <a:r>
              <a:rPr lang="en-US" dirty="0" err="1"/>
              <a:t>XGBoost</a:t>
            </a:r>
            <a:r>
              <a:rPr lang="en-US" dirty="0"/>
              <a:t> </a:t>
            </a:r>
            <a:r>
              <a:rPr lang="en-US" dirty="0" err="1"/>
              <a:t>reranker</a:t>
            </a:r>
            <a:r>
              <a:rPr lang="en-US" dirty="0"/>
              <a:t> excels at precision and ranking the most relevant buddies at the top, it can struggle with recall</a:t>
            </a:r>
            <a:r>
              <a:rPr lang="he-IL" dirty="0"/>
              <a:t> - </a:t>
            </a:r>
            <a:r>
              <a:rPr lang="en-US" dirty="0"/>
              <a:t>potentially missing out on less obvious but still relevant matches due to its focus on strong signals and boosting. The SVD model, by contrast, is highly effective at recall: it explores the full user-buddy interaction matrix and can surface buddies that </a:t>
            </a:r>
            <a:r>
              <a:rPr lang="en-US" dirty="0" err="1"/>
              <a:t>XGBoost</a:t>
            </a:r>
            <a:r>
              <a:rPr lang="en-US" dirty="0"/>
              <a:t> might overlook, ensuring that nearly all relevant candidates are considered. This is reflected in its extremely high recall (0.9964), meaning it rarely misses a possible match, even if its precision is lower.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5A821-0A39-0726-CC0D-B8EBAF2B1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12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15250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99F60-4CE7-A440-6F72-3613FFFEB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7EDF9-E8AE-D515-7A43-6E6CF566F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A1590-D853-A3A2-EDE0-9FEFA7192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B661F-B70B-9594-9E76-E3970ED81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42256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61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171450" indent="-171450" eaLnBrk="1" hangingPunct="1">
              <a:buSzPts val="1100"/>
              <a:buFontTx/>
              <a:buChar char="-"/>
            </a:pPr>
            <a:endParaRPr lang="en-US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Google Shape;562;p9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15003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61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Google Shape;562;p9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6FA478-E9AE-2AED-62B3-7CEF5B337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61;p9:notes">
            <a:extLst>
              <a:ext uri="{FF2B5EF4-FFF2-40B4-BE49-F238E27FC236}">
                <a16:creationId xmlns:a16="http://schemas.microsoft.com/office/drawing/2014/main" id="{6E859FA0-1387-C569-24FE-417A8EC310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alt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myfitnesswebapp-frontend.onrender.com</a:t>
            </a: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31747" name="Google Shape;562;p9:notes">
            <a:extLst>
              <a:ext uri="{FF2B5EF4-FFF2-40B4-BE49-F238E27FC236}">
                <a16:creationId xmlns:a16="http://schemas.microsoft.com/office/drawing/2014/main" id="{23228739-5DC9-1771-6580-A6BB2BAB10B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75830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27C5397-2F26-6521-31FD-611E16E9C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61;p9:notes">
            <a:extLst>
              <a:ext uri="{FF2B5EF4-FFF2-40B4-BE49-F238E27FC236}">
                <a16:creationId xmlns:a16="http://schemas.microsoft.com/office/drawing/2014/main" id="{1B62F6EE-D5CB-C024-7F3E-32CFA29232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alt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myfitnesswebapp-frontend.onrender.com</a:t>
            </a:r>
            <a:r>
              <a:rPr lang="en-US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31747" name="Google Shape;562;p9:notes">
            <a:extLst>
              <a:ext uri="{FF2B5EF4-FFF2-40B4-BE49-F238E27FC236}">
                <a16:creationId xmlns:a16="http://schemas.microsoft.com/office/drawing/2014/main" id="{42D7653C-B696-479F-A144-43F8C100F35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30621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BE972-9EDB-F3C1-2469-A98E108C2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A409E4-3BB9-07B4-4F0F-D32EB2B00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6DF18-A326-54FE-98DD-D27166BD9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8C06D-1A88-C108-D587-3634291AF0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29800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8C6F5-1A2B-0FCC-2CB2-E397A7B7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56A2E3-8FBD-DDF0-C980-AB1079349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945B11-3AF1-E73E-396D-AAC343A50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052A3-42B7-5229-FA6F-20B1C49D3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30868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4646D-E564-1296-7A15-600403B3D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BF249-74B0-5293-D3FF-61E3EF1CB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3FE611-0260-CCAE-2A36-149BB244B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0C90A-3752-59D5-B682-C99BC78F5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153511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2A1F5-35AE-E426-9043-ADF59B4F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C8CC27-D194-BF6E-73E9-1BB459758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FE2C01-3F02-46FC-3FF8-CA26D3917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47B09-6CCE-1FFD-E903-32B249B0C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9089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B89B-FC9F-7937-6800-F1357149E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EDDCF-BE11-F48E-5762-3ECDE7F96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08F2B0-46CE-5857-5C47-927D58DFA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5B39D-DCFA-EE1A-F928-FCC7E5655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CF78B-5259-1B44-AC1C-C55B2F264E40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797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170C-DF7A-64F6-CFE4-C1383EF04C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52263-266B-7AD4-92C6-09B0D16B4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6732-0560-1327-5CB1-74094B7F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B27BF-5A7C-0CEF-358E-2D23EC41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A2486-E378-24ED-7F26-CF4FE4E9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1437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C103-2FF7-ECDA-53BF-DA6A9D514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3FEF53-776A-D4CC-FA93-99D15BCA5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E2E0E-F201-1BB2-2499-BB9062894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F0C1C-7DC8-EB1F-A69B-184D89BA7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7FB71-CDCB-263C-4257-5A7612A9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1852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7D9729-17E0-37AE-50BA-2E3AC4801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16EBB-8D1E-527C-B251-86F5A170A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4AA8F-207E-566A-2B40-76E20DAB2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5F5F1-CC20-A0E5-366B-B677A946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0485C-C2CB-B2DF-10CD-C7FE3850B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06520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Gray BG 1 1 1">
  <p:cSld name="Blank - Gray BG 1 1 1">
    <p:bg>
      <p:bgPr>
        <a:solidFill>
          <a:schemeClr val="accent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4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0156-C922-9FAC-E3BD-4C0385F6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87392-9965-4960-5D32-FADBFC2E7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72438-B83C-FEA4-7AD1-150785F58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81478-D0BC-C784-A3FA-AB7ECA3C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A9D55-AD7F-D8D6-9F04-A48647BB9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2276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989FE-344B-06CB-81D4-58691B34B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22DAB-F9CF-07B9-3495-E98F9672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2A209-868D-AD34-7DF3-D9136605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5CE4C-1233-ECCD-F13D-60D82B817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C734-3F4E-B6FB-0C2C-61EC78E79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9648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8B2EF-72D7-A59F-B383-88705022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AACB4-50CF-2DE8-4A18-F00739073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F6E7A-A051-A01E-61C5-4646ABB1F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7F1F1-DD33-A658-8283-BE956363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FFEDD-81F8-25AD-B492-E8E7D7D2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86781-BF2A-6F35-E280-92038B4B6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0445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A9956-0362-4CAC-A8AA-14DA8685C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72656-2D93-FC48-4E8A-C850FBD64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BA688-16F8-2AE7-BC2A-A8B9ACAEE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E08ACC-35A3-2048-E7EF-5DDDD844E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B86DA4-BFC0-07C0-C1B0-6051F7079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3BE5E6-9DE7-E450-AE38-1DABAAC0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F6BCDB-F1A8-A48D-41DF-90696C582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A1C80-72E8-D6D1-A50E-F9870568A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7551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F84CD-CEEC-F60E-A6F2-4DAA3BF76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C5BB76-6D4A-E06F-022A-50571D6A1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1A235-D163-BA4D-E964-751F7A308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88973-7531-ACA3-7A20-BC4EA427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0618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936CDA-0377-8BF8-5FCF-1251C941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414D5C-9989-0C83-2CA4-B349E19F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9557B-B871-7B9B-4C15-AF2E6CD8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178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DDB9D-07E1-91FF-0EFB-CEBCFD47B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E535C-1F10-F4B5-F856-DCD596FE1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F7200-4F9C-6834-44B0-7F9EEBABB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BC738-6448-76B1-858A-EF3817E71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49B71-A34A-C8AC-6D0F-3B631662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4D8B1-F48A-8C4F-F187-763CB4495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0626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41E64-8990-76A8-8434-8C091926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3ACA8C-F7D2-B26C-875B-1ABB5E8F4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3C372-4A92-F6C4-82E0-5C53B33BF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880F0-680C-8333-1D54-5DAFBFA73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A9581-2D1D-6CA7-24EF-2883F00AF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4ABAAE-8B3B-3374-AC5F-1887BE4B6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0143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73F126-2421-76EB-0C41-D62B49CCA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44666-7117-8DAA-D0F2-E470C69DE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4BF77-DAC6-3DD5-76F6-D0279B840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DFF7-7282-2640-B7A4-0CF91849A921}" type="datetimeFigureOut">
              <a:rPr lang="en-IL" smtClean="0"/>
              <a:t>04/07/2025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4C962-E11D-E67F-CD93-6EF42A636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079FB-85B0-C326-6529-F57F5CADD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CA14B-7B04-E747-92ED-16921D6F93D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9537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6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2;p14">
            <a:extLst>
              <a:ext uri="{FF2B5EF4-FFF2-40B4-BE49-F238E27FC236}">
                <a16:creationId xmlns:a16="http://schemas.microsoft.com/office/drawing/2014/main" id="{FE5806B0-9C6D-E231-E3FE-94DD53854C7C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21204875">
            <a:off x="586449" y="454040"/>
            <a:ext cx="4775772" cy="1443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oogle Shape;141;p14">
            <a:extLst>
              <a:ext uri="{FF2B5EF4-FFF2-40B4-BE49-F238E27FC236}">
                <a16:creationId xmlns:a16="http://schemas.microsoft.com/office/drawing/2014/main" id="{430BE77F-70ED-B718-E63E-DA9B725D7AA7}"/>
              </a:ext>
            </a:extLst>
          </p:cNvPr>
          <p:cNvPicPr preferRelativeResize="0"/>
          <p:nvPr/>
        </p:nvPicPr>
        <p:blipFill rotWithShape="1">
          <a:blip r:embed="rId4"/>
          <a:srcRect l="1273" t="2230" b="63459"/>
          <a:stretch/>
        </p:blipFill>
        <p:spPr>
          <a:xfrm>
            <a:off x="5735618" y="4739796"/>
            <a:ext cx="5851877" cy="1415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oogle Shape;143;p14">
            <a:extLst>
              <a:ext uri="{FF2B5EF4-FFF2-40B4-BE49-F238E27FC236}">
                <a16:creationId xmlns:a16="http://schemas.microsoft.com/office/drawing/2014/main" id="{A47C0DE2-50E1-26F2-E554-B79BD54303EE}"/>
              </a:ext>
            </a:extLst>
          </p:cNvPr>
          <p:cNvPicPr preferRelativeResize="0"/>
          <p:nvPr/>
        </p:nvPicPr>
        <p:blipFill rotWithShape="1">
          <a:blip r:embed="rId5"/>
          <a:srcRect l="1511" r="975"/>
          <a:stretch/>
        </p:blipFill>
        <p:spPr>
          <a:xfrm rot="256116">
            <a:off x="6354595" y="362681"/>
            <a:ext cx="4923415" cy="396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oogle Shape;149;p15">
            <a:extLst>
              <a:ext uri="{FF2B5EF4-FFF2-40B4-BE49-F238E27FC236}">
                <a16:creationId xmlns:a16="http://schemas.microsoft.com/office/drawing/2014/main" id="{59A24027-E98D-400A-FD4B-E8799E2CFA49}"/>
              </a:ext>
            </a:extLst>
          </p:cNvPr>
          <p:cNvPicPr preferRelativeResize="0"/>
          <p:nvPr/>
        </p:nvPicPr>
        <p:blipFill rotWithShape="1">
          <a:blip r:embed="rId6"/>
          <a:srcRect l="665" b="4534"/>
          <a:stretch/>
        </p:blipFill>
        <p:spPr>
          <a:xfrm rot="21449438">
            <a:off x="5429214" y="3150536"/>
            <a:ext cx="5915227" cy="1456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oogle Shape;148;p15">
            <a:extLst>
              <a:ext uri="{FF2B5EF4-FFF2-40B4-BE49-F238E27FC236}">
                <a16:creationId xmlns:a16="http://schemas.microsoft.com/office/drawing/2014/main" id="{C8BD6129-5B35-89B1-5DDC-F29F37EB51BA}"/>
              </a:ext>
            </a:extLst>
          </p:cNvPr>
          <p:cNvPicPr preferRelativeResize="0"/>
          <p:nvPr/>
        </p:nvPicPr>
        <p:blipFill>
          <a:blip r:embed="rId7"/>
          <a:stretch>
            <a:fillRect/>
          </a:stretch>
        </p:blipFill>
        <p:spPr>
          <a:xfrm rot="21318366">
            <a:off x="723113" y="2851883"/>
            <a:ext cx="4502442" cy="351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oogle Shape;150;p15">
            <a:extLst>
              <a:ext uri="{FF2B5EF4-FFF2-40B4-BE49-F238E27FC236}">
                <a16:creationId xmlns:a16="http://schemas.microsoft.com/office/drawing/2014/main" id="{2116BF31-9117-E1F4-0E3D-13899951DBEF}"/>
              </a:ext>
            </a:extLst>
          </p:cNvPr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693356" y="1801083"/>
            <a:ext cx="4774595" cy="1456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409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52349-FACC-D3D9-E6FA-980F238D9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3DFAC079-0796-F5A5-E8AD-AAC8B2A58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4103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AC242B-88D3-3E96-EC49-022FB2445F1A}"/>
              </a:ext>
            </a:extLst>
          </p:cNvPr>
          <p:cNvSpPr txBox="1"/>
          <p:nvPr/>
        </p:nvSpPr>
        <p:spPr>
          <a:xfrm>
            <a:off x="718915" y="1799804"/>
            <a:ext cx="6281192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 err="1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Reranks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 and optimizes recommendations from the KNN model using advanced features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B050"/>
                </a:solidFill>
                <a:ea typeface="Calibri"/>
                <a:cs typeface="Calibri"/>
                <a:sym typeface="Calibri"/>
              </a:rPr>
              <a:t>Huge lift in performance!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Features Engineering: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Compatibility score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Same workout type indicator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Matches user's recent liked workouts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Gender &amp; age similarity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Historical interaction context</a:t>
            </a:r>
          </a:p>
          <a:p>
            <a:pPr lvl="1">
              <a:lnSpc>
                <a:spcPct val="90000"/>
              </a:lnSpc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Output: 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Top 6 recommended buddies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F29DB8-6E39-2FF0-D235-1BD0A3E3583C}"/>
              </a:ext>
            </a:extLst>
          </p:cNvPr>
          <p:cNvSpPr txBox="1"/>
          <p:nvPr/>
        </p:nvSpPr>
        <p:spPr>
          <a:xfrm>
            <a:off x="6320542" y="62079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Technology: XGBoost, scikit-learn </a:t>
            </a:r>
            <a:r>
              <a:rPr lang="en-US" sz="1800" b="1" dirty="0" err="1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RandomizedSearchCV</a:t>
            </a:r>
            <a:endParaRPr lang="en-US" sz="1800" b="1" dirty="0">
              <a:solidFill>
                <a:srgbClr val="09040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15;p48">
            <a:extLst>
              <a:ext uri="{FF2B5EF4-FFF2-40B4-BE49-F238E27FC236}">
                <a16:creationId xmlns:a16="http://schemas.microsoft.com/office/drawing/2014/main" id="{22F5C98C-DB18-A359-F2A0-23EB57AD4CEA}"/>
              </a:ext>
            </a:extLst>
          </p:cNvPr>
          <p:cNvSpPr txBox="1">
            <a:spLocks/>
          </p:cNvSpPr>
          <p:nvPr/>
        </p:nvSpPr>
        <p:spPr>
          <a:xfrm>
            <a:off x="152400" y="268165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6000" b="1" dirty="0">
                <a:solidFill>
                  <a:srgbClr val="353D57"/>
                </a:solidFill>
              </a:rPr>
              <a:t> </a:t>
            </a:r>
            <a:r>
              <a:rPr lang="en-US" sz="5400" b="1" dirty="0">
                <a:solidFill>
                  <a:srgbClr val="007BFF"/>
                </a:solidFill>
              </a:rPr>
              <a:t>XGBoost Reranker: </a:t>
            </a:r>
            <a:r>
              <a:rPr lang="en-US" sz="5093" b="1" dirty="0">
                <a:solidFill>
                  <a:srgbClr val="353D57"/>
                </a:solidFill>
              </a:rPr>
              <a:t>Hybrid Approach</a:t>
            </a:r>
            <a:endParaRPr lang="en-US" sz="4560" dirty="0">
              <a:solidFill>
                <a:srgbClr val="007B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C4086A-6FED-AF19-6F6E-C9502E51B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005" y="1840054"/>
            <a:ext cx="1255607" cy="834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9DC5C1-5B3E-F453-EC8E-5C1F1D6B93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823"/>
          <a:stretch>
            <a:fillRect/>
          </a:stretch>
        </p:blipFill>
        <p:spPr>
          <a:xfrm>
            <a:off x="8625058" y="1899671"/>
            <a:ext cx="1160979" cy="8582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076C57-C5AE-206F-CBA1-787DB2CEB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319" y="2757910"/>
            <a:ext cx="1160978" cy="73503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FD4E04D-7278-0021-2806-8B45DB182583}"/>
              </a:ext>
            </a:extLst>
          </p:cNvPr>
          <p:cNvSpPr/>
          <p:nvPr/>
        </p:nvSpPr>
        <p:spPr>
          <a:xfrm>
            <a:off x="7172320" y="1674592"/>
            <a:ext cx="2732314" cy="2099560"/>
          </a:xfrm>
          <a:prstGeom prst="roundRect">
            <a:avLst/>
          </a:prstGeom>
          <a:noFill/>
          <a:ln w="19050">
            <a:solidFill>
              <a:srgbClr val="353D57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1BBD21-6296-2D19-F10C-1C99F117C9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4576" y="2841653"/>
            <a:ext cx="1160978" cy="7350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2DDA8B-DED0-F22A-77B0-2508DF293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083" y="4113668"/>
            <a:ext cx="1255607" cy="8341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1095AF-F215-F916-B5C7-382B08E2DB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823"/>
          <a:stretch>
            <a:fillRect/>
          </a:stretch>
        </p:blipFill>
        <p:spPr>
          <a:xfrm>
            <a:off x="10125136" y="4173285"/>
            <a:ext cx="1160979" cy="858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551F39-FB09-3274-F73B-14116DD20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397" y="5031524"/>
            <a:ext cx="1160978" cy="73503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7A1370B-4C98-0C86-F6A2-024977B69AC2}"/>
              </a:ext>
            </a:extLst>
          </p:cNvPr>
          <p:cNvSpPr/>
          <p:nvPr/>
        </p:nvSpPr>
        <p:spPr>
          <a:xfrm>
            <a:off x="8686810" y="3911260"/>
            <a:ext cx="2732314" cy="2099560"/>
          </a:xfrm>
          <a:prstGeom prst="roundRect">
            <a:avLst/>
          </a:prstGeom>
          <a:noFill/>
          <a:ln w="19050">
            <a:solidFill>
              <a:srgbClr val="007BFF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5A5D0A-0B9D-2EBC-FE3A-2727C6822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4654" y="5115267"/>
            <a:ext cx="1160978" cy="735035"/>
          </a:xfrm>
          <a:prstGeom prst="rect">
            <a:avLst/>
          </a:prstGeom>
        </p:spPr>
      </p:pic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F32D7807-33AD-5CC0-7A36-4C4AC66A0F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90221" y="4039015"/>
            <a:ext cx="1076008" cy="820502"/>
          </a:xfrm>
          <a:prstGeom prst="curvedConnector3">
            <a:avLst>
              <a:gd name="adj1" fmla="val 88444"/>
            </a:avLst>
          </a:prstGeom>
          <a:ln w="38100">
            <a:solidFill>
              <a:srgbClr val="007B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17CB877-7A30-8CE7-481E-6416A7653AE5}"/>
              </a:ext>
            </a:extLst>
          </p:cNvPr>
          <p:cNvSpPr txBox="1"/>
          <p:nvPr/>
        </p:nvSpPr>
        <p:spPr>
          <a:xfrm>
            <a:off x="9523170" y="2511357"/>
            <a:ext cx="219891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KNN 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0D979-6993-84C5-AF1C-077AA4E724D3}"/>
              </a:ext>
            </a:extLst>
          </p:cNvPr>
          <p:cNvSpPr txBox="1"/>
          <p:nvPr/>
        </p:nvSpPr>
        <p:spPr>
          <a:xfrm>
            <a:off x="9469721" y="4316141"/>
            <a:ext cx="219891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36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004EF2-9D2D-F740-55EE-C471BDAE19DD}"/>
              </a:ext>
            </a:extLst>
          </p:cNvPr>
          <p:cNvSpPr txBox="1"/>
          <p:nvPr/>
        </p:nvSpPr>
        <p:spPr>
          <a:xfrm>
            <a:off x="9368542" y="5159520"/>
            <a:ext cx="219891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36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397C4-7E18-6875-52AE-A334E40E05A5}"/>
              </a:ext>
            </a:extLst>
          </p:cNvPr>
          <p:cNvSpPr txBox="1"/>
          <p:nvPr/>
        </p:nvSpPr>
        <p:spPr>
          <a:xfrm>
            <a:off x="8286505" y="4271019"/>
            <a:ext cx="219891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36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8BE1F4-7043-EF24-45DB-8A59F3F9D412}"/>
              </a:ext>
            </a:extLst>
          </p:cNvPr>
          <p:cNvSpPr txBox="1"/>
          <p:nvPr/>
        </p:nvSpPr>
        <p:spPr>
          <a:xfrm>
            <a:off x="8308743" y="5115267"/>
            <a:ext cx="219891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36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40488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A32EFD-90F6-EB3B-802C-E7E7CB8A6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BCA0CAFE-2423-5A58-134D-6830108E9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4103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1BADCE-CD43-235C-C5E0-5CDD5ED10234}"/>
              </a:ext>
            </a:extLst>
          </p:cNvPr>
          <p:cNvSpPr txBox="1"/>
          <p:nvPr/>
        </p:nvSpPr>
        <p:spPr>
          <a:xfrm>
            <a:off x="658718" y="1868358"/>
            <a:ext cx="6634711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Discovers latent user-buddy preferences from interaction patterns</a:t>
            </a:r>
          </a:p>
          <a:p>
            <a:pPr lvl="0">
              <a:lnSpc>
                <a:spcPct val="90000"/>
              </a:lnSpc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Uses user-buddy interaction matrix (</a:t>
            </a:r>
            <a:r>
              <a:rPr lang="en-US" sz="2400" b="1" dirty="0">
                <a:solidFill>
                  <a:srgbClr val="00B050"/>
                </a:solidFill>
                <a:ea typeface="Calibri"/>
                <a:cs typeface="Calibri"/>
                <a:sym typeface="Calibri"/>
              </a:rPr>
              <a:t>likes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/</a:t>
            </a:r>
            <a:r>
              <a:rPr lang="en-US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dislikes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Generates user and buddy embeddings (20 latent factors)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Provides collaborative filtering recommendations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Works alongside content-based filtering for hybrid approach</a:t>
            </a:r>
            <a:b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</a:b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Output: 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Top 3 recommended buddies</a:t>
            </a:r>
          </a:p>
        </p:txBody>
      </p:sp>
      <p:sp>
        <p:nvSpPr>
          <p:cNvPr id="2" name="Google Shape;215;p48">
            <a:extLst>
              <a:ext uri="{FF2B5EF4-FFF2-40B4-BE49-F238E27FC236}">
                <a16:creationId xmlns:a16="http://schemas.microsoft.com/office/drawing/2014/main" id="{46CF61F9-6192-D257-78AC-988E09B0151D}"/>
              </a:ext>
            </a:extLst>
          </p:cNvPr>
          <p:cNvSpPr txBox="1">
            <a:spLocks/>
          </p:cNvSpPr>
          <p:nvPr/>
        </p:nvSpPr>
        <p:spPr>
          <a:xfrm>
            <a:off x="152400" y="268165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6000" b="1" dirty="0">
                <a:solidFill>
                  <a:srgbClr val="353D57"/>
                </a:solidFill>
              </a:rPr>
              <a:t> </a:t>
            </a:r>
            <a:r>
              <a:rPr lang="en-US" sz="5400" b="1" dirty="0">
                <a:solidFill>
                  <a:srgbClr val="007BFF"/>
                </a:solidFill>
              </a:rPr>
              <a:t>SVD: </a:t>
            </a:r>
            <a:r>
              <a:rPr lang="en-US" sz="5093" b="1" dirty="0">
                <a:solidFill>
                  <a:srgbClr val="353D57"/>
                </a:solidFill>
              </a:rPr>
              <a:t>Collaborative Filtering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23E05CA-D868-C4D7-E44C-8DA077949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300372"/>
              </p:ext>
            </p:extLst>
          </p:nvPr>
        </p:nvGraphicFramePr>
        <p:xfrm>
          <a:off x="8011299" y="2073571"/>
          <a:ext cx="3255732" cy="30592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2622">
                  <a:extLst>
                    <a:ext uri="{9D8B030D-6E8A-4147-A177-3AD203B41FA5}">
                      <a16:colId xmlns:a16="http://schemas.microsoft.com/office/drawing/2014/main" val="1815032921"/>
                    </a:ext>
                  </a:extLst>
                </a:gridCol>
                <a:gridCol w="542622">
                  <a:extLst>
                    <a:ext uri="{9D8B030D-6E8A-4147-A177-3AD203B41FA5}">
                      <a16:colId xmlns:a16="http://schemas.microsoft.com/office/drawing/2014/main" val="4140903525"/>
                    </a:ext>
                  </a:extLst>
                </a:gridCol>
                <a:gridCol w="542622">
                  <a:extLst>
                    <a:ext uri="{9D8B030D-6E8A-4147-A177-3AD203B41FA5}">
                      <a16:colId xmlns:a16="http://schemas.microsoft.com/office/drawing/2014/main" val="4035341983"/>
                    </a:ext>
                  </a:extLst>
                </a:gridCol>
                <a:gridCol w="542622">
                  <a:extLst>
                    <a:ext uri="{9D8B030D-6E8A-4147-A177-3AD203B41FA5}">
                      <a16:colId xmlns:a16="http://schemas.microsoft.com/office/drawing/2014/main" val="2970199378"/>
                    </a:ext>
                  </a:extLst>
                </a:gridCol>
                <a:gridCol w="542622">
                  <a:extLst>
                    <a:ext uri="{9D8B030D-6E8A-4147-A177-3AD203B41FA5}">
                      <a16:colId xmlns:a16="http://schemas.microsoft.com/office/drawing/2014/main" val="3746055371"/>
                    </a:ext>
                  </a:extLst>
                </a:gridCol>
                <a:gridCol w="542622">
                  <a:extLst>
                    <a:ext uri="{9D8B030D-6E8A-4147-A177-3AD203B41FA5}">
                      <a16:colId xmlns:a16="http://schemas.microsoft.com/office/drawing/2014/main" val="664122359"/>
                    </a:ext>
                  </a:extLst>
                </a:gridCol>
              </a:tblGrid>
              <a:tr h="58126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user</a:t>
                      </a:r>
                    </a:p>
                    <a:p>
                      <a:pPr algn="ctr"/>
                      <a:r>
                        <a:rPr lang="en-US" sz="1200" dirty="0"/>
                        <a:t>id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1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2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3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4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5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633082"/>
                  </a:ext>
                </a:extLst>
              </a:tr>
              <a:tr h="495588"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1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b="1" dirty="0">
                          <a:solidFill>
                            <a:srgbClr val="C00000"/>
                          </a:solidFill>
                        </a:rPr>
                        <a:t>-1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extLst>
                  <a:ext uri="{0D108BD9-81ED-4DB2-BD59-A6C34878D82A}">
                    <a16:rowId xmlns:a16="http://schemas.microsoft.com/office/drawing/2014/main" val="2270482898"/>
                  </a:ext>
                </a:extLst>
              </a:tr>
              <a:tr h="495588"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2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extLst>
                  <a:ext uri="{0D108BD9-81ED-4DB2-BD59-A6C34878D82A}">
                    <a16:rowId xmlns:a16="http://schemas.microsoft.com/office/drawing/2014/main" val="3443736089"/>
                  </a:ext>
                </a:extLst>
              </a:tr>
              <a:tr h="495588"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3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extLst>
                  <a:ext uri="{0D108BD9-81ED-4DB2-BD59-A6C34878D82A}">
                    <a16:rowId xmlns:a16="http://schemas.microsoft.com/office/drawing/2014/main" val="2093754410"/>
                  </a:ext>
                </a:extLst>
              </a:tr>
              <a:tr h="495588"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4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extLst>
                  <a:ext uri="{0D108BD9-81ED-4DB2-BD59-A6C34878D82A}">
                    <a16:rowId xmlns:a16="http://schemas.microsoft.com/office/drawing/2014/main" val="372015253"/>
                  </a:ext>
                </a:extLst>
              </a:tr>
              <a:tr h="495588"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5</a:t>
                      </a:r>
                    </a:p>
                  </a:txBody>
                  <a:tcPr marL="44950" marR="44950" marT="22475" marB="224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/>
                        <a:t>0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L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950" marR="44950" marT="22475" marB="224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L" sz="2000" dirty="0"/>
                        <a:t>0</a:t>
                      </a:r>
                    </a:p>
                  </a:txBody>
                  <a:tcPr marL="44950" marR="44950" marT="22475" marB="22475" anchor="ctr"/>
                </a:tc>
                <a:extLst>
                  <a:ext uri="{0D108BD9-81ED-4DB2-BD59-A6C34878D82A}">
                    <a16:rowId xmlns:a16="http://schemas.microsoft.com/office/drawing/2014/main" val="166099289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5E2249D-1072-8CB8-4CB0-C800179E758E}"/>
              </a:ext>
            </a:extLst>
          </p:cNvPr>
          <p:cNvSpPr txBox="1"/>
          <p:nvPr/>
        </p:nvSpPr>
        <p:spPr>
          <a:xfrm>
            <a:off x="8720864" y="5188340"/>
            <a:ext cx="183660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00B050"/>
                </a:solidFill>
                <a:ea typeface="Calibri"/>
                <a:cs typeface="Calibri"/>
                <a:sym typeface="Calibri"/>
              </a:rPr>
              <a:t>Like = “1”</a:t>
            </a:r>
          </a:p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Dislike = “–1”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CE49CE-CBA1-9542-3BDC-100512D4FFE3}"/>
              </a:ext>
            </a:extLst>
          </p:cNvPr>
          <p:cNvSpPr txBox="1"/>
          <p:nvPr/>
        </p:nvSpPr>
        <p:spPr>
          <a:xfrm>
            <a:off x="6591165" y="5995809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Technology: scikit-learn, </a:t>
            </a:r>
            <a:r>
              <a:rPr lang="en-US" sz="1800" b="1" dirty="0" err="1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PyTorch</a:t>
            </a:r>
            <a:endParaRPr lang="en-US" sz="1800" b="1" dirty="0">
              <a:solidFill>
                <a:srgbClr val="09040F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84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4F363-436F-44C6-FC56-2D69C7008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32D8BFE8-E780-E0C7-BCC8-A18385F13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338" y="17129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L"/>
          </a:p>
        </p:txBody>
      </p:sp>
      <p:sp>
        <p:nvSpPr>
          <p:cNvPr id="27" name="Google Shape;174;p19">
            <a:extLst>
              <a:ext uri="{FF2B5EF4-FFF2-40B4-BE49-F238E27FC236}">
                <a16:creationId xmlns:a16="http://schemas.microsoft.com/office/drawing/2014/main" id="{D483E414-DB06-F076-5E41-7C9F65ABA311}"/>
              </a:ext>
            </a:extLst>
          </p:cNvPr>
          <p:cNvSpPr txBox="1">
            <a:spLocks/>
          </p:cNvSpPr>
          <p:nvPr/>
        </p:nvSpPr>
        <p:spPr>
          <a:xfrm>
            <a:off x="1030650" y="4763931"/>
            <a:ext cx="5296085" cy="345088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="1" dirty="0">
              <a:solidFill>
                <a:srgbClr val="353D57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AFDA12-111D-12E0-8CEF-C55B300E6CB7}"/>
              </a:ext>
            </a:extLst>
          </p:cNvPr>
          <p:cNvGrpSpPr/>
          <p:nvPr/>
        </p:nvGrpSpPr>
        <p:grpSpPr>
          <a:xfrm>
            <a:off x="711074" y="966239"/>
            <a:ext cx="4582800" cy="2630834"/>
            <a:chOff x="92466" y="2267454"/>
            <a:chExt cx="5379561" cy="2630834"/>
          </a:xfrm>
        </p:grpSpPr>
        <p:sp>
          <p:nvSpPr>
            <p:cNvPr id="5" name="Google Shape;577;p21">
              <a:extLst>
                <a:ext uri="{FF2B5EF4-FFF2-40B4-BE49-F238E27FC236}">
                  <a16:creationId xmlns:a16="http://schemas.microsoft.com/office/drawing/2014/main" id="{AD2E8716-6AD7-4EF9-CAFF-2ACFAAEEDE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419" y="2267454"/>
              <a:ext cx="4652148" cy="32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sz="3200" b="1" dirty="0">
                  <a:solidFill>
                    <a:srgbClr val="007BFF"/>
                  </a:solidFill>
                  <a:latin typeface="Calibri"/>
                  <a:ea typeface="Calibri"/>
                  <a:cs typeface="Calibri"/>
                  <a:sym typeface="Calibri"/>
                </a:rPr>
                <a:t>SVD (Scikit-learn)</a:t>
              </a:r>
            </a:p>
            <a:p>
              <a:pPr algn="ctr">
                <a:lnSpc>
                  <a:spcPct val="90000"/>
                </a:lnSpc>
              </a:pPr>
              <a:endParaRPr lang="en-US" sz="3200" b="1" dirty="0" err="1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E0767A-3827-80DD-BA53-8172C85A068A}"/>
                </a:ext>
              </a:extLst>
            </p:cNvPr>
            <p:cNvSpPr txBox="1"/>
            <p:nvPr/>
          </p:nvSpPr>
          <p:spPr>
            <a:xfrm>
              <a:off x="92466" y="2866963"/>
              <a:ext cx="5379561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Accuracy: 0.2241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Precision: 0.2204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dirty="0">
                  <a:solidFill>
                    <a:srgbClr val="353D57"/>
                  </a:solidFill>
                  <a:cs typeface="Calibri"/>
                  <a:sym typeface="Arial"/>
                </a:rPr>
                <a:t>Recall: 0.9964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F1_Dcore: 0.3610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ROC-AUC: 0.5460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NDCG@6: 0.6579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dirty="0">
                  <a:solidFill>
                    <a:srgbClr val="353D57"/>
                  </a:solidFill>
                  <a:cs typeface="Calibri"/>
                  <a:sym typeface="Arial"/>
                </a:rPr>
                <a:t>NDCG@10: 0.6070</a:t>
              </a:r>
            </a:p>
          </p:txBody>
        </p:sp>
      </p:grpSp>
      <p:sp>
        <p:nvSpPr>
          <p:cNvPr id="11" name="Google Shape;577;p21">
            <a:extLst>
              <a:ext uri="{FF2B5EF4-FFF2-40B4-BE49-F238E27FC236}">
                <a16:creationId xmlns:a16="http://schemas.microsoft.com/office/drawing/2014/main" id="{BDE44DA4-C671-E004-E4CB-0085DE9F6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789" y="743218"/>
            <a:ext cx="4652147" cy="32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XGBoost Reranker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81ED2-798A-8750-D627-7CAA13E17434}"/>
              </a:ext>
            </a:extLst>
          </p:cNvPr>
          <p:cNvSpPr txBox="1"/>
          <p:nvPr/>
        </p:nvSpPr>
        <p:spPr>
          <a:xfrm>
            <a:off x="6913789" y="1342727"/>
            <a:ext cx="45582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Accuracy: 0.9064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Precision: 0.8831</a:t>
            </a:r>
          </a:p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rgbClr val="353D57"/>
                </a:solidFill>
                <a:cs typeface="Calibri"/>
                <a:sym typeface="Arial"/>
              </a:rPr>
              <a:t>Recall: 0.6635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F1-Score: 0.7577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ROC-AUC: 0.9386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NDCG@6: 0.8954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53D57"/>
                </a:solidFill>
                <a:cs typeface="Calibri"/>
                <a:sym typeface="Arial"/>
              </a:rPr>
              <a:t>NDCG@10: 0.9222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0E63D-72DC-5148-70CF-DEA93AEDF1C0}"/>
              </a:ext>
            </a:extLst>
          </p:cNvPr>
          <p:cNvSpPr txBox="1"/>
          <p:nvPr/>
        </p:nvSpPr>
        <p:spPr>
          <a:xfrm>
            <a:off x="2976336" y="2460462"/>
            <a:ext cx="626472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990"/>
            </a:pPr>
            <a:r>
              <a:rPr lang="en-US" sz="5000" b="1" dirty="0">
                <a:solidFill>
                  <a:srgbClr val="353D57"/>
                </a:solidFill>
              </a:rPr>
              <a:t>vs. </a:t>
            </a:r>
            <a:endParaRPr lang="en-US" sz="5000" b="1" dirty="0">
              <a:solidFill>
                <a:srgbClr val="007B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1D52D3-D0E3-9D3D-A94D-26784D3C6E1C}"/>
              </a:ext>
            </a:extLst>
          </p:cNvPr>
          <p:cNvSpPr txBox="1"/>
          <p:nvPr/>
        </p:nvSpPr>
        <p:spPr>
          <a:xfrm>
            <a:off x="3804600" y="5747465"/>
            <a:ext cx="4582800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cs typeface="Calibri"/>
                <a:sym typeface="Arial"/>
              </a:rPr>
              <a:t>Precision/Recall for classification performance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cs typeface="Calibri"/>
                <a:sym typeface="Arial"/>
              </a:rPr>
              <a:t>F1-Score for balanced performance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cs typeface="Calibri"/>
                <a:sym typeface="Arial"/>
              </a:rPr>
              <a:t>ROC-AUC for model discrimination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cs typeface="Calibri"/>
                <a:sym typeface="Arial"/>
              </a:rPr>
              <a:t>NDCG@K for ranking quality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69D9B2-544B-FDC6-C50E-632767289527}"/>
              </a:ext>
            </a:extLst>
          </p:cNvPr>
          <p:cNvSpPr txBox="1"/>
          <p:nvPr/>
        </p:nvSpPr>
        <p:spPr>
          <a:xfrm>
            <a:off x="1133030" y="3751567"/>
            <a:ext cx="37388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</a:pP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Achieves </a:t>
            </a:r>
            <a:r>
              <a:rPr lang="en-US" sz="2400" b="1" dirty="0">
                <a:solidFill>
                  <a:srgbClr val="00B050"/>
                </a:solidFill>
                <a:latin typeface="Calibri"/>
                <a:cs typeface="Calibri"/>
                <a:sym typeface="Arial" panose="020B0604020202020204" pitchFamily="34" charset="0"/>
              </a:rPr>
              <a:t>extremely high recall </a:t>
            </a: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by exploring the full interaction space, surfacing buddies </a:t>
            </a:r>
            <a:r>
              <a:rPr lang="en-US" sz="2400" b="1" dirty="0" err="1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XGBoost</a:t>
            </a: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 might overlook.</a:t>
            </a:r>
            <a:endParaRPr lang="en-IL" sz="2400" b="1" dirty="0">
              <a:solidFill>
                <a:srgbClr val="353D57"/>
              </a:solidFill>
              <a:latin typeface="Calibri"/>
              <a:cs typeface="Calibri"/>
              <a:sym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368137-AC43-B1F7-277A-8DA74C367415}"/>
              </a:ext>
            </a:extLst>
          </p:cNvPr>
          <p:cNvSpPr txBox="1"/>
          <p:nvPr/>
        </p:nvSpPr>
        <p:spPr>
          <a:xfrm>
            <a:off x="7358920" y="3517396"/>
            <a:ext cx="3738888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</a:pP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Excels at </a:t>
            </a:r>
            <a:r>
              <a:rPr lang="en-US" sz="2400" b="1" dirty="0">
                <a:solidFill>
                  <a:srgbClr val="00B050"/>
                </a:solidFill>
                <a:latin typeface="Calibri"/>
                <a:cs typeface="Calibri"/>
                <a:sym typeface="Arial" panose="020B0604020202020204" pitchFamily="34" charset="0"/>
              </a:rPr>
              <a:t>precision</a:t>
            </a: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 and </a:t>
            </a:r>
            <a:r>
              <a:rPr lang="en-US" sz="2400" b="1" dirty="0">
                <a:solidFill>
                  <a:srgbClr val="00B050"/>
                </a:solidFill>
                <a:latin typeface="Calibri"/>
                <a:cs typeface="Calibri"/>
                <a:sym typeface="Arial" panose="020B0604020202020204" pitchFamily="34" charset="0"/>
              </a:rPr>
              <a:t>ranking the most relevant buddies at the top</a:t>
            </a: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.</a:t>
            </a:r>
            <a:b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</a:b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May </a:t>
            </a:r>
            <a:r>
              <a:rPr lang="en-US" sz="2400" b="1" dirty="0">
                <a:solidFill>
                  <a:srgbClr val="C00000"/>
                </a:solidFill>
                <a:latin typeface="Calibri"/>
                <a:cs typeface="Calibri"/>
                <a:sym typeface="Arial" panose="020B0604020202020204" pitchFamily="34" charset="0"/>
              </a:rPr>
              <a:t>miss less obvious matches</a:t>
            </a:r>
            <a:r>
              <a:rPr lang="en-US" sz="2400" b="1" dirty="0">
                <a:solidFill>
                  <a:srgbClr val="353D57"/>
                </a:solidFill>
                <a:latin typeface="Calibri"/>
                <a:cs typeface="Calibri"/>
                <a:sym typeface="Arial" panose="020B0604020202020204" pitchFamily="34" charset="0"/>
              </a:rPr>
              <a:t> due to its focus on strong signals.</a:t>
            </a:r>
            <a:endParaRPr lang="en-IL" sz="2400" b="1" dirty="0">
              <a:solidFill>
                <a:srgbClr val="353D57"/>
              </a:solidFill>
              <a:latin typeface="Calibri"/>
              <a:cs typeface="Calibri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679849-37E7-CBC5-6572-98624D9246A0}"/>
              </a:ext>
            </a:extLst>
          </p:cNvPr>
          <p:cNvSpPr txBox="1"/>
          <p:nvPr/>
        </p:nvSpPr>
        <p:spPr>
          <a:xfrm>
            <a:off x="5396254" y="2317119"/>
            <a:ext cx="18240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sz="9600" dirty="0"/>
              <a:t>🤝</a:t>
            </a:r>
          </a:p>
        </p:txBody>
      </p:sp>
    </p:spTree>
    <p:extLst>
      <p:ext uri="{BB962C8B-B14F-4D97-AF65-F5344CB8AC3E}">
        <p14:creationId xmlns:p14="http://schemas.microsoft.com/office/powerpoint/2010/main" val="266714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C2732-613D-C032-BC56-AC122E2EF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DF88F2DE-C5A6-F69B-C57D-745BC5AA5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4103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889B17-CDB2-DB6F-A672-14DFEA254CB8}"/>
              </a:ext>
            </a:extLst>
          </p:cNvPr>
          <p:cNvSpPr txBox="1"/>
          <p:nvPr/>
        </p:nvSpPr>
        <p:spPr>
          <a:xfrm>
            <a:off x="662654" y="1894734"/>
            <a:ext cx="6508809" cy="408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Generates personalized workout video recommendations using NLP</a:t>
            </a:r>
          </a:p>
          <a:p>
            <a:pPr lvl="0">
              <a:lnSpc>
                <a:spcPct val="90000"/>
              </a:lnSpc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Enhances user queries using LLM for better YouTube search</a:t>
            </a:r>
          </a:p>
          <a:p>
            <a:pPr marL="342900" lvl="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Analyzes video content and generates personalized explanations</a:t>
            </a:r>
          </a:p>
          <a:p>
            <a:pPr marL="342900" lvl="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Returns curated workout videos with </a:t>
            </a:r>
            <a:r>
              <a:rPr lang="en-US" sz="2400" b="1" dirty="0" err="1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descrpitions</a:t>
            </a: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Output: 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4 personalized workout video recommendations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24E402-3CDE-0509-138B-1D89CC1D70EE}"/>
              </a:ext>
            </a:extLst>
          </p:cNvPr>
          <p:cNvSpPr txBox="1"/>
          <p:nvPr/>
        </p:nvSpPr>
        <p:spPr>
          <a:xfrm>
            <a:off x="6335486" y="5768393"/>
            <a:ext cx="5681699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Technology: </a:t>
            </a:r>
            <a:r>
              <a:rPr lang="en-US" sz="1800" b="1" dirty="0" err="1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OpenRouter</a:t>
            </a:r>
            <a:r>
              <a:rPr lang="en-US" sz="1800" b="1" dirty="0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 API, YouTube Data API</a:t>
            </a:r>
          </a:p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rgbClr val="C00000"/>
                </a:solidFill>
                <a:cs typeface="Calibri"/>
              </a:rPr>
              <a:t>Self-hosted LLM models: latency and resource issues</a:t>
            </a:r>
          </a:p>
          <a:p>
            <a:pPr lvl="0" algn="ctr">
              <a:lnSpc>
                <a:spcPct val="90000"/>
              </a:lnSpc>
            </a:pPr>
            <a:endParaRPr lang="en-US" sz="1800" b="1" dirty="0">
              <a:solidFill>
                <a:srgbClr val="007B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15;p48">
            <a:extLst>
              <a:ext uri="{FF2B5EF4-FFF2-40B4-BE49-F238E27FC236}">
                <a16:creationId xmlns:a16="http://schemas.microsoft.com/office/drawing/2014/main" id="{FB4ED75B-CB7D-BB77-4A92-36A20E322FAD}"/>
              </a:ext>
            </a:extLst>
          </p:cNvPr>
          <p:cNvSpPr txBox="1">
            <a:spLocks/>
          </p:cNvSpPr>
          <p:nvPr/>
        </p:nvSpPr>
        <p:spPr>
          <a:xfrm>
            <a:off x="0" y="355277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5090" b="1" dirty="0">
                <a:solidFill>
                  <a:srgbClr val="007BFF"/>
                </a:solidFill>
              </a:rPr>
              <a:t>LLM: </a:t>
            </a:r>
            <a:r>
              <a:rPr lang="en-US" sz="5090" b="1" dirty="0">
                <a:solidFill>
                  <a:srgbClr val="353D57"/>
                </a:solidFill>
              </a:rPr>
              <a:t>Workout</a:t>
            </a:r>
            <a:r>
              <a:rPr lang="en-US" sz="5090" b="1" dirty="0">
                <a:solidFill>
                  <a:srgbClr val="007BFF"/>
                </a:solidFill>
              </a:rPr>
              <a:t> </a:t>
            </a:r>
            <a:r>
              <a:rPr lang="en-US" sz="5090" b="1" dirty="0">
                <a:solidFill>
                  <a:srgbClr val="353D57"/>
                </a:solidFill>
              </a:rPr>
              <a:t>Recommendations</a:t>
            </a:r>
            <a:endParaRPr lang="en-US" sz="5090" dirty="0">
              <a:solidFill>
                <a:srgbClr val="007BFF"/>
              </a:solidFill>
            </a:endParaRPr>
          </a:p>
        </p:txBody>
      </p:sp>
      <p:pic>
        <p:nvPicPr>
          <p:cNvPr id="4" name="Picture 2" descr="LLM YouTube Integration">
            <a:extLst>
              <a:ext uri="{FF2B5EF4-FFF2-40B4-BE49-F238E27FC236}">
                <a16:creationId xmlns:a16="http://schemas.microsoft.com/office/drawing/2014/main" id="{5D1F98C9-3481-34E6-28DA-452655E58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15" y="2905719"/>
            <a:ext cx="4400549" cy="242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FD8DF8-9305-D46B-4258-DC87CFDBF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856" y="1753220"/>
            <a:ext cx="4963869" cy="532154"/>
          </a:xfrm>
          <a:prstGeom prst="rect">
            <a:avLst/>
          </a:prstGeom>
        </p:spPr>
      </p:pic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1046ED1D-BEAD-D56B-4EA7-3B382F993B3C}"/>
              </a:ext>
            </a:extLst>
          </p:cNvPr>
          <p:cNvCxnSpPr>
            <a:cxnSpLocks/>
          </p:cNvCxnSpPr>
          <p:nvPr/>
        </p:nvCxnSpPr>
        <p:spPr>
          <a:xfrm rot="16200000" flipH="1">
            <a:off x="9281469" y="2373088"/>
            <a:ext cx="800526" cy="527957"/>
          </a:xfrm>
          <a:prstGeom prst="curvedConnector3">
            <a:avLst/>
          </a:prstGeom>
          <a:ln w="38100">
            <a:solidFill>
              <a:srgbClr val="007B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09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567;p21">
            <a:extLst>
              <a:ext uri="{FF2B5EF4-FFF2-40B4-BE49-F238E27FC236}">
                <a16:creationId xmlns:a16="http://schemas.microsoft.com/office/drawing/2014/main" id="{343AF949-B0B4-DB93-F8AC-59D65D0B6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29" y="4430583"/>
            <a:ext cx="974503" cy="975646"/>
          </a:xfrm>
          <a:prstGeom prst="ellipse">
            <a:avLst/>
          </a:prstGeom>
          <a:solidFill>
            <a:srgbClr val="007BFF"/>
          </a:solidFill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" name="Google Shape;567;p21">
            <a:extLst>
              <a:ext uri="{FF2B5EF4-FFF2-40B4-BE49-F238E27FC236}">
                <a16:creationId xmlns:a16="http://schemas.microsoft.com/office/drawing/2014/main" id="{F9A82A67-C7EB-C043-5A3E-6C303C8F3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29" y="3127771"/>
            <a:ext cx="974503" cy="975646"/>
          </a:xfrm>
          <a:prstGeom prst="ellipse">
            <a:avLst/>
          </a:prstGeom>
          <a:solidFill>
            <a:srgbClr val="007BFF"/>
          </a:solidFill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" name="Google Shape;567;p21">
            <a:extLst>
              <a:ext uri="{FF2B5EF4-FFF2-40B4-BE49-F238E27FC236}">
                <a16:creationId xmlns:a16="http://schemas.microsoft.com/office/drawing/2014/main" id="{01524EDA-0A7A-F75A-8AA0-496C78214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29" y="1824959"/>
            <a:ext cx="974503" cy="975646"/>
          </a:xfrm>
          <a:prstGeom prst="ellipse">
            <a:avLst/>
          </a:prstGeom>
          <a:solidFill>
            <a:srgbClr val="007BFF"/>
          </a:solidFill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735" name="Google Shape;577;p21"/>
          <p:cNvSpPr txBox="1">
            <a:spLocks noChangeArrowheads="1"/>
          </p:cNvSpPr>
          <p:nvPr/>
        </p:nvSpPr>
        <p:spPr bwMode="auto">
          <a:xfrm>
            <a:off x="1631333" y="3901765"/>
            <a:ext cx="1998600" cy="124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0" algn="ctr">
              <a:lnSpc>
                <a:spcPct val="90000"/>
              </a:lnSpc>
            </a:pPr>
            <a:r>
              <a:rPr lang="en-US" sz="40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  <a:t>Into The</a:t>
            </a:r>
            <a:br>
              <a:rPr lang="en-US" sz="40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  <a:t>Future</a:t>
            </a:r>
          </a:p>
        </p:txBody>
      </p:sp>
      <p:cxnSp>
        <p:nvCxnSpPr>
          <p:cNvPr id="24" name="Google Shape;301;p54">
            <a:extLst>
              <a:ext uri="{FF2B5EF4-FFF2-40B4-BE49-F238E27FC236}">
                <a16:creationId xmlns:a16="http://schemas.microsoft.com/office/drawing/2014/main" id="{97191015-3E34-CD78-719C-B4B47F1CCD0A}"/>
              </a:ext>
            </a:extLst>
          </p:cNvPr>
          <p:cNvCxnSpPr>
            <a:cxnSpLocks/>
          </p:cNvCxnSpPr>
          <p:nvPr/>
        </p:nvCxnSpPr>
        <p:spPr>
          <a:xfrm>
            <a:off x="5118155" y="1366367"/>
            <a:ext cx="0" cy="4374279"/>
          </a:xfrm>
          <a:prstGeom prst="straightConnector1">
            <a:avLst/>
          </a:prstGeom>
          <a:noFill/>
          <a:ln w="28575" cap="flat" cmpd="sng">
            <a:solidFill>
              <a:srgbClr val="353D5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6F9D5C4-D72B-20CE-6F0E-5C35DF41F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329" y="1898963"/>
            <a:ext cx="1768608" cy="17686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E7F8BE-176F-BCBB-3DF6-E699278F675D}"/>
              </a:ext>
            </a:extLst>
          </p:cNvPr>
          <p:cNvSpPr txBox="1"/>
          <p:nvPr/>
        </p:nvSpPr>
        <p:spPr>
          <a:xfrm>
            <a:off x="601884" y="548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3303E3-8872-2E0A-C134-E9EC2A64B8D8}"/>
              </a:ext>
            </a:extLst>
          </p:cNvPr>
          <p:cNvSpPr txBox="1"/>
          <p:nvPr/>
        </p:nvSpPr>
        <p:spPr>
          <a:xfrm>
            <a:off x="7084658" y="2121014"/>
            <a:ext cx="399644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Real-time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 model updates</a:t>
            </a:r>
          </a:p>
        </p:txBody>
      </p:sp>
      <p:sp>
        <p:nvSpPr>
          <p:cNvPr id="15" name="Rectangle 14" descr="רשת">
            <a:extLst>
              <a:ext uri="{FF2B5EF4-FFF2-40B4-BE49-F238E27FC236}">
                <a16:creationId xmlns:a16="http://schemas.microsoft.com/office/drawing/2014/main" id="{F8710070-75BF-1202-FF01-2C496D52A51E}"/>
              </a:ext>
            </a:extLst>
          </p:cNvPr>
          <p:cNvSpPr/>
          <p:nvPr/>
        </p:nvSpPr>
        <p:spPr>
          <a:xfrm>
            <a:off x="6063851" y="3299591"/>
            <a:ext cx="594000" cy="594000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4D306A-4856-F418-EBFB-A6E4E7E7891A}"/>
              </a:ext>
            </a:extLst>
          </p:cNvPr>
          <p:cNvSpPr txBox="1"/>
          <p:nvPr/>
        </p:nvSpPr>
        <p:spPr>
          <a:xfrm>
            <a:off x="7084658" y="3403227"/>
            <a:ext cx="399644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Smarter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 diversity control</a:t>
            </a:r>
          </a:p>
        </p:txBody>
      </p:sp>
      <p:sp>
        <p:nvSpPr>
          <p:cNvPr id="19" name="Rectangle 18" descr="פגיעה במטרה">
            <a:extLst>
              <a:ext uri="{FF2B5EF4-FFF2-40B4-BE49-F238E27FC236}">
                <a16:creationId xmlns:a16="http://schemas.microsoft.com/office/drawing/2014/main" id="{75A6A1E3-A27D-DCFF-0BE6-000486559341}"/>
              </a:ext>
            </a:extLst>
          </p:cNvPr>
          <p:cNvSpPr/>
          <p:nvPr/>
        </p:nvSpPr>
        <p:spPr>
          <a:xfrm>
            <a:off x="6079627" y="4607053"/>
            <a:ext cx="597305" cy="59730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C921FC-A6A3-A666-C69D-01EE39EFCB6F}"/>
              </a:ext>
            </a:extLst>
          </p:cNvPr>
          <p:cNvSpPr txBox="1"/>
          <p:nvPr/>
        </p:nvSpPr>
        <p:spPr>
          <a:xfrm>
            <a:off x="7084658" y="4407399"/>
            <a:ext cx="399644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algn="ctr" defTabSz="914400" rtl="1" eaLnBrk="1" latinLnBrk="0" hangingPunct="1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  <a:t>More</a:t>
            </a:r>
            <a:r>
              <a:rPr lang="en-US" sz="24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 accurate and personalized workout suggestions</a:t>
            </a:r>
            <a:endParaRPr lang="en-US" sz="2400" b="1" dirty="0">
              <a:solidFill>
                <a:srgbClr val="353D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Rectangle 22" descr="מחפר">
            <a:extLst>
              <a:ext uri="{FF2B5EF4-FFF2-40B4-BE49-F238E27FC236}">
                <a16:creationId xmlns:a16="http://schemas.microsoft.com/office/drawing/2014/main" id="{41B549A5-649C-747E-F9B4-A09C20658181}"/>
              </a:ext>
            </a:extLst>
          </p:cNvPr>
          <p:cNvSpPr>
            <a:spLocks noChangeAspect="1"/>
          </p:cNvSpPr>
          <p:nvPr/>
        </p:nvSpPr>
        <p:spPr>
          <a:xfrm>
            <a:off x="6070600" y="1998636"/>
            <a:ext cx="597305" cy="597305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71414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77;p21">
            <a:extLst>
              <a:ext uri="{FF2B5EF4-FFF2-40B4-BE49-F238E27FC236}">
                <a16:creationId xmlns:a16="http://schemas.microsoft.com/office/drawing/2014/main" id="{D16B0F53-A9D6-D4F4-FD66-AF93775B2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078" y="2234691"/>
            <a:ext cx="8513826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0" algn="ctr">
              <a:lnSpc>
                <a:spcPct val="90000"/>
              </a:lnSpc>
            </a:pPr>
            <a:r>
              <a:rPr lang="en-US" sz="13800" b="1" dirty="0">
                <a:solidFill>
                  <a:srgbClr val="FCFCFC"/>
                </a:solidFill>
                <a:latin typeface="Calibri"/>
                <a:ea typeface="Calibri"/>
                <a:cs typeface="Calibri"/>
                <a:sym typeface="Calibri"/>
              </a:rPr>
              <a:t>Gymder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26F807-91EC-EC5C-856E-5F96544293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00000">
            <a:off x="1804014" y="2197878"/>
            <a:ext cx="2042126" cy="2042126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9126D4-CFE8-5C01-F35F-80A335F6A746}"/>
              </a:ext>
            </a:extLst>
          </p:cNvPr>
          <p:cNvSpPr txBox="1"/>
          <p:nvPr/>
        </p:nvSpPr>
        <p:spPr>
          <a:xfrm>
            <a:off x="1886980" y="4450577"/>
            <a:ext cx="841803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90000"/>
              </a:lnSpc>
              <a:spcAft>
                <a:spcPts val="1200"/>
              </a:spcAft>
              <a:tabLst>
                <a:tab pos="5821363" algn="l"/>
              </a:tabLst>
            </a:pPr>
            <a:r>
              <a:rPr lang="en-US" sz="2400" b="1" dirty="0">
                <a:solidFill>
                  <a:schemeClr val="bg1"/>
                </a:solidFill>
                <a:cs typeface="Calibri"/>
              </a:rPr>
              <a:t>Almog Haviv, Nir </a:t>
            </a:r>
            <a:r>
              <a:rPr lang="en-US" sz="2400" b="1" dirty="0" err="1">
                <a:solidFill>
                  <a:schemeClr val="bg1"/>
                </a:solidFill>
                <a:cs typeface="Calibri"/>
              </a:rPr>
              <a:t>Anchel</a:t>
            </a:r>
            <a:r>
              <a:rPr lang="en-US" sz="2400" b="1" dirty="0">
                <a:solidFill>
                  <a:schemeClr val="bg1"/>
                </a:solidFill>
                <a:cs typeface="Calibri"/>
              </a:rPr>
              <a:t>, Tal Cohen and Saar Molina</a:t>
            </a:r>
          </a:p>
        </p:txBody>
      </p:sp>
    </p:spTree>
    <p:extLst>
      <p:ext uri="{BB962C8B-B14F-4D97-AF65-F5344CB8AC3E}">
        <p14:creationId xmlns:p14="http://schemas.microsoft.com/office/powerpoint/2010/main" val="283200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5" name="Google Shape;577;p21"/>
          <p:cNvSpPr txBox="1">
            <a:spLocks noChangeArrowheads="1"/>
          </p:cNvSpPr>
          <p:nvPr/>
        </p:nvSpPr>
        <p:spPr bwMode="auto">
          <a:xfrm>
            <a:off x="946350" y="2670164"/>
            <a:ext cx="3352797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0" algn="ctr">
              <a:lnSpc>
                <a:spcPct val="90000"/>
              </a:lnSpc>
            </a:pPr>
            <a:r>
              <a:rPr lang="en-US" sz="48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  <a:t>Value</a:t>
            </a:r>
            <a:br>
              <a:rPr lang="en-US" sz="48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dirty="0">
                <a:solidFill>
                  <a:srgbClr val="353D57"/>
                </a:solidFill>
                <a:latin typeface="Calibri"/>
                <a:ea typeface="Calibri"/>
                <a:cs typeface="Calibri"/>
                <a:sym typeface="Calibri"/>
              </a:rPr>
              <a:t>Proposition</a:t>
            </a:r>
          </a:p>
        </p:txBody>
      </p:sp>
      <p:cxnSp>
        <p:nvCxnSpPr>
          <p:cNvPr id="24" name="Google Shape;301;p54">
            <a:extLst>
              <a:ext uri="{FF2B5EF4-FFF2-40B4-BE49-F238E27FC236}">
                <a16:creationId xmlns:a16="http://schemas.microsoft.com/office/drawing/2014/main" id="{97191015-3E34-CD78-719C-B4B47F1CCD0A}"/>
              </a:ext>
            </a:extLst>
          </p:cNvPr>
          <p:cNvCxnSpPr>
            <a:cxnSpLocks/>
          </p:cNvCxnSpPr>
          <p:nvPr/>
        </p:nvCxnSpPr>
        <p:spPr>
          <a:xfrm>
            <a:off x="5105264" y="722374"/>
            <a:ext cx="0" cy="5314548"/>
          </a:xfrm>
          <a:prstGeom prst="straightConnector1">
            <a:avLst/>
          </a:prstGeom>
          <a:noFill/>
          <a:ln w="28575" cap="flat" cmpd="sng">
            <a:solidFill>
              <a:srgbClr val="353D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AC4EB76-F728-1827-7C62-75F92ADCDF4A}"/>
              </a:ext>
            </a:extLst>
          </p:cNvPr>
          <p:cNvSpPr txBox="1"/>
          <p:nvPr/>
        </p:nvSpPr>
        <p:spPr>
          <a:xfrm>
            <a:off x="5438278" y="791425"/>
            <a:ext cx="634303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90000"/>
              </a:lnSpc>
              <a:tabLst>
                <a:tab pos="5821363" algn="l"/>
              </a:tabLst>
            </a:pPr>
            <a:r>
              <a:rPr lang="en-US" sz="2400" b="1" dirty="0">
                <a:solidFill>
                  <a:srgbClr val="353D57"/>
                </a:solidFill>
                <a:cs typeface="Calibri"/>
              </a:rPr>
              <a:t>Gymder transforms your fitness journey by delivering </a:t>
            </a:r>
            <a:r>
              <a:rPr lang="en-US" sz="2400" b="1" dirty="0">
                <a:solidFill>
                  <a:srgbClr val="007BFF"/>
                </a:solidFill>
                <a:cs typeface="Calibri"/>
              </a:rPr>
              <a:t>personalized recommendations </a:t>
            </a:r>
            <a:r>
              <a:rPr lang="en-US" sz="2400" b="1" dirty="0">
                <a:solidFill>
                  <a:srgbClr val="353D57"/>
                </a:solidFill>
                <a:cs typeface="Calibri"/>
              </a:rPr>
              <a:t>that drive connection, motivation, and results.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2D20FC-5265-CC98-3CFD-A0B8F514E303}"/>
              </a:ext>
            </a:extLst>
          </p:cNvPr>
          <p:cNvGrpSpPr/>
          <p:nvPr/>
        </p:nvGrpSpPr>
        <p:grpSpPr>
          <a:xfrm>
            <a:off x="6052500" y="2287049"/>
            <a:ext cx="5202775" cy="975646"/>
            <a:chOff x="6052500" y="2287049"/>
            <a:chExt cx="5202775" cy="975646"/>
          </a:xfrm>
        </p:grpSpPr>
        <p:sp>
          <p:nvSpPr>
            <p:cNvPr id="30725" name="Google Shape;567;p21"/>
            <p:cNvSpPr>
              <a:spLocks noChangeArrowheads="1"/>
            </p:cNvSpPr>
            <p:nvPr/>
          </p:nvSpPr>
          <p:spPr bwMode="auto">
            <a:xfrm>
              <a:off x="6052500" y="2287049"/>
              <a:ext cx="974503" cy="975646"/>
            </a:xfrm>
            <a:prstGeom prst="ellipse">
              <a:avLst/>
            </a:prstGeom>
            <a:solidFill>
              <a:srgbClr val="007B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0F6F45-6768-8CC7-8728-BB59ACBB3318}"/>
                </a:ext>
              </a:extLst>
            </p:cNvPr>
            <p:cNvSpPr txBox="1"/>
            <p:nvPr/>
          </p:nvSpPr>
          <p:spPr>
            <a:xfrm>
              <a:off x="7258829" y="2384732"/>
              <a:ext cx="3996446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algn="ctr" defTabSz="914400" rtl="1" eaLnBrk="1" latinLnBrk="0" hangingPunct="1">
                <a:lnSpc>
                  <a:spcPct val="90000"/>
                </a:lnSpc>
              </a:pPr>
              <a:r>
                <a:rPr lang="en-US" sz="2400" b="1" dirty="0">
                  <a:solidFill>
                    <a:srgbClr val="353D57"/>
                  </a:solidFill>
                  <a:latin typeface="Calibri"/>
                  <a:ea typeface="Calibri"/>
                  <a:cs typeface="Calibri"/>
                  <a:sym typeface="Calibri"/>
                </a:rPr>
                <a:t>Connects users with </a:t>
              </a:r>
              <a:r>
                <a:rPr lang="en-US" sz="2400" b="1" dirty="0">
                  <a:solidFill>
                    <a:srgbClr val="007BFF"/>
                  </a:solidFill>
                  <a:latin typeface="Calibri"/>
                  <a:ea typeface="Calibri"/>
                  <a:cs typeface="Calibri"/>
                  <a:sym typeface="Calibri"/>
                </a:rPr>
                <a:t>compatible workout partners</a:t>
              </a:r>
            </a:p>
          </p:txBody>
        </p:sp>
        <p:sp>
          <p:nvSpPr>
            <p:cNvPr id="17" name="Rectangle 16" descr="רשת">
              <a:extLst>
                <a:ext uri="{FF2B5EF4-FFF2-40B4-BE49-F238E27FC236}">
                  <a16:creationId xmlns:a16="http://schemas.microsoft.com/office/drawing/2014/main" id="{9C547015-6F32-D856-1F9F-8A297E79C935}"/>
                </a:ext>
              </a:extLst>
            </p:cNvPr>
            <p:cNvSpPr/>
            <p:nvPr/>
          </p:nvSpPr>
          <p:spPr>
            <a:xfrm>
              <a:off x="6250722" y="2466281"/>
              <a:ext cx="594000" cy="594000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L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C148752-2130-DC2C-0069-9B7CEC30A0DE}"/>
              </a:ext>
            </a:extLst>
          </p:cNvPr>
          <p:cNvGrpSpPr/>
          <p:nvPr/>
        </p:nvGrpSpPr>
        <p:grpSpPr>
          <a:xfrm>
            <a:off x="6052500" y="3589861"/>
            <a:ext cx="5202775" cy="975646"/>
            <a:chOff x="6052500" y="3589861"/>
            <a:chExt cx="5202775" cy="975646"/>
          </a:xfrm>
        </p:grpSpPr>
        <p:sp>
          <p:nvSpPr>
            <p:cNvPr id="7" name="Google Shape;567;p21">
              <a:extLst>
                <a:ext uri="{FF2B5EF4-FFF2-40B4-BE49-F238E27FC236}">
                  <a16:creationId xmlns:a16="http://schemas.microsoft.com/office/drawing/2014/main" id="{58FC0D81-FC7C-59EB-27E7-4232A8EAD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2500" y="3589861"/>
              <a:ext cx="974503" cy="975646"/>
            </a:xfrm>
            <a:prstGeom prst="ellipse">
              <a:avLst/>
            </a:prstGeom>
            <a:solidFill>
              <a:srgbClr val="007B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6490E8-9221-777D-7D83-5BCB8EA2F442}"/>
                </a:ext>
              </a:extLst>
            </p:cNvPr>
            <p:cNvSpPr txBox="1"/>
            <p:nvPr/>
          </p:nvSpPr>
          <p:spPr>
            <a:xfrm>
              <a:off x="7258829" y="3687544"/>
              <a:ext cx="3996446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algn="ctr" defTabSz="914400" rtl="1" eaLnBrk="1" latinLnBrk="0" hangingPunct="1">
                <a:lnSpc>
                  <a:spcPct val="90000"/>
                </a:lnSpc>
              </a:pPr>
              <a:r>
                <a:rPr lang="en-US" sz="2400" b="1" dirty="0">
                  <a:solidFill>
                    <a:srgbClr val="353D57"/>
                  </a:solidFill>
                  <a:latin typeface="Calibri"/>
                  <a:ea typeface="Calibri"/>
                  <a:cs typeface="Calibri"/>
                  <a:sym typeface="Calibri"/>
                </a:rPr>
                <a:t>Provides </a:t>
              </a:r>
              <a:r>
                <a:rPr lang="en-US" sz="2400" b="1" dirty="0">
                  <a:solidFill>
                    <a:srgbClr val="007BFF"/>
                  </a:solidFill>
                  <a:latin typeface="Calibri"/>
                  <a:ea typeface="Calibri"/>
                  <a:cs typeface="Calibri"/>
                  <a:sym typeface="Calibri"/>
                </a:rPr>
                <a:t>targeted exercise video content</a:t>
              </a:r>
            </a:p>
          </p:txBody>
        </p:sp>
        <p:sp>
          <p:nvSpPr>
            <p:cNvPr id="25" name="Rectangle 24" descr="פגיעה במטרה">
              <a:extLst>
                <a:ext uri="{FF2B5EF4-FFF2-40B4-BE49-F238E27FC236}">
                  <a16:creationId xmlns:a16="http://schemas.microsoft.com/office/drawing/2014/main" id="{436EFB9C-2388-3A3B-B8C2-CDDC3AD5945D}"/>
                </a:ext>
              </a:extLst>
            </p:cNvPr>
            <p:cNvSpPr/>
            <p:nvPr/>
          </p:nvSpPr>
          <p:spPr>
            <a:xfrm>
              <a:off x="6248950" y="3779031"/>
              <a:ext cx="597305" cy="597305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L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0B7973-990D-89D7-9CDD-B0F6C33F5B0B}"/>
              </a:ext>
            </a:extLst>
          </p:cNvPr>
          <p:cNvGrpSpPr/>
          <p:nvPr/>
        </p:nvGrpSpPr>
        <p:grpSpPr>
          <a:xfrm>
            <a:off x="6052500" y="4892673"/>
            <a:ext cx="5202775" cy="975646"/>
            <a:chOff x="6052500" y="4892673"/>
            <a:chExt cx="5202775" cy="975646"/>
          </a:xfrm>
        </p:grpSpPr>
        <p:sp>
          <p:nvSpPr>
            <p:cNvPr id="12" name="Google Shape;567;p21">
              <a:extLst>
                <a:ext uri="{FF2B5EF4-FFF2-40B4-BE49-F238E27FC236}">
                  <a16:creationId xmlns:a16="http://schemas.microsoft.com/office/drawing/2014/main" id="{8B32E2BF-D681-D315-151B-8EF9E150D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2500" y="4892673"/>
              <a:ext cx="974503" cy="975646"/>
            </a:xfrm>
            <a:prstGeom prst="ellipse">
              <a:avLst/>
            </a:prstGeom>
            <a:solidFill>
              <a:srgbClr val="007B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61CE4B-691F-AC47-62C6-CFE203CE0702}"/>
                </a:ext>
              </a:extLst>
            </p:cNvPr>
            <p:cNvSpPr txBox="1"/>
            <p:nvPr/>
          </p:nvSpPr>
          <p:spPr>
            <a:xfrm>
              <a:off x="7258829" y="5012817"/>
              <a:ext cx="3996446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algn="ctr" defTabSz="914400" rtl="1" eaLnBrk="1" latinLnBrk="0" hangingPunct="1">
                <a:lnSpc>
                  <a:spcPct val="90000"/>
                </a:lnSpc>
              </a:pPr>
              <a:r>
                <a:rPr lang="en-US" sz="2400" b="1" dirty="0">
                  <a:solidFill>
                    <a:srgbClr val="007BFF"/>
                  </a:solidFill>
                  <a:latin typeface="Calibri"/>
                  <a:ea typeface="Calibri"/>
                  <a:cs typeface="Calibri"/>
                  <a:sym typeface="Calibri"/>
                </a:rPr>
                <a:t>Learns </a:t>
              </a:r>
              <a:r>
                <a:rPr lang="en-US" sz="2400" b="1" dirty="0">
                  <a:solidFill>
                    <a:srgbClr val="353D57"/>
                  </a:solidFill>
                  <a:latin typeface="Calibri"/>
                  <a:ea typeface="Calibri"/>
                  <a:cs typeface="Calibri"/>
                  <a:sym typeface="Calibri"/>
                </a:rPr>
                <a:t>and</a:t>
              </a:r>
              <a:r>
                <a:rPr lang="en-US" sz="2400" b="1" dirty="0">
                  <a:solidFill>
                    <a:srgbClr val="007BFF"/>
                  </a:solidFill>
                  <a:latin typeface="Calibri"/>
                  <a:ea typeface="Calibri"/>
                  <a:cs typeface="Calibri"/>
                  <a:sym typeface="Calibri"/>
                </a:rPr>
                <a:t> adapts </a:t>
              </a:r>
              <a:r>
                <a:rPr lang="en-US" sz="2400" b="1" dirty="0">
                  <a:solidFill>
                    <a:srgbClr val="353D57"/>
                  </a:solidFill>
                  <a:latin typeface="Calibri"/>
                  <a:ea typeface="Calibri"/>
                  <a:cs typeface="Calibri"/>
                  <a:sym typeface="Calibri"/>
                </a:rPr>
                <a:t>to your preferences</a:t>
              </a:r>
            </a:p>
          </p:txBody>
        </p:sp>
        <p:sp>
          <p:nvSpPr>
            <p:cNvPr id="26" name="Rectangle 25" descr="מחפר">
              <a:extLst>
                <a:ext uri="{FF2B5EF4-FFF2-40B4-BE49-F238E27FC236}">
                  <a16:creationId xmlns:a16="http://schemas.microsoft.com/office/drawing/2014/main" id="{308E3D60-DCAB-8E81-1378-696BDB9868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1097" y="5070268"/>
              <a:ext cx="597305" cy="597305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7B66D-AAEC-B9D3-8051-CC2063B26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Login Page">
            <a:extLst>
              <a:ext uri="{FF2B5EF4-FFF2-40B4-BE49-F238E27FC236}">
                <a16:creationId xmlns:a16="http://schemas.microsoft.com/office/drawing/2014/main" id="{EA4B2EFC-8A75-02A3-4E14-4FC213B294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04"/>
          <a:stretch>
            <a:fillRect/>
          </a:stretch>
        </p:blipFill>
        <p:spPr bwMode="auto">
          <a:xfrm>
            <a:off x="5568222" y="1505745"/>
            <a:ext cx="6623778" cy="384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reate New Account">
            <a:extLst>
              <a:ext uri="{FF2B5EF4-FFF2-40B4-BE49-F238E27FC236}">
                <a16:creationId xmlns:a16="http://schemas.microsoft.com/office/drawing/2014/main" id="{C2DDA9F4-04D9-5FFD-48AE-91C9E7287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39"/>
          <a:stretch>
            <a:fillRect/>
          </a:stretch>
        </p:blipFill>
        <p:spPr bwMode="auto">
          <a:xfrm>
            <a:off x="166257" y="594226"/>
            <a:ext cx="6184980" cy="566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878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BF972-6A4F-5493-ADFC-3A266A718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3F2C955-0A72-6B33-FB3D-6697F25D1774}"/>
              </a:ext>
            </a:extLst>
          </p:cNvPr>
          <p:cNvGrpSpPr/>
          <p:nvPr/>
        </p:nvGrpSpPr>
        <p:grpSpPr>
          <a:xfrm>
            <a:off x="296561" y="205538"/>
            <a:ext cx="6828170" cy="6446924"/>
            <a:chOff x="3014084" y="2397494"/>
            <a:chExt cx="6837487" cy="645572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641F69A-3CFC-C698-C7C2-36BBB344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348" r="1681"/>
            <a:stretch>
              <a:fillRect/>
            </a:stretch>
          </p:blipFill>
          <p:spPr>
            <a:xfrm>
              <a:off x="3014084" y="2397494"/>
              <a:ext cx="6837486" cy="208478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4557E9D-A750-CC61-A72F-6BD2AF3C2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348" r="1681"/>
            <a:stretch>
              <a:fillRect/>
            </a:stretch>
          </p:blipFill>
          <p:spPr>
            <a:xfrm>
              <a:off x="3014084" y="4471392"/>
              <a:ext cx="6837487" cy="2169795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3B82A5F-C7B4-EFE9-E1AA-42107C59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0348" r="1681"/>
            <a:stretch>
              <a:fillRect/>
            </a:stretch>
          </p:blipFill>
          <p:spPr>
            <a:xfrm>
              <a:off x="3014084" y="6651035"/>
              <a:ext cx="6837487" cy="2202180"/>
            </a:xfrm>
            <a:prstGeom prst="rect">
              <a:avLst/>
            </a:prstGeom>
          </p:spPr>
        </p:pic>
      </p:grpSp>
      <p:pic>
        <p:nvPicPr>
          <p:cNvPr id="1026" name="Picture 2" descr="SVD Model">
            <a:extLst>
              <a:ext uri="{FF2B5EF4-FFF2-40B4-BE49-F238E27FC236}">
                <a16:creationId xmlns:a16="http://schemas.microsoft.com/office/drawing/2014/main" id="{C70CC278-E200-9555-04E1-E5FB4074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24" y="400541"/>
            <a:ext cx="5321699" cy="279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LM YouTube Integration">
            <a:extLst>
              <a:ext uri="{FF2B5EF4-FFF2-40B4-BE49-F238E27FC236}">
                <a16:creationId xmlns:a16="http://schemas.microsoft.com/office/drawing/2014/main" id="{C7F0D950-5D87-C74E-3282-7A4872737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35" y="3360029"/>
            <a:ext cx="5591504" cy="308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131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AA461-84BE-D71E-2EF4-53FBA16A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C11BD54-E96B-2B85-7483-A4902989394A}"/>
              </a:ext>
            </a:extLst>
          </p:cNvPr>
          <p:cNvSpPr/>
          <p:nvPr/>
        </p:nvSpPr>
        <p:spPr>
          <a:xfrm>
            <a:off x="383406" y="1499190"/>
            <a:ext cx="11444438" cy="4760351"/>
          </a:xfrm>
          <a:prstGeom prst="roundRect">
            <a:avLst/>
          </a:prstGeom>
          <a:solidFill>
            <a:schemeClr val="bg1"/>
          </a:solidFill>
          <a:ln w="19050">
            <a:noFill/>
            <a:prstDash val="solid"/>
          </a:ln>
          <a:effectLst>
            <a:outerShdw blurRad="508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6" name="Google Shape;215;p48">
            <a:extLst>
              <a:ext uri="{FF2B5EF4-FFF2-40B4-BE49-F238E27FC236}">
                <a16:creationId xmlns:a16="http://schemas.microsoft.com/office/drawing/2014/main" id="{79B023C3-2A01-861C-EAD8-B880A2948A82}"/>
              </a:ext>
            </a:extLst>
          </p:cNvPr>
          <p:cNvSpPr txBox="1">
            <a:spLocks/>
          </p:cNvSpPr>
          <p:nvPr/>
        </p:nvSpPr>
        <p:spPr>
          <a:xfrm>
            <a:off x="1" y="231988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5093" b="1" dirty="0">
                <a:solidFill>
                  <a:srgbClr val="353D57"/>
                </a:solidFill>
              </a:rPr>
              <a:t>Project Architecture</a:t>
            </a:r>
          </a:p>
        </p:txBody>
      </p:sp>
      <p:pic>
        <p:nvPicPr>
          <p:cNvPr id="8" name="Picture 7" descr="A diagram of a software company&#10;&#10;AI-generated content may be incorrect.">
            <a:extLst>
              <a:ext uri="{FF2B5EF4-FFF2-40B4-BE49-F238E27FC236}">
                <a16:creationId xmlns:a16="http://schemas.microsoft.com/office/drawing/2014/main" id="{74C91CE4-6AE6-81B3-EC7C-FE3631445F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0" t="7931" r="7426" b="8861"/>
          <a:stretch>
            <a:fillRect/>
          </a:stretch>
        </p:blipFill>
        <p:spPr>
          <a:xfrm>
            <a:off x="588813" y="2009551"/>
            <a:ext cx="11014373" cy="381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1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01B74C-848E-CE07-77FD-764184F2D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4E48655-0879-55F4-C527-CB2520532167}"/>
              </a:ext>
            </a:extLst>
          </p:cNvPr>
          <p:cNvSpPr/>
          <p:nvPr/>
        </p:nvSpPr>
        <p:spPr>
          <a:xfrm>
            <a:off x="2335483" y="1436914"/>
            <a:ext cx="7712034" cy="2546784"/>
          </a:xfrm>
          <a:prstGeom prst="roundRect">
            <a:avLst/>
          </a:prstGeom>
          <a:solidFill>
            <a:srgbClr val="EBEEF2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E326287-ABE4-E578-1114-0776D80A5801}"/>
              </a:ext>
            </a:extLst>
          </p:cNvPr>
          <p:cNvSpPr/>
          <p:nvPr/>
        </p:nvSpPr>
        <p:spPr>
          <a:xfrm>
            <a:off x="2335483" y="4260666"/>
            <a:ext cx="7712034" cy="2173756"/>
          </a:xfrm>
          <a:prstGeom prst="roundRect">
            <a:avLst/>
          </a:prstGeom>
          <a:solidFill>
            <a:srgbClr val="EBEEF2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6" name="Google Shape;215;p48">
            <a:extLst>
              <a:ext uri="{FF2B5EF4-FFF2-40B4-BE49-F238E27FC236}">
                <a16:creationId xmlns:a16="http://schemas.microsoft.com/office/drawing/2014/main" id="{1E8AE719-1772-14F7-13BB-A2E517F0EAD7}"/>
              </a:ext>
            </a:extLst>
          </p:cNvPr>
          <p:cNvSpPr txBox="1">
            <a:spLocks/>
          </p:cNvSpPr>
          <p:nvPr/>
        </p:nvSpPr>
        <p:spPr>
          <a:xfrm>
            <a:off x="1" y="231988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5093" b="1" dirty="0" err="1">
                <a:solidFill>
                  <a:srgbClr val="353D57"/>
                </a:solidFill>
              </a:rPr>
              <a:t>Datesets</a:t>
            </a:r>
            <a:endParaRPr lang="en-US" sz="5093" b="1" dirty="0">
              <a:solidFill>
                <a:srgbClr val="353D5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33EAD7-EB3B-D7B4-897B-01C1BA34EACC}"/>
              </a:ext>
            </a:extLst>
          </p:cNvPr>
          <p:cNvSpPr txBox="1"/>
          <p:nvPr/>
        </p:nvSpPr>
        <p:spPr>
          <a:xfrm>
            <a:off x="2786745" y="1679287"/>
            <a:ext cx="605245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Dataset 1: Workout &amp; Fitness Tracker Dataset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933F26-161F-7A1A-1298-69BE1A14989D}"/>
              </a:ext>
            </a:extLst>
          </p:cNvPr>
          <p:cNvSpPr txBox="1"/>
          <p:nvPr/>
        </p:nvSpPr>
        <p:spPr>
          <a:xfrm>
            <a:off x="2786745" y="2247365"/>
            <a:ext cx="6694715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Contains user physiological data (e.g., age, gender, workout type, height, weight, etc.).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Enhancements: 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Added BMI and body fat 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using preprocessing scripts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A71296-31ED-9492-2078-6F6838C1A447}"/>
              </a:ext>
            </a:extLst>
          </p:cNvPr>
          <p:cNvSpPr txBox="1"/>
          <p:nvPr/>
        </p:nvSpPr>
        <p:spPr>
          <a:xfrm>
            <a:off x="2786745" y="4499847"/>
            <a:ext cx="622662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Dataset 2: Synthetic interaction dataset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DE239B-8BAA-08F7-14A4-AEFE58E44A19}"/>
              </a:ext>
            </a:extLst>
          </p:cNvPr>
          <p:cNvSpPr txBox="1"/>
          <p:nvPr/>
        </p:nvSpPr>
        <p:spPr>
          <a:xfrm>
            <a:off x="2786745" y="5067925"/>
            <a:ext cx="6694715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750,000 user-buddy like/dislike interactions.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Created using 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compatibility-based rules 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and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 probabilistic modeling.</a:t>
            </a:r>
          </a:p>
        </p:txBody>
      </p:sp>
    </p:spTree>
    <p:extLst>
      <p:ext uri="{BB962C8B-B14F-4D97-AF65-F5344CB8AC3E}">
        <p14:creationId xmlns:p14="http://schemas.microsoft.com/office/powerpoint/2010/main" val="322131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BED6D-F06A-DADB-E3A2-276643424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5;p48">
            <a:extLst>
              <a:ext uri="{FF2B5EF4-FFF2-40B4-BE49-F238E27FC236}">
                <a16:creationId xmlns:a16="http://schemas.microsoft.com/office/drawing/2014/main" id="{84ED4250-02E8-3025-95EA-2DD95CD77A7A}"/>
              </a:ext>
            </a:extLst>
          </p:cNvPr>
          <p:cNvSpPr txBox="1">
            <a:spLocks/>
          </p:cNvSpPr>
          <p:nvPr/>
        </p:nvSpPr>
        <p:spPr>
          <a:xfrm>
            <a:off x="1" y="231988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5093" b="1" dirty="0">
                <a:solidFill>
                  <a:srgbClr val="353D57"/>
                </a:solidFill>
              </a:rPr>
              <a:t>ML Models</a:t>
            </a:r>
            <a:endParaRPr lang="en-US" sz="4560" dirty="0">
              <a:solidFill>
                <a:srgbClr val="353D57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4485035-F8F2-87D0-AC7D-1C6D99D69406}"/>
              </a:ext>
            </a:extLst>
          </p:cNvPr>
          <p:cNvSpPr/>
          <p:nvPr/>
        </p:nvSpPr>
        <p:spPr>
          <a:xfrm>
            <a:off x="762000" y="1434992"/>
            <a:ext cx="5063613" cy="2293219"/>
          </a:xfrm>
          <a:prstGeom prst="roundRect">
            <a:avLst/>
          </a:prstGeom>
          <a:solidFill>
            <a:srgbClr val="EAEDF1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686CF46-FEE0-F33E-402C-80CCD88EF6C2}"/>
              </a:ext>
            </a:extLst>
          </p:cNvPr>
          <p:cNvSpPr/>
          <p:nvPr/>
        </p:nvSpPr>
        <p:spPr>
          <a:xfrm>
            <a:off x="6366387" y="1434991"/>
            <a:ext cx="5063613" cy="2293219"/>
          </a:xfrm>
          <a:prstGeom prst="roundRect">
            <a:avLst/>
          </a:prstGeom>
          <a:solidFill>
            <a:srgbClr val="EAEDF1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11" name="Google Shape;577;p21">
            <a:extLst>
              <a:ext uri="{FF2B5EF4-FFF2-40B4-BE49-F238E27FC236}">
                <a16:creationId xmlns:a16="http://schemas.microsoft.com/office/drawing/2014/main" id="{798A4297-1A4C-4AE5-BA19-A15146C2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612" y="1823389"/>
            <a:ext cx="2676388" cy="60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K-NN</a:t>
            </a:r>
          </a:p>
        </p:txBody>
      </p:sp>
      <p:sp>
        <p:nvSpPr>
          <p:cNvPr id="12" name="Google Shape;577;p21">
            <a:extLst>
              <a:ext uri="{FF2B5EF4-FFF2-40B4-BE49-F238E27FC236}">
                <a16:creationId xmlns:a16="http://schemas.microsoft.com/office/drawing/2014/main" id="{D5E284CA-2D3F-A75C-51AD-DF65A9190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0000" y="1725067"/>
            <a:ext cx="2676388" cy="60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XGBoost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679C6FE-8F14-D7F2-113E-CBB162D103CB}"/>
              </a:ext>
            </a:extLst>
          </p:cNvPr>
          <p:cNvSpPr/>
          <p:nvPr/>
        </p:nvSpPr>
        <p:spPr>
          <a:xfrm>
            <a:off x="762000" y="3952506"/>
            <a:ext cx="5063613" cy="2293219"/>
          </a:xfrm>
          <a:prstGeom prst="roundRect">
            <a:avLst/>
          </a:prstGeom>
          <a:solidFill>
            <a:srgbClr val="EAEDF1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19" name="Google Shape;577;p21">
            <a:extLst>
              <a:ext uri="{FF2B5EF4-FFF2-40B4-BE49-F238E27FC236}">
                <a16:creationId xmlns:a16="http://schemas.microsoft.com/office/drawing/2014/main" id="{EFAA16BE-462F-5A29-1591-02D3DAC63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612" y="4176801"/>
            <a:ext cx="2676388" cy="60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SVD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BED6173-F0E8-BAEA-C74A-8078E483CF35}"/>
              </a:ext>
            </a:extLst>
          </p:cNvPr>
          <p:cNvSpPr/>
          <p:nvPr/>
        </p:nvSpPr>
        <p:spPr>
          <a:xfrm>
            <a:off x="6366387" y="3952506"/>
            <a:ext cx="5063613" cy="2293219"/>
          </a:xfrm>
          <a:prstGeom prst="roundRect">
            <a:avLst/>
          </a:prstGeom>
          <a:solidFill>
            <a:srgbClr val="EAEDF1"/>
          </a:solidFill>
          <a:ln w="190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buClr>
                <a:srgbClr val="000000"/>
              </a:buClr>
              <a:buFont typeface="Arial"/>
            </a:pPr>
            <a:endParaRPr lang="en-IL" dirty="0"/>
          </a:p>
        </p:txBody>
      </p:sp>
      <p:sp>
        <p:nvSpPr>
          <p:cNvPr id="21" name="Google Shape;577;p21">
            <a:extLst>
              <a:ext uri="{FF2B5EF4-FFF2-40B4-BE49-F238E27FC236}">
                <a16:creationId xmlns:a16="http://schemas.microsoft.com/office/drawing/2014/main" id="{345070F1-6D54-EF13-34FE-88C649552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0000" y="4167098"/>
            <a:ext cx="2676388" cy="60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rgbClr val="007BFF"/>
                </a:solidFill>
                <a:latin typeface="Calibri"/>
                <a:ea typeface="Calibri"/>
                <a:cs typeface="Calibri"/>
                <a:sym typeface="Calibri"/>
              </a:rPr>
              <a:t>LLM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8FA6AC-36CF-F614-F3B1-5DBF89AECFE1}"/>
              </a:ext>
            </a:extLst>
          </p:cNvPr>
          <p:cNvSpPr txBox="1"/>
          <p:nvPr/>
        </p:nvSpPr>
        <p:spPr>
          <a:xfrm>
            <a:off x="1640672" y="2495548"/>
            <a:ext cx="3306267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Finds similar users (buddies) as candidates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552FAA-326A-11DF-56C3-6C8D973B8486}"/>
              </a:ext>
            </a:extLst>
          </p:cNvPr>
          <p:cNvSpPr txBox="1"/>
          <p:nvPr/>
        </p:nvSpPr>
        <p:spPr>
          <a:xfrm>
            <a:off x="7044155" y="2365885"/>
            <a:ext cx="370807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90000"/>
              </a:lnSpc>
            </a:pPr>
            <a:r>
              <a:rPr lang="en-US" sz="2400" b="1" dirty="0" err="1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Reranks</a:t>
            </a: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 KNN candidates using rich features for best recommendations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9BAD67-BE88-FA73-A029-552C70B4D3AA}"/>
              </a:ext>
            </a:extLst>
          </p:cNvPr>
          <p:cNvSpPr txBox="1"/>
          <p:nvPr/>
        </p:nvSpPr>
        <p:spPr>
          <a:xfrm>
            <a:off x="1439767" y="4811414"/>
            <a:ext cx="370807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 Learns deeper user-buddy compatibility from interaction data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E227C7-F722-CFEF-E86B-66AB9756A513}"/>
              </a:ext>
            </a:extLst>
          </p:cNvPr>
          <p:cNvSpPr txBox="1"/>
          <p:nvPr/>
        </p:nvSpPr>
        <p:spPr>
          <a:xfrm>
            <a:off x="7044155" y="4811414"/>
            <a:ext cx="370807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Generates and explains workout video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6876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2E1E6-F8F7-9024-59A5-9BC723B7F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15;p48">
            <a:extLst>
              <a:ext uri="{FF2B5EF4-FFF2-40B4-BE49-F238E27FC236}">
                <a16:creationId xmlns:a16="http://schemas.microsoft.com/office/drawing/2014/main" id="{2727628E-A6F9-E6CF-6192-71794E7B9C8A}"/>
              </a:ext>
            </a:extLst>
          </p:cNvPr>
          <p:cNvSpPr txBox="1">
            <a:spLocks/>
          </p:cNvSpPr>
          <p:nvPr/>
        </p:nvSpPr>
        <p:spPr>
          <a:xfrm>
            <a:off x="0" y="289935"/>
            <a:ext cx="12192000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990"/>
            </a:pPr>
            <a:r>
              <a:rPr lang="en-US" sz="6000" b="1" dirty="0">
                <a:solidFill>
                  <a:srgbClr val="353D57"/>
                </a:solidFill>
              </a:rPr>
              <a:t> </a:t>
            </a:r>
            <a:r>
              <a:rPr lang="en-US" sz="5400" b="1" dirty="0">
                <a:solidFill>
                  <a:srgbClr val="007BFF"/>
                </a:solidFill>
              </a:rPr>
              <a:t>K-NN: </a:t>
            </a:r>
            <a:r>
              <a:rPr lang="en-US" sz="5093" b="1" dirty="0">
                <a:solidFill>
                  <a:srgbClr val="353D57"/>
                </a:solidFill>
              </a:rPr>
              <a:t>Content-Based Filtering</a:t>
            </a:r>
            <a:endParaRPr lang="en-US" sz="4560" dirty="0">
              <a:solidFill>
                <a:srgbClr val="007BFF"/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C56A9691-59D5-3D51-3099-F212597AF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4103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31E811-95BD-864C-317F-8FF8610D6A56}"/>
              </a:ext>
            </a:extLst>
          </p:cNvPr>
          <p:cNvSpPr txBox="1"/>
          <p:nvPr/>
        </p:nvSpPr>
        <p:spPr>
          <a:xfrm>
            <a:off x="587781" y="1641912"/>
            <a:ext cx="6281192" cy="474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Finds physiologically similar users based </a:t>
            </a:r>
            <a:r>
              <a:rPr lang="en-US" sz="20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on</a:t>
            </a:r>
            <a:r>
              <a:rPr lang="en-US" sz="2400" b="1" dirty="0">
                <a:solidFill>
                  <a:srgbClr val="007BFF"/>
                </a:solidFill>
                <a:ea typeface="Calibri"/>
                <a:cs typeface="Calibri"/>
                <a:sym typeface="Calibri"/>
              </a:rPr>
              <a:t> fitness characteristics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Interactions: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Receives user profile data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Processes fitness metrics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Provides input to XGBoost </a:t>
            </a:r>
            <a:r>
              <a:rPr lang="en-US" sz="2400" b="1" dirty="0" err="1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reranker</a:t>
            </a:r>
            <a:b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</a:br>
            <a:endParaRPr lang="en-US" sz="2400" b="1" dirty="0">
              <a:solidFill>
                <a:srgbClr val="353D57"/>
              </a:solidFill>
              <a:ea typeface="Calibri"/>
              <a:cs typeface="Calibri"/>
              <a:sym typeface="Calibri"/>
            </a:endParaRPr>
          </a:p>
          <a:p>
            <a:pPr lvl="0">
              <a:lnSpc>
                <a:spcPct val="90000"/>
              </a:lnSpc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Features: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Separate models for male/other and female users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Euclidean distance with feature weighting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353D57"/>
                </a:solidFill>
                <a:ea typeface="Calibri"/>
                <a:cs typeface="Calibri"/>
                <a:sym typeface="Calibri"/>
              </a:rPr>
              <a:t>Real-time filtering by age, gender, and workout type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FC9B115-3D39-2E22-DB8F-278636B8F58F}"/>
              </a:ext>
            </a:extLst>
          </p:cNvPr>
          <p:cNvGrpSpPr/>
          <p:nvPr/>
        </p:nvGrpSpPr>
        <p:grpSpPr>
          <a:xfrm>
            <a:off x="7042471" y="1820536"/>
            <a:ext cx="4970496" cy="4139911"/>
            <a:chOff x="6726785" y="1918507"/>
            <a:chExt cx="4970496" cy="413991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9B9BC30-A040-235C-BA9B-C665D1D96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1067" y="1918507"/>
              <a:ext cx="2667908" cy="177232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112FE44-2EFB-022B-84A6-755F3F7D4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" r="30306"/>
            <a:stretch>
              <a:fillRect/>
            </a:stretch>
          </p:blipFill>
          <p:spPr>
            <a:xfrm>
              <a:off x="9725159" y="3385457"/>
              <a:ext cx="1972122" cy="1823582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59E9C2A-A7D6-1BDE-F3DA-D8E4EF7C4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6785" y="4496619"/>
              <a:ext cx="2466842" cy="1561799"/>
            </a:xfrm>
            <a:prstGeom prst="rect">
              <a:avLst/>
            </a:prstGeom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58C5D7-030F-72C6-B7F5-2D7B0AE6CD2A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7960206" y="3729063"/>
              <a:ext cx="0" cy="767556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779399D-92A0-6885-37E5-F5097FB98A32}"/>
                </a:ext>
              </a:extLst>
            </p:cNvPr>
            <p:cNvCxnSpPr>
              <a:cxnSpLocks/>
            </p:cNvCxnSpPr>
            <p:nvPr/>
          </p:nvCxnSpPr>
          <p:spPr>
            <a:xfrm>
              <a:off x="9036697" y="2606288"/>
              <a:ext cx="1108789" cy="599346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82C1AE7F-E719-DA29-9CD1-69E71475D8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32975" y="4385078"/>
              <a:ext cx="758116" cy="660908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1E958A4-612C-1A60-C673-FA632118065F}"/>
              </a:ext>
            </a:extLst>
          </p:cNvPr>
          <p:cNvSpPr txBox="1"/>
          <p:nvPr/>
        </p:nvSpPr>
        <p:spPr>
          <a:xfrm>
            <a:off x="6666272" y="5989507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en-US" sz="1800" b="1" dirty="0">
                <a:solidFill>
                  <a:srgbClr val="09040F"/>
                </a:solidFill>
                <a:ea typeface="Calibri"/>
                <a:cs typeface="Calibri"/>
                <a:sym typeface="Calibri"/>
              </a:rPr>
              <a:t>Technology: scikit-learn, NumPy, Pandas</a:t>
            </a:r>
          </a:p>
        </p:txBody>
      </p:sp>
    </p:spTree>
    <p:extLst>
      <p:ext uri="{BB962C8B-B14F-4D97-AF65-F5344CB8AC3E}">
        <p14:creationId xmlns:p14="http://schemas.microsoft.com/office/powerpoint/2010/main" val="386069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3057</TotalTime>
  <Words>708</Words>
  <Application>Microsoft Macintosh PowerPoint</Application>
  <PresentationFormat>Widescreen</PresentationFormat>
  <Paragraphs>153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Saar Molina</dc:creator>
  <cp:lastModifiedBy>Saar Molina</cp:lastModifiedBy>
  <cp:revision>38</cp:revision>
  <dcterms:created xsi:type="dcterms:W3CDTF">2024-02-02T21:20:50Z</dcterms:created>
  <dcterms:modified xsi:type="dcterms:W3CDTF">2025-07-04T09:59:31Z</dcterms:modified>
</cp:coreProperties>
</file>