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6" r:id="rId11"/>
    <p:sldId id="268" r:id="rId12"/>
    <p:sldId id="269" r:id="rId13"/>
    <p:sldId id="270" r:id="rId14"/>
    <p:sldId id="271" r:id="rId15"/>
    <p:sldId id="264" r:id="rId16"/>
    <p:sldId id="265" r:id="rId17"/>
  </p:sldIdLst>
  <p:sldSz cx="18288000" cy="10287000"/>
  <p:notesSz cx="6858000" cy="9144000"/>
  <p:embeddedFontLst>
    <p:embeddedFont>
      <p:font typeface="Canva Sans" panose="020B0503030501040103" pitchFamily="34" charset="0"/>
      <p:regular r:id="rId19"/>
    </p:embeddedFont>
    <p:embeddedFont>
      <p:font typeface="Canva Sans Bold" panose="020B0803030501040103" pitchFamily="34" charset="0"/>
      <p:regular r:id="rId20"/>
      <p:bold r:id="rId21"/>
    </p:embeddedFont>
    <p:embeddedFont>
      <p:font typeface="Varela Round" pitchFamily="2" charset="-79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94607" autoAdjust="0"/>
  </p:normalViewPr>
  <p:slideViewPr>
    <p:cSldViewPr>
      <p:cViewPr>
        <p:scale>
          <a:sx n="95" d="100"/>
          <a:sy n="95" d="100"/>
        </p:scale>
        <p:origin x="1112" y="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06.07.2025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usiness.yelp.com/data/resources/open-dataset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4327" y="0"/>
            <a:ext cx="9292127" cy="10287000"/>
          </a:xfrm>
          <a:custGeom>
            <a:avLst/>
            <a:gdLst/>
            <a:ahLst/>
            <a:cxnLst/>
            <a:rect l="l" t="t" r="r" b="b"/>
            <a:pathLst>
              <a:path w="8879645" h="11045124">
                <a:moveTo>
                  <a:pt x="0" y="0"/>
                </a:moveTo>
                <a:lnTo>
                  <a:pt x="8879645" y="0"/>
                </a:lnTo>
                <a:lnTo>
                  <a:pt x="8879645" y="11045124"/>
                </a:lnTo>
                <a:lnTo>
                  <a:pt x="0" y="1104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370" r="-9356"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3" name="Freeform 3"/>
          <p:cNvSpPr/>
          <p:nvPr/>
        </p:nvSpPr>
        <p:spPr>
          <a:xfrm>
            <a:off x="10133391" y="2426252"/>
            <a:ext cx="6848859" cy="2338186"/>
          </a:xfrm>
          <a:custGeom>
            <a:avLst/>
            <a:gdLst/>
            <a:ahLst/>
            <a:cxnLst/>
            <a:rect l="l" t="t" r="r" b="b"/>
            <a:pathLst>
              <a:path w="6848859" h="2338186">
                <a:moveTo>
                  <a:pt x="0" y="0"/>
                </a:moveTo>
                <a:lnTo>
                  <a:pt x="6848859" y="0"/>
                </a:lnTo>
                <a:lnTo>
                  <a:pt x="6848859" y="2338186"/>
                </a:lnTo>
                <a:lnTo>
                  <a:pt x="0" y="23381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4" name="TextBox 4"/>
          <p:cNvSpPr txBox="1"/>
          <p:nvPr/>
        </p:nvSpPr>
        <p:spPr>
          <a:xfrm>
            <a:off x="9403112" y="5610400"/>
            <a:ext cx="8309415" cy="1078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8"/>
              </a:lnSpc>
            </a:pPr>
            <a:r>
              <a:rPr lang="en-US" sz="6306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Your Real-Life Netflix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44BA42-D7CA-496E-5AF4-23A27C3FB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map&#10;&#10;AI-generated content may be incorrect.">
            <a:extLst>
              <a:ext uri="{FF2B5EF4-FFF2-40B4-BE49-F238E27FC236}">
                <a16:creationId xmlns:a16="http://schemas.microsoft.com/office/drawing/2014/main" id="{92E95A6A-5E52-B0A0-9225-5DB4EA289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1469857"/>
            <a:ext cx="11239500" cy="8836441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418D73F0-CC8C-5473-A1D9-C6A0894ABE9C}"/>
              </a:ext>
            </a:extLst>
          </p:cNvPr>
          <p:cNvSpPr txBox="1"/>
          <p:nvPr/>
        </p:nvSpPr>
        <p:spPr>
          <a:xfrm>
            <a:off x="304800" y="152189"/>
            <a:ext cx="9333940" cy="13176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806"/>
              </a:lnSpc>
            </a:pPr>
            <a:r>
              <a:rPr lang="en-US" sz="5000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Recommendation Map</a:t>
            </a:r>
          </a:p>
        </p:txBody>
      </p:sp>
    </p:spTree>
    <p:extLst>
      <p:ext uri="{BB962C8B-B14F-4D97-AF65-F5344CB8AC3E}">
        <p14:creationId xmlns:p14="http://schemas.microsoft.com/office/powerpoint/2010/main" val="226164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89A19F-6787-958C-4E32-A6D036B83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>
            <a:extLst>
              <a:ext uri="{FF2B5EF4-FFF2-40B4-BE49-F238E27FC236}">
                <a16:creationId xmlns:a16="http://schemas.microsoft.com/office/drawing/2014/main" id="{79E21B27-5950-8212-04D7-ABF531ADA2DE}"/>
              </a:ext>
            </a:extLst>
          </p:cNvPr>
          <p:cNvSpPr txBox="1"/>
          <p:nvPr/>
        </p:nvSpPr>
        <p:spPr>
          <a:xfrm>
            <a:off x="304800" y="152189"/>
            <a:ext cx="9333940" cy="13176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806"/>
              </a:lnSpc>
            </a:pPr>
            <a:r>
              <a:rPr lang="en-US" sz="5000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Business Page</a:t>
            </a:r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0AC1CAC-8E1F-D30E-07EF-C608EDFDE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567" y="1469857"/>
            <a:ext cx="9464316" cy="6889676"/>
          </a:xfrm>
          <a:prstGeom prst="rect">
            <a:avLst/>
          </a:prstGeom>
        </p:spPr>
      </p:pic>
      <p:pic>
        <p:nvPicPr>
          <p:cNvPr id="11" name="Picture 10" descr="A screenshot of a website&#10;&#10;AI-generated content may be incorrect.">
            <a:extLst>
              <a:ext uri="{FF2B5EF4-FFF2-40B4-BE49-F238E27FC236}">
                <a16:creationId xmlns:a16="http://schemas.microsoft.com/office/drawing/2014/main" id="{B4E76686-D799-D2D7-55C4-BC9C66A72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76" y="1469857"/>
            <a:ext cx="9333940" cy="688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24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36FB7C-93CA-E974-8481-F9CAFDEC1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>
            <a:extLst>
              <a:ext uri="{FF2B5EF4-FFF2-40B4-BE49-F238E27FC236}">
                <a16:creationId xmlns:a16="http://schemas.microsoft.com/office/drawing/2014/main" id="{67A41161-55C5-02BE-674B-65B6DE74C32D}"/>
              </a:ext>
            </a:extLst>
          </p:cNvPr>
          <p:cNvSpPr txBox="1"/>
          <p:nvPr/>
        </p:nvSpPr>
        <p:spPr>
          <a:xfrm>
            <a:off x="304800" y="152189"/>
            <a:ext cx="9333940" cy="13176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806"/>
              </a:lnSpc>
            </a:pPr>
            <a:r>
              <a:rPr lang="en-US" sz="5000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Business Map</a:t>
            </a:r>
          </a:p>
        </p:txBody>
      </p:sp>
      <p:pic>
        <p:nvPicPr>
          <p:cNvPr id="9" name="Picture 8" descr="A screenshot of a map&#10;&#10;AI-generated content may be incorrect.">
            <a:extLst>
              <a:ext uri="{FF2B5EF4-FFF2-40B4-BE49-F238E27FC236}">
                <a16:creationId xmlns:a16="http://schemas.microsoft.com/office/drawing/2014/main" id="{EE1DDF8C-F6E2-1722-E2D7-B2AC2F8F6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020" y="1486936"/>
            <a:ext cx="13509959" cy="881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40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F2FCE9-0B37-7D73-FCDF-7E363F84D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>
            <a:extLst>
              <a:ext uri="{FF2B5EF4-FFF2-40B4-BE49-F238E27FC236}">
                <a16:creationId xmlns:a16="http://schemas.microsoft.com/office/drawing/2014/main" id="{198EEE25-BC17-68D2-4657-33C25C425F12}"/>
              </a:ext>
            </a:extLst>
          </p:cNvPr>
          <p:cNvSpPr txBox="1"/>
          <p:nvPr/>
        </p:nvSpPr>
        <p:spPr>
          <a:xfrm>
            <a:off x="304800" y="152189"/>
            <a:ext cx="9333940" cy="13176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806"/>
              </a:lnSpc>
            </a:pPr>
            <a:r>
              <a:rPr lang="en-US" sz="5000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User Info (sign-up questioner)</a:t>
            </a:r>
          </a:p>
        </p:txBody>
      </p:sp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AADE00C-E976-4E26-D80E-156131C95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8300"/>
            <a:ext cx="6696635" cy="4842953"/>
          </a:xfrm>
          <a:prstGeom prst="rect">
            <a:avLst/>
          </a:prstGeom>
        </p:spPr>
      </p:pic>
      <p:pic>
        <p:nvPicPr>
          <p:cNvPr id="6" name="Picture 5" descr="A screenshot of a black screen&#10;&#10;AI-generated content may be incorrect.">
            <a:extLst>
              <a:ext uri="{FF2B5EF4-FFF2-40B4-BE49-F238E27FC236}">
                <a16:creationId xmlns:a16="http://schemas.microsoft.com/office/drawing/2014/main" id="{1188FD6B-E5A4-13F5-BA7D-58B460906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141" y="5369656"/>
            <a:ext cx="6589059" cy="4765155"/>
          </a:xfrm>
          <a:prstGeom prst="rect">
            <a:avLst/>
          </a:prstGeom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D7BC258-77F7-36DC-9B1A-398531A58B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638300"/>
            <a:ext cx="6212541" cy="5344954"/>
          </a:xfrm>
          <a:prstGeom prst="rect">
            <a:avLst/>
          </a:prstGeom>
        </p:spPr>
      </p:pic>
      <p:pic>
        <p:nvPicPr>
          <p:cNvPr id="9" name="Picture 8" descr="A screenshot of a game&#10;&#10;AI-generated content may be incorrect.">
            <a:extLst>
              <a:ext uri="{FF2B5EF4-FFF2-40B4-BE49-F238E27FC236}">
                <a16:creationId xmlns:a16="http://schemas.microsoft.com/office/drawing/2014/main" id="{6C0372F3-679F-6726-0DA9-738B1AF4D0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5521845"/>
            <a:ext cx="6589059" cy="476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142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19E73C-3D90-6116-4E7D-1CC357775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>
            <a:extLst>
              <a:ext uri="{FF2B5EF4-FFF2-40B4-BE49-F238E27FC236}">
                <a16:creationId xmlns:a16="http://schemas.microsoft.com/office/drawing/2014/main" id="{E2685B8F-382B-D25C-F876-FE5CED14C5A9}"/>
              </a:ext>
            </a:extLst>
          </p:cNvPr>
          <p:cNvSpPr txBox="1"/>
          <p:nvPr/>
        </p:nvSpPr>
        <p:spPr>
          <a:xfrm>
            <a:off x="304800" y="152189"/>
            <a:ext cx="11353800" cy="13176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806"/>
              </a:lnSpc>
            </a:pPr>
            <a:r>
              <a:rPr lang="en-US" sz="5000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Network (group recommendations)</a:t>
            </a:r>
          </a:p>
        </p:txBody>
      </p:sp>
      <p:pic>
        <p:nvPicPr>
          <p:cNvPr id="4" name="Picture 3" descr="A screenshot of a phone&#10;&#10;AI-generated content may be incorrect.">
            <a:extLst>
              <a:ext uri="{FF2B5EF4-FFF2-40B4-BE49-F238E27FC236}">
                <a16:creationId xmlns:a16="http://schemas.microsoft.com/office/drawing/2014/main" id="{DE5FF3EA-869D-F310-71D2-5E9908153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6639"/>
            <a:ext cx="9861176" cy="3640562"/>
          </a:xfrm>
          <a:prstGeom prst="rect">
            <a:avLst/>
          </a:prstGeom>
        </p:spPr>
      </p:pic>
      <p:pic>
        <p:nvPicPr>
          <p:cNvPr id="8" name="Picture 7" descr="A screenshot of a menu&#10;&#10;AI-generated content may be incorrect.">
            <a:extLst>
              <a:ext uri="{FF2B5EF4-FFF2-40B4-BE49-F238E27FC236}">
                <a16:creationId xmlns:a16="http://schemas.microsoft.com/office/drawing/2014/main" id="{B0DFD170-56C9-3183-EFF8-2BD7680D4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446639"/>
            <a:ext cx="11506200" cy="880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176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18570" y="0"/>
            <a:ext cx="14369430" cy="10287000"/>
          </a:xfrm>
          <a:custGeom>
            <a:avLst/>
            <a:gdLst/>
            <a:ahLst/>
            <a:cxnLst/>
            <a:rect l="l" t="t" r="r" b="b"/>
            <a:pathLst>
              <a:path w="14369430" h="10287000">
                <a:moveTo>
                  <a:pt x="0" y="0"/>
                </a:moveTo>
                <a:lnTo>
                  <a:pt x="14369430" y="0"/>
                </a:lnTo>
                <a:lnTo>
                  <a:pt x="14369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21674" r="-12772" b="-21674"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3" name="TextBox 3"/>
          <p:cNvSpPr txBox="1"/>
          <p:nvPr/>
        </p:nvSpPr>
        <p:spPr>
          <a:xfrm>
            <a:off x="407137" y="1050757"/>
            <a:ext cx="3907431" cy="2938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06"/>
              </a:lnSpc>
            </a:pPr>
            <a:r>
              <a:rPr lang="en-US" sz="8433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Future </a:t>
            </a:r>
          </a:p>
          <a:p>
            <a:pPr algn="l">
              <a:lnSpc>
                <a:spcPts val="11806"/>
              </a:lnSpc>
            </a:pPr>
            <a:r>
              <a:rPr lang="en-US" sz="8433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Steps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39238" y="4274503"/>
            <a:ext cx="9525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0" y="4992052"/>
            <a:ext cx="4061226" cy="2030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31"/>
              </a:lnSpc>
            </a:pPr>
            <a:r>
              <a:rPr lang="en-US" sz="287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“unfortunate </a:t>
            </a:r>
          </a:p>
          <a:p>
            <a:pPr algn="ctr">
              <a:lnSpc>
                <a:spcPts val="4031"/>
              </a:lnSpc>
              <a:spcBef>
                <a:spcPct val="0"/>
              </a:spcBef>
            </a:pPr>
            <a:r>
              <a:rPr lang="en-US" sz="287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reserve duty of 2/3</a:t>
            </a:r>
          </a:p>
          <a:p>
            <a:pPr algn="ctr">
              <a:lnSpc>
                <a:spcPts val="4031"/>
              </a:lnSpc>
              <a:spcBef>
                <a:spcPct val="0"/>
              </a:spcBef>
            </a:pPr>
            <a:r>
              <a:rPr lang="en-US" sz="287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of the team since IRAN”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444444" y="1811337"/>
            <a:ext cx="9317682" cy="6169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9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Rows personalization</a:t>
            </a:r>
          </a:p>
          <a:p>
            <a:pPr marL="863599" lvl="1" indent="-431800" algn="l">
              <a:lnSpc>
                <a:spcPts val="9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Online model training mechanism </a:t>
            </a:r>
          </a:p>
          <a:p>
            <a:pPr marL="863599" lvl="1" indent="-431800" algn="l">
              <a:lnSpc>
                <a:spcPts val="9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LLM integration (reviews, user)</a:t>
            </a:r>
          </a:p>
          <a:p>
            <a:pPr marL="863599" lvl="1" indent="-431800" algn="l">
              <a:lnSpc>
                <a:spcPts val="9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Friends-business recommendation </a:t>
            </a:r>
          </a:p>
          <a:p>
            <a:pPr marL="863599" lvl="1" indent="-431800" algn="l">
              <a:lnSpc>
                <a:spcPts val="9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Detailed map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41220" r="-12772" b="-41220"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3" name="TextBox 3"/>
          <p:cNvSpPr txBox="1"/>
          <p:nvPr/>
        </p:nvSpPr>
        <p:spPr>
          <a:xfrm>
            <a:off x="6294766" y="3719831"/>
            <a:ext cx="5707992" cy="1309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80"/>
              </a:lnSpc>
            </a:pPr>
            <a:r>
              <a:rPr lang="en-US" sz="77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Questions 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39238" y="4274503"/>
            <a:ext cx="9525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214293" y="5480"/>
            <a:ext cx="6626568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Thank you! </a:t>
            </a:r>
          </a:p>
        </p:txBody>
      </p:sp>
      <p:pic>
        <p:nvPicPr>
          <p:cNvPr id="9" name="Picture 8" descr="A person smiling in front of icebergs&#10;&#10;AI-generated content may be incorrect.">
            <a:extLst>
              <a:ext uri="{FF2B5EF4-FFF2-40B4-BE49-F238E27FC236}">
                <a16:creationId xmlns:a16="http://schemas.microsoft.com/office/drawing/2014/main" id="{124E32D6-EB53-2785-39CE-19BCE6CA13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563" y="6286500"/>
            <a:ext cx="9864397" cy="3028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13243" y="0"/>
            <a:ext cx="10184282" cy="10287000"/>
          </a:xfrm>
          <a:custGeom>
            <a:avLst/>
            <a:gdLst/>
            <a:ahLst/>
            <a:cxnLst/>
            <a:rect l="l" t="t" r="r" b="b"/>
            <a:pathLst>
              <a:path w="10184282" h="10287000">
                <a:moveTo>
                  <a:pt x="0" y="0"/>
                </a:moveTo>
                <a:lnTo>
                  <a:pt x="10184282" y="0"/>
                </a:lnTo>
                <a:lnTo>
                  <a:pt x="1018428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</a:blip>
            <a:stretch>
              <a:fillRect t="-799" r="-12772" b="-799"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3" name="Freeform 3"/>
          <p:cNvSpPr/>
          <p:nvPr/>
        </p:nvSpPr>
        <p:spPr>
          <a:xfrm>
            <a:off x="674280" y="5380752"/>
            <a:ext cx="6913400" cy="1322188"/>
          </a:xfrm>
          <a:custGeom>
            <a:avLst/>
            <a:gdLst/>
            <a:ahLst/>
            <a:cxnLst/>
            <a:rect l="l" t="t" r="r" b="b"/>
            <a:pathLst>
              <a:path w="6913400" h="1322188">
                <a:moveTo>
                  <a:pt x="0" y="0"/>
                </a:moveTo>
                <a:lnTo>
                  <a:pt x="6913400" y="0"/>
                </a:lnTo>
                <a:lnTo>
                  <a:pt x="6913400" y="1322188"/>
                </a:lnTo>
                <a:lnTo>
                  <a:pt x="0" y="1322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4" name="TextBox 4"/>
          <p:cNvSpPr txBox="1"/>
          <p:nvPr/>
        </p:nvSpPr>
        <p:spPr>
          <a:xfrm>
            <a:off x="1126834" y="1031707"/>
            <a:ext cx="5067853" cy="3258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066"/>
              </a:lnSpc>
            </a:pPr>
            <a:r>
              <a:rPr lang="en-US" sz="9333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The </a:t>
            </a:r>
          </a:p>
          <a:p>
            <a:pPr algn="just">
              <a:lnSpc>
                <a:spcPts val="13066"/>
              </a:lnSpc>
            </a:pPr>
            <a:r>
              <a:rPr lang="en-US" sz="9333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Problem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780558" cy="10287000"/>
            <a:chOff x="0" y="0"/>
            <a:chExt cx="204920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49201" cy="2709333"/>
            </a:xfrm>
            <a:custGeom>
              <a:avLst/>
              <a:gdLst/>
              <a:ahLst/>
              <a:cxnLst/>
              <a:rect l="l" t="t" r="r" b="b"/>
              <a:pathLst>
                <a:path w="2049201" h="2709333">
                  <a:moveTo>
                    <a:pt x="0" y="0"/>
                  </a:moveTo>
                  <a:lnTo>
                    <a:pt x="2049201" y="0"/>
                  </a:lnTo>
                  <a:lnTo>
                    <a:pt x="204920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I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49201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7776675" cy="10287000"/>
          </a:xfrm>
          <a:custGeom>
            <a:avLst/>
            <a:gdLst/>
            <a:ahLst/>
            <a:cxnLst/>
            <a:rect l="l" t="t" r="r" b="b"/>
            <a:pathLst>
              <a:path w="7776675" h="10287000">
                <a:moveTo>
                  <a:pt x="0" y="0"/>
                </a:moveTo>
                <a:lnTo>
                  <a:pt x="7776675" y="0"/>
                </a:lnTo>
                <a:lnTo>
                  <a:pt x="77766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</a:blip>
            <a:stretch>
              <a:fillRect t="-799" r="-47686" b="-799"/>
            </a:stretch>
          </a:blipFill>
        </p:spPr>
        <p:txBody>
          <a:bodyPr/>
          <a:lstStyle/>
          <a:p>
            <a:endParaRPr lang="en-IL"/>
          </a:p>
        </p:txBody>
      </p:sp>
      <p:grpSp>
        <p:nvGrpSpPr>
          <p:cNvPr id="6" name="Group 6"/>
          <p:cNvGrpSpPr/>
          <p:nvPr/>
        </p:nvGrpSpPr>
        <p:grpSpPr>
          <a:xfrm>
            <a:off x="8142508" y="2182242"/>
            <a:ext cx="1494641" cy="6120598"/>
            <a:chOff x="0" y="0"/>
            <a:chExt cx="1992855" cy="8160797"/>
          </a:xfrm>
        </p:grpSpPr>
        <p:sp>
          <p:nvSpPr>
            <p:cNvPr id="7" name="Freeform 7"/>
            <p:cNvSpPr/>
            <p:nvPr/>
          </p:nvSpPr>
          <p:spPr>
            <a:xfrm>
              <a:off x="0" y="3080334"/>
              <a:ext cx="1992855" cy="2037305"/>
            </a:xfrm>
            <a:custGeom>
              <a:avLst/>
              <a:gdLst/>
              <a:ahLst/>
              <a:cxnLst/>
              <a:rect l="l" t="t" r="r" b="b"/>
              <a:pathLst>
                <a:path w="1992855" h="2037305">
                  <a:moveTo>
                    <a:pt x="0" y="0"/>
                  </a:moveTo>
                  <a:lnTo>
                    <a:pt x="1992855" y="0"/>
                  </a:lnTo>
                  <a:lnTo>
                    <a:pt x="1992855" y="2037304"/>
                  </a:lnTo>
                  <a:lnTo>
                    <a:pt x="0" y="2037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L"/>
            </a:p>
          </p:txBody>
        </p:sp>
        <p:sp>
          <p:nvSpPr>
            <p:cNvPr id="8" name="Freeform 8"/>
            <p:cNvSpPr/>
            <p:nvPr/>
          </p:nvSpPr>
          <p:spPr>
            <a:xfrm>
              <a:off x="26824" y="0"/>
              <a:ext cx="1966030" cy="1966030"/>
            </a:xfrm>
            <a:custGeom>
              <a:avLst/>
              <a:gdLst/>
              <a:ahLst/>
              <a:cxnLst/>
              <a:rect l="l" t="t" r="r" b="b"/>
              <a:pathLst>
                <a:path w="1966030" h="1966030">
                  <a:moveTo>
                    <a:pt x="0" y="0"/>
                  </a:moveTo>
                  <a:lnTo>
                    <a:pt x="1966031" y="0"/>
                  </a:lnTo>
                  <a:lnTo>
                    <a:pt x="1966031" y="1966030"/>
                  </a:lnTo>
                  <a:lnTo>
                    <a:pt x="0" y="19660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IL"/>
            </a:p>
          </p:txBody>
        </p:sp>
        <p:sp>
          <p:nvSpPr>
            <p:cNvPr id="9" name="Freeform 9"/>
            <p:cNvSpPr/>
            <p:nvPr/>
          </p:nvSpPr>
          <p:spPr>
            <a:xfrm>
              <a:off x="63999" y="6231942"/>
              <a:ext cx="1928855" cy="1928855"/>
            </a:xfrm>
            <a:custGeom>
              <a:avLst/>
              <a:gdLst/>
              <a:ahLst/>
              <a:cxnLst/>
              <a:rect l="l" t="t" r="r" b="b"/>
              <a:pathLst>
                <a:path w="1928855" h="1928855">
                  <a:moveTo>
                    <a:pt x="0" y="0"/>
                  </a:moveTo>
                  <a:lnTo>
                    <a:pt x="1928856" y="0"/>
                  </a:lnTo>
                  <a:lnTo>
                    <a:pt x="1928856" y="1928855"/>
                  </a:lnTo>
                  <a:lnTo>
                    <a:pt x="0" y="1928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I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26833" y="1031707"/>
            <a:ext cx="6649841" cy="3258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066"/>
              </a:lnSpc>
            </a:pPr>
            <a:r>
              <a:rPr lang="en-US" sz="9333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Value</a:t>
            </a:r>
          </a:p>
          <a:p>
            <a:pPr algn="l">
              <a:lnSpc>
                <a:spcPts val="13066"/>
              </a:lnSpc>
            </a:pPr>
            <a:r>
              <a:rPr lang="en-US" sz="9333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Proposition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18149" y="2595971"/>
            <a:ext cx="655052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Personalized recommendations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018149" y="7334152"/>
            <a:ext cx="461992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Quick desicion making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018149" y="4963062"/>
            <a:ext cx="705222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Varela Round"/>
                <a:ea typeface="Varela Round"/>
                <a:cs typeface="Varela Round"/>
                <a:sym typeface="Varela Round"/>
              </a:rPr>
              <a:t>Seamless friends network features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12631" y="0"/>
            <a:ext cx="12875369" cy="10287000"/>
          </a:xfrm>
          <a:custGeom>
            <a:avLst/>
            <a:gdLst/>
            <a:ahLst/>
            <a:cxnLst/>
            <a:rect l="l" t="t" r="r" b="b"/>
            <a:pathLst>
              <a:path w="12875369" h="10287000">
                <a:moveTo>
                  <a:pt x="0" y="0"/>
                </a:moveTo>
                <a:lnTo>
                  <a:pt x="12875369" y="0"/>
                </a:lnTo>
                <a:lnTo>
                  <a:pt x="1287536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l="-13799" t="-23084" r="-14535" b="-23084"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3" name="TextBox 3"/>
          <p:cNvSpPr txBox="1"/>
          <p:nvPr/>
        </p:nvSpPr>
        <p:spPr>
          <a:xfrm>
            <a:off x="407137" y="1050757"/>
            <a:ext cx="5112551" cy="144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06"/>
              </a:lnSpc>
            </a:pPr>
            <a:r>
              <a:rPr lang="en-US" sz="8433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Data Set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79303" y="1107907"/>
            <a:ext cx="7928149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u="sng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Yelp Business Dataset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0" y="9706610"/>
            <a:ext cx="340353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Data set </a:t>
            </a:r>
            <a:r>
              <a:rPr lang="en-US" sz="3399" u="sng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  <a:hlinkClick r:id="rId3" tooltip="https://business.yelp.com/data/resources/open-dataset/"/>
              </a:rPr>
              <a:t>Link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98229" y="2938673"/>
            <a:ext cx="4498371" cy="18170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6,990,280 Reviews </a:t>
            </a: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150,346 Businesses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120513" y="2938673"/>
            <a:ext cx="5181888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11 Metropolitan areas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200,100 pictures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934200" y="5567788"/>
            <a:ext cx="9640511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u="sng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Philadelphia Business Dataset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27127" y="6878838"/>
            <a:ext cx="3641378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609,660 Reviews </a:t>
            </a:r>
          </a:p>
          <a:p>
            <a:pPr algn="ctr">
              <a:lnSpc>
                <a:spcPts val="4759"/>
              </a:lnSpc>
            </a:pPr>
            <a:endParaRPr lang="en-US" sz="3399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7,690 Businesses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120513" y="6878838"/>
            <a:ext cx="5181888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86,964 Users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~24,000 pictures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34" r="-1834"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3" name="Freeform 3"/>
          <p:cNvSpPr/>
          <p:nvPr/>
        </p:nvSpPr>
        <p:spPr>
          <a:xfrm>
            <a:off x="0" y="594360"/>
            <a:ext cx="18288000" cy="8663940"/>
          </a:xfrm>
          <a:custGeom>
            <a:avLst/>
            <a:gdLst/>
            <a:ahLst/>
            <a:cxnLst/>
            <a:rect l="l" t="t" r="r" b="b"/>
            <a:pathLst>
              <a:path w="18288000" h="8663940">
                <a:moveTo>
                  <a:pt x="0" y="0"/>
                </a:moveTo>
                <a:lnTo>
                  <a:pt x="18288000" y="0"/>
                </a:lnTo>
                <a:lnTo>
                  <a:pt x="18288000" y="8663940"/>
                </a:lnTo>
                <a:lnTo>
                  <a:pt x="0" y="86639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4" name="Freeform 4"/>
          <p:cNvSpPr/>
          <p:nvPr/>
        </p:nvSpPr>
        <p:spPr>
          <a:xfrm rot="4826242">
            <a:off x="7134279" y="6686695"/>
            <a:ext cx="1685394" cy="1670072"/>
          </a:xfrm>
          <a:custGeom>
            <a:avLst/>
            <a:gdLst/>
            <a:ahLst/>
            <a:cxnLst/>
            <a:rect l="l" t="t" r="r" b="b"/>
            <a:pathLst>
              <a:path w="1685394" h="1670072">
                <a:moveTo>
                  <a:pt x="0" y="0"/>
                </a:moveTo>
                <a:lnTo>
                  <a:pt x="1685394" y="0"/>
                </a:lnTo>
                <a:lnTo>
                  <a:pt x="1685394" y="1670072"/>
                </a:lnTo>
                <a:lnTo>
                  <a:pt x="0" y="1670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L"/>
          </a:p>
        </p:txBody>
      </p:sp>
      <p:sp>
        <p:nvSpPr>
          <p:cNvPr id="5" name="Freeform 5"/>
          <p:cNvSpPr/>
          <p:nvPr/>
        </p:nvSpPr>
        <p:spPr>
          <a:xfrm>
            <a:off x="5220233" y="1521300"/>
            <a:ext cx="451747" cy="663348"/>
          </a:xfrm>
          <a:custGeom>
            <a:avLst/>
            <a:gdLst/>
            <a:ahLst/>
            <a:cxnLst/>
            <a:rect l="l" t="t" r="r" b="b"/>
            <a:pathLst>
              <a:path w="451747" h="663348">
                <a:moveTo>
                  <a:pt x="0" y="0"/>
                </a:moveTo>
                <a:lnTo>
                  <a:pt x="451748" y="0"/>
                </a:lnTo>
                <a:lnTo>
                  <a:pt x="451748" y="663348"/>
                </a:lnTo>
                <a:lnTo>
                  <a:pt x="0" y="6633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295" r="-1295"/>
            </a:stretch>
          </a:blipFill>
        </p:spPr>
        <p:txBody>
          <a:bodyPr/>
          <a:lstStyle/>
          <a:p>
            <a:endParaRPr lang="en-I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34" r="-1834"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3" name="Freeform 3"/>
          <p:cNvSpPr/>
          <p:nvPr/>
        </p:nvSpPr>
        <p:spPr>
          <a:xfrm>
            <a:off x="4980214" y="1028700"/>
            <a:ext cx="8327571" cy="2779327"/>
          </a:xfrm>
          <a:custGeom>
            <a:avLst/>
            <a:gdLst/>
            <a:ahLst/>
            <a:cxnLst/>
            <a:rect l="l" t="t" r="r" b="b"/>
            <a:pathLst>
              <a:path w="8327571" h="2779327">
                <a:moveTo>
                  <a:pt x="0" y="0"/>
                </a:moveTo>
                <a:lnTo>
                  <a:pt x="8327572" y="0"/>
                </a:lnTo>
                <a:lnTo>
                  <a:pt x="8327572" y="2779327"/>
                </a:lnTo>
                <a:lnTo>
                  <a:pt x="0" y="27793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70C8A2A6-780E-6190-503A-2717554F38FF}"/>
              </a:ext>
            </a:extLst>
          </p:cNvPr>
          <p:cNvSpPr/>
          <p:nvPr/>
        </p:nvSpPr>
        <p:spPr>
          <a:xfrm>
            <a:off x="10533933" y="4378666"/>
            <a:ext cx="7754068" cy="4205017"/>
          </a:xfrm>
          <a:custGeom>
            <a:avLst/>
            <a:gdLst/>
            <a:ahLst/>
            <a:cxnLst/>
            <a:rect l="l" t="t" r="r" b="b"/>
            <a:pathLst>
              <a:path w="10414903" h="4205017">
                <a:moveTo>
                  <a:pt x="0" y="0"/>
                </a:moveTo>
                <a:lnTo>
                  <a:pt x="10414903" y="0"/>
                </a:lnTo>
                <a:lnTo>
                  <a:pt x="10414903" y="4205017"/>
                </a:lnTo>
                <a:lnTo>
                  <a:pt x="0" y="42050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1" r="-34315"/>
            </a:stretch>
          </a:blipFill>
        </p:spPr>
        <p:txBody>
          <a:bodyPr/>
          <a:lstStyle/>
          <a:p>
            <a:endParaRPr lang="en-I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34" r="-1834"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3" name="Freeform 3"/>
          <p:cNvSpPr/>
          <p:nvPr/>
        </p:nvSpPr>
        <p:spPr>
          <a:xfrm>
            <a:off x="4980214" y="1028700"/>
            <a:ext cx="8327571" cy="2779327"/>
          </a:xfrm>
          <a:custGeom>
            <a:avLst/>
            <a:gdLst/>
            <a:ahLst/>
            <a:cxnLst/>
            <a:rect l="l" t="t" r="r" b="b"/>
            <a:pathLst>
              <a:path w="8327571" h="2779327">
                <a:moveTo>
                  <a:pt x="0" y="0"/>
                </a:moveTo>
                <a:lnTo>
                  <a:pt x="8327572" y="0"/>
                </a:lnTo>
                <a:lnTo>
                  <a:pt x="8327572" y="2779327"/>
                </a:lnTo>
                <a:lnTo>
                  <a:pt x="0" y="27793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4" name="Freeform 4"/>
          <p:cNvSpPr/>
          <p:nvPr/>
        </p:nvSpPr>
        <p:spPr>
          <a:xfrm>
            <a:off x="10533933" y="4378666"/>
            <a:ext cx="7754068" cy="4205017"/>
          </a:xfrm>
          <a:custGeom>
            <a:avLst/>
            <a:gdLst/>
            <a:ahLst/>
            <a:cxnLst/>
            <a:rect l="l" t="t" r="r" b="b"/>
            <a:pathLst>
              <a:path w="10414903" h="4205017">
                <a:moveTo>
                  <a:pt x="0" y="0"/>
                </a:moveTo>
                <a:lnTo>
                  <a:pt x="10414903" y="0"/>
                </a:lnTo>
                <a:lnTo>
                  <a:pt x="10414903" y="4205017"/>
                </a:lnTo>
                <a:lnTo>
                  <a:pt x="0" y="42050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1" r="-34315"/>
            </a:stretch>
          </a:blipFill>
        </p:spPr>
        <p:txBody>
          <a:bodyPr/>
          <a:lstStyle/>
          <a:p>
            <a:endParaRPr lang="en-IL"/>
          </a:p>
        </p:txBody>
      </p:sp>
      <p:sp>
        <p:nvSpPr>
          <p:cNvPr id="5" name="Freeform 5"/>
          <p:cNvSpPr/>
          <p:nvPr/>
        </p:nvSpPr>
        <p:spPr>
          <a:xfrm>
            <a:off x="287519" y="4378666"/>
            <a:ext cx="8856481" cy="4018628"/>
          </a:xfrm>
          <a:custGeom>
            <a:avLst/>
            <a:gdLst/>
            <a:ahLst/>
            <a:cxnLst/>
            <a:rect l="l" t="t" r="r" b="b"/>
            <a:pathLst>
              <a:path w="8856481" h="4018628">
                <a:moveTo>
                  <a:pt x="0" y="0"/>
                </a:moveTo>
                <a:lnTo>
                  <a:pt x="8856481" y="0"/>
                </a:lnTo>
                <a:lnTo>
                  <a:pt x="8856481" y="4018629"/>
                </a:lnTo>
                <a:lnTo>
                  <a:pt x="0" y="40186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2060" y="1050757"/>
            <a:ext cx="3392217" cy="4469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06"/>
              </a:lnSpc>
            </a:pPr>
            <a:r>
              <a:rPr lang="en-US" sz="8433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Demo </a:t>
            </a:r>
          </a:p>
          <a:p>
            <a:pPr algn="l">
              <a:lnSpc>
                <a:spcPts val="11806"/>
              </a:lnSpc>
            </a:pPr>
            <a:r>
              <a:rPr lang="en-US" sz="8433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Time:</a:t>
            </a:r>
          </a:p>
          <a:p>
            <a:pPr algn="l">
              <a:lnSpc>
                <a:spcPts val="11806"/>
              </a:lnSpc>
            </a:pPr>
            <a:r>
              <a:rPr lang="en-US" sz="5000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Main Page</a:t>
            </a:r>
          </a:p>
        </p:txBody>
      </p:sp>
      <p:sp>
        <p:nvSpPr>
          <p:cNvPr id="3" name="Freeform 3"/>
          <p:cNvSpPr/>
          <p:nvPr/>
        </p:nvSpPr>
        <p:spPr>
          <a:xfrm>
            <a:off x="4321865" y="0"/>
            <a:ext cx="11909696" cy="10287000"/>
          </a:xfrm>
          <a:custGeom>
            <a:avLst/>
            <a:gdLst/>
            <a:ahLst/>
            <a:cxnLst/>
            <a:rect l="l" t="t" r="r" b="b"/>
            <a:pathLst>
              <a:path w="11909696" h="10287000">
                <a:moveTo>
                  <a:pt x="0" y="0"/>
                </a:moveTo>
                <a:lnTo>
                  <a:pt x="11909696" y="0"/>
                </a:lnTo>
                <a:lnTo>
                  <a:pt x="1190969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CDD199-8645-DDBA-5A1A-43F700F20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menu&#10;&#10;AI-generated content may be incorrect.">
            <a:extLst>
              <a:ext uri="{FF2B5EF4-FFF2-40B4-BE49-F238E27FC236}">
                <a16:creationId xmlns:a16="http://schemas.microsoft.com/office/drawing/2014/main" id="{C3C21B11-88E9-29A9-EAF0-040BDFC40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338" y="1469857"/>
            <a:ext cx="12545324" cy="8817143"/>
          </a:xfrm>
          <a:prstGeom prst="rect">
            <a:avLst/>
          </a:prstGeom>
        </p:spPr>
      </p:pic>
      <p:sp>
        <p:nvSpPr>
          <p:cNvPr id="16" name="TextBox 2">
            <a:extLst>
              <a:ext uri="{FF2B5EF4-FFF2-40B4-BE49-F238E27FC236}">
                <a16:creationId xmlns:a16="http://schemas.microsoft.com/office/drawing/2014/main" id="{7106FF95-AA05-A835-4F5A-F98216F37B1C}"/>
              </a:ext>
            </a:extLst>
          </p:cNvPr>
          <p:cNvSpPr txBox="1"/>
          <p:nvPr/>
        </p:nvSpPr>
        <p:spPr>
          <a:xfrm>
            <a:off x="304800" y="152189"/>
            <a:ext cx="9333940" cy="13176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806"/>
              </a:lnSpc>
            </a:pPr>
            <a:r>
              <a:rPr lang="en-US" sz="5000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Recommendation Page</a:t>
            </a:r>
          </a:p>
        </p:txBody>
      </p:sp>
    </p:spTree>
    <p:extLst>
      <p:ext uri="{BB962C8B-B14F-4D97-AF65-F5344CB8AC3E}">
        <p14:creationId xmlns:p14="http://schemas.microsoft.com/office/powerpoint/2010/main" val="1942763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109</Words>
  <Application>Microsoft Macintosh PowerPoint</Application>
  <PresentationFormat>Custom</PresentationFormat>
  <Paragraphs>49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Varela Round</vt:lpstr>
      <vt:lpstr>Arial</vt:lpstr>
      <vt:lpstr>Calibri</vt:lpstr>
      <vt:lpstr>Canva Sans</vt:lpstr>
      <vt:lpstr>Canva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Tonight Workshop presentation </dc:title>
  <cp:lastModifiedBy>Shilo Bitnun</cp:lastModifiedBy>
  <cp:revision>14</cp:revision>
  <dcterms:created xsi:type="dcterms:W3CDTF">2006-08-16T00:00:00Z</dcterms:created>
  <dcterms:modified xsi:type="dcterms:W3CDTF">2025-07-06T15:17:53Z</dcterms:modified>
  <dc:identifier>DAGnK-eZdeI</dc:identifier>
</cp:coreProperties>
</file>