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77" r:id="rId4"/>
    <p:sldId id="268" r:id="rId5"/>
    <p:sldId id="269" r:id="rId6"/>
    <p:sldId id="270" r:id="rId7"/>
    <p:sldId id="271" r:id="rId8"/>
    <p:sldId id="272" r:id="rId9"/>
    <p:sldId id="273" r:id="rId10"/>
    <p:sldId id="274" r:id="rId11"/>
    <p:sldId id="276" r:id="rId12"/>
    <p:sldId id="275" r:id="rId13"/>
    <p:sldId id="258" r:id="rId14"/>
    <p:sldId id="259" r:id="rId15"/>
    <p:sldId id="260" r:id="rId16"/>
    <p:sldId id="261" r:id="rId17"/>
    <p:sldId id="264" r:id="rId18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20"/>
    <p:restoredTop sz="94579"/>
  </p:normalViewPr>
  <p:slideViewPr>
    <p:cSldViewPr snapToGrid="0" snapToObjects="1">
      <p:cViewPr varScale="1">
        <p:scale>
          <a:sx n="167" d="100"/>
          <a:sy n="167" d="100"/>
        </p:scale>
        <p:origin x="168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9297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07513D-EDB9-623F-3958-44B8045AE3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436535-9F16-F0BA-5A6F-A167A64925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03AD3B5-5561-298B-6A3D-138386EE89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EF41FA-C8AF-B602-F130-44015607793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6674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E93727-5A31-6BF7-CF9D-B4B981FC55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CB6EA17-9DAD-CED5-556B-CD70973356A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62D78D-9576-A26D-0AB0-FE50A2FAD4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EE298C-DA5F-3211-E890-E76B8EE4DF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9890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6C1034-E851-3CFA-4079-360F7AC860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47F47B0-08F1-6235-4AB5-55F7DB24EA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F50CEE-AE2E-A06D-EE44-5FEC8782F9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0E79AC-0C79-8D06-B81E-02318502BC3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47393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C455F3-72DB-6717-5F16-6135B39EC7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FE38D49-9FDD-46F4-46D1-33034588F7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46E3F1A-46EB-C40F-05A6-4D383C48D2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48C66A-22F3-41FC-4137-AC117A96D7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79817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6EECB1-1F38-1F42-5441-3855133D63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A608CF-5FF6-F0B3-8F36-94D06C61B7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1EA435C-7EE6-86AA-D4B8-E7F38EDA99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99689C-2151-4339-BEF3-C1F9B940F2D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6550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BD527-B318-0334-FF5E-5E45C15AB7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75E48A0-650F-6FF9-D2FE-091F516406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8917581-A96E-AF1E-6C39-30EC918EDE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2F1431-0B6F-3AE5-0047-D32A28E483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6511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32F25C-8BAF-AE3E-7D37-4ED88865F4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630E35-23B3-3AD7-C030-D1F1E62813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91EA874-4498-BF51-E507-290B39CBA36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F4050E-E1F7-032B-20F5-CAEA58A068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4502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64A6F-545A-0066-DD8F-9F7CE08C3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564D8F-86A4-BB98-D5F3-39978646764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2E4E1B6-E27C-7684-8E11-49A71E3CEA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080626-11C5-544E-217A-8485D8EE44C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56278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58B1EF-230E-4436-7C1C-D840042F8A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AC3DDD-DD89-CE42-3BA9-4E35BD0BA7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879F5C-894D-C3DD-C01D-8CCFD5F303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TFIDF + Embed.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7AC62B-4AE0-3D32-CA16-1582458408F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4633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2F649D-547C-3CD7-FDFB-D8B1B1E5EA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3F7123-6534-EAAA-F7AD-6E26D0331A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32CD210-3157-5FBB-62D0-D8B5ECF18C5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60F9E2-63DC-7323-BCAF-F14A441B1E7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4277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2.jpe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1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6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25.png"/><Relationship Id="rId4" Type="http://schemas.openxmlformats.org/officeDocument/2006/relationships/image" Target="../media/image27.png"/><Relationship Id="rId9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1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32.png"/><Relationship Id="rId4" Type="http://schemas.openxmlformats.org/officeDocument/2006/relationships/image" Target="../media/image2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7.png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e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2926080"/>
          </a:xfrm>
          <a:prstGeom prst="rect">
            <a:avLst/>
          </a:prstGeom>
          <a:solidFill>
            <a:srgbClr val="4C1D95"/>
          </a:solidFill>
          <a:ln/>
        </p:spPr>
        <p:txBody>
          <a:bodyPr/>
          <a:lstStyle/>
          <a:p>
            <a:endParaRPr lang="he-IL"/>
          </a:p>
        </p:txBody>
      </p:sp>
      <p:sp>
        <p:nvSpPr>
          <p:cNvPr id="4" name="Shape 2"/>
          <p:cNvSpPr/>
          <p:nvPr/>
        </p:nvSpPr>
        <p:spPr>
          <a:xfrm>
            <a:off x="7963476" y="-377613"/>
            <a:ext cx="1645920" cy="1645920"/>
          </a:xfrm>
          <a:prstGeom prst="ellipse">
            <a:avLst/>
          </a:prstGeom>
          <a:solidFill>
            <a:srgbClr val="8B5CF6">
              <a:alpha val="70000"/>
            </a:srgbClr>
          </a:solidFill>
          <a:ln/>
        </p:spPr>
        <p:txBody>
          <a:bodyPr/>
          <a:lstStyle/>
          <a:p>
            <a:endParaRPr lang="he-IL"/>
          </a:p>
        </p:txBody>
      </p:sp>
      <p:sp>
        <p:nvSpPr>
          <p:cNvPr id="5" name="Shape 3"/>
          <p:cNvSpPr/>
          <p:nvPr/>
        </p:nvSpPr>
        <p:spPr>
          <a:xfrm>
            <a:off x="6766560" y="1280160"/>
            <a:ext cx="914400" cy="914400"/>
          </a:xfrm>
          <a:prstGeom prst="ellipse">
            <a:avLst/>
          </a:prstGeom>
          <a:solidFill>
            <a:srgbClr val="A78BFA">
              <a:alpha val="60000"/>
            </a:srgbClr>
          </a:solidFill>
          <a:ln/>
        </p:spPr>
        <p:txBody>
          <a:bodyPr/>
          <a:lstStyle/>
          <a:p>
            <a:endParaRPr lang="he-IL" dirty="0"/>
          </a:p>
        </p:txBody>
      </p:sp>
      <p:sp>
        <p:nvSpPr>
          <p:cNvPr id="6" name="Shape 4"/>
          <p:cNvSpPr/>
          <p:nvPr/>
        </p:nvSpPr>
        <p:spPr>
          <a:xfrm>
            <a:off x="731520" y="548640"/>
            <a:ext cx="640080" cy="640080"/>
          </a:xfrm>
          <a:prstGeom prst="ellipse">
            <a:avLst/>
          </a:prstGeom>
          <a:solidFill>
            <a:srgbClr val="7C3AED"/>
          </a:solidFill>
          <a:ln/>
        </p:spPr>
        <p:txBody>
          <a:bodyPr/>
          <a:lstStyle/>
          <a:p>
            <a:endParaRPr lang="he-IL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2338" y="689458"/>
            <a:ext cx="358445" cy="358445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731520" y="1280160"/>
            <a:ext cx="5486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Reci.py</a:t>
            </a:r>
            <a:endParaRPr lang="en-US" sz="4800" dirty="0"/>
          </a:p>
        </p:txBody>
      </p:sp>
      <p:sp>
        <p:nvSpPr>
          <p:cNvPr id="9" name="Text 6"/>
          <p:cNvSpPr/>
          <p:nvPr/>
        </p:nvSpPr>
        <p:spPr>
          <a:xfrm>
            <a:off x="731520" y="201168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C4B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Smart Recipe Recommender System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548640" y="3474720"/>
            <a:ext cx="8046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Rotem </a:t>
            </a:r>
            <a:r>
              <a:rPr lang="en-US" sz="140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Gardashnik  </a:t>
            </a:r>
            <a:r>
              <a:rPr lang="en-US" sz="140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·  Eyal Mador  ·  Niv Aschek  ·  Omri Davidi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777240" y="4023360"/>
            <a:ext cx="2286000" cy="640080"/>
          </a:xfrm>
          <a:prstGeom prst="roundRect">
            <a:avLst>
              <a:gd name="adj" fmla="val 21429"/>
            </a:avLst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0120" y="4160520"/>
            <a:ext cx="320040" cy="32004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1371600" y="4114800"/>
            <a:ext cx="1508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 Search</a:t>
            </a:r>
            <a:endParaRPr lang="en-US" sz="1200" dirty="0"/>
          </a:p>
        </p:txBody>
      </p:sp>
      <p:sp>
        <p:nvSpPr>
          <p:cNvPr id="14" name="Shape 10"/>
          <p:cNvSpPr/>
          <p:nvPr/>
        </p:nvSpPr>
        <p:spPr>
          <a:xfrm>
            <a:off x="3429000" y="4023360"/>
            <a:ext cx="2286000" cy="640080"/>
          </a:xfrm>
          <a:prstGeom prst="roundRect">
            <a:avLst>
              <a:gd name="adj" fmla="val 21429"/>
            </a:avLst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pic>
        <p:nvPicPr>
          <p:cNvPr id="1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11880" y="4160520"/>
            <a:ext cx="320040" cy="320040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4023360" y="4114800"/>
            <a:ext cx="1508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Hybrid Models</a:t>
            </a:r>
            <a:endParaRPr lang="en-US" sz="1200" dirty="0"/>
          </a:p>
        </p:txBody>
      </p:sp>
      <p:sp>
        <p:nvSpPr>
          <p:cNvPr id="17" name="Shape 12"/>
          <p:cNvSpPr/>
          <p:nvPr/>
        </p:nvSpPr>
        <p:spPr>
          <a:xfrm>
            <a:off x="6080760" y="4023360"/>
            <a:ext cx="2286000" cy="640080"/>
          </a:xfrm>
          <a:prstGeom prst="roundRect">
            <a:avLst>
              <a:gd name="adj" fmla="val 21429"/>
            </a:avLst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63640" y="4160520"/>
            <a:ext cx="320040" cy="320040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6675120" y="4114800"/>
            <a:ext cx="1508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Recipe Discovery</a:t>
            </a:r>
            <a:endParaRPr lang="en-US" sz="1200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44F44D05-BF25-461F-48FF-488F04A0D12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39849" y="274521"/>
            <a:ext cx="3346587" cy="2438266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T195"/>
          <p:cNvSpPr/>
          <p:nvPr/>
        </p:nvSpPr>
        <p:spPr>
          <a:xfrm>
            <a:off x="548640" y="320000"/>
            <a:ext cx="6000000" cy="52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11182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Recipe Page - Deeper</a:t>
            </a:r>
          </a:p>
        </p:txBody>
      </p:sp>
      <p:sp>
        <p:nvSpPr>
          <p:cNvPr id="196" name="Card196"/>
          <p:cNvSpPr/>
          <p:nvPr/>
        </p:nvSpPr>
        <p:spPr>
          <a:xfrm>
            <a:off x="6858000" y="360000"/>
            <a:ext cx="1737360" cy="420000"/>
          </a:xfrm>
          <a:prstGeom prst="roundRect">
            <a:avLst>
              <a:gd name="adj" fmla="val 50000"/>
            </a:avLst>
          </a:prstGeom>
          <a:solidFill>
            <a:srgbClr val="EDE9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7" name="T197"/>
          <p:cNvSpPr/>
          <p:nvPr/>
        </p:nvSpPr>
        <p:spPr>
          <a:xfrm>
            <a:off x="6858000" y="360000"/>
            <a:ext cx="1737360" cy="42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spc="120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05 / 06</a:t>
            </a:r>
          </a:p>
        </p:txBody>
      </p:sp>
      <p:sp>
        <p:nvSpPr>
          <p:cNvPr id="198" name="T198"/>
          <p:cNvSpPr/>
          <p:nvPr/>
        </p:nvSpPr>
        <p:spPr>
          <a:xfrm>
            <a:off x="548640" y="1150000"/>
            <a:ext cx="2606040" cy="76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11182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Ingredients, steps, and smart look-alikes.</a:t>
            </a:r>
          </a:p>
        </p:txBody>
      </p:sp>
      <p:sp>
        <p:nvSpPr>
          <p:cNvPr id="200" name="Circle200"/>
          <p:cNvSpPr/>
          <p:nvPr/>
        </p:nvSpPr>
        <p:spPr>
          <a:xfrm>
            <a:off x="548640" y="2020000"/>
            <a:ext cx="470000" cy="470000"/>
          </a:xfrm>
          <a:prstGeom prst="ellipse">
            <a:avLst/>
          </a:prstGeom>
          <a:solidFill>
            <a:srgbClr val="7C3AE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01" name="Pic20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40" y="2132800"/>
            <a:ext cx="244400" cy="244400"/>
          </a:xfrm>
          <a:prstGeom prst="rect">
            <a:avLst/>
          </a:prstGeom>
        </p:spPr>
      </p:pic>
      <p:sp>
        <p:nvSpPr>
          <p:cNvPr id="202" name="T202"/>
          <p:cNvSpPr/>
          <p:nvPr/>
        </p:nvSpPr>
        <p:spPr>
          <a:xfrm>
            <a:off x="1168640" y="1990000"/>
            <a:ext cx="1986040" cy="90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11182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full recipe</a:t>
            </a:r>
          </a:p>
          <a:p>
            <a:pPr marL="0" indent="0" algn="l">
              <a:lnSpc>
                <a:spcPct val="106000"/>
              </a:lnSpc>
              <a:spcBef>
                <a:spcPts val="400"/>
              </a:spcBef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Ingredients and numbered steps, cleanly laid out.</a:t>
            </a:r>
          </a:p>
        </p:txBody>
      </p:sp>
      <p:sp>
        <p:nvSpPr>
          <p:cNvPr id="203" name="Circle203"/>
          <p:cNvSpPr/>
          <p:nvPr/>
        </p:nvSpPr>
        <p:spPr>
          <a:xfrm>
            <a:off x="548640" y="3080000"/>
            <a:ext cx="470000" cy="470000"/>
          </a:xfrm>
          <a:prstGeom prst="ellipse">
            <a:avLst/>
          </a:prstGeom>
          <a:solidFill>
            <a:srgbClr val="7C3AE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04" name="Pic20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440" y="3192800"/>
            <a:ext cx="244400" cy="244400"/>
          </a:xfrm>
          <a:prstGeom prst="rect">
            <a:avLst/>
          </a:prstGeom>
        </p:spPr>
      </p:pic>
      <p:sp>
        <p:nvSpPr>
          <p:cNvPr id="205" name="T205"/>
          <p:cNvSpPr/>
          <p:nvPr/>
        </p:nvSpPr>
        <p:spPr>
          <a:xfrm>
            <a:off x="1168640" y="3050000"/>
            <a:ext cx="1986040" cy="90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11182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Similar + why</a:t>
            </a:r>
          </a:p>
          <a:p>
            <a:pPr marL="0" indent="0" algn="l">
              <a:lnSpc>
                <a:spcPct val="106000"/>
              </a:lnSpc>
              <a:spcBef>
                <a:spcPts val="400"/>
              </a:spcBef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suggestion shows the reason it was matched to this dish.</a:t>
            </a:r>
          </a:p>
        </p:txBody>
      </p:sp>
      <p:sp>
        <p:nvSpPr>
          <p:cNvPr id="206" name="T206"/>
          <p:cNvSpPr/>
          <p:nvPr/>
        </p:nvSpPr>
        <p:spPr>
          <a:xfrm>
            <a:off x="8046720" y="47548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 / 18</a:t>
            </a:r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FD777167-F180-77B8-5CEE-95F7C6BED50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4044998" y="873500"/>
            <a:ext cx="3681682" cy="3950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T207"/>
          <p:cNvSpPr/>
          <p:nvPr/>
        </p:nvSpPr>
        <p:spPr>
          <a:xfrm>
            <a:off x="548640" y="320000"/>
            <a:ext cx="6000000" cy="52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11182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Your Saved &amp; Rated Recipes</a:t>
            </a:r>
          </a:p>
        </p:txBody>
      </p:sp>
      <p:sp>
        <p:nvSpPr>
          <p:cNvPr id="208" name="Card208"/>
          <p:cNvSpPr/>
          <p:nvPr/>
        </p:nvSpPr>
        <p:spPr>
          <a:xfrm>
            <a:off x="6858000" y="360000"/>
            <a:ext cx="1737360" cy="420000"/>
          </a:xfrm>
          <a:prstGeom prst="roundRect">
            <a:avLst>
              <a:gd name="adj" fmla="val 50000"/>
            </a:avLst>
          </a:prstGeom>
          <a:solidFill>
            <a:srgbClr val="EDE9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9" name="T209"/>
          <p:cNvSpPr/>
          <p:nvPr/>
        </p:nvSpPr>
        <p:spPr>
          <a:xfrm>
            <a:off x="6858000" y="360000"/>
            <a:ext cx="1737360" cy="42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spc="120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06 / 06</a:t>
            </a:r>
          </a:p>
        </p:txBody>
      </p:sp>
      <p:sp>
        <p:nvSpPr>
          <p:cNvPr id="210" name="T210"/>
          <p:cNvSpPr/>
          <p:nvPr/>
        </p:nvSpPr>
        <p:spPr>
          <a:xfrm>
            <a:off x="548640" y="1150000"/>
            <a:ext cx="2606040" cy="76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11182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Everything you’ve </a:t>
            </a:r>
            <a:r>
              <a:rPr lang="en-US" sz="1300" b="1" dirty="0" err="1">
                <a:solidFill>
                  <a:srgbClr val="11182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saced</a:t>
            </a:r>
            <a:r>
              <a:rPr lang="en-US" sz="1300" b="1" dirty="0">
                <a:solidFill>
                  <a:srgbClr val="11182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\rated, in one place.</a:t>
            </a:r>
          </a:p>
        </p:txBody>
      </p:sp>
      <p:pic>
        <p:nvPicPr>
          <p:cNvPr id="211" name="Pic2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670" y="2682690"/>
            <a:ext cx="3029890" cy="205555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12" name="Circle212"/>
          <p:cNvSpPr/>
          <p:nvPr/>
        </p:nvSpPr>
        <p:spPr>
          <a:xfrm>
            <a:off x="548640" y="2020000"/>
            <a:ext cx="470000" cy="470000"/>
          </a:xfrm>
          <a:prstGeom prst="ellipse">
            <a:avLst/>
          </a:prstGeom>
          <a:solidFill>
            <a:srgbClr val="7C3AE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13" name="Pic2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440" y="2132800"/>
            <a:ext cx="244400" cy="244400"/>
          </a:xfrm>
          <a:prstGeom prst="rect">
            <a:avLst/>
          </a:prstGeom>
        </p:spPr>
      </p:pic>
      <p:sp>
        <p:nvSpPr>
          <p:cNvPr id="214" name="T214"/>
          <p:cNvSpPr/>
          <p:nvPr/>
        </p:nvSpPr>
        <p:spPr>
          <a:xfrm>
            <a:off x="1168640" y="1990000"/>
            <a:ext cx="1986040" cy="90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11182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Your history</a:t>
            </a:r>
          </a:p>
          <a:p>
            <a:pPr marL="0" indent="0" algn="l">
              <a:lnSpc>
                <a:spcPct val="106000"/>
              </a:lnSpc>
              <a:spcBef>
                <a:spcPts val="400"/>
              </a:spcBef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Revisit past recipes anytime - the model remembers.</a:t>
            </a:r>
          </a:p>
        </p:txBody>
      </p:sp>
      <p:sp>
        <p:nvSpPr>
          <p:cNvPr id="215" name="Circle215"/>
          <p:cNvSpPr/>
          <p:nvPr/>
        </p:nvSpPr>
        <p:spPr>
          <a:xfrm>
            <a:off x="548640" y="3080000"/>
            <a:ext cx="470000" cy="470000"/>
          </a:xfrm>
          <a:prstGeom prst="ellipse">
            <a:avLst/>
          </a:prstGeom>
          <a:solidFill>
            <a:srgbClr val="7C3AE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16" name="Pic2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1440" y="3192800"/>
            <a:ext cx="244400" cy="244400"/>
          </a:xfrm>
          <a:prstGeom prst="rect">
            <a:avLst/>
          </a:prstGeom>
        </p:spPr>
      </p:pic>
      <p:sp>
        <p:nvSpPr>
          <p:cNvPr id="217" name="T217"/>
          <p:cNvSpPr/>
          <p:nvPr/>
        </p:nvSpPr>
        <p:spPr>
          <a:xfrm>
            <a:off x="1168640" y="3050000"/>
            <a:ext cx="1986040" cy="90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11182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Signals that stick</a:t>
            </a:r>
          </a:p>
          <a:p>
            <a:pPr marL="0" indent="0" algn="l">
              <a:lnSpc>
                <a:spcPct val="106000"/>
              </a:lnSpc>
              <a:spcBef>
                <a:spcPts val="400"/>
              </a:spcBef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Ratings continuously sharpen what Reci.py shows you next.</a:t>
            </a:r>
          </a:p>
        </p:txBody>
      </p:sp>
      <p:sp>
        <p:nvSpPr>
          <p:cNvPr id="218" name="T218"/>
          <p:cNvSpPr/>
          <p:nvPr/>
        </p:nvSpPr>
        <p:spPr>
          <a:xfrm>
            <a:off x="8046720" y="47548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18</a:t>
            </a:r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18937F0A-4265-756C-C242-A09C5AF4C1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15065" y="780000"/>
            <a:ext cx="2776982" cy="221575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4C1D95"/>
            </a:gs>
            <a:gs pos="100000">
              <a:srgbClr val="6D28D9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Circle135"/>
          <p:cNvSpPr/>
          <p:nvPr/>
        </p:nvSpPr>
        <p:spPr>
          <a:xfrm>
            <a:off x="6900000" y="-560000"/>
            <a:ext cx="2650000" cy="2650000"/>
          </a:xfrm>
          <a:prstGeom prst="ellipse">
            <a:avLst/>
          </a:prstGeom>
          <a:solidFill>
            <a:srgbClr val="8B5CF6">
              <a:alpha val="4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6" name="Circle136"/>
          <p:cNvSpPr/>
          <p:nvPr/>
        </p:nvSpPr>
        <p:spPr>
          <a:xfrm>
            <a:off x="-430000" y="3560000"/>
            <a:ext cx="1750000" cy="1750000"/>
          </a:xfrm>
          <a:prstGeom prst="ellipse">
            <a:avLst/>
          </a:prstGeom>
          <a:solidFill>
            <a:srgbClr val="A78BFA">
              <a:alpha val="3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7" name="Circle137"/>
          <p:cNvSpPr/>
          <p:nvPr/>
        </p:nvSpPr>
        <p:spPr>
          <a:xfrm>
            <a:off x="7900000" y="3450000"/>
            <a:ext cx="720000" cy="720000"/>
          </a:xfrm>
          <a:prstGeom prst="ellipse">
            <a:avLst/>
          </a:prstGeom>
          <a:solidFill>
            <a:srgbClr val="A78BFA">
              <a:alpha val="26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8" name="Circle138"/>
          <p:cNvSpPr/>
          <p:nvPr/>
        </p:nvSpPr>
        <p:spPr>
          <a:xfrm>
            <a:off x="4082000" y="1230000"/>
            <a:ext cx="980000" cy="980000"/>
          </a:xfrm>
          <a:prstGeom prst="ellipse">
            <a:avLst/>
          </a:prstGeom>
          <a:solidFill>
            <a:srgbClr val="8B5CF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9" name="Pic1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6600" y="1494600"/>
            <a:ext cx="450800" cy="450800"/>
          </a:xfrm>
          <a:prstGeom prst="rect">
            <a:avLst/>
          </a:prstGeom>
        </p:spPr>
      </p:pic>
      <p:sp>
        <p:nvSpPr>
          <p:cNvPr id="140" name="T140"/>
          <p:cNvSpPr/>
          <p:nvPr/>
        </p:nvSpPr>
        <p:spPr>
          <a:xfrm>
            <a:off x="0" y="2470000"/>
            <a:ext cx="9144000" cy="30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00" b="1" spc="400" dirty="0">
                <a:solidFill>
                  <a:srgbClr val="C4B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UNDER THE HOOD</a:t>
            </a:r>
          </a:p>
        </p:txBody>
      </p:sp>
      <p:sp>
        <p:nvSpPr>
          <p:cNvPr id="141" name="T141"/>
          <p:cNvSpPr/>
          <p:nvPr/>
        </p:nvSpPr>
        <p:spPr>
          <a:xfrm>
            <a:off x="0" y="2740000"/>
            <a:ext cx="9144000" cy="90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Technical Side of the Moon</a:t>
            </a:r>
          </a:p>
        </p:txBody>
      </p:sp>
      <p:sp>
        <p:nvSpPr>
          <p:cNvPr id="142" name="T142"/>
          <p:cNvSpPr/>
          <p:nvPr/>
        </p:nvSpPr>
        <p:spPr>
          <a:xfrm>
            <a:off x="600000" y="3400000"/>
            <a:ext cx="7944000" cy="60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500" dirty="0">
                <a:solidFill>
                  <a:srgbClr val="C4B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Reci.py actually works - the data, the architecture, and the hybrid engine.</a:t>
            </a:r>
          </a:p>
        </p:txBody>
      </p:sp>
      <p:sp>
        <p:nvSpPr>
          <p:cNvPr id="143" name="T143"/>
          <p:cNvSpPr/>
          <p:nvPr/>
        </p:nvSpPr>
        <p:spPr>
          <a:xfrm>
            <a:off x="8046720" y="47548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A78B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 / 18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046720" y="475488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/ 18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48640" y="320040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1182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Our Dataset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777240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Based on Food.com Recipes &amp; Reviews Dataset on Kaggle</a:t>
            </a:r>
            <a:endParaRPr lang="en-US" sz="1200" dirty="0"/>
          </a:p>
        </p:txBody>
      </p:sp>
      <p:sp>
        <p:nvSpPr>
          <p:cNvPr id="5" name="Shape 3"/>
          <p:cNvSpPr/>
          <p:nvPr/>
        </p:nvSpPr>
        <p:spPr>
          <a:xfrm>
            <a:off x="548640" y="1234440"/>
            <a:ext cx="3840480" cy="1417320"/>
          </a:xfrm>
          <a:prstGeom prst="roundRect">
            <a:avLst>
              <a:gd name="adj" fmla="val 9677"/>
            </a:avLst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6" name="Shape 4"/>
          <p:cNvSpPr/>
          <p:nvPr/>
        </p:nvSpPr>
        <p:spPr>
          <a:xfrm>
            <a:off x="731520" y="1417320"/>
            <a:ext cx="411480" cy="411480"/>
          </a:xfrm>
          <a:prstGeom prst="ellipse">
            <a:avLst/>
          </a:prstGeom>
          <a:solidFill>
            <a:srgbClr val="7C3AED"/>
          </a:solidFill>
          <a:ln/>
        </p:spPr>
        <p:txBody>
          <a:bodyPr/>
          <a:lstStyle/>
          <a:p>
            <a:endParaRPr lang="he-IL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046" y="1507846"/>
            <a:ext cx="230429" cy="230429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280160" y="137160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1182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Recipes Table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731520" y="1874520"/>
            <a:ext cx="3474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ID, name, author, description, ingredients, instructions, categories, nutrition, ratings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4754880" y="1234440"/>
            <a:ext cx="3840480" cy="1417320"/>
          </a:xfrm>
          <a:prstGeom prst="roundRect">
            <a:avLst>
              <a:gd name="adj" fmla="val 9677"/>
            </a:avLst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11" name="Shape 8"/>
          <p:cNvSpPr/>
          <p:nvPr/>
        </p:nvSpPr>
        <p:spPr>
          <a:xfrm>
            <a:off x="4937760" y="1417320"/>
            <a:ext cx="411480" cy="411480"/>
          </a:xfrm>
          <a:prstGeom prst="ellipse">
            <a:avLst/>
          </a:prstGeom>
          <a:solidFill>
            <a:srgbClr val="8B5CF6"/>
          </a:solidFill>
          <a:ln/>
        </p:spPr>
        <p:txBody>
          <a:bodyPr/>
          <a:lstStyle/>
          <a:p>
            <a:endParaRPr lang="he-IL"/>
          </a:p>
        </p:txBody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8286" y="1507846"/>
            <a:ext cx="230429" cy="230429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486400" y="1371600"/>
            <a:ext cx="2286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11182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Reviews Table</a:t>
            </a:r>
            <a:endParaRPr lang="en-US" sz="1500" dirty="0"/>
          </a:p>
        </p:txBody>
      </p:sp>
      <p:sp>
        <p:nvSpPr>
          <p:cNvPr id="14" name="Text 10"/>
          <p:cNvSpPr/>
          <p:nvPr/>
        </p:nvSpPr>
        <p:spPr>
          <a:xfrm>
            <a:off x="4937760" y="1874520"/>
            <a:ext cx="34747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ID, recipe ID, author, rating</a:t>
            </a:r>
            <a:endParaRPr lang="en-US" sz="1100" dirty="0"/>
          </a:p>
        </p:txBody>
      </p:sp>
      <p:sp>
        <p:nvSpPr>
          <p:cNvPr id="15" name="Shape 11"/>
          <p:cNvSpPr/>
          <p:nvPr/>
        </p:nvSpPr>
        <p:spPr>
          <a:xfrm>
            <a:off x="548640" y="2880360"/>
            <a:ext cx="8046720" cy="822960"/>
          </a:xfrm>
          <a:prstGeom prst="roundRect">
            <a:avLst>
              <a:gd name="adj" fmla="val 16667"/>
            </a:avLst>
          </a:prstGeom>
          <a:solidFill>
            <a:srgbClr val="FEF3C7"/>
          </a:solidFill>
          <a:ln w="12700">
            <a:solidFill>
              <a:srgbClr val="F59E0B"/>
            </a:solidFill>
            <a:prstDash val="solid"/>
          </a:ln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16" name="Text 12"/>
          <p:cNvSpPr/>
          <p:nvPr/>
        </p:nvSpPr>
        <p:spPr>
          <a:xfrm>
            <a:off x="731520" y="3017520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200" dirty="0">
                <a:solidFill>
                  <a:srgbClr val="000000"/>
                </a:solidFill>
              </a:rPr>
              <a:t>⚠</a:t>
            </a:r>
            <a:endParaRPr lang="en-US" sz="2200" dirty="0"/>
          </a:p>
        </p:txBody>
      </p:sp>
      <p:sp>
        <p:nvSpPr>
          <p:cNvPr id="17" name="Text 13"/>
          <p:cNvSpPr/>
          <p:nvPr/>
        </p:nvSpPr>
        <p:spPr>
          <a:xfrm>
            <a:off x="1188720" y="2971800"/>
            <a:ext cx="3200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11182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First Challenge - Sparse Behavior</a:t>
            </a:r>
            <a:endParaRPr lang="en-US" sz="1300" dirty="0"/>
          </a:p>
        </p:txBody>
      </p:sp>
      <p:sp>
        <p:nvSpPr>
          <p:cNvPr id="18" name="Text 14"/>
          <p:cNvSpPr/>
          <p:nvPr/>
        </p:nvSpPr>
        <p:spPr>
          <a:xfrm>
            <a:off x="1188720" y="3291840"/>
            <a:ext cx="7132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Most users have very few reviews, making collaborative filtering particularly challenging.</a:t>
            </a:r>
            <a:endParaRPr lang="en-US" sz="1100" dirty="0"/>
          </a:p>
        </p:txBody>
      </p:sp>
      <p:sp>
        <p:nvSpPr>
          <p:cNvPr id="19" name="Shape 15"/>
          <p:cNvSpPr/>
          <p:nvPr/>
        </p:nvSpPr>
        <p:spPr>
          <a:xfrm>
            <a:off x="548640" y="3886200"/>
            <a:ext cx="8046720" cy="1005840"/>
          </a:xfrm>
          <a:prstGeom prst="roundRect">
            <a:avLst>
              <a:gd name="adj" fmla="val 13636"/>
            </a:avLst>
          </a:prstGeom>
          <a:solidFill>
            <a:srgbClr val="EDE9FE"/>
          </a:solidFill>
          <a:ln w="6350">
            <a:solidFill>
              <a:srgbClr val="E5E7EB"/>
            </a:solidFill>
            <a:prstDash val="solid"/>
          </a:ln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20" name="Shape 16"/>
          <p:cNvSpPr/>
          <p:nvPr/>
        </p:nvSpPr>
        <p:spPr>
          <a:xfrm>
            <a:off x="731520" y="4023360"/>
            <a:ext cx="411480" cy="411480"/>
          </a:xfrm>
          <a:prstGeom prst="ellipse">
            <a:avLst/>
          </a:prstGeom>
          <a:solidFill>
            <a:srgbClr val="4C1D95"/>
          </a:solidFill>
          <a:ln/>
        </p:spPr>
        <p:txBody>
          <a:bodyPr/>
          <a:lstStyle/>
          <a:p>
            <a:endParaRPr lang="he-IL"/>
          </a:p>
        </p:txBody>
      </p:sp>
      <p:pic>
        <p:nvPicPr>
          <p:cNvPr id="2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046" y="4113886"/>
            <a:ext cx="230429" cy="230429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1280160" y="3977640"/>
            <a:ext cx="2743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4C1D95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Our Seasoning</a:t>
            </a:r>
            <a:endParaRPr lang="en-US" sz="1400" dirty="0"/>
          </a:p>
        </p:txBody>
      </p:sp>
      <p:sp>
        <p:nvSpPr>
          <p:cNvPr id="23" name="Shape 18"/>
          <p:cNvSpPr/>
          <p:nvPr/>
        </p:nvSpPr>
        <p:spPr>
          <a:xfrm>
            <a:off x="1280160" y="4389120"/>
            <a:ext cx="3200400" cy="36576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rgbClr val="C4B5FD"/>
            </a:solidFill>
            <a:prstDash val="solid"/>
          </a:ln>
        </p:spPr>
        <p:txBody>
          <a:bodyPr/>
          <a:lstStyle/>
          <a:p>
            <a:endParaRPr lang="he-IL"/>
          </a:p>
        </p:txBody>
      </p:sp>
      <p:sp>
        <p:nvSpPr>
          <p:cNvPr id="24" name="Text 19"/>
          <p:cNvSpPr/>
          <p:nvPr/>
        </p:nvSpPr>
        <p:spPr>
          <a:xfrm>
            <a:off x="1417320" y="4407408"/>
            <a:ext cx="292608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Recipes with &lt; 2 reviews removed</a:t>
            </a:r>
            <a:endParaRPr lang="en-US" sz="1050" dirty="0"/>
          </a:p>
        </p:txBody>
      </p:sp>
      <p:sp>
        <p:nvSpPr>
          <p:cNvPr id="25" name="Shape 20"/>
          <p:cNvSpPr/>
          <p:nvPr/>
        </p:nvSpPr>
        <p:spPr>
          <a:xfrm>
            <a:off x="4754880" y="4389120"/>
            <a:ext cx="3474721" cy="36576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rgbClr val="C4B5FD"/>
            </a:solidFill>
            <a:prstDash val="solid"/>
          </a:ln>
        </p:spPr>
        <p:txBody>
          <a:bodyPr/>
          <a:lstStyle/>
          <a:p>
            <a:endParaRPr lang="he-IL" dirty="0"/>
          </a:p>
        </p:txBody>
      </p:sp>
      <p:sp>
        <p:nvSpPr>
          <p:cNvPr id="26" name="Text 21"/>
          <p:cNvSpPr/>
          <p:nvPr/>
        </p:nvSpPr>
        <p:spPr>
          <a:xfrm>
            <a:off x="4892041" y="4407408"/>
            <a:ext cx="3337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Adding cuisine labels from recipe text using hybrid fallback</a:t>
            </a:r>
            <a:endParaRPr lang="en-US" sz="1050" dirty="0"/>
          </a:p>
        </p:txBody>
      </p:sp>
      <p:sp>
        <p:nvSpPr>
          <p:cNvPr id="28" name="Shape 22">
            <a:extLst>
              <a:ext uri="{FF2B5EF4-FFF2-40B4-BE49-F238E27FC236}">
                <a16:creationId xmlns:a16="http://schemas.microsoft.com/office/drawing/2014/main" id="{BA76DA7D-85D5-B9C3-0C98-69575AE88A6D}"/>
              </a:ext>
            </a:extLst>
          </p:cNvPr>
          <p:cNvSpPr/>
          <p:nvPr/>
        </p:nvSpPr>
        <p:spPr>
          <a:xfrm>
            <a:off x="4754881" y="3972275"/>
            <a:ext cx="3474720" cy="36576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12700">
            <a:solidFill>
              <a:srgbClr val="C4B5FD"/>
            </a:solidFill>
            <a:prstDash val="solid"/>
          </a:ln>
        </p:spPr>
        <p:txBody>
          <a:bodyPr/>
          <a:lstStyle/>
          <a:p>
            <a:endParaRPr lang="he-IL" dirty="0"/>
          </a:p>
        </p:txBody>
      </p:sp>
      <p:sp>
        <p:nvSpPr>
          <p:cNvPr id="30" name="Text 23">
            <a:extLst>
              <a:ext uri="{FF2B5EF4-FFF2-40B4-BE49-F238E27FC236}">
                <a16:creationId xmlns:a16="http://schemas.microsoft.com/office/drawing/2014/main" id="{6869CF8A-03EE-ACBA-9847-545CF8B2A25C}"/>
              </a:ext>
            </a:extLst>
          </p:cNvPr>
          <p:cNvSpPr/>
          <p:nvPr/>
        </p:nvSpPr>
        <p:spPr>
          <a:xfrm>
            <a:off x="4847888" y="3990563"/>
            <a:ext cx="3176887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Adding food type labels for better recipe photo matching</a:t>
            </a:r>
            <a:endParaRPr lang="en-US" sz="10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046720" y="475488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 / 18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48640" y="320040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1182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 Bit of Architecture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48640" y="914400"/>
            <a:ext cx="8046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4C1D95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Offline Path - The Recommender Artifact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1371600"/>
            <a:ext cx="1645920" cy="868680"/>
          </a:xfrm>
          <a:prstGeom prst="roundRect">
            <a:avLst>
              <a:gd name="adj" fmla="val 15789"/>
            </a:avLst>
          </a:prstGeom>
          <a:solidFill>
            <a:srgbClr val="EDE9FE"/>
          </a:solidFill>
          <a:ln w="6350">
            <a:solidFill>
              <a:srgbClr val="E5E7EB"/>
            </a:solidFill>
            <a:prstDash val="solid"/>
          </a:ln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508760"/>
            <a:ext cx="320040" cy="32004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051560" y="1463040"/>
            <a:ext cx="1005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4C1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Food.com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2240280" y="1554480"/>
            <a:ext cx="411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7C3AED"/>
                </a:solidFill>
              </a:rPr>
              <a:t>→</a:t>
            </a:r>
            <a:endParaRPr lang="en-US" sz="2000" dirty="0"/>
          </a:p>
        </p:txBody>
      </p:sp>
      <p:sp>
        <p:nvSpPr>
          <p:cNvPr id="9" name="Shape 6"/>
          <p:cNvSpPr/>
          <p:nvPr/>
        </p:nvSpPr>
        <p:spPr>
          <a:xfrm>
            <a:off x="2697480" y="1371600"/>
            <a:ext cx="1645920" cy="868680"/>
          </a:xfrm>
          <a:prstGeom prst="roundRect">
            <a:avLst>
              <a:gd name="adj" fmla="val 15789"/>
            </a:avLst>
          </a:prstGeom>
          <a:solidFill>
            <a:srgbClr val="EDE9FE"/>
          </a:solidFill>
          <a:ln w="6350">
            <a:solidFill>
              <a:srgbClr val="E5E7EB"/>
            </a:solidFill>
            <a:prstDash val="solid"/>
          </a:ln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34640" y="1508760"/>
            <a:ext cx="320040" cy="320040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3200400" y="1463040"/>
            <a:ext cx="1005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4C1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Postgres</a:t>
            </a:r>
            <a:endParaRPr lang="en-US" sz="1100" dirty="0"/>
          </a:p>
        </p:txBody>
      </p:sp>
      <p:sp>
        <p:nvSpPr>
          <p:cNvPr id="12" name="Text 8"/>
          <p:cNvSpPr/>
          <p:nvPr/>
        </p:nvSpPr>
        <p:spPr>
          <a:xfrm>
            <a:off x="4389120" y="1554480"/>
            <a:ext cx="411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7C3AED"/>
                </a:solidFill>
              </a:rPr>
              <a:t>→</a:t>
            </a:r>
            <a:endParaRPr lang="en-US" sz="2000" dirty="0"/>
          </a:p>
        </p:txBody>
      </p:sp>
      <p:sp>
        <p:nvSpPr>
          <p:cNvPr id="13" name="Shape 9"/>
          <p:cNvSpPr/>
          <p:nvPr/>
        </p:nvSpPr>
        <p:spPr>
          <a:xfrm>
            <a:off x="4846320" y="1371600"/>
            <a:ext cx="1645920" cy="868680"/>
          </a:xfrm>
          <a:prstGeom prst="roundRect">
            <a:avLst>
              <a:gd name="adj" fmla="val 15789"/>
            </a:avLst>
          </a:prstGeom>
          <a:solidFill>
            <a:srgbClr val="EDE9FE"/>
          </a:solidFill>
          <a:ln w="6350">
            <a:solidFill>
              <a:srgbClr val="E5E7EB"/>
            </a:solidFill>
            <a:prstDash val="solid"/>
          </a:ln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83480" y="1508760"/>
            <a:ext cx="320040" cy="32004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349240" y="1463040"/>
            <a:ext cx="1005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4C1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Training</a:t>
            </a:r>
            <a:endParaRPr lang="en-US" sz="1100" dirty="0"/>
          </a:p>
        </p:txBody>
      </p:sp>
      <p:sp>
        <p:nvSpPr>
          <p:cNvPr id="16" name="Text 11"/>
          <p:cNvSpPr/>
          <p:nvPr/>
        </p:nvSpPr>
        <p:spPr>
          <a:xfrm>
            <a:off x="6537960" y="1554480"/>
            <a:ext cx="411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7C3AED"/>
                </a:solidFill>
              </a:rPr>
              <a:t>→</a:t>
            </a:r>
            <a:endParaRPr lang="en-US" sz="2000" dirty="0"/>
          </a:p>
        </p:txBody>
      </p:sp>
      <p:sp>
        <p:nvSpPr>
          <p:cNvPr id="17" name="Shape 12"/>
          <p:cNvSpPr/>
          <p:nvPr/>
        </p:nvSpPr>
        <p:spPr>
          <a:xfrm>
            <a:off x="6995160" y="1371600"/>
            <a:ext cx="1645920" cy="868680"/>
          </a:xfrm>
          <a:prstGeom prst="roundRect">
            <a:avLst>
              <a:gd name="adj" fmla="val 15789"/>
            </a:avLst>
          </a:prstGeom>
          <a:solidFill>
            <a:srgbClr val="EDE9FE"/>
          </a:solidFill>
          <a:ln w="6350">
            <a:solidFill>
              <a:srgbClr val="E5E7EB"/>
            </a:solidFill>
            <a:prstDash val="solid"/>
          </a:ln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32320" y="1508760"/>
            <a:ext cx="320040" cy="320040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7498080" y="1463040"/>
            <a:ext cx="10058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4C1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recommender</a:t>
            </a:r>
            <a:endParaRPr lang="en-US" sz="1100" dirty="0"/>
          </a:p>
          <a:p>
            <a:pPr marL="0" indent="0">
              <a:buNone/>
            </a:pPr>
            <a:r>
              <a:rPr lang="en-US" sz="1100" b="1" dirty="0">
                <a:solidFill>
                  <a:srgbClr val="4C1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.joblib</a:t>
            </a:r>
            <a:endParaRPr lang="en-US" sz="1100" dirty="0"/>
          </a:p>
        </p:txBody>
      </p:sp>
      <p:sp>
        <p:nvSpPr>
          <p:cNvPr id="20" name="Text 14"/>
          <p:cNvSpPr/>
          <p:nvPr/>
        </p:nvSpPr>
        <p:spPr>
          <a:xfrm>
            <a:off x="548640" y="2606040"/>
            <a:ext cx="8046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4C1D95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Online Path - The Actual App</a:t>
            </a:r>
            <a:endParaRPr lang="en-US" sz="1400" dirty="0"/>
          </a:p>
        </p:txBody>
      </p:sp>
      <p:sp>
        <p:nvSpPr>
          <p:cNvPr id="21" name="Shape 15"/>
          <p:cNvSpPr/>
          <p:nvPr/>
        </p:nvSpPr>
        <p:spPr>
          <a:xfrm>
            <a:off x="548640" y="3063240"/>
            <a:ext cx="1645920" cy="91440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pic>
        <p:nvPicPr>
          <p:cNvPr id="22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800" y="3200400"/>
            <a:ext cx="320040" cy="320040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1051560" y="3108960"/>
            <a:ext cx="1005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React</a:t>
            </a:r>
            <a:endParaRPr lang="en-US" sz="1100" dirty="0"/>
          </a:p>
        </p:txBody>
      </p:sp>
      <p:sp>
        <p:nvSpPr>
          <p:cNvPr id="24" name="Text 17"/>
          <p:cNvSpPr/>
          <p:nvPr/>
        </p:nvSpPr>
        <p:spPr>
          <a:xfrm>
            <a:off x="2240280" y="3246120"/>
            <a:ext cx="411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7C3AED"/>
                </a:solidFill>
              </a:rPr>
              <a:t>→</a:t>
            </a:r>
            <a:endParaRPr lang="en-US" sz="2000" dirty="0"/>
          </a:p>
        </p:txBody>
      </p:sp>
      <p:sp>
        <p:nvSpPr>
          <p:cNvPr id="25" name="Shape 18"/>
          <p:cNvSpPr/>
          <p:nvPr/>
        </p:nvSpPr>
        <p:spPr>
          <a:xfrm>
            <a:off x="2697480" y="3063240"/>
            <a:ext cx="1645920" cy="91440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pic>
        <p:nvPicPr>
          <p:cNvPr id="26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34640" y="3200400"/>
            <a:ext cx="320040" cy="320040"/>
          </a:xfrm>
          <a:prstGeom prst="rect">
            <a:avLst/>
          </a:prstGeom>
        </p:spPr>
      </p:pic>
      <p:sp>
        <p:nvSpPr>
          <p:cNvPr id="27" name="Text 19"/>
          <p:cNvSpPr/>
          <p:nvPr/>
        </p:nvSpPr>
        <p:spPr>
          <a:xfrm>
            <a:off x="3200400" y="3108960"/>
            <a:ext cx="1005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FastAPI</a:t>
            </a:r>
            <a:endParaRPr lang="en-US" sz="1100" dirty="0"/>
          </a:p>
        </p:txBody>
      </p:sp>
      <p:sp>
        <p:nvSpPr>
          <p:cNvPr id="28" name="Text 20"/>
          <p:cNvSpPr/>
          <p:nvPr/>
        </p:nvSpPr>
        <p:spPr>
          <a:xfrm>
            <a:off x="4389120" y="3246120"/>
            <a:ext cx="411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7C3AED"/>
                </a:solidFill>
              </a:rPr>
              <a:t>→</a:t>
            </a:r>
            <a:endParaRPr lang="en-US" sz="2000" dirty="0"/>
          </a:p>
        </p:txBody>
      </p:sp>
      <p:sp>
        <p:nvSpPr>
          <p:cNvPr id="29" name="Shape 21"/>
          <p:cNvSpPr/>
          <p:nvPr/>
        </p:nvSpPr>
        <p:spPr>
          <a:xfrm>
            <a:off x="4846320" y="3063240"/>
            <a:ext cx="1645920" cy="91440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pic>
        <p:nvPicPr>
          <p:cNvPr id="30" name="Image 6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83480" y="3200400"/>
            <a:ext cx="320040" cy="320040"/>
          </a:xfrm>
          <a:prstGeom prst="rect">
            <a:avLst/>
          </a:prstGeom>
        </p:spPr>
      </p:pic>
      <p:sp>
        <p:nvSpPr>
          <p:cNvPr id="31" name="Text 22"/>
          <p:cNvSpPr/>
          <p:nvPr/>
        </p:nvSpPr>
        <p:spPr>
          <a:xfrm>
            <a:off x="5349240" y="3108960"/>
            <a:ext cx="1005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recommender</a:t>
            </a:r>
            <a:endParaRPr lang="en-US" sz="1100" dirty="0"/>
          </a:p>
          <a:p>
            <a:pPr marL="0" indent="0">
              <a:buNone/>
            </a:pPr>
            <a:r>
              <a:rPr lang="en-US" sz="11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.joblib</a:t>
            </a:r>
            <a:endParaRPr lang="en-US" sz="1100" dirty="0"/>
          </a:p>
          <a:p>
            <a:pPr marL="0" indent="0">
              <a:buNone/>
            </a:pPr>
            <a:r>
              <a:rPr lang="en-US" sz="11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+ Postgres</a:t>
            </a:r>
            <a:endParaRPr lang="en-US" sz="1100" dirty="0"/>
          </a:p>
        </p:txBody>
      </p:sp>
      <p:sp>
        <p:nvSpPr>
          <p:cNvPr id="32" name="Text 23"/>
          <p:cNvSpPr/>
          <p:nvPr/>
        </p:nvSpPr>
        <p:spPr>
          <a:xfrm>
            <a:off x="6537960" y="3246120"/>
            <a:ext cx="411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7C3AED"/>
                </a:solidFill>
              </a:rPr>
              <a:t>→</a:t>
            </a:r>
            <a:endParaRPr lang="en-US" sz="2000" dirty="0"/>
          </a:p>
        </p:txBody>
      </p:sp>
      <p:sp>
        <p:nvSpPr>
          <p:cNvPr id="33" name="Shape 24"/>
          <p:cNvSpPr/>
          <p:nvPr/>
        </p:nvSpPr>
        <p:spPr>
          <a:xfrm>
            <a:off x="6995160" y="3063240"/>
            <a:ext cx="1645920" cy="914400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pic>
        <p:nvPicPr>
          <p:cNvPr id="34" name="Image 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32320" y="3200400"/>
            <a:ext cx="320040" cy="320040"/>
          </a:xfrm>
          <a:prstGeom prst="rect">
            <a:avLst/>
          </a:prstGeom>
        </p:spPr>
      </p:pic>
      <p:sp>
        <p:nvSpPr>
          <p:cNvPr id="35" name="Text 25"/>
          <p:cNvSpPr/>
          <p:nvPr/>
        </p:nvSpPr>
        <p:spPr>
          <a:xfrm>
            <a:off x="7498080" y="3108960"/>
            <a:ext cx="1005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Recommen-</a:t>
            </a:r>
            <a:endParaRPr lang="en-US" sz="1100" dirty="0"/>
          </a:p>
          <a:p>
            <a:pPr marL="0" indent="0">
              <a:buNone/>
            </a:pPr>
            <a:r>
              <a:rPr lang="en-US" sz="11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dations</a:t>
            </a:r>
            <a:endParaRPr lang="en-US" sz="11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046720" y="475488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 / 18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48640" y="320040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1182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Magic - Hybrid Recommendation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005840"/>
            <a:ext cx="2606040" cy="1691640"/>
          </a:xfrm>
          <a:prstGeom prst="roundRect">
            <a:avLst>
              <a:gd name="adj" fmla="val 8108"/>
            </a:avLst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5" name="Shape 3"/>
          <p:cNvSpPr/>
          <p:nvPr/>
        </p:nvSpPr>
        <p:spPr>
          <a:xfrm>
            <a:off x="548640" y="1005840"/>
            <a:ext cx="2606040" cy="54864"/>
          </a:xfrm>
          <a:prstGeom prst="rect">
            <a:avLst/>
          </a:prstGeom>
          <a:solidFill>
            <a:srgbClr val="4C1D95"/>
          </a:solidFill>
          <a:ln/>
        </p:spPr>
        <p:txBody>
          <a:bodyPr/>
          <a:lstStyle/>
          <a:p>
            <a:endParaRPr lang="he-IL"/>
          </a:p>
        </p:txBody>
      </p:sp>
      <p:sp>
        <p:nvSpPr>
          <p:cNvPr id="6" name="Shape 4"/>
          <p:cNvSpPr/>
          <p:nvPr/>
        </p:nvSpPr>
        <p:spPr>
          <a:xfrm>
            <a:off x="731520" y="1234440"/>
            <a:ext cx="457200" cy="457200"/>
          </a:xfrm>
          <a:prstGeom prst="ellipse">
            <a:avLst/>
          </a:prstGeom>
          <a:solidFill>
            <a:srgbClr val="4C1D95"/>
          </a:solidFill>
          <a:ln/>
        </p:spPr>
        <p:txBody>
          <a:bodyPr/>
          <a:lstStyle/>
          <a:p>
            <a:endParaRPr lang="he-IL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104" y="1335024"/>
            <a:ext cx="256032" cy="256032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1920240" y="1280160"/>
            <a:ext cx="1051560" cy="274320"/>
          </a:xfrm>
          <a:prstGeom prst="roundRect">
            <a:avLst>
              <a:gd name="adj" fmla="val 50000"/>
            </a:avLst>
          </a:prstGeom>
          <a:solidFill>
            <a:srgbClr val="EDE9FE"/>
          </a:solidFill>
          <a:ln/>
        </p:spPr>
        <p:txBody>
          <a:bodyPr/>
          <a:lstStyle/>
          <a:p>
            <a:endParaRPr lang="he-IL" dirty="0"/>
          </a:p>
        </p:txBody>
      </p:sp>
      <p:sp>
        <p:nvSpPr>
          <p:cNvPr id="9" name="Text 6"/>
          <p:cNvSpPr/>
          <p:nvPr/>
        </p:nvSpPr>
        <p:spPr>
          <a:xfrm>
            <a:off x="1920240" y="1280160"/>
            <a:ext cx="1051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900" dirty="0">
                <a:solidFill>
                  <a:srgbClr val="4C1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Behavioral</a:t>
            </a:r>
            <a:endParaRPr lang="en-US" sz="900" dirty="0"/>
          </a:p>
        </p:txBody>
      </p:sp>
      <p:sp>
        <p:nvSpPr>
          <p:cNvPr id="10" name="Text 7"/>
          <p:cNvSpPr/>
          <p:nvPr/>
        </p:nvSpPr>
        <p:spPr>
          <a:xfrm>
            <a:off x="731520" y="1783080"/>
            <a:ext cx="2240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82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ALS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731520" y="2103120"/>
            <a:ext cx="2240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Collaborative filtering </a:t>
            </a: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from user rating behavior</a:t>
            </a:r>
            <a:endParaRPr lang="en-US" sz="1050" dirty="0"/>
          </a:p>
        </p:txBody>
      </p:sp>
      <p:sp>
        <p:nvSpPr>
          <p:cNvPr id="12" name="Shape 9"/>
          <p:cNvSpPr/>
          <p:nvPr/>
        </p:nvSpPr>
        <p:spPr>
          <a:xfrm>
            <a:off x="3429000" y="1005840"/>
            <a:ext cx="2606040" cy="1691640"/>
          </a:xfrm>
          <a:prstGeom prst="roundRect">
            <a:avLst>
              <a:gd name="adj" fmla="val 8108"/>
            </a:avLst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13" name="Shape 10"/>
          <p:cNvSpPr/>
          <p:nvPr/>
        </p:nvSpPr>
        <p:spPr>
          <a:xfrm>
            <a:off x="3429000" y="1005840"/>
            <a:ext cx="2606040" cy="54864"/>
          </a:xfrm>
          <a:prstGeom prst="rect">
            <a:avLst/>
          </a:prstGeom>
          <a:solidFill>
            <a:srgbClr val="7C3AED"/>
          </a:solidFill>
          <a:ln/>
        </p:spPr>
        <p:txBody>
          <a:bodyPr/>
          <a:lstStyle/>
          <a:p>
            <a:endParaRPr lang="he-IL"/>
          </a:p>
        </p:txBody>
      </p:sp>
      <p:sp>
        <p:nvSpPr>
          <p:cNvPr id="14" name="Shape 11"/>
          <p:cNvSpPr/>
          <p:nvPr/>
        </p:nvSpPr>
        <p:spPr>
          <a:xfrm>
            <a:off x="3611880" y="1234440"/>
            <a:ext cx="457200" cy="457200"/>
          </a:xfrm>
          <a:prstGeom prst="ellipse">
            <a:avLst/>
          </a:prstGeom>
          <a:solidFill>
            <a:srgbClr val="7C3AED"/>
          </a:solidFill>
          <a:ln/>
        </p:spPr>
        <p:txBody>
          <a:bodyPr/>
          <a:lstStyle/>
          <a:p>
            <a:endParaRPr lang="he-IL"/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12464" y="1335024"/>
            <a:ext cx="256032" cy="256032"/>
          </a:xfrm>
          <a:prstGeom prst="rect">
            <a:avLst/>
          </a:prstGeom>
        </p:spPr>
      </p:pic>
      <p:sp>
        <p:nvSpPr>
          <p:cNvPr id="16" name="Shape 12"/>
          <p:cNvSpPr/>
          <p:nvPr/>
        </p:nvSpPr>
        <p:spPr>
          <a:xfrm>
            <a:off x="4800600" y="1280160"/>
            <a:ext cx="1051560" cy="274320"/>
          </a:xfrm>
          <a:prstGeom prst="roundRect">
            <a:avLst>
              <a:gd name="adj" fmla="val 50000"/>
            </a:avLst>
          </a:prstGeom>
          <a:solidFill>
            <a:srgbClr val="EDE9FE"/>
          </a:solidFill>
          <a:ln/>
        </p:spPr>
        <p:txBody>
          <a:bodyPr/>
          <a:lstStyle/>
          <a:p>
            <a:endParaRPr lang="he-IL"/>
          </a:p>
        </p:txBody>
      </p:sp>
      <p:sp>
        <p:nvSpPr>
          <p:cNvPr id="17" name="Text 13"/>
          <p:cNvSpPr/>
          <p:nvPr/>
        </p:nvSpPr>
        <p:spPr>
          <a:xfrm>
            <a:off x="4800600" y="1280160"/>
            <a:ext cx="1051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900" dirty="0">
                <a:solidFill>
                  <a:srgbClr val="4C1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Behavioral</a:t>
            </a:r>
            <a:endParaRPr lang="en-US" sz="900" dirty="0"/>
          </a:p>
        </p:txBody>
      </p:sp>
      <p:sp>
        <p:nvSpPr>
          <p:cNvPr id="18" name="Text 14"/>
          <p:cNvSpPr/>
          <p:nvPr/>
        </p:nvSpPr>
        <p:spPr>
          <a:xfrm>
            <a:off x="3611880" y="1783080"/>
            <a:ext cx="2240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82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Item Similarity</a:t>
            </a:r>
            <a:endParaRPr lang="en-US" sz="1400" dirty="0"/>
          </a:p>
        </p:txBody>
      </p:sp>
      <p:sp>
        <p:nvSpPr>
          <p:cNvPr id="19" name="Text 15"/>
          <p:cNvSpPr/>
          <p:nvPr/>
        </p:nvSpPr>
        <p:spPr>
          <a:xfrm>
            <a:off x="3611880" y="2103120"/>
            <a:ext cx="2240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Recipes liked together by similar users</a:t>
            </a:r>
            <a:endParaRPr lang="en-US" sz="1050" dirty="0"/>
          </a:p>
        </p:txBody>
      </p:sp>
      <p:sp>
        <p:nvSpPr>
          <p:cNvPr id="20" name="Shape 16"/>
          <p:cNvSpPr/>
          <p:nvPr/>
        </p:nvSpPr>
        <p:spPr>
          <a:xfrm>
            <a:off x="6309360" y="1005840"/>
            <a:ext cx="2606040" cy="1691640"/>
          </a:xfrm>
          <a:prstGeom prst="roundRect">
            <a:avLst>
              <a:gd name="adj" fmla="val 8108"/>
            </a:avLst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21" name="Shape 17"/>
          <p:cNvSpPr/>
          <p:nvPr/>
        </p:nvSpPr>
        <p:spPr>
          <a:xfrm>
            <a:off x="6309360" y="1005840"/>
            <a:ext cx="2606040" cy="54864"/>
          </a:xfrm>
          <a:prstGeom prst="rect">
            <a:avLst/>
          </a:prstGeom>
          <a:solidFill>
            <a:srgbClr val="8B5CF6"/>
          </a:solidFill>
          <a:ln/>
        </p:spPr>
        <p:txBody>
          <a:bodyPr/>
          <a:lstStyle/>
          <a:p>
            <a:endParaRPr lang="he-IL"/>
          </a:p>
        </p:txBody>
      </p:sp>
      <p:sp>
        <p:nvSpPr>
          <p:cNvPr id="22" name="Shape 18"/>
          <p:cNvSpPr/>
          <p:nvPr/>
        </p:nvSpPr>
        <p:spPr>
          <a:xfrm>
            <a:off x="6492240" y="1234440"/>
            <a:ext cx="457200" cy="457200"/>
          </a:xfrm>
          <a:prstGeom prst="ellipse">
            <a:avLst/>
          </a:prstGeom>
          <a:solidFill>
            <a:srgbClr val="8B5CF6"/>
          </a:solidFill>
          <a:ln/>
        </p:spPr>
        <p:txBody>
          <a:bodyPr/>
          <a:lstStyle/>
          <a:p>
            <a:endParaRPr lang="he-IL"/>
          </a:p>
        </p:txBody>
      </p:sp>
      <p:pic>
        <p:nvPicPr>
          <p:cNvPr id="2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2824" y="1335024"/>
            <a:ext cx="256032" cy="256032"/>
          </a:xfrm>
          <a:prstGeom prst="rect">
            <a:avLst/>
          </a:prstGeom>
        </p:spPr>
      </p:pic>
      <p:sp>
        <p:nvSpPr>
          <p:cNvPr id="24" name="Shape 19"/>
          <p:cNvSpPr/>
          <p:nvPr/>
        </p:nvSpPr>
        <p:spPr>
          <a:xfrm>
            <a:off x="7680960" y="1280160"/>
            <a:ext cx="1051560" cy="274320"/>
          </a:xfrm>
          <a:prstGeom prst="roundRect">
            <a:avLst>
              <a:gd name="adj" fmla="val 50000"/>
            </a:avLst>
          </a:prstGeom>
          <a:solidFill>
            <a:srgbClr val="EDE9FE"/>
          </a:solidFill>
          <a:ln/>
        </p:spPr>
        <p:txBody>
          <a:bodyPr/>
          <a:lstStyle/>
          <a:p>
            <a:endParaRPr lang="he-IL"/>
          </a:p>
        </p:txBody>
      </p:sp>
      <p:sp>
        <p:nvSpPr>
          <p:cNvPr id="25" name="Text 20"/>
          <p:cNvSpPr/>
          <p:nvPr/>
        </p:nvSpPr>
        <p:spPr>
          <a:xfrm>
            <a:off x="7680960" y="1280160"/>
            <a:ext cx="1051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C1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Content</a:t>
            </a:r>
            <a:endParaRPr lang="en-US" sz="900" dirty="0"/>
          </a:p>
        </p:txBody>
      </p:sp>
      <p:sp>
        <p:nvSpPr>
          <p:cNvPr id="26" name="Text 21"/>
          <p:cNvSpPr/>
          <p:nvPr/>
        </p:nvSpPr>
        <p:spPr>
          <a:xfrm>
            <a:off x="6492240" y="1783080"/>
            <a:ext cx="2240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82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TF-IDF</a:t>
            </a:r>
            <a:endParaRPr lang="en-US" sz="1400" dirty="0"/>
          </a:p>
        </p:txBody>
      </p:sp>
      <p:sp>
        <p:nvSpPr>
          <p:cNvPr id="27" name="Text 22"/>
          <p:cNvSpPr/>
          <p:nvPr/>
        </p:nvSpPr>
        <p:spPr>
          <a:xfrm>
            <a:off x="6492240" y="2103120"/>
            <a:ext cx="2240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Text similarity over recipe content</a:t>
            </a:r>
            <a:endParaRPr lang="en-US" sz="1050" dirty="0"/>
          </a:p>
        </p:txBody>
      </p:sp>
      <p:sp>
        <p:nvSpPr>
          <p:cNvPr id="28" name="Shape 23"/>
          <p:cNvSpPr/>
          <p:nvPr/>
        </p:nvSpPr>
        <p:spPr>
          <a:xfrm>
            <a:off x="548640" y="2971800"/>
            <a:ext cx="2606040" cy="1691640"/>
          </a:xfrm>
          <a:prstGeom prst="roundRect">
            <a:avLst>
              <a:gd name="adj" fmla="val 8108"/>
            </a:avLst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29" name="Shape 24"/>
          <p:cNvSpPr/>
          <p:nvPr/>
        </p:nvSpPr>
        <p:spPr>
          <a:xfrm>
            <a:off x="548640" y="2971800"/>
            <a:ext cx="2606040" cy="54864"/>
          </a:xfrm>
          <a:prstGeom prst="rect">
            <a:avLst/>
          </a:prstGeom>
          <a:solidFill>
            <a:srgbClr val="A78BFA"/>
          </a:solidFill>
          <a:ln/>
        </p:spPr>
        <p:txBody>
          <a:bodyPr/>
          <a:lstStyle/>
          <a:p>
            <a:endParaRPr lang="he-IL"/>
          </a:p>
        </p:txBody>
      </p:sp>
      <p:sp>
        <p:nvSpPr>
          <p:cNvPr id="30" name="Shape 25"/>
          <p:cNvSpPr/>
          <p:nvPr/>
        </p:nvSpPr>
        <p:spPr>
          <a:xfrm>
            <a:off x="731520" y="3200400"/>
            <a:ext cx="457200" cy="457200"/>
          </a:xfrm>
          <a:prstGeom prst="ellipse">
            <a:avLst/>
          </a:prstGeom>
          <a:solidFill>
            <a:srgbClr val="A78BFA"/>
          </a:solidFill>
          <a:ln/>
        </p:spPr>
        <p:txBody>
          <a:bodyPr/>
          <a:lstStyle/>
          <a:p>
            <a:endParaRPr lang="he-IL"/>
          </a:p>
        </p:txBody>
      </p:sp>
      <p:pic>
        <p:nvPicPr>
          <p:cNvPr id="3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2104" y="3300984"/>
            <a:ext cx="256032" cy="256032"/>
          </a:xfrm>
          <a:prstGeom prst="rect">
            <a:avLst/>
          </a:prstGeom>
        </p:spPr>
      </p:pic>
      <p:sp>
        <p:nvSpPr>
          <p:cNvPr id="32" name="Shape 26"/>
          <p:cNvSpPr/>
          <p:nvPr/>
        </p:nvSpPr>
        <p:spPr>
          <a:xfrm>
            <a:off x="1920240" y="3246120"/>
            <a:ext cx="1051560" cy="274320"/>
          </a:xfrm>
          <a:prstGeom prst="roundRect">
            <a:avLst>
              <a:gd name="adj" fmla="val 50000"/>
            </a:avLst>
          </a:prstGeom>
          <a:solidFill>
            <a:srgbClr val="EDE9FE"/>
          </a:solidFill>
          <a:ln/>
        </p:spPr>
        <p:txBody>
          <a:bodyPr/>
          <a:lstStyle/>
          <a:p>
            <a:endParaRPr lang="he-IL"/>
          </a:p>
        </p:txBody>
      </p:sp>
      <p:sp>
        <p:nvSpPr>
          <p:cNvPr id="33" name="Text 27"/>
          <p:cNvSpPr/>
          <p:nvPr/>
        </p:nvSpPr>
        <p:spPr>
          <a:xfrm>
            <a:off x="1920240" y="3246120"/>
            <a:ext cx="1051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C1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Content</a:t>
            </a:r>
            <a:endParaRPr lang="en-US" sz="900" dirty="0"/>
          </a:p>
        </p:txBody>
      </p:sp>
      <p:sp>
        <p:nvSpPr>
          <p:cNvPr id="34" name="Text 28"/>
          <p:cNvSpPr/>
          <p:nvPr/>
        </p:nvSpPr>
        <p:spPr>
          <a:xfrm>
            <a:off x="731520" y="3749040"/>
            <a:ext cx="2240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82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Semantic Similarity</a:t>
            </a:r>
            <a:endParaRPr lang="en-US" sz="1400" dirty="0"/>
          </a:p>
        </p:txBody>
      </p:sp>
      <p:sp>
        <p:nvSpPr>
          <p:cNvPr id="35" name="Text 29"/>
          <p:cNvSpPr/>
          <p:nvPr/>
        </p:nvSpPr>
        <p:spPr>
          <a:xfrm>
            <a:off x="731520" y="4069080"/>
            <a:ext cx="2240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Sentence transformer </a:t>
            </a: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embeddings for deep meaning</a:t>
            </a:r>
            <a:endParaRPr lang="en-US" sz="1050" dirty="0"/>
          </a:p>
        </p:txBody>
      </p:sp>
      <p:sp>
        <p:nvSpPr>
          <p:cNvPr id="36" name="Shape 30"/>
          <p:cNvSpPr/>
          <p:nvPr/>
        </p:nvSpPr>
        <p:spPr>
          <a:xfrm>
            <a:off x="3429000" y="2971800"/>
            <a:ext cx="2606040" cy="1691640"/>
          </a:xfrm>
          <a:prstGeom prst="roundRect">
            <a:avLst>
              <a:gd name="adj" fmla="val 8108"/>
            </a:avLst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37" name="Shape 31"/>
          <p:cNvSpPr/>
          <p:nvPr/>
        </p:nvSpPr>
        <p:spPr>
          <a:xfrm>
            <a:off x="3429000" y="2971800"/>
            <a:ext cx="2606040" cy="54864"/>
          </a:xfrm>
          <a:prstGeom prst="rect">
            <a:avLst/>
          </a:prstGeom>
          <a:solidFill>
            <a:srgbClr val="7C3AED"/>
          </a:solidFill>
          <a:ln/>
        </p:spPr>
        <p:txBody>
          <a:bodyPr/>
          <a:lstStyle/>
          <a:p>
            <a:endParaRPr lang="he-IL"/>
          </a:p>
        </p:txBody>
      </p:sp>
      <p:sp>
        <p:nvSpPr>
          <p:cNvPr id="38" name="Shape 32"/>
          <p:cNvSpPr/>
          <p:nvPr/>
        </p:nvSpPr>
        <p:spPr>
          <a:xfrm>
            <a:off x="3611880" y="3200400"/>
            <a:ext cx="457200" cy="457200"/>
          </a:xfrm>
          <a:prstGeom prst="ellipse">
            <a:avLst/>
          </a:prstGeom>
          <a:solidFill>
            <a:srgbClr val="7C3AED"/>
          </a:solidFill>
          <a:ln/>
        </p:spPr>
        <p:txBody>
          <a:bodyPr/>
          <a:lstStyle/>
          <a:p>
            <a:endParaRPr lang="he-IL"/>
          </a:p>
        </p:txBody>
      </p:sp>
      <p:pic>
        <p:nvPicPr>
          <p:cNvPr id="39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12464" y="3300984"/>
            <a:ext cx="256032" cy="256032"/>
          </a:xfrm>
          <a:prstGeom prst="rect">
            <a:avLst/>
          </a:prstGeom>
        </p:spPr>
      </p:pic>
      <p:sp>
        <p:nvSpPr>
          <p:cNvPr id="40" name="Shape 33"/>
          <p:cNvSpPr/>
          <p:nvPr/>
        </p:nvSpPr>
        <p:spPr>
          <a:xfrm>
            <a:off x="4800600" y="3246120"/>
            <a:ext cx="1051560" cy="274320"/>
          </a:xfrm>
          <a:prstGeom prst="roundRect">
            <a:avLst>
              <a:gd name="adj" fmla="val 50000"/>
            </a:avLst>
          </a:prstGeom>
          <a:solidFill>
            <a:srgbClr val="EDE9FE"/>
          </a:solidFill>
          <a:ln/>
        </p:spPr>
        <p:txBody>
          <a:bodyPr/>
          <a:lstStyle/>
          <a:p>
            <a:endParaRPr lang="he-IL"/>
          </a:p>
        </p:txBody>
      </p:sp>
      <p:sp>
        <p:nvSpPr>
          <p:cNvPr id="41" name="Text 34"/>
          <p:cNvSpPr/>
          <p:nvPr/>
        </p:nvSpPr>
        <p:spPr>
          <a:xfrm>
            <a:off x="4800600" y="3246120"/>
            <a:ext cx="1051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4C1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Behavioral</a:t>
            </a:r>
            <a:endParaRPr lang="en-US" sz="900" dirty="0"/>
          </a:p>
        </p:txBody>
      </p:sp>
      <p:sp>
        <p:nvSpPr>
          <p:cNvPr id="42" name="Text 35"/>
          <p:cNvSpPr/>
          <p:nvPr/>
        </p:nvSpPr>
        <p:spPr>
          <a:xfrm>
            <a:off x="3611880" y="3749040"/>
            <a:ext cx="2240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82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Popularity</a:t>
            </a:r>
            <a:endParaRPr lang="en-US" sz="1400" dirty="0"/>
          </a:p>
        </p:txBody>
      </p:sp>
      <p:sp>
        <p:nvSpPr>
          <p:cNvPr id="43" name="Text 36"/>
          <p:cNvSpPr/>
          <p:nvPr/>
        </p:nvSpPr>
        <p:spPr>
          <a:xfrm>
            <a:off x="3611880" y="4069080"/>
            <a:ext cx="2240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Bayesian</a:t>
            </a: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rating upon reviews count</a:t>
            </a:r>
            <a:endParaRPr lang="en-US" sz="1050" dirty="0"/>
          </a:p>
        </p:txBody>
      </p:sp>
      <p:sp>
        <p:nvSpPr>
          <p:cNvPr id="44" name="Shape 37"/>
          <p:cNvSpPr/>
          <p:nvPr/>
        </p:nvSpPr>
        <p:spPr>
          <a:xfrm>
            <a:off x="6309360" y="2971800"/>
            <a:ext cx="2606040" cy="1691640"/>
          </a:xfrm>
          <a:prstGeom prst="roundRect">
            <a:avLst>
              <a:gd name="adj" fmla="val 8108"/>
            </a:avLst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45" name="Shape 38"/>
          <p:cNvSpPr/>
          <p:nvPr/>
        </p:nvSpPr>
        <p:spPr>
          <a:xfrm>
            <a:off x="6309360" y="2971800"/>
            <a:ext cx="2606040" cy="54864"/>
          </a:xfrm>
          <a:prstGeom prst="rect">
            <a:avLst/>
          </a:prstGeom>
          <a:solidFill>
            <a:srgbClr val="8B5CF6"/>
          </a:solidFill>
          <a:ln/>
        </p:spPr>
        <p:txBody>
          <a:bodyPr/>
          <a:lstStyle/>
          <a:p>
            <a:endParaRPr lang="he-IL"/>
          </a:p>
        </p:txBody>
      </p:sp>
      <p:sp>
        <p:nvSpPr>
          <p:cNvPr id="46" name="Shape 39"/>
          <p:cNvSpPr/>
          <p:nvPr/>
        </p:nvSpPr>
        <p:spPr>
          <a:xfrm>
            <a:off x="6492240" y="3200400"/>
            <a:ext cx="457200" cy="457200"/>
          </a:xfrm>
          <a:prstGeom prst="ellipse">
            <a:avLst/>
          </a:prstGeom>
          <a:solidFill>
            <a:srgbClr val="8B5CF6"/>
          </a:solidFill>
          <a:ln/>
        </p:spPr>
        <p:txBody>
          <a:bodyPr/>
          <a:lstStyle/>
          <a:p>
            <a:endParaRPr lang="he-IL"/>
          </a:p>
        </p:txBody>
      </p:sp>
      <p:pic>
        <p:nvPicPr>
          <p:cNvPr id="47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92824" y="3300984"/>
            <a:ext cx="256032" cy="256032"/>
          </a:xfrm>
          <a:prstGeom prst="rect">
            <a:avLst/>
          </a:prstGeom>
        </p:spPr>
      </p:pic>
      <p:sp>
        <p:nvSpPr>
          <p:cNvPr id="48" name="Shape 40"/>
          <p:cNvSpPr/>
          <p:nvPr/>
        </p:nvSpPr>
        <p:spPr>
          <a:xfrm>
            <a:off x="7680960" y="3246120"/>
            <a:ext cx="1051560" cy="274320"/>
          </a:xfrm>
          <a:prstGeom prst="roundRect">
            <a:avLst>
              <a:gd name="adj" fmla="val 50000"/>
            </a:avLst>
          </a:prstGeom>
          <a:solidFill>
            <a:srgbClr val="EDE9FE"/>
          </a:solidFill>
          <a:ln/>
        </p:spPr>
        <p:txBody>
          <a:bodyPr/>
          <a:lstStyle/>
          <a:p>
            <a:endParaRPr lang="he-IL"/>
          </a:p>
        </p:txBody>
      </p:sp>
      <p:sp>
        <p:nvSpPr>
          <p:cNvPr id="49" name="Text 41"/>
          <p:cNvSpPr/>
          <p:nvPr/>
        </p:nvSpPr>
        <p:spPr>
          <a:xfrm>
            <a:off x="7680960" y="3246120"/>
            <a:ext cx="10515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/>
            <a:r>
              <a:rPr lang="en-US" sz="900" dirty="0">
                <a:solidFill>
                  <a:srgbClr val="4C1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Content</a:t>
            </a:r>
            <a:endParaRPr lang="en-US" sz="900" dirty="0"/>
          </a:p>
        </p:txBody>
      </p:sp>
      <p:sp>
        <p:nvSpPr>
          <p:cNvPr id="50" name="Text 42"/>
          <p:cNvSpPr/>
          <p:nvPr/>
        </p:nvSpPr>
        <p:spPr>
          <a:xfrm>
            <a:off x="6492240" y="3749040"/>
            <a:ext cx="2240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82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Cuisine Match</a:t>
            </a:r>
            <a:endParaRPr lang="en-US" sz="1400" dirty="0"/>
          </a:p>
        </p:txBody>
      </p:sp>
      <p:sp>
        <p:nvSpPr>
          <p:cNvPr id="51" name="Text 43"/>
          <p:cNvSpPr/>
          <p:nvPr/>
        </p:nvSpPr>
        <p:spPr>
          <a:xfrm>
            <a:off x="6492240" y="4069080"/>
            <a:ext cx="22402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Recipe auto generated cuisine classification alignment with user cuisine preferences</a:t>
            </a:r>
            <a:endParaRPr lang="en-US" sz="10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046720" y="475488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 / 18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548640" y="320040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he-IL" sz="2800" b="1" dirty="0">
                <a:solidFill>
                  <a:srgbClr val="111827"/>
                </a:solidFill>
                <a:latin typeface="Trebuchet MS" pitchFamily="34" charset="0"/>
              </a:rPr>
              <a:t>Set the Mood, Tune the Food</a:t>
            </a:r>
            <a:endParaRPr lang="en-US" sz="2800" b="1" dirty="0">
              <a:solidFill>
                <a:srgbClr val="111827"/>
              </a:solidFill>
              <a:latin typeface="Trebuchet MS" pitchFamily="34" charset="0"/>
            </a:endParaRPr>
          </a:p>
        </p:txBody>
      </p:sp>
      <p:sp>
        <p:nvSpPr>
          <p:cNvPr id="4" name="Text 2"/>
          <p:cNvSpPr/>
          <p:nvPr/>
        </p:nvSpPr>
        <p:spPr>
          <a:xfrm>
            <a:off x="548640" y="777240"/>
            <a:ext cx="8046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Adaptive Score Weights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1280160"/>
            <a:ext cx="2606040" cy="251460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6" name="Shape 4"/>
          <p:cNvSpPr/>
          <p:nvPr/>
        </p:nvSpPr>
        <p:spPr>
          <a:xfrm>
            <a:off x="1600200" y="1463040"/>
            <a:ext cx="502920" cy="502920"/>
          </a:xfrm>
          <a:prstGeom prst="ellipse">
            <a:avLst/>
          </a:prstGeom>
          <a:solidFill>
            <a:srgbClr val="7C3AED"/>
          </a:solidFill>
          <a:ln/>
        </p:spPr>
        <p:txBody>
          <a:bodyPr/>
          <a:lstStyle/>
          <a:p>
            <a:endParaRPr lang="he-IL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10842" y="1573682"/>
            <a:ext cx="281635" cy="281635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685800" y="2057400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1182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Known User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685800" y="2286000"/>
            <a:ext cx="2331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History - Behavioral-Heavy</a:t>
            </a:r>
            <a:endParaRPr lang="en-US" sz="1000" dirty="0"/>
          </a:p>
        </p:txBody>
      </p:sp>
      <p:sp>
        <p:nvSpPr>
          <p:cNvPr id="10" name="Shape 7"/>
          <p:cNvSpPr/>
          <p:nvPr/>
        </p:nvSpPr>
        <p:spPr>
          <a:xfrm>
            <a:off x="731520" y="2651760"/>
            <a:ext cx="2240280" cy="164592"/>
          </a:xfrm>
          <a:prstGeom prst="roundRect">
            <a:avLst>
              <a:gd name="adj" fmla="val 50000"/>
            </a:avLst>
          </a:prstGeom>
          <a:solidFill>
            <a:srgbClr val="F3F4F6"/>
          </a:solidFill>
          <a:ln/>
        </p:spPr>
        <p:txBody>
          <a:bodyPr/>
          <a:lstStyle/>
          <a:p>
            <a:endParaRPr lang="he-IL"/>
          </a:p>
        </p:txBody>
      </p:sp>
      <p:sp>
        <p:nvSpPr>
          <p:cNvPr id="11" name="Shape 8"/>
          <p:cNvSpPr/>
          <p:nvPr/>
        </p:nvSpPr>
        <p:spPr>
          <a:xfrm>
            <a:off x="731520" y="2651760"/>
            <a:ext cx="1568196" cy="164592"/>
          </a:xfrm>
          <a:prstGeom prst="roundRect">
            <a:avLst>
              <a:gd name="adj" fmla="val 50000"/>
            </a:avLst>
          </a:prstGeom>
          <a:solidFill>
            <a:srgbClr val="4C1D95"/>
          </a:solidFill>
          <a:ln/>
        </p:spPr>
        <p:txBody>
          <a:bodyPr/>
          <a:lstStyle/>
          <a:p>
            <a:endParaRPr lang="he-IL"/>
          </a:p>
        </p:txBody>
      </p:sp>
      <p:sp>
        <p:nvSpPr>
          <p:cNvPr id="12" name="Text 9"/>
          <p:cNvSpPr/>
          <p:nvPr/>
        </p:nvSpPr>
        <p:spPr>
          <a:xfrm>
            <a:off x="731520" y="2816352"/>
            <a:ext cx="2240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ALS / Item-CF  70%</a:t>
            </a:r>
            <a:endParaRPr lang="en-US" sz="800" dirty="0"/>
          </a:p>
        </p:txBody>
      </p:sp>
      <p:sp>
        <p:nvSpPr>
          <p:cNvPr id="13" name="Shape 10"/>
          <p:cNvSpPr/>
          <p:nvPr/>
        </p:nvSpPr>
        <p:spPr>
          <a:xfrm>
            <a:off x="731520" y="2999232"/>
            <a:ext cx="2240280" cy="164592"/>
          </a:xfrm>
          <a:prstGeom prst="roundRect">
            <a:avLst>
              <a:gd name="adj" fmla="val 50000"/>
            </a:avLst>
          </a:prstGeom>
          <a:solidFill>
            <a:srgbClr val="F3F4F6"/>
          </a:solidFill>
          <a:ln/>
        </p:spPr>
        <p:txBody>
          <a:bodyPr/>
          <a:lstStyle/>
          <a:p>
            <a:endParaRPr lang="he-IL"/>
          </a:p>
        </p:txBody>
      </p:sp>
      <p:sp>
        <p:nvSpPr>
          <p:cNvPr id="14" name="Shape 11"/>
          <p:cNvSpPr/>
          <p:nvPr/>
        </p:nvSpPr>
        <p:spPr>
          <a:xfrm>
            <a:off x="731520" y="2999232"/>
            <a:ext cx="336042" cy="164592"/>
          </a:xfrm>
          <a:prstGeom prst="roundRect">
            <a:avLst>
              <a:gd name="adj" fmla="val 50000"/>
            </a:avLst>
          </a:prstGeom>
          <a:solidFill>
            <a:srgbClr val="8B5CF6"/>
          </a:solidFill>
          <a:ln/>
        </p:spPr>
        <p:txBody>
          <a:bodyPr/>
          <a:lstStyle/>
          <a:p>
            <a:endParaRPr lang="he-IL"/>
          </a:p>
        </p:txBody>
      </p:sp>
      <p:sp>
        <p:nvSpPr>
          <p:cNvPr id="15" name="Text 12"/>
          <p:cNvSpPr/>
          <p:nvPr/>
        </p:nvSpPr>
        <p:spPr>
          <a:xfrm>
            <a:off x="731520" y="3163824"/>
            <a:ext cx="2240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Content / Semantic  15%</a:t>
            </a:r>
            <a:endParaRPr lang="en-US" sz="800" dirty="0"/>
          </a:p>
        </p:txBody>
      </p:sp>
      <p:sp>
        <p:nvSpPr>
          <p:cNvPr id="16" name="Shape 13"/>
          <p:cNvSpPr/>
          <p:nvPr/>
        </p:nvSpPr>
        <p:spPr>
          <a:xfrm>
            <a:off x="731520" y="3346704"/>
            <a:ext cx="2240280" cy="164592"/>
          </a:xfrm>
          <a:prstGeom prst="roundRect">
            <a:avLst>
              <a:gd name="adj" fmla="val 50000"/>
            </a:avLst>
          </a:prstGeom>
          <a:solidFill>
            <a:srgbClr val="F3F4F6"/>
          </a:solidFill>
          <a:ln/>
        </p:spPr>
        <p:txBody>
          <a:bodyPr/>
          <a:lstStyle/>
          <a:p>
            <a:endParaRPr lang="he-IL"/>
          </a:p>
        </p:txBody>
      </p:sp>
      <p:sp>
        <p:nvSpPr>
          <p:cNvPr id="17" name="Shape 14"/>
          <p:cNvSpPr/>
          <p:nvPr/>
        </p:nvSpPr>
        <p:spPr>
          <a:xfrm>
            <a:off x="731520" y="3346704"/>
            <a:ext cx="336042" cy="164592"/>
          </a:xfrm>
          <a:prstGeom prst="roundRect">
            <a:avLst>
              <a:gd name="adj" fmla="val 50000"/>
            </a:avLst>
          </a:prstGeom>
          <a:solidFill>
            <a:srgbClr val="C4B5FD"/>
          </a:solidFill>
          <a:ln/>
        </p:spPr>
        <p:txBody>
          <a:bodyPr/>
          <a:lstStyle/>
          <a:p>
            <a:endParaRPr lang="he-IL"/>
          </a:p>
        </p:txBody>
      </p:sp>
      <p:sp>
        <p:nvSpPr>
          <p:cNvPr id="18" name="Text 15"/>
          <p:cNvSpPr/>
          <p:nvPr/>
        </p:nvSpPr>
        <p:spPr>
          <a:xfrm>
            <a:off x="731520" y="3511296"/>
            <a:ext cx="2240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Popularity  15%</a:t>
            </a:r>
            <a:endParaRPr lang="en-US" sz="800" dirty="0"/>
          </a:p>
        </p:txBody>
      </p:sp>
      <p:sp>
        <p:nvSpPr>
          <p:cNvPr id="19" name="Shape 16"/>
          <p:cNvSpPr/>
          <p:nvPr/>
        </p:nvSpPr>
        <p:spPr>
          <a:xfrm>
            <a:off x="3429000" y="1280160"/>
            <a:ext cx="2606040" cy="251460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20" name="Shape 17"/>
          <p:cNvSpPr/>
          <p:nvPr/>
        </p:nvSpPr>
        <p:spPr>
          <a:xfrm>
            <a:off x="4480560" y="1463040"/>
            <a:ext cx="502920" cy="502920"/>
          </a:xfrm>
          <a:prstGeom prst="ellipse">
            <a:avLst/>
          </a:prstGeom>
          <a:solidFill>
            <a:srgbClr val="7C3AED"/>
          </a:solidFill>
          <a:ln/>
        </p:spPr>
        <p:txBody>
          <a:bodyPr/>
          <a:lstStyle/>
          <a:p>
            <a:endParaRPr lang="he-IL"/>
          </a:p>
        </p:txBody>
      </p:sp>
      <p:pic>
        <p:nvPicPr>
          <p:cNvPr id="21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1202" y="1573682"/>
            <a:ext cx="281635" cy="281635"/>
          </a:xfrm>
          <a:prstGeom prst="rect">
            <a:avLst/>
          </a:prstGeom>
        </p:spPr>
      </p:pic>
      <p:sp>
        <p:nvSpPr>
          <p:cNvPr id="22" name="Text 18"/>
          <p:cNvSpPr/>
          <p:nvPr/>
        </p:nvSpPr>
        <p:spPr>
          <a:xfrm>
            <a:off x="3566160" y="2057400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1182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Cold Start</a:t>
            </a:r>
            <a:endParaRPr lang="en-US" sz="1400" dirty="0"/>
          </a:p>
        </p:txBody>
      </p:sp>
      <p:sp>
        <p:nvSpPr>
          <p:cNvPr id="23" name="Text 19"/>
          <p:cNvSpPr/>
          <p:nvPr/>
        </p:nvSpPr>
        <p:spPr>
          <a:xfrm>
            <a:off x="3566160" y="2286000"/>
            <a:ext cx="2331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Preference - Content + Cuisine-Heavy</a:t>
            </a:r>
            <a:endParaRPr lang="en-US" sz="1000" dirty="0"/>
          </a:p>
        </p:txBody>
      </p:sp>
      <p:sp>
        <p:nvSpPr>
          <p:cNvPr id="24" name="Shape 20"/>
          <p:cNvSpPr/>
          <p:nvPr/>
        </p:nvSpPr>
        <p:spPr>
          <a:xfrm>
            <a:off x="3611880" y="2651760"/>
            <a:ext cx="2240280" cy="164592"/>
          </a:xfrm>
          <a:prstGeom prst="roundRect">
            <a:avLst>
              <a:gd name="adj" fmla="val 50000"/>
            </a:avLst>
          </a:prstGeom>
          <a:solidFill>
            <a:srgbClr val="F3F4F6"/>
          </a:solidFill>
          <a:ln/>
        </p:spPr>
        <p:txBody>
          <a:bodyPr/>
          <a:lstStyle/>
          <a:p>
            <a:endParaRPr lang="he-IL"/>
          </a:p>
        </p:txBody>
      </p:sp>
      <p:sp>
        <p:nvSpPr>
          <p:cNvPr id="25" name="Shape 21"/>
          <p:cNvSpPr/>
          <p:nvPr/>
        </p:nvSpPr>
        <p:spPr>
          <a:xfrm>
            <a:off x="3611880" y="2651760"/>
            <a:ext cx="224028" cy="164592"/>
          </a:xfrm>
          <a:prstGeom prst="roundRect">
            <a:avLst>
              <a:gd name="adj" fmla="val 50000"/>
            </a:avLst>
          </a:prstGeom>
          <a:solidFill>
            <a:srgbClr val="4C1D95"/>
          </a:solidFill>
          <a:ln/>
        </p:spPr>
        <p:txBody>
          <a:bodyPr/>
          <a:lstStyle/>
          <a:p>
            <a:pPr marL="0" algn="r" defTabSz="914400" rtl="1" eaLnBrk="1" latinLnBrk="0" hangingPunct="1"/>
            <a:endParaRPr lang="he-IL"/>
          </a:p>
        </p:txBody>
      </p:sp>
      <p:sp>
        <p:nvSpPr>
          <p:cNvPr id="26" name="Text 22"/>
          <p:cNvSpPr/>
          <p:nvPr/>
        </p:nvSpPr>
        <p:spPr>
          <a:xfrm>
            <a:off x="3611880" y="2816352"/>
            <a:ext cx="2240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ALS / Item-CF  10%</a:t>
            </a:r>
            <a:endParaRPr lang="en-US" sz="800" dirty="0"/>
          </a:p>
        </p:txBody>
      </p:sp>
      <p:sp>
        <p:nvSpPr>
          <p:cNvPr id="27" name="Shape 23"/>
          <p:cNvSpPr/>
          <p:nvPr/>
        </p:nvSpPr>
        <p:spPr>
          <a:xfrm>
            <a:off x="3611880" y="2999232"/>
            <a:ext cx="2240280" cy="164592"/>
          </a:xfrm>
          <a:prstGeom prst="roundRect">
            <a:avLst>
              <a:gd name="adj" fmla="val 50000"/>
            </a:avLst>
          </a:prstGeom>
          <a:solidFill>
            <a:srgbClr val="F3F4F6"/>
          </a:solidFill>
          <a:ln/>
        </p:spPr>
        <p:txBody>
          <a:bodyPr/>
          <a:lstStyle/>
          <a:p>
            <a:endParaRPr lang="he-IL"/>
          </a:p>
        </p:txBody>
      </p:sp>
      <p:sp>
        <p:nvSpPr>
          <p:cNvPr id="28" name="Shape 24"/>
          <p:cNvSpPr/>
          <p:nvPr/>
        </p:nvSpPr>
        <p:spPr>
          <a:xfrm>
            <a:off x="3611880" y="2999232"/>
            <a:ext cx="896112" cy="164592"/>
          </a:xfrm>
          <a:prstGeom prst="roundRect">
            <a:avLst>
              <a:gd name="adj" fmla="val 50000"/>
            </a:avLst>
          </a:prstGeom>
          <a:solidFill>
            <a:srgbClr val="8B5CF6"/>
          </a:solidFill>
          <a:ln/>
        </p:spPr>
        <p:txBody>
          <a:bodyPr/>
          <a:lstStyle/>
          <a:p>
            <a:pPr marL="0" algn="r" defTabSz="914400" rtl="1" eaLnBrk="1" latinLnBrk="0" hangingPunct="1"/>
            <a:endParaRPr lang="he-IL"/>
          </a:p>
        </p:txBody>
      </p:sp>
      <p:sp>
        <p:nvSpPr>
          <p:cNvPr id="29" name="Text 25"/>
          <p:cNvSpPr/>
          <p:nvPr/>
        </p:nvSpPr>
        <p:spPr>
          <a:xfrm>
            <a:off x="3611880" y="3163824"/>
            <a:ext cx="2240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Content / Semantic  40%</a:t>
            </a:r>
            <a:endParaRPr lang="en-US" sz="800" dirty="0"/>
          </a:p>
        </p:txBody>
      </p:sp>
      <p:sp>
        <p:nvSpPr>
          <p:cNvPr id="30" name="Shape 26"/>
          <p:cNvSpPr/>
          <p:nvPr/>
        </p:nvSpPr>
        <p:spPr>
          <a:xfrm>
            <a:off x="3611880" y="3346704"/>
            <a:ext cx="2240280" cy="164592"/>
          </a:xfrm>
          <a:prstGeom prst="roundRect">
            <a:avLst>
              <a:gd name="adj" fmla="val 50000"/>
            </a:avLst>
          </a:prstGeom>
          <a:solidFill>
            <a:srgbClr val="F3F4F6"/>
          </a:solidFill>
          <a:ln/>
        </p:spPr>
        <p:txBody>
          <a:bodyPr/>
          <a:lstStyle/>
          <a:p>
            <a:endParaRPr lang="he-IL"/>
          </a:p>
        </p:txBody>
      </p:sp>
      <p:sp>
        <p:nvSpPr>
          <p:cNvPr id="31" name="Shape 27"/>
          <p:cNvSpPr/>
          <p:nvPr/>
        </p:nvSpPr>
        <p:spPr>
          <a:xfrm>
            <a:off x="3611880" y="3346704"/>
            <a:ext cx="1120140" cy="164592"/>
          </a:xfrm>
          <a:prstGeom prst="roundRect">
            <a:avLst>
              <a:gd name="adj" fmla="val 50000"/>
            </a:avLst>
          </a:prstGeom>
          <a:solidFill>
            <a:srgbClr val="C4B5FD"/>
          </a:solidFill>
          <a:ln/>
        </p:spPr>
        <p:txBody>
          <a:bodyPr/>
          <a:lstStyle/>
          <a:p>
            <a:pPr marL="0" algn="r" defTabSz="914400" rtl="1" eaLnBrk="1" latinLnBrk="0" hangingPunct="1"/>
            <a:endParaRPr lang="he-IL"/>
          </a:p>
        </p:txBody>
      </p:sp>
      <p:sp>
        <p:nvSpPr>
          <p:cNvPr id="32" name="Text 28"/>
          <p:cNvSpPr/>
          <p:nvPr/>
        </p:nvSpPr>
        <p:spPr>
          <a:xfrm>
            <a:off x="3611880" y="3511296"/>
            <a:ext cx="2240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Popularity  50%</a:t>
            </a:r>
            <a:endParaRPr lang="en-US" sz="800" dirty="0"/>
          </a:p>
        </p:txBody>
      </p:sp>
      <p:sp>
        <p:nvSpPr>
          <p:cNvPr id="33" name="Shape 29"/>
          <p:cNvSpPr/>
          <p:nvPr/>
        </p:nvSpPr>
        <p:spPr>
          <a:xfrm>
            <a:off x="6309360" y="1280160"/>
            <a:ext cx="2606040" cy="2514600"/>
          </a:xfrm>
          <a:prstGeom prst="roundRect">
            <a:avLst>
              <a:gd name="adj" fmla="val 5455"/>
            </a:avLst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34" name="Shape 30"/>
          <p:cNvSpPr/>
          <p:nvPr/>
        </p:nvSpPr>
        <p:spPr>
          <a:xfrm>
            <a:off x="7360920" y="1463040"/>
            <a:ext cx="502920" cy="502920"/>
          </a:xfrm>
          <a:prstGeom prst="ellipse">
            <a:avLst/>
          </a:prstGeom>
          <a:solidFill>
            <a:srgbClr val="7C3AED"/>
          </a:solidFill>
          <a:ln/>
        </p:spPr>
        <p:txBody>
          <a:bodyPr/>
          <a:lstStyle/>
          <a:p>
            <a:endParaRPr lang="he-IL"/>
          </a:p>
        </p:txBody>
      </p:sp>
      <p:pic>
        <p:nvPicPr>
          <p:cNvPr id="3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71562" y="1573682"/>
            <a:ext cx="281635" cy="281635"/>
          </a:xfrm>
          <a:prstGeom prst="rect">
            <a:avLst/>
          </a:prstGeom>
        </p:spPr>
      </p:pic>
      <p:sp>
        <p:nvSpPr>
          <p:cNvPr id="36" name="Text 31"/>
          <p:cNvSpPr/>
          <p:nvPr/>
        </p:nvSpPr>
        <p:spPr>
          <a:xfrm>
            <a:off x="6446520" y="2057400"/>
            <a:ext cx="2331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1182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Search Query</a:t>
            </a:r>
            <a:endParaRPr lang="en-US" sz="1400" dirty="0"/>
          </a:p>
        </p:txBody>
      </p:sp>
      <p:sp>
        <p:nvSpPr>
          <p:cNvPr id="37" name="Text 32"/>
          <p:cNvSpPr/>
          <p:nvPr/>
        </p:nvSpPr>
        <p:spPr>
          <a:xfrm>
            <a:off x="6446520" y="2286000"/>
            <a:ext cx="233172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Intent - Text + Semantic-Heavy</a:t>
            </a:r>
            <a:endParaRPr lang="en-US" sz="1000" dirty="0"/>
          </a:p>
        </p:txBody>
      </p:sp>
      <p:sp>
        <p:nvSpPr>
          <p:cNvPr id="38" name="Shape 33"/>
          <p:cNvSpPr/>
          <p:nvPr/>
        </p:nvSpPr>
        <p:spPr>
          <a:xfrm>
            <a:off x="6492240" y="2651760"/>
            <a:ext cx="2240280" cy="164592"/>
          </a:xfrm>
          <a:prstGeom prst="roundRect">
            <a:avLst>
              <a:gd name="adj" fmla="val 50000"/>
            </a:avLst>
          </a:prstGeom>
          <a:solidFill>
            <a:srgbClr val="F3F4F6"/>
          </a:solidFill>
          <a:ln/>
        </p:spPr>
        <p:txBody>
          <a:bodyPr/>
          <a:lstStyle/>
          <a:p>
            <a:endParaRPr lang="he-IL"/>
          </a:p>
        </p:txBody>
      </p:sp>
      <p:sp>
        <p:nvSpPr>
          <p:cNvPr id="40" name="Text 35"/>
          <p:cNvSpPr/>
          <p:nvPr/>
        </p:nvSpPr>
        <p:spPr>
          <a:xfrm>
            <a:off x="6492240" y="2816352"/>
            <a:ext cx="2240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ALS / Item-CF  0%</a:t>
            </a:r>
            <a:endParaRPr lang="en-US" sz="800" dirty="0"/>
          </a:p>
        </p:txBody>
      </p:sp>
      <p:sp>
        <p:nvSpPr>
          <p:cNvPr id="41" name="Shape 36"/>
          <p:cNvSpPr/>
          <p:nvPr/>
        </p:nvSpPr>
        <p:spPr>
          <a:xfrm>
            <a:off x="6492240" y="2999232"/>
            <a:ext cx="2240280" cy="164592"/>
          </a:xfrm>
          <a:prstGeom prst="roundRect">
            <a:avLst>
              <a:gd name="adj" fmla="val 50000"/>
            </a:avLst>
          </a:prstGeom>
          <a:solidFill>
            <a:srgbClr val="F3F4F6"/>
          </a:solidFill>
          <a:ln/>
        </p:spPr>
        <p:txBody>
          <a:bodyPr/>
          <a:lstStyle/>
          <a:p>
            <a:endParaRPr lang="he-IL"/>
          </a:p>
        </p:txBody>
      </p:sp>
      <p:sp>
        <p:nvSpPr>
          <p:cNvPr id="42" name="Shape 37"/>
          <p:cNvSpPr/>
          <p:nvPr/>
        </p:nvSpPr>
        <p:spPr>
          <a:xfrm>
            <a:off x="6492240" y="2999232"/>
            <a:ext cx="1839774" cy="164592"/>
          </a:xfrm>
          <a:prstGeom prst="roundRect">
            <a:avLst>
              <a:gd name="adj" fmla="val 50000"/>
            </a:avLst>
          </a:prstGeom>
          <a:solidFill>
            <a:srgbClr val="8B5CF6"/>
          </a:solidFill>
          <a:ln/>
        </p:spPr>
        <p:txBody>
          <a:bodyPr/>
          <a:lstStyle/>
          <a:p>
            <a:endParaRPr lang="he-IL"/>
          </a:p>
        </p:txBody>
      </p:sp>
      <p:sp>
        <p:nvSpPr>
          <p:cNvPr id="43" name="Text 38"/>
          <p:cNvSpPr/>
          <p:nvPr/>
        </p:nvSpPr>
        <p:spPr>
          <a:xfrm>
            <a:off x="6492240" y="3163824"/>
            <a:ext cx="2240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Content / Semantic  70%</a:t>
            </a:r>
            <a:endParaRPr lang="en-US" sz="800" dirty="0"/>
          </a:p>
        </p:txBody>
      </p:sp>
      <p:sp>
        <p:nvSpPr>
          <p:cNvPr id="44" name="Shape 39"/>
          <p:cNvSpPr/>
          <p:nvPr/>
        </p:nvSpPr>
        <p:spPr>
          <a:xfrm>
            <a:off x="6492240" y="3346704"/>
            <a:ext cx="2240280" cy="164592"/>
          </a:xfrm>
          <a:prstGeom prst="roundRect">
            <a:avLst>
              <a:gd name="adj" fmla="val 50000"/>
            </a:avLst>
          </a:prstGeom>
          <a:solidFill>
            <a:srgbClr val="F3F4F6"/>
          </a:solidFill>
          <a:ln/>
        </p:spPr>
        <p:txBody>
          <a:bodyPr/>
          <a:lstStyle/>
          <a:p>
            <a:endParaRPr lang="he-IL"/>
          </a:p>
        </p:txBody>
      </p:sp>
      <p:sp>
        <p:nvSpPr>
          <p:cNvPr id="45" name="Shape 40"/>
          <p:cNvSpPr/>
          <p:nvPr/>
        </p:nvSpPr>
        <p:spPr>
          <a:xfrm>
            <a:off x="6492240" y="3346704"/>
            <a:ext cx="868680" cy="164592"/>
          </a:xfrm>
          <a:prstGeom prst="roundRect">
            <a:avLst>
              <a:gd name="adj" fmla="val 50000"/>
            </a:avLst>
          </a:prstGeom>
          <a:solidFill>
            <a:srgbClr val="C4B5FD"/>
          </a:solidFill>
          <a:ln/>
        </p:spPr>
        <p:txBody>
          <a:bodyPr/>
          <a:lstStyle/>
          <a:p>
            <a:endParaRPr lang="he-IL"/>
          </a:p>
        </p:txBody>
      </p:sp>
      <p:sp>
        <p:nvSpPr>
          <p:cNvPr id="46" name="Text 41"/>
          <p:cNvSpPr/>
          <p:nvPr/>
        </p:nvSpPr>
        <p:spPr>
          <a:xfrm>
            <a:off x="6492240" y="3511296"/>
            <a:ext cx="224028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Popularity  30%</a:t>
            </a:r>
            <a:endParaRPr lang="en-US" sz="800" dirty="0"/>
          </a:p>
        </p:txBody>
      </p:sp>
      <p:sp>
        <p:nvSpPr>
          <p:cNvPr id="47" name="Shape 42"/>
          <p:cNvSpPr/>
          <p:nvPr/>
        </p:nvSpPr>
        <p:spPr>
          <a:xfrm>
            <a:off x="548640" y="4023360"/>
            <a:ext cx="8046720" cy="731520"/>
          </a:xfrm>
          <a:prstGeom prst="roundRect">
            <a:avLst>
              <a:gd name="adj" fmla="val 25000"/>
            </a:avLst>
          </a:prstGeom>
          <a:solidFill>
            <a:srgbClr val="EDE9FE"/>
          </a:solidFill>
          <a:ln w="6350">
            <a:solidFill>
              <a:srgbClr val="E5E7EB"/>
            </a:solidFill>
            <a:prstDash val="solid"/>
          </a:ln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48" name="Shape 43"/>
          <p:cNvSpPr/>
          <p:nvPr/>
        </p:nvSpPr>
        <p:spPr>
          <a:xfrm>
            <a:off x="731520" y="4183380"/>
            <a:ext cx="365760" cy="365760"/>
          </a:xfrm>
          <a:prstGeom prst="ellipse">
            <a:avLst/>
          </a:prstGeom>
          <a:solidFill>
            <a:srgbClr val="7C3AED"/>
          </a:solidFill>
          <a:ln/>
        </p:spPr>
        <p:txBody>
          <a:bodyPr/>
          <a:lstStyle/>
          <a:p>
            <a:endParaRPr lang="he-IL"/>
          </a:p>
        </p:txBody>
      </p:sp>
      <p:pic>
        <p:nvPicPr>
          <p:cNvPr id="4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1987" y="4263847"/>
            <a:ext cx="204826" cy="204826"/>
          </a:xfrm>
          <a:prstGeom prst="rect">
            <a:avLst/>
          </a:prstGeom>
        </p:spPr>
      </p:pic>
      <p:sp>
        <p:nvSpPr>
          <p:cNvPr id="50" name="Text 44"/>
          <p:cNvSpPr/>
          <p:nvPr/>
        </p:nvSpPr>
        <p:spPr>
          <a:xfrm>
            <a:off x="1234441" y="4137660"/>
            <a:ext cx="4543212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user can also choose the recommendation type (Auto / Behavioral / Content) to override the default weighting.</a:t>
            </a:r>
            <a:endParaRPr lang="en-US" sz="1000" dirty="0"/>
          </a:p>
        </p:txBody>
      </p:sp>
      <p:pic>
        <p:nvPicPr>
          <p:cNvPr id="56" name="תמונה 55">
            <a:extLst>
              <a:ext uri="{FF2B5EF4-FFF2-40B4-BE49-F238E27FC236}">
                <a16:creationId xmlns:a16="http://schemas.microsoft.com/office/drawing/2014/main" id="{CB40C4C3-0548-A8FB-2B04-939819DD18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77147" y="4126266"/>
            <a:ext cx="2018718" cy="52570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4C1D9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58000" y="274320"/>
            <a:ext cx="2286000" cy="2286000"/>
          </a:xfrm>
          <a:prstGeom prst="ellipse">
            <a:avLst/>
          </a:prstGeom>
          <a:solidFill>
            <a:srgbClr val="7C3AED">
              <a:alpha val="70000"/>
            </a:srgbClr>
          </a:solidFill>
          <a:ln/>
        </p:spPr>
        <p:txBody>
          <a:bodyPr/>
          <a:lstStyle/>
          <a:p>
            <a:endParaRPr lang="he-IL"/>
          </a:p>
        </p:txBody>
      </p:sp>
      <p:sp>
        <p:nvSpPr>
          <p:cNvPr id="3" name="Shape 1"/>
          <p:cNvSpPr/>
          <p:nvPr/>
        </p:nvSpPr>
        <p:spPr>
          <a:xfrm>
            <a:off x="182880" y="3200400"/>
            <a:ext cx="1371600" cy="1371600"/>
          </a:xfrm>
          <a:prstGeom prst="ellipse">
            <a:avLst/>
          </a:prstGeom>
          <a:solidFill>
            <a:srgbClr val="8B5CF6">
              <a:alpha val="65000"/>
            </a:srgbClr>
          </a:solidFill>
          <a:ln/>
        </p:spPr>
        <p:txBody>
          <a:bodyPr/>
          <a:lstStyle/>
          <a:p>
            <a:endParaRPr lang="he-IL"/>
          </a:p>
        </p:txBody>
      </p:sp>
      <p:sp>
        <p:nvSpPr>
          <p:cNvPr id="4" name="Shape 2"/>
          <p:cNvSpPr/>
          <p:nvPr/>
        </p:nvSpPr>
        <p:spPr>
          <a:xfrm>
            <a:off x="4069080" y="1097280"/>
            <a:ext cx="731520" cy="731520"/>
          </a:xfrm>
          <a:prstGeom prst="ellipse">
            <a:avLst/>
          </a:prstGeom>
          <a:solidFill>
            <a:srgbClr val="7C3AED"/>
          </a:solidFill>
          <a:ln/>
        </p:spPr>
        <p:txBody>
          <a:bodyPr/>
          <a:lstStyle/>
          <a:p>
            <a:endParaRPr lang="he-IL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30014" y="1258214"/>
            <a:ext cx="409651" cy="409651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914400" y="2011680"/>
            <a:ext cx="73152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Thank You!</a:t>
            </a:r>
            <a:endParaRPr lang="en-US" sz="4400" dirty="0"/>
          </a:p>
        </p:txBody>
      </p:sp>
      <p:sp>
        <p:nvSpPr>
          <p:cNvPr id="7" name="Text 4"/>
          <p:cNvSpPr/>
          <p:nvPr/>
        </p:nvSpPr>
        <p:spPr>
          <a:xfrm>
            <a:off x="914400" y="292608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dirty="0">
                <a:solidFill>
                  <a:srgbClr val="C4B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Questions?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914400" y="41148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A78B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Reci.py - A Smart Recipe Recommender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101"/>
          <p:cNvSpPr/>
          <p:nvPr/>
        </p:nvSpPr>
        <p:spPr>
          <a:xfrm>
            <a:off x="548640" y="300000"/>
            <a:ext cx="7000000" cy="52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11182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 Bit of Motivation…</a:t>
            </a:r>
          </a:p>
        </p:txBody>
      </p:sp>
      <p:sp>
        <p:nvSpPr>
          <p:cNvPr id="125" name="T125"/>
          <p:cNvSpPr/>
          <p:nvPr/>
        </p:nvSpPr>
        <p:spPr>
          <a:xfrm>
            <a:off x="8046720" y="47548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18</a:t>
            </a:r>
          </a:p>
        </p:txBody>
      </p:sp>
      <p:pic>
        <p:nvPicPr>
          <p:cNvPr id="4" name="Create_a_second_funny_cinem">
            <a:hlinkClick r:id="" action="ppaction://media"/>
            <a:extLst>
              <a:ext uri="{FF2B5EF4-FFF2-40B4-BE49-F238E27FC236}">
                <a16:creationId xmlns:a16="http://schemas.microsoft.com/office/drawing/2014/main" id="{FD427EC7-A4E4-BA8F-5E60-4C3CB0D2047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622DE6D1-5742-C66B-FF4E-A4B64A9882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T101">
            <a:extLst>
              <a:ext uri="{FF2B5EF4-FFF2-40B4-BE49-F238E27FC236}">
                <a16:creationId xmlns:a16="http://schemas.microsoft.com/office/drawing/2014/main" id="{84407856-FDD4-5D5F-45F9-76320B5B9574}"/>
              </a:ext>
            </a:extLst>
          </p:cNvPr>
          <p:cNvSpPr/>
          <p:nvPr/>
        </p:nvSpPr>
        <p:spPr>
          <a:xfrm>
            <a:off x="548640" y="300000"/>
            <a:ext cx="7000000" cy="52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11182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 Bit of Motivation</a:t>
            </a:r>
          </a:p>
        </p:txBody>
      </p:sp>
      <p:sp>
        <p:nvSpPr>
          <p:cNvPr id="102" name="T102">
            <a:extLst>
              <a:ext uri="{FF2B5EF4-FFF2-40B4-BE49-F238E27FC236}">
                <a16:creationId xmlns:a16="http://schemas.microsoft.com/office/drawing/2014/main" id="{1ECA8F00-BF21-DF12-33EF-711F99A304B3}"/>
              </a:ext>
            </a:extLst>
          </p:cNvPr>
          <p:cNvSpPr/>
          <p:nvPr/>
        </p:nvSpPr>
        <p:spPr>
          <a:xfrm>
            <a:off x="548640" y="860000"/>
            <a:ext cx="8046720" cy="40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i="1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Picture a very normal weeknight in a very normal kitchen-</a:t>
            </a:r>
          </a:p>
        </p:txBody>
      </p:sp>
      <p:sp>
        <p:nvSpPr>
          <p:cNvPr id="103" name="Card103">
            <a:extLst>
              <a:ext uri="{FF2B5EF4-FFF2-40B4-BE49-F238E27FC236}">
                <a16:creationId xmlns:a16="http://schemas.microsoft.com/office/drawing/2014/main" id="{10207B0B-06BD-AA2A-1C17-D2BFCBEDE6A5}"/>
              </a:ext>
            </a:extLst>
          </p:cNvPr>
          <p:cNvSpPr/>
          <p:nvPr/>
        </p:nvSpPr>
        <p:spPr>
          <a:xfrm>
            <a:off x="548640" y="1340000"/>
            <a:ext cx="2529840" cy="202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" name="Circle104">
            <a:extLst>
              <a:ext uri="{FF2B5EF4-FFF2-40B4-BE49-F238E27FC236}">
                <a16:creationId xmlns:a16="http://schemas.microsoft.com/office/drawing/2014/main" id="{0C037CA1-BEB3-0D4A-A79D-6BF687E60CC0}"/>
              </a:ext>
            </a:extLst>
          </p:cNvPr>
          <p:cNvSpPr/>
          <p:nvPr/>
        </p:nvSpPr>
        <p:spPr>
          <a:xfrm>
            <a:off x="788640" y="1560000"/>
            <a:ext cx="520700" cy="520700"/>
          </a:xfrm>
          <a:prstGeom prst="ellipse">
            <a:avLst/>
          </a:prstGeom>
          <a:solidFill>
            <a:srgbClr val="7C3AE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05" name="Pic105">
            <a:extLst>
              <a:ext uri="{FF2B5EF4-FFF2-40B4-BE49-F238E27FC236}">
                <a16:creationId xmlns:a16="http://schemas.microsoft.com/office/drawing/2014/main" id="{303382A2-6B65-4192-7183-EAA07225B6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815" y="1690175"/>
            <a:ext cx="260350" cy="260350"/>
          </a:xfrm>
          <a:prstGeom prst="rect">
            <a:avLst/>
          </a:prstGeom>
        </p:spPr>
      </p:pic>
      <p:sp>
        <p:nvSpPr>
          <p:cNvPr id="106" name="T106">
            <a:extLst>
              <a:ext uri="{FF2B5EF4-FFF2-40B4-BE49-F238E27FC236}">
                <a16:creationId xmlns:a16="http://schemas.microsoft.com/office/drawing/2014/main" id="{8D4B0E3E-D92C-88E3-5AE8-BCC3794F441F}"/>
              </a:ext>
            </a:extLst>
          </p:cNvPr>
          <p:cNvSpPr/>
          <p:nvPr/>
        </p:nvSpPr>
        <p:spPr>
          <a:xfrm>
            <a:off x="788640" y="2180000"/>
            <a:ext cx="2049840" cy="24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spc="40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6:30 PM</a:t>
            </a:r>
          </a:p>
        </p:txBody>
      </p:sp>
      <p:sp>
        <p:nvSpPr>
          <p:cNvPr id="107" name="T107">
            <a:extLst>
              <a:ext uri="{FF2B5EF4-FFF2-40B4-BE49-F238E27FC236}">
                <a16:creationId xmlns:a16="http://schemas.microsoft.com/office/drawing/2014/main" id="{A4FEBA30-8AE8-F98B-AFBD-B8D6C47408F7}"/>
              </a:ext>
            </a:extLst>
          </p:cNvPr>
          <p:cNvSpPr/>
          <p:nvPr/>
        </p:nvSpPr>
        <p:spPr>
          <a:xfrm>
            <a:off x="788640" y="2420000"/>
            <a:ext cx="2089840" cy="52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11182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Fridge Standoff</a:t>
            </a:r>
          </a:p>
        </p:txBody>
      </p:sp>
      <p:sp>
        <p:nvSpPr>
          <p:cNvPr id="108" name="T108">
            <a:extLst>
              <a:ext uri="{FF2B5EF4-FFF2-40B4-BE49-F238E27FC236}">
                <a16:creationId xmlns:a16="http://schemas.microsoft.com/office/drawing/2014/main" id="{45662C26-FC90-2FFF-95BC-14D6C03E7970}"/>
              </a:ext>
            </a:extLst>
          </p:cNvPr>
          <p:cNvSpPr/>
          <p:nvPr/>
        </p:nvSpPr>
        <p:spPr>
          <a:xfrm>
            <a:off x="788640" y="2940000"/>
            <a:ext cx="2089840" cy="38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Hungry, fridge full, brain totally blank.</a:t>
            </a:r>
          </a:p>
        </p:txBody>
      </p:sp>
      <p:sp>
        <p:nvSpPr>
          <p:cNvPr id="109" name="Card109">
            <a:extLst>
              <a:ext uri="{FF2B5EF4-FFF2-40B4-BE49-F238E27FC236}">
                <a16:creationId xmlns:a16="http://schemas.microsoft.com/office/drawing/2014/main" id="{6B4AE941-027B-2F73-1ADD-74B284A8E8E0}"/>
              </a:ext>
            </a:extLst>
          </p:cNvPr>
          <p:cNvSpPr/>
          <p:nvPr/>
        </p:nvSpPr>
        <p:spPr>
          <a:xfrm>
            <a:off x="3307080" y="1340000"/>
            <a:ext cx="2529840" cy="202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0" name="Circle110">
            <a:extLst>
              <a:ext uri="{FF2B5EF4-FFF2-40B4-BE49-F238E27FC236}">
                <a16:creationId xmlns:a16="http://schemas.microsoft.com/office/drawing/2014/main" id="{71BD94BC-6CE9-DC57-7047-64CD154A093C}"/>
              </a:ext>
            </a:extLst>
          </p:cNvPr>
          <p:cNvSpPr/>
          <p:nvPr/>
        </p:nvSpPr>
        <p:spPr>
          <a:xfrm>
            <a:off x="3547080" y="1560000"/>
            <a:ext cx="520700" cy="520700"/>
          </a:xfrm>
          <a:prstGeom prst="ellipse">
            <a:avLst/>
          </a:prstGeom>
          <a:solidFill>
            <a:srgbClr val="7C3AE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11" name="Pic111">
            <a:extLst>
              <a:ext uri="{FF2B5EF4-FFF2-40B4-BE49-F238E27FC236}">
                <a16:creationId xmlns:a16="http://schemas.microsoft.com/office/drawing/2014/main" id="{15E5EC58-C3B1-2B37-74E5-4C3913834A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7255" y="1690175"/>
            <a:ext cx="260350" cy="260350"/>
          </a:xfrm>
          <a:prstGeom prst="rect">
            <a:avLst/>
          </a:prstGeom>
        </p:spPr>
      </p:pic>
      <p:sp>
        <p:nvSpPr>
          <p:cNvPr id="112" name="T112">
            <a:extLst>
              <a:ext uri="{FF2B5EF4-FFF2-40B4-BE49-F238E27FC236}">
                <a16:creationId xmlns:a16="http://schemas.microsoft.com/office/drawing/2014/main" id="{A043F62D-1368-DD26-E89C-B27B0174072C}"/>
              </a:ext>
            </a:extLst>
          </p:cNvPr>
          <p:cNvSpPr/>
          <p:nvPr/>
        </p:nvSpPr>
        <p:spPr>
          <a:xfrm>
            <a:off x="3547080" y="2180000"/>
            <a:ext cx="2049840" cy="24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spc="40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6:50 PM</a:t>
            </a:r>
          </a:p>
        </p:txBody>
      </p:sp>
      <p:sp>
        <p:nvSpPr>
          <p:cNvPr id="113" name="T113">
            <a:extLst>
              <a:ext uri="{FF2B5EF4-FFF2-40B4-BE49-F238E27FC236}">
                <a16:creationId xmlns:a16="http://schemas.microsoft.com/office/drawing/2014/main" id="{AF6906A8-AC49-560D-BA31-51A4BE6A962F}"/>
              </a:ext>
            </a:extLst>
          </p:cNvPr>
          <p:cNvSpPr/>
          <p:nvPr/>
        </p:nvSpPr>
        <p:spPr>
          <a:xfrm>
            <a:off x="3547080" y="2420000"/>
            <a:ext cx="2089840" cy="52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11182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Endless Scroll</a:t>
            </a:r>
          </a:p>
        </p:txBody>
      </p:sp>
      <p:sp>
        <p:nvSpPr>
          <p:cNvPr id="114" name="T114">
            <a:extLst>
              <a:ext uri="{FF2B5EF4-FFF2-40B4-BE49-F238E27FC236}">
                <a16:creationId xmlns:a16="http://schemas.microsoft.com/office/drawing/2014/main" id="{7D5B7DE7-9CD5-C82E-E988-B7F6E5B6024C}"/>
              </a:ext>
            </a:extLst>
          </p:cNvPr>
          <p:cNvSpPr/>
          <p:nvPr/>
        </p:nvSpPr>
        <p:spPr>
          <a:xfrm>
            <a:off x="3547080" y="2940000"/>
            <a:ext cx="2089840" cy="38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tabs deep, buried under 900-word life stories.</a:t>
            </a:r>
          </a:p>
        </p:txBody>
      </p:sp>
      <p:sp>
        <p:nvSpPr>
          <p:cNvPr id="115" name="Card115">
            <a:extLst>
              <a:ext uri="{FF2B5EF4-FFF2-40B4-BE49-F238E27FC236}">
                <a16:creationId xmlns:a16="http://schemas.microsoft.com/office/drawing/2014/main" id="{B1CDEC0F-D636-6CFD-7D1D-4CD8BD5012DE}"/>
              </a:ext>
            </a:extLst>
          </p:cNvPr>
          <p:cNvSpPr/>
          <p:nvPr/>
        </p:nvSpPr>
        <p:spPr>
          <a:xfrm>
            <a:off x="6065520" y="1340000"/>
            <a:ext cx="2529840" cy="2020000"/>
          </a:xfrm>
          <a:prstGeom prst="roundRect">
            <a:avLst>
              <a:gd name="adj" fmla="val 8000"/>
            </a:avLst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16" name="Circle116">
            <a:extLst>
              <a:ext uri="{FF2B5EF4-FFF2-40B4-BE49-F238E27FC236}">
                <a16:creationId xmlns:a16="http://schemas.microsoft.com/office/drawing/2014/main" id="{91F36298-066C-9F69-1C6D-79000E88723F}"/>
              </a:ext>
            </a:extLst>
          </p:cNvPr>
          <p:cNvSpPr/>
          <p:nvPr/>
        </p:nvSpPr>
        <p:spPr>
          <a:xfrm>
            <a:off x="6305520" y="1560000"/>
            <a:ext cx="520700" cy="520700"/>
          </a:xfrm>
          <a:prstGeom prst="ellipse">
            <a:avLst/>
          </a:prstGeom>
          <a:solidFill>
            <a:srgbClr val="7C3AE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17" name="Pic117">
            <a:extLst>
              <a:ext uri="{FF2B5EF4-FFF2-40B4-BE49-F238E27FC236}">
                <a16:creationId xmlns:a16="http://schemas.microsoft.com/office/drawing/2014/main" id="{3E58C4B5-81C4-3C9E-732E-839119848B4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5695" y="1690175"/>
            <a:ext cx="260350" cy="260350"/>
          </a:xfrm>
          <a:prstGeom prst="rect">
            <a:avLst/>
          </a:prstGeom>
        </p:spPr>
      </p:pic>
      <p:sp>
        <p:nvSpPr>
          <p:cNvPr id="118" name="T118">
            <a:extLst>
              <a:ext uri="{FF2B5EF4-FFF2-40B4-BE49-F238E27FC236}">
                <a16:creationId xmlns:a16="http://schemas.microsoft.com/office/drawing/2014/main" id="{C25588AA-891C-7160-6B30-531AACF2A406}"/>
              </a:ext>
            </a:extLst>
          </p:cNvPr>
          <p:cNvSpPr/>
          <p:nvPr/>
        </p:nvSpPr>
        <p:spPr>
          <a:xfrm>
            <a:off x="6305520" y="2180000"/>
            <a:ext cx="2049840" cy="24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b="1" spc="40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7:20 PM</a:t>
            </a:r>
          </a:p>
        </p:txBody>
      </p:sp>
      <p:sp>
        <p:nvSpPr>
          <p:cNvPr id="119" name="T119">
            <a:extLst>
              <a:ext uri="{FF2B5EF4-FFF2-40B4-BE49-F238E27FC236}">
                <a16:creationId xmlns:a16="http://schemas.microsoft.com/office/drawing/2014/main" id="{5E3D71B7-C5AC-6F4C-BF7E-FC1159FF4192}"/>
              </a:ext>
            </a:extLst>
          </p:cNvPr>
          <p:cNvSpPr/>
          <p:nvPr/>
        </p:nvSpPr>
        <p:spPr>
          <a:xfrm>
            <a:off x="6305520" y="2420000"/>
            <a:ext cx="2089840" cy="52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350" b="1" dirty="0">
                <a:solidFill>
                  <a:srgbClr val="11182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“Let’s Just Order In”</a:t>
            </a:r>
          </a:p>
        </p:txBody>
      </p:sp>
      <p:sp>
        <p:nvSpPr>
          <p:cNvPr id="120" name="T120">
            <a:extLst>
              <a:ext uri="{FF2B5EF4-FFF2-40B4-BE49-F238E27FC236}">
                <a16:creationId xmlns:a16="http://schemas.microsoft.com/office/drawing/2014/main" id="{505AC12F-C95D-0390-02A7-56356B2EFD6E}"/>
              </a:ext>
            </a:extLst>
          </p:cNvPr>
          <p:cNvSpPr/>
          <p:nvPr/>
        </p:nvSpPr>
        <p:spPr>
          <a:xfrm>
            <a:off x="6305520" y="2940000"/>
            <a:ext cx="2089840" cy="38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Defeated again - that’s takeout four nights running.</a:t>
            </a:r>
          </a:p>
        </p:txBody>
      </p:sp>
      <p:sp>
        <p:nvSpPr>
          <p:cNvPr id="121" name="Card121">
            <a:extLst>
              <a:ext uri="{FF2B5EF4-FFF2-40B4-BE49-F238E27FC236}">
                <a16:creationId xmlns:a16="http://schemas.microsoft.com/office/drawing/2014/main" id="{A986B847-30C4-534A-AAEB-ADA8BC02053C}"/>
              </a:ext>
            </a:extLst>
          </p:cNvPr>
          <p:cNvSpPr/>
          <p:nvPr/>
        </p:nvSpPr>
        <p:spPr>
          <a:xfrm>
            <a:off x="548640" y="3480000"/>
            <a:ext cx="8046720" cy="1170000"/>
          </a:xfrm>
          <a:prstGeom prst="roundRect">
            <a:avLst>
              <a:gd name="adj" fmla="val 8000"/>
            </a:avLst>
          </a:prstGeom>
          <a:solidFill>
            <a:srgbClr val="EDE9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2" name="Circle122">
            <a:extLst>
              <a:ext uri="{FF2B5EF4-FFF2-40B4-BE49-F238E27FC236}">
                <a16:creationId xmlns:a16="http://schemas.microsoft.com/office/drawing/2014/main" id="{D5C563A4-4E00-3593-A7EA-FBC84C0440F8}"/>
              </a:ext>
            </a:extLst>
          </p:cNvPr>
          <p:cNvSpPr/>
          <p:nvPr/>
        </p:nvSpPr>
        <p:spPr>
          <a:xfrm>
            <a:off x="848640" y="3734800"/>
            <a:ext cx="660400" cy="660400"/>
          </a:xfrm>
          <a:prstGeom prst="ellipse">
            <a:avLst/>
          </a:prstGeom>
          <a:solidFill>
            <a:srgbClr val="7C3AE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23" name="Pic123">
            <a:extLst>
              <a:ext uri="{FF2B5EF4-FFF2-40B4-BE49-F238E27FC236}">
                <a16:creationId xmlns:a16="http://schemas.microsoft.com/office/drawing/2014/main" id="{886DD1D9-E489-32BE-BBF8-EE25117E22F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3740" y="3899900"/>
            <a:ext cx="330200" cy="330200"/>
          </a:xfrm>
          <a:prstGeom prst="rect">
            <a:avLst/>
          </a:prstGeom>
        </p:spPr>
      </p:pic>
      <p:sp>
        <p:nvSpPr>
          <p:cNvPr id="124" name="T124">
            <a:extLst>
              <a:ext uri="{FF2B5EF4-FFF2-40B4-BE49-F238E27FC236}">
                <a16:creationId xmlns:a16="http://schemas.microsoft.com/office/drawing/2014/main" id="{6933517D-146C-E1DB-8D8D-BD98D775848A}"/>
              </a:ext>
            </a:extLst>
          </p:cNvPr>
          <p:cNvSpPr/>
          <p:nvPr/>
        </p:nvSpPr>
        <p:spPr>
          <a:xfrm>
            <a:off x="1739040" y="3730000"/>
            <a:ext cx="6596320" cy="70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400" b="1" dirty="0">
                <a:solidFill>
                  <a:srgbClr val="7C3AED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Enter Reci.py - your 7:20 PM hero.</a:t>
            </a:r>
          </a:p>
          <a:p>
            <a:pPr marL="0" indent="0" algn="l">
              <a:lnSpc>
                <a:spcPct val="104000"/>
              </a:lnSpc>
              <a:spcBef>
                <a:spcPts val="600"/>
              </a:spcBef>
              <a:buNone/>
            </a:pPr>
            <a:r>
              <a:rPr lang="en-US" sz="12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Tell it what you love, and it serves the right recipe </a:t>
            </a:r>
            <a:r>
              <a:rPr lang="en-US" sz="1200" b="1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you</a:t>
            </a:r>
            <a:r>
              <a:rPr lang="en-US" sz="1200" dirty="0">
                <a:solidFill>
                  <a:srgbClr val="37415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! right now. No endless scrolling, no 900-word backstories, no pizza guilt.</a:t>
            </a:r>
          </a:p>
        </p:txBody>
      </p:sp>
      <p:sp>
        <p:nvSpPr>
          <p:cNvPr id="125" name="T125">
            <a:extLst>
              <a:ext uri="{FF2B5EF4-FFF2-40B4-BE49-F238E27FC236}">
                <a16:creationId xmlns:a16="http://schemas.microsoft.com/office/drawing/2014/main" id="{313BC36E-8A88-F41A-1AD9-2D036F4535D2}"/>
              </a:ext>
            </a:extLst>
          </p:cNvPr>
          <p:cNvSpPr/>
          <p:nvPr/>
        </p:nvSpPr>
        <p:spPr>
          <a:xfrm>
            <a:off x="8046720" y="47548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18</a:t>
            </a:r>
          </a:p>
        </p:txBody>
      </p:sp>
    </p:spTree>
    <p:extLst>
      <p:ext uri="{BB962C8B-B14F-4D97-AF65-F5344CB8AC3E}">
        <p14:creationId xmlns:p14="http://schemas.microsoft.com/office/powerpoint/2010/main" val="2633272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AA1DBD-A4C6-D899-D551-AF6D7D7C6C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4404C80C-5AA8-DAA4-69CC-906457A7BA86}"/>
              </a:ext>
            </a:extLst>
          </p:cNvPr>
          <p:cNvSpPr/>
          <p:nvPr/>
        </p:nvSpPr>
        <p:spPr>
          <a:xfrm>
            <a:off x="8046720" y="4754880"/>
            <a:ext cx="914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18</a:t>
            </a:r>
            <a:endParaRPr lang="en-US" sz="900" dirty="0"/>
          </a:p>
        </p:txBody>
      </p:sp>
      <p:sp>
        <p:nvSpPr>
          <p:cNvPr id="3" name="Text 1">
            <a:extLst>
              <a:ext uri="{FF2B5EF4-FFF2-40B4-BE49-F238E27FC236}">
                <a16:creationId xmlns:a16="http://schemas.microsoft.com/office/drawing/2014/main" id="{7D499AFD-D7F7-CC03-F900-DAEDB5290BDA}"/>
              </a:ext>
            </a:extLst>
          </p:cNvPr>
          <p:cNvSpPr/>
          <p:nvPr/>
        </p:nvSpPr>
        <p:spPr>
          <a:xfrm>
            <a:off x="548640" y="320040"/>
            <a:ext cx="80467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1182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We Are Working On</a:t>
            </a:r>
            <a:endParaRPr lang="en-US" sz="2800" dirty="0"/>
          </a:p>
        </p:txBody>
      </p:sp>
      <p:sp>
        <p:nvSpPr>
          <p:cNvPr id="4" name="Shape 2">
            <a:extLst>
              <a:ext uri="{FF2B5EF4-FFF2-40B4-BE49-F238E27FC236}">
                <a16:creationId xmlns:a16="http://schemas.microsoft.com/office/drawing/2014/main" id="{6D0BBD46-C861-F81F-AA71-FC3F56E4862B}"/>
              </a:ext>
            </a:extLst>
          </p:cNvPr>
          <p:cNvSpPr/>
          <p:nvPr/>
        </p:nvSpPr>
        <p:spPr>
          <a:xfrm>
            <a:off x="548640" y="914400"/>
            <a:ext cx="3840480" cy="1188720"/>
          </a:xfrm>
          <a:prstGeom prst="roundRect">
            <a:avLst>
              <a:gd name="adj" fmla="val 11538"/>
            </a:avLst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5" name="Shape 3">
            <a:extLst>
              <a:ext uri="{FF2B5EF4-FFF2-40B4-BE49-F238E27FC236}">
                <a16:creationId xmlns:a16="http://schemas.microsoft.com/office/drawing/2014/main" id="{E4D05EFA-B71D-706B-C5F2-5466963CA879}"/>
              </a:ext>
            </a:extLst>
          </p:cNvPr>
          <p:cNvSpPr/>
          <p:nvPr/>
        </p:nvSpPr>
        <p:spPr>
          <a:xfrm>
            <a:off x="731520" y="1143000"/>
            <a:ext cx="457200" cy="457200"/>
          </a:xfrm>
          <a:prstGeom prst="ellipse">
            <a:avLst/>
          </a:prstGeom>
          <a:solidFill>
            <a:srgbClr val="7C3AED"/>
          </a:solidFill>
          <a:ln/>
        </p:spPr>
        <p:txBody>
          <a:bodyPr/>
          <a:lstStyle/>
          <a:p>
            <a:endParaRPr lang="he-IL"/>
          </a:p>
        </p:txBody>
      </p:sp>
      <p:pic>
        <p:nvPicPr>
          <p:cNvPr id="6" name="Image 0" descr="preencoded.png">
            <a:extLst>
              <a:ext uri="{FF2B5EF4-FFF2-40B4-BE49-F238E27FC236}">
                <a16:creationId xmlns:a16="http://schemas.microsoft.com/office/drawing/2014/main" id="{1E01968C-FB20-1AFB-CB52-AD4E228110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104" y="1243584"/>
            <a:ext cx="256032" cy="256032"/>
          </a:xfrm>
          <a:prstGeom prst="rect">
            <a:avLst/>
          </a:prstGeom>
        </p:spPr>
      </p:pic>
      <p:sp>
        <p:nvSpPr>
          <p:cNvPr id="7" name="Text 4">
            <a:extLst>
              <a:ext uri="{FF2B5EF4-FFF2-40B4-BE49-F238E27FC236}">
                <a16:creationId xmlns:a16="http://schemas.microsoft.com/office/drawing/2014/main" id="{260CB8F2-2755-E1FF-36F1-9C1ADFB7BE57}"/>
              </a:ext>
            </a:extLst>
          </p:cNvPr>
          <p:cNvSpPr/>
          <p:nvPr/>
        </p:nvSpPr>
        <p:spPr>
          <a:xfrm>
            <a:off x="1325880" y="1051560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82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Recipe Recommender System</a:t>
            </a:r>
            <a:endParaRPr lang="en-US" sz="1400" dirty="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5AD779E4-2A2C-88BE-E6C0-974EE38D25C6}"/>
              </a:ext>
            </a:extLst>
          </p:cNvPr>
          <p:cNvSpPr/>
          <p:nvPr/>
        </p:nvSpPr>
        <p:spPr>
          <a:xfrm>
            <a:off x="1325880" y="1417320"/>
            <a:ext cx="2834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Intelligent recipe suggestions powered by hybrid models</a:t>
            </a:r>
            <a:endParaRPr lang="en-US" sz="1100" dirty="0"/>
          </a:p>
        </p:txBody>
      </p:sp>
      <p:sp>
        <p:nvSpPr>
          <p:cNvPr id="9" name="Shape 6">
            <a:extLst>
              <a:ext uri="{FF2B5EF4-FFF2-40B4-BE49-F238E27FC236}">
                <a16:creationId xmlns:a16="http://schemas.microsoft.com/office/drawing/2014/main" id="{C009055E-1408-2C94-B55E-FD1E2D7E7321}"/>
              </a:ext>
            </a:extLst>
          </p:cNvPr>
          <p:cNvSpPr/>
          <p:nvPr/>
        </p:nvSpPr>
        <p:spPr>
          <a:xfrm>
            <a:off x="4663440" y="914400"/>
            <a:ext cx="3840480" cy="1188720"/>
          </a:xfrm>
          <a:prstGeom prst="roundRect">
            <a:avLst>
              <a:gd name="adj" fmla="val 11538"/>
            </a:avLst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10" name="Shape 7">
            <a:extLst>
              <a:ext uri="{FF2B5EF4-FFF2-40B4-BE49-F238E27FC236}">
                <a16:creationId xmlns:a16="http://schemas.microsoft.com/office/drawing/2014/main" id="{F2AE1361-EB26-0AA5-8CB0-49BD99A8F8E5}"/>
              </a:ext>
            </a:extLst>
          </p:cNvPr>
          <p:cNvSpPr/>
          <p:nvPr/>
        </p:nvSpPr>
        <p:spPr>
          <a:xfrm>
            <a:off x="4846320" y="1143000"/>
            <a:ext cx="457200" cy="457200"/>
          </a:xfrm>
          <a:prstGeom prst="ellipse">
            <a:avLst/>
          </a:prstGeom>
          <a:solidFill>
            <a:srgbClr val="7C3AED"/>
          </a:solidFill>
          <a:ln/>
        </p:spPr>
        <p:txBody>
          <a:bodyPr/>
          <a:lstStyle/>
          <a:p>
            <a:endParaRPr lang="he-IL"/>
          </a:p>
        </p:txBody>
      </p:sp>
      <p:pic>
        <p:nvPicPr>
          <p:cNvPr id="11" name="Image 1" descr="preencoded.png">
            <a:extLst>
              <a:ext uri="{FF2B5EF4-FFF2-40B4-BE49-F238E27FC236}">
                <a16:creationId xmlns:a16="http://schemas.microsoft.com/office/drawing/2014/main" id="{73F30873-E43E-5AA7-1B58-8E8ABC8912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6904" y="1243584"/>
            <a:ext cx="256032" cy="256032"/>
          </a:xfrm>
          <a:prstGeom prst="rect">
            <a:avLst/>
          </a:prstGeom>
        </p:spPr>
      </p:pic>
      <p:sp>
        <p:nvSpPr>
          <p:cNvPr id="12" name="Text 8">
            <a:extLst>
              <a:ext uri="{FF2B5EF4-FFF2-40B4-BE49-F238E27FC236}">
                <a16:creationId xmlns:a16="http://schemas.microsoft.com/office/drawing/2014/main" id="{E9219861-7312-57D9-F8FC-88A0E4A7E12D}"/>
              </a:ext>
            </a:extLst>
          </p:cNvPr>
          <p:cNvSpPr/>
          <p:nvPr/>
        </p:nvSpPr>
        <p:spPr>
          <a:xfrm>
            <a:off x="5440680" y="1051560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1182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Full Stack Application</a:t>
            </a:r>
            <a:endParaRPr lang="en-US" sz="1400" dirty="0"/>
          </a:p>
        </p:txBody>
      </p:sp>
      <p:sp>
        <p:nvSpPr>
          <p:cNvPr id="13" name="Text 9">
            <a:extLst>
              <a:ext uri="{FF2B5EF4-FFF2-40B4-BE49-F238E27FC236}">
                <a16:creationId xmlns:a16="http://schemas.microsoft.com/office/drawing/2014/main" id="{939AF503-170D-F467-ACEB-33C127C9053A}"/>
              </a:ext>
            </a:extLst>
          </p:cNvPr>
          <p:cNvSpPr/>
          <p:nvPr/>
        </p:nvSpPr>
        <p:spPr>
          <a:xfrm>
            <a:off x="5440680" y="1417320"/>
            <a:ext cx="28346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React frontend + FastAPI backend, production-ready architecture</a:t>
            </a:r>
            <a:endParaRPr lang="en-US" sz="1100" dirty="0"/>
          </a:p>
        </p:txBody>
      </p:sp>
      <p:sp>
        <p:nvSpPr>
          <p:cNvPr id="14" name="Text 10">
            <a:extLst>
              <a:ext uri="{FF2B5EF4-FFF2-40B4-BE49-F238E27FC236}">
                <a16:creationId xmlns:a16="http://schemas.microsoft.com/office/drawing/2014/main" id="{7056DF85-C9CC-8669-20D5-12B147D6279B}"/>
              </a:ext>
            </a:extLst>
          </p:cNvPr>
          <p:cNvSpPr/>
          <p:nvPr/>
        </p:nvSpPr>
        <p:spPr>
          <a:xfrm>
            <a:off x="548640" y="2423160"/>
            <a:ext cx="804672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11182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What Makes Us (Hopefully) Different?</a:t>
            </a:r>
            <a:endParaRPr lang="en-US" sz="2200" dirty="0"/>
          </a:p>
        </p:txBody>
      </p:sp>
      <p:sp>
        <p:nvSpPr>
          <p:cNvPr id="15" name="Shape 11">
            <a:extLst>
              <a:ext uri="{FF2B5EF4-FFF2-40B4-BE49-F238E27FC236}">
                <a16:creationId xmlns:a16="http://schemas.microsoft.com/office/drawing/2014/main" id="{DCC6570B-7810-8DB6-0916-CC54B469C5DF}"/>
              </a:ext>
            </a:extLst>
          </p:cNvPr>
          <p:cNvSpPr/>
          <p:nvPr/>
        </p:nvSpPr>
        <p:spPr>
          <a:xfrm>
            <a:off x="548640" y="3017520"/>
            <a:ext cx="3840480" cy="1737360"/>
          </a:xfrm>
          <a:prstGeom prst="roundRect">
            <a:avLst>
              <a:gd name="adj" fmla="val 7895"/>
            </a:avLst>
          </a:prstGeom>
          <a:solidFill>
            <a:srgbClr val="EDE9FE"/>
          </a:solidFill>
          <a:ln w="6350">
            <a:solidFill>
              <a:srgbClr val="E5E7EB"/>
            </a:solidFill>
            <a:prstDash val="solid"/>
          </a:ln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16" name="Shape 12">
            <a:extLst>
              <a:ext uri="{FF2B5EF4-FFF2-40B4-BE49-F238E27FC236}">
                <a16:creationId xmlns:a16="http://schemas.microsoft.com/office/drawing/2014/main" id="{3E838DBF-C317-00D4-CE3F-E3643E43BCED}"/>
              </a:ext>
            </a:extLst>
          </p:cNvPr>
          <p:cNvSpPr/>
          <p:nvPr/>
        </p:nvSpPr>
        <p:spPr>
          <a:xfrm>
            <a:off x="731520" y="3246120"/>
            <a:ext cx="502920" cy="502920"/>
          </a:xfrm>
          <a:prstGeom prst="ellipse">
            <a:avLst/>
          </a:prstGeom>
          <a:solidFill>
            <a:srgbClr val="4C1D95"/>
          </a:solidFill>
          <a:ln/>
        </p:spPr>
        <p:txBody>
          <a:bodyPr/>
          <a:lstStyle/>
          <a:p>
            <a:endParaRPr lang="he-IL"/>
          </a:p>
        </p:txBody>
      </p:sp>
      <p:pic>
        <p:nvPicPr>
          <p:cNvPr id="17" name="Image 2" descr="preencoded.png">
            <a:extLst>
              <a:ext uri="{FF2B5EF4-FFF2-40B4-BE49-F238E27FC236}">
                <a16:creationId xmlns:a16="http://schemas.microsoft.com/office/drawing/2014/main" id="{E9597ED0-7D73-4E35-D0CE-9232DEBBDC8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2162" y="3356762"/>
            <a:ext cx="281635" cy="281635"/>
          </a:xfrm>
          <a:prstGeom prst="rect">
            <a:avLst/>
          </a:prstGeom>
        </p:spPr>
      </p:pic>
      <p:sp>
        <p:nvSpPr>
          <p:cNvPr id="18" name="Text 13">
            <a:extLst>
              <a:ext uri="{FF2B5EF4-FFF2-40B4-BE49-F238E27FC236}">
                <a16:creationId xmlns:a16="http://schemas.microsoft.com/office/drawing/2014/main" id="{FE020C99-C022-49C9-1AA7-B3D41CEB82C8}"/>
              </a:ext>
            </a:extLst>
          </p:cNvPr>
          <p:cNvSpPr/>
          <p:nvPr/>
        </p:nvSpPr>
        <p:spPr>
          <a:xfrm>
            <a:off x="1371600" y="3246120"/>
            <a:ext cx="2788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4C1D95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Hybrid Approach</a:t>
            </a:r>
            <a:endParaRPr lang="en-US" sz="1500" dirty="0"/>
          </a:p>
        </p:txBody>
      </p:sp>
      <p:sp>
        <p:nvSpPr>
          <p:cNvPr id="19" name="Text 14">
            <a:extLst>
              <a:ext uri="{FF2B5EF4-FFF2-40B4-BE49-F238E27FC236}">
                <a16:creationId xmlns:a16="http://schemas.microsoft.com/office/drawing/2014/main" id="{3670AB32-84BD-881C-FAE5-D2BCEE1C2AA6}"/>
              </a:ext>
            </a:extLst>
          </p:cNvPr>
          <p:cNvSpPr/>
          <p:nvPr/>
        </p:nvSpPr>
        <p:spPr>
          <a:xfrm>
            <a:off x="731520" y="3749040"/>
            <a:ext cx="34747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Combining 5 models - both collaborative (behavioral) and content-based - for richer, more accurate recommendations</a:t>
            </a:r>
            <a:endParaRPr lang="en-US" sz="1100" dirty="0"/>
          </a:p>
        </p:txBody>
      </p:sp>
      <p:sp>
        <p:nvSpPr>
          <p:cNvPr id="20" name="Shape 15">
            <a:extLst>
              <a:ext uri="{FF2B5EF4-FFF2-40B4-BE49-F238E27FC236}">
                <a16:creationId xmlns:a16="http://schemas.microsoft.com/office/drawing/2014/main" id="{366ED050-D379-68CA-C09F-B10F1D9DD732}"/>
              </a:ext>
            </a:extLst>
          </p:cNvPr>
          <p:cNvSpPr/>
          <p:nvPr/>
        </p:nvSpPr>
        <p:spPr>
          <a:xfrm>
            <a:off x="4663440" y="3017520"/>
            <a:ext cx="3840480" cy="1737360"/>
          </a:xfrm>
          <a:prstGeom prst="roundRect">
            <a:avLst>
              <a:gd name="adj" fmla="val 7895"/>
            </a:avLst>
          </a:prstGeom>
          <a:solidFill>
            <a:srgbClr val="EDE9FE"/>
          </a:solidFill>
          <a:ln w="6350">
            <a:solidFill>
              <a:srgbClr val="E5E7EB"/>
            </a:solidFill>
            <a:prstDash val="solid"/>
          </a:ln>
          <a:effectLst>
            <a:outerShdw blurRad="1016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endParaRPr lang="he-IL"/>
          </a:p>
        </p:txBody>
      </p:sp>
      <p:sp>
        <p:nvSpPr>
          <p:cNvPr id="21" name="Shape 16">
            <a:extLst>
              <a:ext uri="{FF2B5EF4-FFF2-40B4-BE49-F238E27FC236}">
                <a16:creationId xmlns:a16="http://schemas.microsoft.com/office/drawing/2014/main" id="{56B479FB-E1CD-1F1F-1921-1F25DF3C1665}"/>
              </a:ext>
            </a:extLst>
          </p:cNvPr>
          <p:cNvSpPr/>
          <p:nvPr/>
        </p:nvSpPr>
        <p:spPr>
          <a:xfrm>
            <a:off x="4846320" y="3246120"/>
            <a:ext cx="502920" cy="502920"/>
          </a:xfrm>
          <a:prstGeom prst="ellipse">
            <a:avLst/>
          </a:prstGeom>
          <a:solidFill>
            <a:srgbClr val="4C1D95"/>
          </a:solidFill>
          <a:ln/>
        </p:spPr>
        <p:txBody>
          <a:bodyPr/>
          <a:lstStyle/>
          <a:p>
            <a:endParaRPr lang="he-IL"/>
          </a:p>
        </p:txBody>
      </p:sp>
      <p:pic>
        <p:nvPicPr>
          <p:cNvPr id="22" name="Image 3" descr="preencoded.png">
            <a:extLst>
              <a:ext uri="{FF2B5EF4-FFF2-40B4-BE49-F238E27FC236}">
                <a16:creationId xmlns:a16="http://schemas.microsoft.com/office/drawing/2014/main" id="{310C5DA6-C0CE-3210-3481-C3FD2FD50C4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56962" y="3356762"/>
            <a:ext cx="281635" cy="281635"/>
          </a:xfrm>
          <a:prstGeom prst="rect">
            <a:avLst/>
          </a:prstGeom>
        </p:spPr>
      </p:pic>
      <p:sp>
        <p:nvSpPr>
          <p:cNvPr id="23" name="Text 17">
            <a:extLst>
              <a:ext uri="{FF2B5EF4-FFF2-40B4-BE49-F238E27FC236}">
                <a16:creationId xmlns:a16="http://schemas.microsoft.com/office/drawing/2014/main" id="{47153E33-C89E-3771-8014-8A44F46757ED}"/>
              </a:ext>
            </a:extLst>
          </p:cNvPr>
          <p:cNvSpPr/>
          <p:nvPr/>
        </p:nvSpPr>
        <p:spPr>
          <a:xfrm>
            <a:off x="5486400" y="3314699"/>
            <a:ext cx="2788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4C1D95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Personalization via Adaptive Weights</a:t>
            </a:r>
            <a:endParaRPr lang="en-US" sz="1500" dirty="0"/>
          </a:p>
        </p:txBody>
      </p:sp>
      <p:sp>
        <p:nvSpPr>
          <p:cNvPr id="24" name="Text 18">
            <a:extLst>
              <a:ext uri="{FF2B5EF4-FFF2-40B4-BE49-F238E27FC236}">
                <a16:creationId xmlns:a16="http://schemas.microsoft.com/office/drawing/2014/main" id="{102CDFD6-E4B8-94B3-8FB0-EB578FD1F7F6}"/>
              </a:ext>
            </a:extLst>
          </p:cNvPr>
          <p:cNvSpPr/>
          <p:nvPr/>
        </p:nvSpPr>
        <p:spPr>
          <a:xfrm>
            <a:off x="4846320" y="3749040"/>
            <a:ext cx="347472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4B556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Dynamic weighting adjusts the balance of each model per user context - known users, cold starts, and search queries each get tailored scoring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0433003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4C1D95"/>
            </a:gs>
            <a:gs pos="100000">
              <a:srgbClr val="6D28D9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Circle126"/>
          <p:cNvSpPr/>
          <p:nvPr/>
        </p:nvSpPr>
        <p:spPr>
          <a:xfrm>
            <a:off x="6900000" y="-560000"/>
            <a:ext cx="2650000" cy="2650000"/>
          </a:xfrm>
          <a:prstGeom prst="ellipse">
            <a:avLst/>
          </a:prstGeom>
          <a:solidFill>
            <a:srgbClr val="8B5CF6">
              <a:alpha val="42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7" name="Circle127"/>
          <p:cNvSpPr/>
          <p:nvPr/>
        </p:nvSpPr>
        <p:spPr>
          <a:xfrm>
            <a:off x="-430000" y="3560000"/>
            <a:ext cx="1750000" cy="1750000"/>
          </a:xfrm>
          <a:prstGeom prst="ellipse">
            <a:avLst/>
          </a:prstGeom>
          <a:solidFill>
            <a:srgbClr val="A78BFA">
              <a:alpha val="30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8" name="Circle128"/>
          <p:cNvSpPr/>
          <p:nvPr/>
        </p:nvSpPr>
        <p:spPr>
          <a:xfrm>
            <a:off x="7900000" y="3450000"/>
            <a:ext cx="720000" cy="720000"/>
          </a:xfrm>
          <a:prstGeom prst="ellipse">
            <a:avLst/>
          </a:prstGeom>
          <a:solidFill>
            <a:srgbClr val="A78BFA">
              <a:alpha val="26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9" name="Circle129"/>
          <p:cNvSpPr/>
          <p:nvPr/>
        </p:nvSpPr>
        <p:spPr>
          <a:xfrm>
            <a:off x="4082000" y="1230000"/>
            <a:ext cx="980000" cy="980000"/>
          </a:xfrm>
          <a:prstGeom prst="ellipse">
            <a:avLst/>
          </a:prstGeom>
          <a:solidFill>
            <a:srgbClr val="8B5CF6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0" name="Pic13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6600" y="1494600"/>
            <a:ext cx="450800" cy="450800"/>
          </a:xfrm>
          <a:prstGeom prst="rect">
            <a:avLst/>
          </a:prstGeom>
        </p:spPr>
      </p:pic>
      <p:sp>
        <p:nvSpPr>
          <p:cNvPr id="131" name="T131"/>
          <p:cNvSpPr/>
          <p:nvPr/>
        </p:nvSpPr>
        <p:spPr>
          <a:xfrm>
            <a:off x="0" y="2470000"/>
            <a:ext cx="9144000" cy="30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1100" b="1" spc="400" dirty="0">
                <a:solidFill>
                  <a:srgbClr val="C4B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WALKTHROUGH</a:t>
            </a:r>
          </a:p>
        </p:txBody>
      </p:sp>
      <p:sp>
        <p:nvSpPr>
          <p:cNvPr id="132" name="T132"/>
          <p:cNvSpPr/>
          <p:nvPr/>
        </p:nvSpPr>
        <p:spPr>
          <a:xfrm>
            <a:off x="0" y="2740000"/>
            <a:ext cx="9144000" cy="90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buNone/>
            </a:pPr>
            <a:r>
              <a:rPr lang="en-US" sz="4400" b="1" dirty="0">
                <a:solidFill>
                  <a:srgbClr val="FFFFFF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Live Demo</a:t>
            </a:r>
          </a:p>
        </p:txBody>
      </p:sp>
      <p:sp>
        <p:nvSpPr>
          <p:cNvPr id="133" name="T133"/>
          <p:cNvSpPr/>
          <p:nvPr/>
        </p:nvSpPr>
        <p:spPr>
          <a:xfrm>
            <a:off x="600000" y="3640000"/>
            <a:ext cx="7944000" cy="60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8000"/>
              </a:lnSpc>
              <a:buNone/>
            </a:pPr>
            <a:r>
              <a:rPr lang="en-US" sz="1500" dirty="0">
                <a:solidFill>
                  <a:srgbClr val="C4B5F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Let’s see Reci.py in action.</a:t>
            </a:r>
          </a:p>
        </p:txBody>
      </p:sp>
      <p:sp>
        <p:nvSpPr>
          <p:cNvPr id="134" name="T134"/>
          <p:cNvSpPr/>
          <p:nvPr/>
        </p:nvSpPr>
        <p:spPr>
          <a:xfrm>
            <a:off x="8046720" y="47548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A78BF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 / 18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T144"/>
          <p:cNvSpPr/>
          <p:nvPr/>
        </p:nvSpPr>
        <p:spPr>
          <a:xfrm>
            <a:off x="548640" y="320000"/>
            <a:ext cx="6000000" cy="52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11182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Welcome &amp; Cold Start</a:t>
            </a:r>
          </a:p>
        </p:txBody>
      </p:sp>
      <p:sp>
        <p:nvSpPr>
          <p:cNvPr id="145" name="Card145"/>
          <p:cNvSpPr/>
          <p:nvPr/>
        </p:nvSpPr>
        <p:spPr>
          <a:xfrm>
            <a:off x="6858000" y="360000"/>
            <a:ext cx="1737360" cy="420000"/>
          </a:xfrm>
          <a:prstGeom prst="roundRect">
            <a:avLst>
              <a:gd name="adj" fmla="val 50000"/>
            </a:avLst>
          </a:prstGeom>
          <a:solidFill>
            <a:srgbClr val="EDE9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6" name="T146"/>
          <p:cNvSpPr/>
          <p:nvPr/>
        </p:nvSpPr>
        <p:spPr>
          <a:xfrm>
            <a:off x="6858000" y="360000"/>
            <a:ext cx="1737360" cy="42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spc="120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01 / 06</a:t>
            </a:r>
          </a:p>
        </p:txBody>
      </p:sp>
      <p:sp>
        <p:nvSpPr>
          <p:cNvPr id="147" name="T147"/>
          <p:cNvSpPr/>
          <p:nvPr/>
        </p:nvSpPr>
        <p:spPr>
          <a:xfrm>
            <a:off x="548640" y="1150000"/>
            <a:ext cx="2606040" cy="76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11182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First visit? We learn your taste before you lift a fork.</a:t>
            </a:r>
          </a:p>
        </p:txBody>
      </p:sp>
      <p:sp>
        <p:nvSpPr>
          <p:cNvPr id="149" name="Circle149"/>
          <p:cNvSpPr/>
          <p:nvPr/>
        </p:nvSpPr>
        <p:spPr>
          <a:xfrm>
            <a:off x="548640" y="2020000"/>
            <a:ext cx="470000" cy="470000"/>
          </a:xfrm>
          <a:prstGeom prst="ellipse">
            <a:avLst/>
          </a:prstGeom>
          <a:solidFill>
            <a:srgbClr val="7C3AE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50" name="Pic1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40" y="2132800"/>
            <a:ext cx="244400" cy="244400"/>
          </a:xfrm>
          <a:prstGeom prst="rect">
            <a:avLst/>
          </a:prstGeom>
        </p:spPr>
      </p:pic>
      <p:sp>
        <p:nvSpPr>
          <p:cNvPr id="151" name="T151"/>
          <p:cNvSpPr/>
          <p:nvPr/>
        </p:nvSpPr>
        <p:spPr>
          <a:xfrm>
            <a:off x="1168640" y="1990000"/>
            <a:ext cx="1986040" cy="90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11182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New here? No problem</a:t>
            </a:r>
          </a:p>
          <a:p>
            <a:pPr marL="0" indent="0" algn="l">
              <a:lnSpc>
                <a:spcPct val="106000"/>
              </a:lnSpc>
              <a:spcBef>
                <a:spcPts val="400"/>
              </a:spcBef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Pick a few cuisines you love to seed your very first recommendations.</a:t>
            </a:r>
          </a:p>
        </p:txBody>
      </p:sp>
      <p:sp>
        <p:nvSpPr>
          <p:cNvPr id="152" name="Circle152"/>
          <p:cNvSpPr/>
          <p:nvPr/>
        </p:nvSpPr>
        <p:spPr>
          <a:xfrm>
            <a:off x="548640" y="3080000"/>
            <a:ext cx="470000" cy="470000"/>
          </a:xfrm>
          <a:prstGeom prst="ellipse">
            <a:avLst/>
          </a:prstGeom>
          <a:solidFill>
            <a:srgbClr val="7C3AE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53" name="Pic15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440" y="3192800"/>
            <a:ext cx="244400" cy="244400"/>
          </a:xfrm>
          <a:prstGeom prst="rect">
            <a:avLst/>
          </a:prstGeom>
        </p:spPr>
      </p:pic>
      <p:sp>
        <p:nvSpPr>
          <p:cNvPr id="154" name="T154"/>
          <p:cNvSpPr/>
          <p:nvPr/>
        </p:nvSpPr>
        <p:spPr>
          <a:xfrm>
            <a:off x="1168640" y="3050000"/>
            <a:ext cx="1986040" cy="90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11182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Set the vibe</a:t>
            </a:r>
          </a:p>
          <a:p>
            <a:pPr marL="0" indent="0" algn="l">
              <a:lnSpc>
                <a:spcPct val="106000"/>
              </a:lnSpc>
              <a:spcBef>
                <a:spcPts val="400"/>
              </a:spcBef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Choose how the engine balances behavior vs. content for this session.</a:t>
            </a:r>
          </a:p>
        </p:txBody>
      </p:sp>
      <p:sp>
        <p:nvSpPr>
          <p:cNvPr id="155" name="T155"/>
          <p:cNvSpPr/>
          <p:nvPr/>
        </p:nvSpPr>
        <p:spPr>
          <a:xfrm>
            <a:off x="8046720" y="47548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 / 18</a:t>
            </a:r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A02DA9D2-2021-D488-09A8-D2A665F727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3760" y="1076055"/>
            <a:ext cx="5343224" cy="33444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156"/>
          <p:cNvSpPr/>
          <p:nvPr/>
        </p:nvSpPr>
        <p:spPr>
          <a:xfrm>
            <a:off x="548640" y="320000"/>
            <a:ext cx="6000000" cy="52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11182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Your Recommendations</a:t>
            </a:r>
          </a:p>
        </p:txBody>
      </p:sp>
      <p:sp>
        <p:nvSpPr>
          <p:cNvPr id="157" name="Card157"/>
          <p:cNvSpPr/>
          <p:nvPr/>
        </p:nvSpPr>
        <p:spPr>
          <a:xfrm>
            <a:off x="6858000" y="360000"/>
            <a:ext cx="1737360" cy="420000"/>
          </a:xfrm>
          <a:prstGeom prst="roundRect">
            <a:avLst>
              <a:gd name="adj" fmla="val 50000"/>
            </a:avLst>
          </a:prstGeom>
          <a:solidFill>
            <a:srgbClr val="EDE9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8" name="T158"/>
          <p:cNvSpPr/>
          <p:nvPr/>
        </p:nvSpPr>
        <p:spPr>
          <a:xfrm>
            <a:off x="6858000" y="360000"/>
            <a:ext cx="1737360" cy="42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spc="120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02 / 06</a:t>
            </a:r>
          </a:p>
        </p:txBody>
      </p:sp>
      <p:sp>
        <p:nvSpPr>
          <p:cNvPr id="159" name="T159"/>
          <p:cNvSpPr/>
          <p:nvPr/>
        </p:nvSpPr>
        <p:spPr>
          <a:xfrm>
            <a:off x="548640" y="1150000"/>
            <a:ext cx="2606040" cy="76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11182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The right recipe for right now - tuned to you.</a:t>
            </a:r>
          </a:p>
        </p:txBody>
      </p:sp>
      <p:sp>
        <p:nvSpPr>
          <p:cNvPr id="161" name="Circle161"/>
          <p:cNvSpPr/>
          <p:nvPr/>
        </p:nvSpPr>
        <p:spPr>
          <a:xfrm>
            <a:off x="548640" y="1990000"/>
            <a:ext cx="470000" cy="470000"/>
          </a:xfrm>
          <a:prstGeom prst="ellipse">
            <a:avLst/>
          </a:prstGeom>
          <a:solidFill>
            <a:srgbClr val="7C3AE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62" name="Pic16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40" y="2102800"/>
            <a:ext cx="244400" cy="244400"/>
          </a:xfrm>
          <a:prstGeom prst="rect">
            <a:avLst/>
          </a:prstGeom>
        </p:spPr>
      </p:pic>
      <p:sp>
        <p:nvSpPr>
          <p:cNvPr id="163" name="T163"/>
          <p:cNvSpPr/>
          <p:nvPr/>
        </p:nvSpPr>
        <p:spPr>
          <a:xfrm>
            <a:off x="1168640" y="1960000"/>
            <a:ext cx="1986040" cy="90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11182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Filters &amp; modes</a:t>
            </a:r>
          </a:p>
          <a:p>
            <a:pPr marL="0" indent="0" algn="l">
              <a:lnSpc>
                <a:spcPct val="106000"/>
              </a:lnSpc>
              <a:spcBef>
                <a:spcPts val="400"/>
              </a:spcBef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Cuisines, excluded ingredients, max cook time, and Auto / Behavioral / Content.</a:t>
            </a:r>
          </a:p>
        </p:txBody>
      </p:sp>
      <p:sp>
        <p:nvSpPr>
          <p:cNvPr id="170" name="T170"/>
          <p:cNvSpPr/>
          <p:nvPr/>
        </p:nvSpPr>
        <p:spPr>
          <a:xfrm>
            <a:off x="8046720" y="47548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 / 18</a:t>
            </a:r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70054339-76A4-EA8C-4A66-4BB1A789F3A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3815087" y="933250"/>
            <a:ext cx="4348469" cy="37735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T171"/>
          <p:cNvSpPr/>
          <p:nvPr/>
        </p:nvSpPr>
        <p:spPr>
          <a:xfrm>
            <a:off x="548640" y="320000"/>
            <a:ext cx="6000000" cy="52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11182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Search by Text &amp; Filters</a:t>
            </a:r>
          </a:p>
        </p:txBody>
      </p:sp>
      <p:sp>
        <p:nvSpPr>
          <p:cNvPr id="172" name="Card172"/>
          <p:cNvSpPr/>
          <p:nvPr/>
        </p:nvSpPr>
        <p:spPr>
          <a:xfrm>
            <a:off x="6858000" y="360000"/>
            <a:ext cx="1737360" cy="420000"/>
          </a:xfrm>
          <a:prstGeom prst="roundRect">
            <a:avLst>
              <a:gd name="adj" fmla="val 50000"/>
            </a:avLst>
          </a:prstGeom>
          <a:solidFill>
            <a:srgbClr val="EDE9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3" name="T173"/>
          <p:cNvSpPr/>
          <p:nvPr/>
        </p:nvSpPr>
        <p:spPr>
          <a:xfrm>
            <a:off x="6858000" y="360000"/>
            <a:ext cx="1737360" cy="42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spc="120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03 / 06</a:t>
            </a:r>
          </a:p>
        </p:txBody>
      </p:sp>
      <p:sp>
        <p:nvSpPr>
          <p:cNvPr id="174" name="T174"/>
          <p:cNvSpPr/>
          <p:nvPr/>
        </p:nvSpPr>
        <p:spPr>
          <a:xfrm>
            <a:off x="548640" y="1150000"/>
            <a:ext cx="2606040" cy="76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11182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Craving something specific? Just ask.</a:t>
            </a:r>
          </a:p>
        </p:txBody>
      </p:sp>
      <p:sp>
        <p:nvSpPr>
          <p:cNvPr id="176" name="Circle176"/>
          <p:cNvSpPr/>
          <p:nvPr/>
        </p:nvSpPr>
        <p:spPr>
          <a:xfrm>
            <a:off x="548640" y="2020000"/>
            <a:ext cx="470000" cy="470000"/>
          </a:xfrm>
          <a:prstGeom prst="ellipse">
            <a:avLst/>
          </a:prstGeom>
          <a:solidFill>
            <a:srgbClr val="7C3AE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7" name="Pic17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40" y="2132800"/>
            <a:ext cx="244400" cy="244400"/>
          </a:xfrm>
          <a:prstGeom prst="rect">
            <a:avLst/>
          </a:prstGeom>
        </p:spPr>
      </p:pic>
      <p:sp>
        <p:nvSpPr>
          <p:cNvPr id="178" name="T178"/>
          <p:cNvSpPr/>
          <p:nvPr/>
        </p:nvSpPr>
        <p:spPr>
          <a:xfrm>
            <a:off x="1168640" y="1990000"/>
            <a:ext cx="1986040" cy="90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11182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Free-text query</a:t>
            </a:r>
          </a:p>
          <a:p>
            <a:pPr marL="0" indent="0" algn="l">
              <a:lnSpc>
                <a:spcPct val="106000"/>
              </a:lnSpc>
              <a:spcBef>
                <a:spcPts val="400"/>
              </a:spcBef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 a dish or ingredient, set filters, and get matches instantly.</a:t>
            </a:r>
          </a:p>
        </p:txBody>
      </p:sp>
      <p:sp>
        <p:nvSpPr>
          <p:cNvPr id="179" name="Circle179"/>
          <p:cNvSpPr/>
          <p:nvPr/>
        </p:nvSpPr>
        <p:spPr>
          <a:xfrm>
            <a:off x="548640" y="3080000"/>
            <a:ext cx="470000" cy="470000"/>
          </a:xfrm>
          <a:prstGeom prst="ellipse">
            <a:avLst/>
          </a:prstGeom>
          <a:solidFill>
            <a:srgbClr val="7C3AE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80" name="Pic18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440" y="3192800"/>
            <a:ext cx="244400" cy="244400"/>
          </a:xfrm>
          <a:prstGeom prst="rect">
            <a:avLst/>
          </a:prstGeom>
        </p:spPr>
      </p:pic>
      <p:sp>
        <p:nvSpPr>
          <p:cNvPr id="181" name="T181"/>
          <p:cNvSpPr/>
          <p:nvPr/>
        </p:nvSpPr>
        <p:spPr>
          <a:xfrm>
            <a:off x="1168640" y="3050000"/>
            <a:ext cx="1986040" cy="90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11182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Refine on the fly</a:t>
            </a:r>
          </a:p>
          <a:p>
            <a:pPr marL="0" indent="0" algn="l">
              <a:lnSpc>
                <a:spcPct val="106000"/>
              </a:lnSpc>
              <a:spcBef>
                <a:spcPts val="400"/>
              </a:spcBef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Exclude ingredients or cap the cook time to narrow results.</a:t>
            </a:r>
          </a:p>
        </p:txBody>
      </p:sp>
      <p:sp>
        <p:nvSpPr>
          <p:cNvPr id="182" name="T182"/>
          <p:cNvSpPr/>
          <p:nvPr/>
        </p:nvSpPr>
        <p:spPr>
          <a:xfrm>
            <a:off x="8046720" y="47548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 / 18</a:t>
            </a:r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77A814CB-7336-F20F-B55D-94A6CE43CEF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7581" y="1017157"/>
            <a:ext cx="4543459" cy="373772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rgbClr val="FAFA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T183"/>
          <p:cNvSpPr/>
          <p:nvPr/>
        </p:nvSpPr>
        <p:spPr>
          <a:xfrm>
            <a:off x="548640" y="320000"/>
            <a:ext cx="6000000" cy="52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2800" b="1" dirty="0">
                <a:solidFill>
                  <a:srgbClr val="11182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Recipe Page - Essentials</a:t>
            </a:r>
          </a:p>
        </p:txBody>
      </p:sp>
      <p:sp>
        <p:nvSpPr>
          <p:cNvPr id="184" name="Card184"/>
          <p:cNvSpPr/>
          <p:nvPr/>
        </p:nvSpPr>
        <p:spPr>
          <a:xfrm>
            <a:off x="6858000" y="360000"/>
            <a:ext cx="1737360" cy="420000"/>
          </a:xfrm>
          <a:prstGeom prst="roundRect">
            <a:avLst>
              <a:gd name="adj" fmla="val 50000"/>
            </a:avLst>
          </a:prstGeom>
          <a:solidFill>
            <a:srgbClr val="EDE9F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5" name="T185"/>
          <p:cNvSpPr/>
          <p:nvPr/>
        </p:nvSpPr>
        <p:spPr>
          <a:xfrm>
            <a:off x="6858000" y="360000"/>
            <a:ext cx="1737360" cy="420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spc="120" dirty="0">
                <a:solidFill>
                  <a:srgbClr val="7C3A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04 / 06</a:t>
            </a:r>
          </a:p>
        </p:txBody>
      </p:sp>
      <p:sp>
        <p:nvSpPr>
          <p:cNvPr id="186" name="T186"/>
          <p:cNvSpPr/>
          <p:nvPr/>
        </p:nvSpPr>
        <p:spPr>
          <a:xfrm>
            <a:off x="548640" y="1150000"/>
            <a:ext cx="2606040" cy="76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1300" b="1" dirty="0">
                <a:solidFill>
                  <a:srgbClr val="11182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Everything you need, at a glance.</a:t>
            </a:r>
          </a:p>
        </p:txBody>
      </p:sp>
      <p:sp>
        <p:nvSpPr>
          <p:cNvPr id="188" name="Circle188"/>
          <p:cNvSpPr/>
          <p:nvPr/>
        </p:nvSpPr>
        <p:spPr>
          <a:xfrm>
            <a:off x="548640" y="2020000"/>
            <a:ext cx="470000" cy="470000"/>
          </a:xfrm>
          <a:prstGeom prst="ellipse">
            <a:avLst/>
          </a:prstGeom>
          <a:solidFill>
            <a:srgbClr val="7C3AE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89" name="Pic18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440" y="2132800"/>
            <a:ext cx="244400" cy="244400"/>
          </a:xfrm>
          <a:prstGeom prst="rect">
            <a:avLst/>
          </a:prstGeom>
        </p:spPr>
      </p:pic>
      <p:sp>
        <p:nvSpPr>
          <p:cNvPr id="190" name="T190"/>
          <p:cNvSpPr/>
          <p:nvPr/>
        </p:nvSpPr>
        <p:spPr>
          <a:xfrm>
            <a:off x="1168640" y="1990000"/>
            <a:ext cx="1986040" cy="90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11182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At-a-glance facts</a:t>
            </a:r>
          </a:p>
          <a:p>
            <a:pPr marL="0" indent="0" algn="l">
              <a:lnSpc>
                <a:spcPct val="106000"/>
              </a:lnSpc>
              <a:spcBef>
                <a:spcPts val="400"/>
              </a:spcBef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Rating, total time, calories and category tags right up top.</a:t>
            </a:r>
          </a:p>
        </p:txBody>
      </p:sp>
      <p:sp>
        <p:nvSpPr>
          <p:cNvPr id="191" name="Circle191"/>
          <p:cNvSpPr/>
          <p:nvPr/>
        </p:nvSpPr>
        <p:spPr>
          <a:xfrm>
            <a:off x="548640" y="3080000"/>
            <a:ext cx="470000" cy="470000"/>
          </a:xfrm>
          <a:prstGeom prst="ellipse">
            <a:avLst/>
          </a:prstGeom>
          <a:solidFill>
            <a:srgbClr val="7C3AE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92" name="Pic19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440" y="3192800"/>
            <a:ext cx="244400" cy="244400"/>
          </a:xfrm>
          <a:prstGeom prst="rect">
            <a:avLst/>
          </a:prstGeom>
        </p:spPr>
      </p:pic>
      <p:sp>
        <p:nvSpPr>
          <p:cNvPr id="193" name="T193"/>
          <p:cNvSpPr/>
          <p:nvPr/>
        </p:nvSpPr>
        <p:spPr>
          <a:xfrm>
            <a:off x="1168640" y="3050000"/>
            <a:ext cx="1986040" cy="9000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111827"/>
                </a:solidFill>
                <a:latin typeface="Trebuchet MS" pitchFamily="34" charset="0"/>
                <a:ea typeface="Trebuchet MS" pitchFamily="34" charset="-122"/>
                <a:cs typeface="Trebuchet MS" pitchFamily="34" charset="-120"/>
              </a:rPr>
              <a:t>Rate to improve</a:t>
            </a:r>
          </a:p>
          <a:p>
            <a:pPr marL="0" indent="0" algn="l">
              <a:lnSpc>
                <a:spcPct val="106000"/>
              </a:lnSpc>
              <a:spcBef>
                <a:spcPts val="400"/>
              </a:spcBef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rating feeds straight back into future recommendations.</a:t>
            </a:r>
          </a:p>
        </p:txBody>
      </p:sp>
      <p:sp>
        <p:nvSpPr>
          <p:cNvPr id="194" name="T194"/>
          <p:cNvSpPr/>
          <p:nvPr/>
        </p:nvSpPr>
        <p:spPr>
          <a:xfrm>
            <a:off x="8046720" y="4754880"/>
            <a:ext cx="548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900" dirty="0">
                <a:solidFill>
                  <a:srgbClr val="9CA3A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 / 18</a:t>
            </a:r>
          </a:p>
        </p:txBody>
      </p:sp>
      <p:pic>
        <p:nvPicPr>
          <p:cNvPr id="3" name="תמונה 2">
            <a:extLst>
              <a:ext uri="{FF2B5EF4-FFF2-40B4-BE49-F238E27FC236}">
                <a16:creationId xmlns:a16="http://schemas.microsoft.com/office/drawing/2014/main" id="{A6E86C03-6A2A-0986-C9D6-C4C3D189F4A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56187"/>
          <a:stretch>
            <a:fillRect/>
          </a:stretch>
        </p:blipFill>
        <p:spPr>
          <a:xfrm>
            <a:off x="3837836" y="1530000"/>
            <a:ext cx="4698931" cy="22535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37B031D2-97A2-4192-830A-7BB3275F8763}">
  <we:reference id="wa200010725" version="1.0.0.1" store="en-US" storeType="OMEX"/>
  <we:alternateReferences>
    <we:reference id="WA200010725" version="1.0.0.1" store="" storeType="OMEX"/>
  </we:alternateReferences>
  <we:properties>
    <we:property name="claude.fileId" value="&quot;ce6254d0-9ac5-4d6d-adb6-ee52cea71fac&quot;"/>
  </we:properties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otalTime>459</TotalTime>
  <Words>872</Words>
  <Application>Microsoft Macintosh PowerPoint</Application>
  <PresentationFormat>On-screen Show (16:9)</PresentationFormat>
  <Paragraphs>183</Paragraphs>
  <Slides>17</Slides>
  <Notes>17</Notes>
  <HiddenSlides>7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Calibri</vt:lpstr>
      <vt:lpstr>Trebuchet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Reci.py – Recipe Recommender System</dc:title>
  <dc:subject>PptxGenJS Presentation</dc:subject>
  <dc:creator>Reci.py Team</dc:creator>
  <cp:lastModifiedBy>Eyal Mador</cp:lastModifiedBy>
  <cp:revision>27</cp:revision>
  <dcterms:created xsi:type="dcterms:W3CDTF">2026-05-26T22:06:48Z</dcterms:created>
  <dcterms:modified xsi:type="dcterms:W3CDTF">2026-07-22T16:23:13Z</dcterms:modified>
</cp:coreProperties>
</file>