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6858000" cx="12192000"/>
  <p:notesSz cx="6858000" cy="12192000"/>
  <p:embeddedFontLst>
    <p:embeddedFont>
      <p:font typeface="Century Schoolbook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schemas.openxmlformats.org/officeDocument/2006/relationships/font" Target="fonts/CenturySchoolbook-bold.fntdata"/><Relationship Id="rId10" Type="http://schemas.openxmlformats.org/officeDocument/2006/relationships/slide" Target="slides/slide6.xml"/><Relationship Id="rId21" Type="http://schemas.openxmlformats.org/officeDocument/2006/relationships/font" Target="fonts/CenturySchoolbook-regular.fntdata"/><Relationship Id="rId13" Type="http://schemas.openxmlformats.org/officeDocument/2006/relationships/slide" Target="slides/slide9.xml"/><Relationship Id="rId24" Type="http://schemas.openxmlformats.org/officeDocument/2006/relationships/font" Target="fonts/CenturySchoolbook-boldItalic.fntdata"/><Relationship Id="rId12" Type="http://schemas.openxmlformats.org/officeDocument/2006/relationships/slide" Target="slides/slide8.xml"/><Relationship Id="rId23" Type="http://schemas.openxmlformats.org/officeDocument/2006/relationships/font" Target="fonts/CenturySchoolbook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f39df40d06_0_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g3f39df40d06_0_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3f39df40d06_0_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" name="Google Shape;20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" name="Google Shape;23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9" name="Google Shape;26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We’ve shown you a lot of features today, so let’s take a moment to peek behind the curtain and talk about how those features work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Firstly all the information our services need, like reviews beer info and user details,  is stored in a central PostgreSQL database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The website we showed you is a node and react based frontend which uses api calls to get recommendations and scores from the backend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The backend is a FastAPI based service which combines multiple modules to produce accurate recommendations.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we have an online store which keeps track of reviews that have come in since the last time we retrained our pipelines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then we use two scoring pipelines: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A content based pipeline which uses tf idf based on beer properties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and A Collaborative Filtering based pipeline which uses Truncated SVD to generate personalised scores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both our pipelines take into account the information from the online store to update the recommendations without retraining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The backend gets recommendation candidates from both pipelines and merges them,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because the effectiveness of CF depends on how well we know the user we use a scaling weight to average the scores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We then use mmr reranking on the candidates to make sure we return a diverse set of recommendations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our selected recommendations are sent back to the frontend who then displays them to the user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lastly we have a module that powers our AI based features using the gemini api</a:t>
            </a:r>
            <a:endParaRPr/>
          </a:p>
        </p:txBody>
      </p:sp>
      <p:sp>
        <p:nvSpPr>
          <p:cNvPr id="270" name="Google Shape;270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7" name="Google Shape;32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 finally now you’ve seen what Rubeer can do, let’s talk about what it could do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There were a few features that were either too big to finish or out of scope for the project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/>
              <a:t>opening a website at the bar isn’t really convenient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/>
              <a:t>A mobile app for use on the go just makes sense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/>
              <a:t>Drinking beer is ultimately a social experience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/>
              <a:t>so we’d love to add a variety of social features like inviting your friends for a beer  or connecting to other users with similar tastes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/>
              <a:t>We think we can continue tuning and improving our llm based features to provide an even better experience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f0fbf18503_4_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5" name="Google Shape;355;g3f0fbf18503_4_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g3f0fbf18503_4_4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" name="Google Shape;3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f0fbf18503_4_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" name="Google Shape;63;g3f0fbf18503_4_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g3f0fbf18503_4_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39df40d06_0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g3f39df40d06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g3f39df40d06_0_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39df40d06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g3f39df40d06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g3f39df40d06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f39df40d06_0_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g3f39df40d06_0_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3f39df40d06_0_3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8.png"/><Relationship Id="rId4" Type="http://schemas.openxmlformats.org/officeDocument/2006/relationships/image" Target="../media/image18.png"/><Relationship Id="rId5" Type="http://schemas.openxmlformats.org/officeDocument/2006/relationships/image" Target="../media/image27.png"/><Relationship Id="rId6" Type="http://schemas.openxmlformats.org/officeDocument/2006/relationships/image" Target="../media/image2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5.png"/><Relationship Id="rId4" Type="http://schemas.openxmlformats.org/officeDocument/2006/relationships/image" Target="../media/image31.png"/><Relationship Id="rId5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Relationship Id="rId4" Type="http://schemas.openxmlformats.org/officeDocument/2006/relationships/image" Target="../media/image46.png"/><Relationship Id="rId5" Type="http://schemas.openxmlformats.org/officeDocument/2006/relationships/image" Target="../media/image33.png"/><Relationship Id="rId6" Type="http://schemas.openxmlformats.org/officeDocument/2006/relationships/image" Target="../media/image2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8.png"/><Relationship Id="rId4" Type="http://schemas.openxmlformats.org/officeDocument/2006/relationships/image" Target="../media/image40.png"/><Relationship Id="rId9" Type="http://schemas.openxmlformats.org/officeDocument/2006/relationships/image" Target="../media/image15.png"/><Relationship Id="rId5" Type="http://schemas.openxmlformats.org/officeDocument/2006/relationships/image" Target="../media/image32.png"/><Relationship Id="rId6" Type="http://schemas.openxmlformats.org/officeDocument/2006/relationships/image" Target="../media/image43.png"/><Relationship Id="rId7" Type="http://schemas.openxmlformats.org/officeDocument/2006/relationships/image" Target="../media/image45.png"/><Relationship Id="rId8" Type="http://schemas.openxmlformats.org/officeDocument/2006/relationships/image" Target="../media/image4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8.png"/><Relationship Id="rId4" Type="http://schemas.openxmlformats.org/officeDocument/2006/relationships/image" Target="../media/image3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9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24.png"/><Relationship Id="rId5" Type="http://schemas.openxmlformats.org/officeDocument/2006/relationships/image" Target="../media/image16.png"/><Relationship Id="rId6" Type="http://schemas.openxmlformats.org/officeDocument/2006/relationships/image" Target="../media/image13.png"/><Relationship Id="rId7" Type="http://schemas.openxmlformats.org/officeDocument/2006/relationships/image" Target="../media/image10.png"/><Relationship Id="rId8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14.png"/><Relationship Id="rId5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Relationship Id="rId4" Type="http://schemas.openxmlformats.org/officeDocument/2006/relationships/image" Target="../media/image41.png"/><Relationship Id="rId5" Type="http://schemas.openxmlformats.org/officeDocument/2006/relationships/image" Target="../media/image2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34.png"/><Relationship Id="rId5" Type="http://schemas.openxmlformats.org/officeDocument/2006/relationships/image" Target="../media/image3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png"/><Relationship Id="rId4" Type="http://schemas.openxmlformats.org/officeDocument/2006/relationships/image" Target="../media/image29.png"/><Relationship Id="rId5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310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home/claude/rubeer/icons/FaBeer.png" id="16" name="Google Shape;16;p3"/>
          <p:cNvPicPr preferRelativeResize="0"/>
          <p:nvPr/>
        </p:nvPicPr>
        <p:blipFill rotWithShape="1">
          <a:blip r:embed="rId3">
            <a:alphaModFix amt="18000"/>
          </a:blip>
          <a:srcRect b="0" l="0" r="0" t="0"/>
          <a:stretch/>
        </p:blipFill>
        <p:spPr>
          <a:xfrm>
            <a:off x="8509864" y="2916936"/>
            <a:ext cx="292608" cy="2926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rubeer/icons/FaBeer.png" id="17" name="Google Shape;17;p3"/>
          <p:cNvPicPr preferRelativeResize="0"/>
          <p:nvPr/>
        </p:nvPicPr>
        <p:blipFill rotWithShape="1">
          <a:blip r:embed="rId3">
            <a:alphaModFix amt="18000"/>
          </a:blip>
          <a:srcRect b="0" l="0" r="0" t="0"/>
          <a:stretch/>
        </p:blipFill>
        <p:spPr>
          <a:xfrm>
            <a:off x="8020886" y="4421854"/>
            <a:ext cx="292608" cy="2926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rubeer/icons/FaBeer.png" id="18" name="Google Shape;18;p3"/>
          <p:cNvPicPr preferRelativeResize="0"/>
          <p:nvPr/>
        </p:nvPicPr>
        <p:blipFill rotWithShape="1">
          <a:blip r:embed="rId3">
            <a:alphaModFix amt="18000"/>
          </a:blip>
          <a:srcRect b="0" l="0" r="0" t="0"/>
          <a:stretch/>
        </p:blipFill>
        <p:spPr>
          <a:xfrm>
            <a:off x="6740726" y="5351945"/>
            <a:ext cx="292608" cy="2926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rubeer/icons/FaBeer.png" id="19" name="Google Shape;19;p3"/>
          <p:cNvPicPr preferRelativeResize="0"/>
          <p:nvPr/>
        </p:nvPicPr>
        <p:blipFill rotWithShape="1">
          <a:blip r:embed="rId3">
            <a:alphaModFix amt="18000"/>
          </a:blip>
          <a:srcRect b="0" l="0" r="0" t="0"/>
          <a:stretch/>
        </p:blipFill>
        <p:spPr>
          <a:xfrm>
            <a:off x="5158361" y="5351945"/>
            <a:ext cx="292608" cy="2926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rubeer/icons/FaBeer.png" id="20" name="Google Shape;20;p3"/>
          <p:cNvPicPr preferRelativeResize="0"/>
          <p:nvPr/>
        </p:nvPicPr>
        <p:blipFill rotWithShape="1">
          <a:blip r:embed="rId3">
            <a:alphaModFix amt="18000"/>
          </a:blip>
          <a:srcRect b="0" l="0" r="0" t="0"/>
          <a:stretch/>
        </p:blipFill>
        <p:spPr>
          <a:xfrm>
            <a:off x="3878201" y="4421854"/>
            <a:ext cx="292608" cy="2926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rubeer/icons/FaBeer.png" id="21" name="Google Shape;21;p3"/>
          <p:cNvPicPr preferRelativeResize="0"/>
          <p:nvPr/>
        </p:nvPicPr>
        <p:blipFill rotWithShape="1">
          <a:blip r:embed="rId3">
            <a:alphaModFix amt="18000"/>
          </a:blip>
          <a:srcRect b="0" l="0" r="0" t="0"/>
          <a:stretch/>
        </p:blipFill>
        <p:spPr>
          <a:xfrm>
            <a:off x="3389224" y="2916936"/>
            <a:ext cx="292608" cy="2926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rubeer/icons/FaBeer.png" id="22" name="Google Shape;22;p3"/>
          <p:cNvPicPr preferRelativeResize="0"/>
          <p:nvPr/>
        </p:nvPicPr>
        <p:blipFill rotWithShape="1">
          <a:blip r:embed="rId3">
            <a:alphaModFix amt="18000"/>
          </a:blip>
          <a:srcRect b="0" l="0" r="0" t="0"/>
          <a:stretch/>
        </p:blipFill>
        <p:spPr>
          <a:xfrm>
            <a:off x="3878201" y="1412018"/>
            <a:ext cx="292608" cy="2926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rubeer/icons/FaBeer.png" id="23" name="Google Shape;23;p3"/>
          <p:cNvPicPr preferRelativeResize="0"/>
          <p:nvPr/>
        </p:nvPicPr>
        <p:blipFill rotWithShape="1">
          <a:blip r:embed="rId3">
            <a:alphaModFix amt="18000"/>
          </a:blip>
          <a:srcRect b="0" l="0" r="0" t="0"/>
          <a:stretch/>
        </p:blipFill>
        <p:spPr>
          <a:xfrm>
            <a:off x="5158361" y="481927"/>
            <a:ext cx="292608" cy="2926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rubeer/icons/FaBeer.png" id="24" name="Google Shape;24;p3"/>
          <p:cNvPicPr preferRelativeResize="0"/>
          <p:nvPr/>
        </p:nvPicPr>
        <p:blipFill rotWithShape="1">
          <a:blip r:embed="rId3">
            <a:alphaModFix amt="18000"/>
          </a:blip>
          <a:srcRect b="0" l="0" r="0" t="0"/>
          <a:stretch/>
        </p:blipFill>
        <p:spPr>
          <a:xfrm>
            <a:off x="6740726" y="481927"/>
            <a:ext cx="292608" cy="2926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rubeer/icons/FaBeer.png" id="25" name="Google Shape;25;p3"/>
          <p:cNvPicPr preferRelativeResize="0"/>
          <p:nvPr/>
        </p:nvPicPr>
        <p:blipFill rotWithShape="1">
          <a:blip r:embed="rId3">
            <a:alphaModFix amt="18000"/>
          </a:blip>
          <a:srcRect b="0" l="0" r="0" t="0"/>
          <a:stretch/>
        </p:blipFill>
        <p:spPr>
          <a:xfrm>
            <a:off x="8020886" y="1412018"/>
            <a:ext cx="292608" cy="292608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3"/>
          <p:cNvSpPr/>
          <p:nvPr/>
        </p:nvSpPr>
        <p:spPr>
          <a:xfrm>
            <a:off x="0" y="2331720"/>
            <a:ext cx="12191695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500"/>
              <a:buFont typeface="Calibri"/>
              <a:buNone/>
            </a:pPr>
            <a:r>
              <a:rPr b="1" i="0" lang="en-US" sz="150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BEER RECOMMENDATION SYSTEM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0" y="2697480"/>
            <a:ext cx="12191695" cy="1280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7200"/>
              <a:buFont typeface="Century Schoolbook"/>
              <a:buNone/>
            </a:pPr>
            <a:r>
              <a:rPr b="1" i="0" lang="en-US" sz="7200" u="none" cap="none" strike="noStrike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RuBeer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0" y="3977640"/>
            <a:ext cx="1219169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800"/>
              <a:buFont typeface="Calibri"/>
              <a:buNone/>
            </a:pPr>
            <a:r>
              <a:rPr b="0" i="1" lang="en-US" sz="180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Stop guessing at the bar. Let our recommender system find your perfect pint.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0" y="6080760"/>
            <a:ext cx="12191695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Recommender Systems Workshop  •  Tel Aviv University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" name="Google Shape;30;p3" title="RuBeer 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4152" y="694066"/>
            <a:ext cx="1582375" cy="16241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310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55830"/>
            <a:ext cx="8320325" cy="343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81250" y="1845225"/>
            <a:ext cx="3414475" cy="4269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5725" y="4301425"/>
            <a:ext cx="6953775" cy="247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726375" y="626250"/>
            <a:ext cx="3365975" cy="11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2"/>
          <p:cNvSpPr/>
          <p:nvPr/>
        </p:nvSpPr>
        <p:spPr>
          <a:xfrm>
            <a:off x="152390" y="152395"/>
            <a:ext cx="96012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400"/>
              <a:buFont typeface="Century Schoolbook"/>
              <a:buNone/>
            </a:pPr>
            <a:r>
              <a:rPr b="1" lang="en-US" sz="3400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Build a 6 Pack &amp; Sharing and profile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310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CORE FEATURES — PART I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3"/>
          <p:cNvSpPr/>
          <p:nvPr/>
        </p:nvSpPr>
        <p:spPr>
          <a:xfrm>
            <a:off x="548640" y="731520"/>
            <a:ext cx="960120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400"/>
              <a:buFont typeface="Century Schoolbook"/>
              <a:buNone/>
            </a:pPr>
            <a:r>
              <a:rPr b="1" i="0" lang="en-US" sz="3400" u="none" cap="none" strike="noStrike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Getting a User to a Great First Feed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3"/>
          <p:cNvSpPr/>
          <p:nvPr/>
        </p:nvSpPr>
        <p:spPr>
          <a:xfrm>
            <a:off x="632308" y="2377440"/>
            <a:ext cx="3429000" cy="2377440"/>
          </a:xfrm>
          <a:prstGeom prst="roundRect">
            <a:avLst>
              <a:gd fmla="val 3462" name="adj"/>
            </a:avLst>
          </a:prstGeom>
          <a:solidFill>
            <a:srgbClr val="241B15"/>
          </a:solidFill>
          <a:ln>
            <a:noFill/>
          </a:ln>
          <a:effectLst>
            <a:outerShdw blurRad="101600" rotWithShape="0" algn="bl" dir="5400000" dist="381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3"/>
          <p:cNvSpPr/>
          <p:nvPr/>
        </p:nvSpPr>
        <p:spPr>
          <a:xfrm>
            <a:off x="929488" y="2628900"/>
            <a:ext cx="594360" cy="594360"/>
          </a:xfrm>
          <a:prstGeom prst="ellipse">
            <a:avLst/>
          </a:prstGeom>
          <a:solidFill>
            <a:srgbClr val="2E2118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LayerGroup.png" id="187" name="Google Shape;1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4021" y="2783434"/>
            <a:ext cx="285293" cy="285293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3"/>
          <p:cNvSpPr/>
          <p:nvPr/>
        </p:nvSpPr>
        <p:spPr>
          <a:xfrm>
            <a:off x="906628" y="3429000"/>
            <a:ext cx="28803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Hybrid Recommendation Feed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3"/>
          <p:cNvSpPr/>
          <p:nvPr/>
        </p:nvSpPr>
        <p:spPr>
          <a:xfrm>
            <a:off x="906628" y="3886200"/>
            <a:ext cx="28803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CF + CB blended, MMR-reranked. Zero-signal users see honest “Popular Beers” — never a substituted feed.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3"/>
          <p:cNvSpPr/>
          <p:nvPr/>
        </p:nvSpPr>
        <p:spPr>
          <a:xfrm>
            <a:off x="4381348" y="2377440"/>
            <a:ext cx="3429000" cy="2377440"/>
          </a:xfrm>
          <a:prstGeom prst="roundRect">
            <a:avLst>
              <a:gd fmla="val 3462" name="adj"/>
            </a:avLst>
          </a:prstGeom>
          <a:solidFill>
            <a:srgbClr val="241B15"/>
          </a:solidFill>
          <a:ln>
            <a:noFill/>
          </a:ln>
          <a:effectLst>
            <a:outerShdw blurRad="101600" rotWithShape="0" algn="bl" dir="5400000" dist="381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3"/>
          <p:cNvSpPr/>
          <p:nvPr/>
        </p:nvSpPr>
        <p:spPr>
          <a:xfrm>
            <a:off x="4678528" y="2628900"/>
            <a:ext cx="594360" cy="594360"/>
          </a:xfrm>
          <a:prstGeom prst="ellipse">
            <a:avLst/>
          </a:prstGeom>
          <a:solidFill>
            <a:srgbClr val="2E2118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UserPlus.png" id="192" name="Google Shape;192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33061" y="2783434"/>
            <a:ext cx="285293" cy="285293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13"/>
          <p:cNvSpPr/>
          <p:nvPr/>
        </p:nvSpPr>
        <p:spPr>
          <a:xfrm>
            <a:off x="4655668" y="3429000"/>
            <a:ext cx="28803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Two-Method Cold-Start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3"/>
          <p:cNvSpPr/>
          <p:nvPr/>
        </p:nvSpPr>
        <p:spPr>
          <a:xfrm>
            <a:off x="4655668" y="3886200"/>
            <a:ext cx="28803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Search &amp; rate ≥ 3 beers, or take a quick taste quiz. Either way, real ratings are saved from session one.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3"/>
          <p:cNvSpPr/>
          <p:nvPr/>
        </p:nvSpPr>
        <p:spPr>
          <a:xfrm>
            <a:off x="8130388" y="2377440"/>
            <a:ext cx="3429000" cy="2377440"/>
          </a:xfrm>
          <a:prstGeom prst="roundRect">
            <a:avLst>
              <a:gd fmla="val 3462" name="adj"/>
            </a:avLst>
          </a:prstGeom>
          <a:solidFill>
            <a:srgbClr val="241B15"/>
          </a:solidFill>
          <a:ln>
            <a:noFill/>
          </a:ln>
          <a:effectLst>
            <a:outerShdw blurRad="101600" rotWithShape="0" algn="bl" dir="5400000" dist="381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3"/>
          <p:cNvSpPr/>
          <p:nvPr/>
        </p:nvSpPr>
        <p:spPr>
          <a:xfrm>
            <a:off x="8427568" y="2628900"/>
            <a:ext cx="594360" cy="594360"/>
          </a:xfrm>
          <a:prstGeom prst="ellipse">
            <a:avLst/>
          </a:prstGeom>
          <a:solidFill>
            <a:srgbClr val="2E2118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SyncAlt.png" id="197" name="Google Shape;197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82101" y="2783434"/>
            <a:ext cx="285293" cy="28529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13"/>
          <p:cNvSpPr/>
          <p:nvPr/>
        </p:nvSpPr>
        <p:spPr>
          <a:xfrm>
            <a:off x="8404708" y="3429000"/>
            <a:ext cx="28803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Real-Time Feedback Loop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3"/>
          <p:cNvSpPr/>
          <p:nvPr/>
        </p:nvSpPr>
        <p:spPr>
          <a:xfrm>
            <a:off x="8404708" y="3886200"/>
            <a:ext cx="28803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Rating a beer instantly updates the feed — exclusion, score adjustments, SVD fold-in, no retraining.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3"/>
          <p:cNvSpPr/>
          <p:nvPr/>
        </p:nvSpPr>
        <p:spPr>
          <a:xfrm>
            <a:off x="11368735" y="6355080"/>
            <a:ext cx="548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06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3"/>
          <p:cNvSpPr/>
          <p:nvPr/>
        </p:nvSpPr>
        <p:spPr>
          <a:xfrm>
            <a:off x="548640" y="6355080"/>
            <a:ext cx="1828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RUBEER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rgbClr val="1A1310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4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CORE FEATURES — PART II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4"/>
          <p:cNvSpPr/>
          <p:nvPr/>
        </p:nvSpPr>
        <p:spPr>
          <a:xfrm>
            <a:off x="548640" y="731520"/>
            <a:ext cx="960120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400"/>
              <a:buFont typeface="Century Schoolbook"/>
              <a:buNone/>
            </a:pPr>
            <a:r>
              <a:rPr b="1" i="0" lang="en-US" sz="3400" u="none" cap="none" strike="noStrike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Beyond the Basic Feed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4"/>
          <p:cNvSpPr/>
          <p:nvPr/>
        </p:nvSpPr>
        <p:spPr>
          <a:xfrm>
            <a:off x="723748" y="2148840"/>
            <a:ext cx="5212080" cy="1691640"/>
          </a:xfrm>
          <a:prstGeom prst="roundRect">
            <a:avLst>
              <a:gd fmla="val 4865" name="adj"/>
            </a:avLst>
          </a:prstGeom>
          <a:solidFill>
            <a:srgbClr val="241B15"/>
          </a:solidFill>
          <a:ln>
            <a:noFill/>
          </a:ln>
          <a:effectLst>
            <a:outerShdw blurRad="101600" rotWithShape="0" algn="bl" dir="5400000" dist="381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4"/>
          <p:cNvSpPr/>
          <p:nvPr/>
        </p:nvSpPr>
        <p:spPr>
          <a:xfrm>
            <a:off x="1020928" y="2651760"/>
            <a:ext cx="685800" cy="685800"/>
          </a:xfrm>
          <a:prstGeom prst="ellipse">
            <a:avLst/>
          </a:prstGeom>
          <a:solidFill>
            <a:srgbClr val="2E2118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CameraRetro.png" id="211" name="Google Shape;21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9236" y="2830068"/>
            <a:ext cx="329184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14"/>
          <p:cNvSpPr/>
          <p:nvPr/>
        </p:nvSpPr>
        <p:spPr>
          <a:xfrm>
            <a:off x="1958188" y="2331720"/>
            <a:ext cx="37490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Scan Menu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4"/>
          <p:cNvSpPr/>
          <p:nvPr/>
        </p:nvSpPr>
        <p:spPr>
          <a:xfrm>
            <a:off x="1958188" y="2715768"/>
            <a:ext cx="374904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Upload a photo of a bar menu — Gemini Vision extracts beer names, rapidfuzz maps them to the catalog, and only that matched subset is scored against your personal taste.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4"/>
          <p:cNvSpPr/>
          <p:nvPr/>
        </p:nvSpPr>
        <p:spPr>
          <a:xfrm>
            <a:off x="6255868" y="2148840"/>
            <a:ext cx="5212080" cy="1691640"/>
          </a:xfrm>
          <a:prstGeom prst="roundRect">
            <a:avLst>
              <a:gd fmla="val 4865" name="adj"/>
            </a:avLst>
          </a:prstGeom>
          <a:solidFill>
            <a:srgbClr val="241B15"/>
          </a:solidFill>
          <a:ln>
            <a:noFill/>
          </a:ln>
          <a:effectLst>
            <a:outerShdw blurRad="101600" rotWithShape="0" algn="bl" dir="5400000" dist="381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4"/>
          <p:cNvSpPr/>
          <p:nvPr/>
        </p:nvSpPr>
        <p:spPr>
          <a:xfrm>
            <a:off x="6553048" y="2651760"/>
            <a:ext cx="685800" cy="685800"/>
          </a:xfrm>
          <a:prstGeom prst="ellipse">
            <a:avLst/>
          </a:prstGeom>
          <a:solidFill>
            <a:srgbClr val="2E2118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Random.png" id="216" name="Google Shape;21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31356" y="2830068"/>
            <a:ext cx="329184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4"/>
          <p:cNvSpPr/>
          <p:nvPr/>
        </p:nvSpPr>
        <p:spPr>
          <a:xfrm>
            <a:off x="7490308" y="2331720"/>
            <a:ext cx="37490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Adventurous Tab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4"/>
          <p:cNvSpPr/>
          <p:nvPr/>
        </p:nvSpPr>
        <p:spPr>
          <a:xfrm>
            <a:off x="7490308" y="2715768"/>
            <a:ext cx="374904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Surfaces mid-range picks (ranks 50–200) that diverge from your core taste, with a “Surprise Me Again” re-roll.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4"/>
          <p:cNvSpPr/>
          <p:nvPr/>
        </p:nvSpPr>
        <p:spPr>
          <a:xfrm>
            <a:off x="723748" y="4114800"/>
            <a:ext cx="5212080" cy="1691640"/>
          </a:xfrm>
          <a:prstGeom prst="roundRect">
            <a:avLst>
              <a:gd fmla="val 4865" name="adj"/>
            </a:avLst>
          </a:prstGeom>
          <a:solidFill>
            <a:srgbClr val="241B15"/>
          </a:solidFill>
          <a:ln>
            <a:noFill/>
          </a:ln>
          <a:effectLst>
            <a:outerShdw blurRad="101600" rotWithShape="0" algn="bl" dir="5400000" dist="381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4"/>
          <p:cNvSpPr/>
          <p:nvPr/>
        </p:nvSpPr>
        <p:spPr>
          <a:xfrm>
            <a:off x="1020928" y="4617720"/>
            <a:ext cx="685800" cy="685800"/>
          </a:xfrm>
          <a:prstGeom prst="ellipse">
            <a:avLst/>
          </a:prstGeom>
          <a:solidFill>
            <a:srgbClr val="2E2118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Crown.png" id="221" name="Google Shape;221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99236" y="4796028"/>
            <a:ext cx="329184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4"/>
          <p:cNvSpPr/>
          <p:nvPr/>
        </p:nvSpPr>
        <p:spPr>
          <a:xfrm>
            <a:off x="1958188" y="4297680"/>
            <a:ext cx="37490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Rubi's Daily Pick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4"/>
          <p:cNvSpPr/>
          <p:nvPr/>
        </p:nvSpPr>
        <p:spPr>
          <a:xfrm>
            <a:off x="1958188" y="4681728"/>
            <a:ext cx="374904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A hero card highlighting one standout beer, guaranteed not to overlap the swimlanes shown below it.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4"/>
          <p:cNvSpPr/>
          <p:nvPr/>
        </p:nvSpPr>
        <p:spPr>
          <a:xfrm>
            <a:off x="6255868" y="4114800"/>
            <a:ext cx="5212080" cy="1691640"/>
          </a:xfrm>
          <a:prstGeom prst="roundRect">
            <a:avLst>
              <a:gd fmla="val 4865" name="adj"/>
            </a:avLst>
          </a:prstGeom>
          <a:solidFill>
            <a:srgbClr val="241B15"/>
          </a:solidFill>
          <a:ln>
            <a:noFill/>
          </a:ln>
          <a:effectLst>
            <a:outerShdw blurRad="101600" rotWithShape="0" algn="bl" dir="5400000" dist="381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4"/>
          <p:cNvSpPr/>
          <p:nvPr/>
        </p:nvSpPr>
        <p:spPr>
          <a:xfrm>
            <a:off x="6553048" y="4617720"/>
            <a:ext cx="685800" cy="685800"/>
          </a:xfrm>
          <a:prstGeom prst="ellipse">
            <a:avLst/>
          </a:prstGeom>
          <a:solidFill>
            <a:srgbClr val="2E2118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Handshake.png" id="226" name="Google Shape;226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31356" y="4796028"/>
            <a:ext cx="329184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14"/>
          <p:cNvSpPr/>
          <p:nvPr/>
        </p:nvSpPr>
        <p:spPr>
          <a:xfrm>
            <a:off x="7490308" y="4297680"/>
            <a:ext cx="37490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Friend Compatibility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4"/>
          <p:cNvSpPr/>
          <p:nvPr/>
        </p:nvSpPr>
        <p:spPr>
          <a:xfrm>
            <a:off x="7490308" y="4681728"/>
            <a:ext cx="374904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Compares your full rating history against demo friend personas — a taste-match % plus “Top Shared Favorites,” stable across feed refreshes.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4"/>
          <p:cNvSpPr/>
          <p:nvPr/>
        </p:nvSpPr>
        <p:spPr>
          <a:xfrm>
            <a:off x="11368735" y="6355080"/>
            <a:ext cx="548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07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4"/>
          <p:cNvSpPr/>
          <p:nvPr/>
        </p:nvSpPr>
        <p:spPr>
          <a:xfrm>
            <a:off x="548640" y="6355080"/>
            <a:ext cx="1828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RUBEER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310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5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THE DATA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5"/>
          <p:cNvSpPr/>
          <p:nvPr/>
        </p:nvSpPr>
        <p:spPr>
          <a:xfrm>
            <a:off x="548640" y="731520"/>
            <a:ext cx="960120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400"/>
              <a:buFont typeface="Century Schoolbook"/>
              <a:buNone/>
            </a:pPr>
            <a:r>
              <a:rPr b="1" i="0" lang="en-US" sz="3400" u="none" cap="none" strike="noStrike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Two Communities of Beer Reviewers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5"/>
          <p:cNvSpPr/>
          <p:nvPr/>
        </p:nvSpPr>
        <p:spPr>
          <a:xfrm>
            <a:off x="2873238" y="2968600"/>
            <a:ext cx="3108900" cy="986400"/>
          </a:xfrm>
          <a:prstGeom prst="roundRect">
            <a:avLst>
              <a:gd fmla="val 5294" name="adj"/>
            </a:avLst>
          </a:prstGeom>
          <a:solidFill>
            <a:srgbClr val="241B15"/>
          </a:solidFill>
          <a:ln>
            <a:noFill/>
          </a:ln>
          <a:effectLst>
            <a:outerShdw blurRad="101600" rotWithShape="0" algn="bl" dir="5400000" dist="381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5"/>
          <p:cNvSpPr/>
          <p:nvPr/>
        </p:nvSpPr>
        <p:spPr>
          <a:xfrm>
            <a:off x="3170426" y="3128615"/>
            <a:ext cx="594300" cy="594300"/>
          </a:xfrm>
          <a:prstGeom prst="ellipse">
            <a:avLst/>
          </a:prstGeom>
          <a:solidFill>
            <a:srgbClr val="2E2118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Database.png" id="240" name="Google Shape;24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24959" y="3283149"/>
            <a:ext cx="285293" cy="285293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15"/>
          <p:cNvSpPr/>
          <p:nvPr/>
        </p:nvSpPr>
        <p:spPr>
          <a:xfrm>
            <a:off x="3970526" y="2968595"/>
            <a:ext cx="1828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BeerAdvocate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5"/>
          <p:cNvSpPr/>
          <p:nvPr/>
        </p:nvSpPr>
        <p:spPr>
          <a:xfrm>
            <a:off x="3970526" y="3425795"/>
            <a:ext cx="18288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Stanford SNAP / BeerAdvocate review dataset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5"/>
          <p:cNvSpPr/>
          <p:nvPr/>
        </p:nvSpPr>
        <p:spPr>
          <a:xfrm>
            <a:off x="6347963" y="2968600"/>
            <a:ext cx="3108900" cy="1008000"/>
          </a:xfrm>
          <a:prstGeom prst="roundRect">
            <a:avLst>
              <a:gd fmla="val 5294" name="adj"/>
            </a:avLst>
          </a:prstGeom>
          <a:solidFill>
            <a:srgbClr val="241B15"/>
          </a:solidFill>
          <a:ln>
            <a:noFill/>
          </a:ln>
          <a:effectLst>
            <a:outerShdw blurRad="101600" rotWithShape="0" algn="bl" dir="5400000" dist="381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5"/>
          <p:cNvSpPr/>
          <p:nvPr/>
        </p:nvSpPr>
        <p:spPr>
          <a:xfrm>
            <a:off x="6645146" y="3128615"/>
            <a:ext cx="594300" cy="594300"/>
          </a:xfrm>
          <a:prstGeom prst="ellipse">
            <a:avLst/>
          </a:prstGeom>
          <a:solidFill>
            <a:srgbClr val="2E2118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Database.png" id="245" name="Google Shape;24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99679" y="3283149"/>
            <a:ext cx="285293" cy="285293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5"/>
          <p:cNvSpPr/>
          <p:nvPr/>
        </p:nvSpPr>
        <p:spPr>
          <a:xfrm>
            <a:off x="7445246" y="2968595"/>
            <a:ext cx="1828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RateBeer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5"/>
          <p:cNvSpPr/>
          <p:nvPr/>
        </p:nvSpPr>
        <p:spPr>
          <a:xfrm>
            <a:off x="7445246" y="3425795"/>
            <a:ext cx="18288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Stanford SNAP / RateBeer review dataset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5"/>
          <p:cNvSpPr/>
          <p:nvPr/>
        </p:nvSpPr>
        <p:spPr>
          <a:xfrm>
            <a:off x="1753068" y="4337115"/>
            <a:ext cx="1828800" cy="914400"/>
          </a:xfrm>
          <a:prstGeom prst="roundRect">
            <a:avLst>
              <a:gd fmla="val 7000" name="adj"/>
            </a:avLst>
          </a:prstGeom>
          <a:solidFill>
            <a:srgbClr val="241B15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5"/>
          <p:cNvSpPr/>
          <p:nvPr/>
        </p:nvSpPr>
        <p:spPr>
          <a:xfrm>
            <a:off x="1844508" y="4337115"/>
            <a:ext cx="1645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Raw JSON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5"/>
          <p:cNvSpPr/>
          <p:nvPr/>
        </p:nvSpPr>
        <p:spPr>
          <a:xfrm>
            <a:off x="3636732" y="4712019"/>
            <a:ext cx="393300" cy="1647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8A3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5"/>
          <p:cNvSpPr/>
          <p:nvPr/>
        </p:nvSpPr>
        <p:spPr>
          <a:xfrm>
            <a:off x="4084788" y="4337115"/>
            <a:ext cx="1828800" cy="914400"/>
          </a:xfrm>
          <a:prstGeom prst="roundRect">
            <a:avLst>
              <a:gd fmla="val 7000" name="adj"/>
            </a:avLst>
          </a:prstGeom>
          <a:solidFill>
            <a:srgbClr val="241B15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5"/>
          <p:cNvSpPr/>
          <p:nvPr/>
        </p:nvSpPr>
        <p:spPr>
          <a:xfrm>
            <a:off x="4176228" y="4337115"/>
            <a:ext cx="1645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PostgreSQL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5"/>
          <p:cNvSpPr/>
          <p:nvPr/>
        </p:nvSpPr>
        <p:spPr>
          <a:xfrm>
            <a:off x="5968452" y="4712019"/>
            <a:ext cx="393300" cy="1647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8A3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5"/>
          <p:cNvSpPr/>
          <p:nvPr/>
        </p:nvSpPr>
        <p:spPr>
          <a:xfrm>
            <a:off x="6416508" y="4337115"/>
            <a:ext cx="1828800" cy="914400"/>
          </a:xfrm>
          <a:prstGeom prst="roundRect">
            <a:avLst>
              <a:gd fmla="val 7000" name="adj"/>
            </a:avLst>
          </a:prstGeom>
          <a:solidFill>
            <a:srgbClr val="241B15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5"/>
          <p:cNvSpPr/>
          <p:nvPr/>
        </p:nvSpPr>
        <p:spPr>
          <a:xfrm>
            <a:off x="6507948" y="4337115"/>
            <a:ext cx="1645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Feature Eng. +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Train/Val/Test Split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5"/>
          <p:cNvSpPr/>
          <p:nvPr/>
        </p:nvSpPr>
        <p:spPr>
          <a:xfrm>
            <a:off x="8300172" y="4712019"/>
            <a:ext cx="393300" cy="1647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8A3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5"/>
          <p:cNvSpPr/>
          <p:nvPr/>
        </p:nvSpPr>
        <p:spPr>
          <a:xfrm>
            <a:off x="8748228" y="4337115"/>
            <a:ext cx="1828800" cy="914400"/>
          </a:xfrm>
          <a:prstGeom prst="roundRect">
            <a:avLst>
              <a:gd fmla="val 7000" name="adj"/>
            </a:avLst>
          </a:prstGeom>
          <a:solidFill>
            <a:srgbClr val="241B15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5"/>
          <p:cNvSpPr/>
          <p:nvPr/>
        </p:nvSpPr>
        <p:spPr>
          <a:xfrm>
            <a:off x="8839668" y="4337115"/>
            <a:ext cx="1645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Enriched CSVs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5"/>
          <p:cNvSpPr/>
          <p:nvPr/>
        </p:nvSpPr>
        <p:spPr>
          <a:xfrm>
            <a:off x="69200" y="5480115"/>
            <a:ext cx="121917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100"/>
              <a:buFont typeface="Calibri"/>
              <a:buNone/>
            </a:pPr>
            <a:r>
              <a:rPr b="0" i="1" lang="en-US" sz="110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Ingested via data_processing/process_json.py → pipeline.py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5"/>
          <p:cNvSpPr/>
          <p:nvPr/>
        </p:nvSpPr>
        <p:spPr>
          <a:xfrm>
            <a:off x="69200" y="6028760"/>
            <a:ext cx="12191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300"/>
              <a:buFont typeface="Calibri"/>
              <a:buNone/>
            </a:pPr>
            <a:r>
              <a:rPr b="0" i="1" lang="en-US" sz="130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Semantic beer/brewery metadata layered in for content-based features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5"/>
          <p:cNvSpPr/>
          <p:nvPr/>
        </p:nvSpPr>
        <p:spPr>
          <a:xfrm>
            <a:off x="11368735" y="6355080"/>
            <a:ext cx="548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08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5"/>
          <p:cNvSpPr/>
          <p:nvPr/>
        </p:nvSpPr>
        <p:spPr>
          <a:xfrm>
            <a:off x="548640" y="6355080"/>
            <a:ext cx="18288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RUBEER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5"/>
          <p:cNvSpPr/>
          <p:nvPr/>
        </p:nvSpPr>
        <p:spPr>
          <a:xfrm>
            <a:off x="2506075" y="1799275"/>
            <a:ext cx="1578600" cy="787200"/>
          </a:xfrm>
          <a:prstGeom prst="roundRect">
            <a:avLst>
              <a:gd fmla="val 7000" name="adj"/>
            </a:avLst>
          </a:prstGeom>
          <a:solidFill>
            <a:srgbClr val="241B15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4,241,024</a:t>
            </a:r>
            <a:br>
              <a:rPr lang="en-US">
                <a:latin typeface="Calibri"/>
                <a:ea typeface="Calibri"/>
                <a:cs typeface="Calibri"/>
                <a:sym typeface="Calibri"/>
              </a:rPr>
            </a:br>
            <a:r>
              <a:rPr lang="en-U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Total interactions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5"/>
          <p:cNvSpPr/>
          <p:nvPr/>
        </p:nvSpPr>
        <p:spPr>
          <a:xfrm>
            <a:off x="4419225" y="1799275"/>
            <a:ext cx="1578600" cy="787200"/>
          </a:xfrm>
          <a:prstGeom prst="roundRect">
            <a:avLst>
              <a:gd fmla="val 7000" name="adj"/>
            </a:avLst>
          </a:prstGeom>
          <a:solidFill>
            <a:srgbClr val="241B15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26,774</a:t>
            </a:r>
            <a:br>
              <a:rPr lang="en-US">
                <a:latin typeface="Calibri"/>
                <a:ea typeface="Calibri"/>
                <a:cs typeface="Calibri"/>
                <a:sym typeface="Calibri"/>
              </a:rPr>
            </a:br>
            <a:r>
              <a:rPr lang="en-U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Unique Users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5"/>
          <p:cNvSpPr/>
          <p:nvPr/>
        </p:nvSpPr>
        <p:spPr>
          <a:xfrm>
            <a:off x="6332375" y="1799275"/>
            <a:ext cx="1578600" cy="787200"/>
          </a:xfrm>
          <a:prstGeom prst="roundRect">
            <a:avLst>
              <a:gd fmla="val 7000" name="adj"/>
            </a:avLst>
          </a:prstGeom>
          <a:solidFill>
            <a:srgbClr val="241B15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70</a:t>
            </a:r>
            <a:r>
              <a:rPr b="1" lang="en-US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,243</a:t>
            </a:r>
            <a:br>
              <a:rPr lang="en-US">
                <a:latin typeface="Calibri"/>
                <a:ea typeface="Calibri"/>
                <a:cs typeface="Calibri"/>
                <a:sym typeface="Calibri"/>
              </a:rPr>
            </a:br>
            <a:r>
              <a:rPr lang="en-U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Unique Beers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5"/>
          <p:cNvSpPr/>
          <p:nvPr/>
        </p:nvSpPr>
        <p:spPr>
          <a:xfrm>
            <a:off x="8245525" y="1799275"/>
            <a:ext cx="1578600" cy="787200"/>
          </a:xfrm>
          <a:prstGeom prst="roundRect">
            <a:avLst>
              <a:gd fmla="val 7000" name="adj"/>
            </a:avLst>
          </a:prstGeom>
          <a:solidFill>
            <a:srgbClr val="241B15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99.8%</a:t>
            </a:r>
            <a:br>
              <a:rPr lang="en-US">
                <a:latin typeface="Calibri"/>
                <a:ea typeface="Calibri"/>
                <a:cs typeface="Calibri"/>
                <a:sym typeface="Calibri"/>
              </a:rPr>
            </a:br>
            <a:r>
              <a:rPr lang="en-U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Sparsity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310"/>
        </a:solid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6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SYSTEM ARCHITECTURE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6"/>
          <p:cNvSpPr/>
          <p:nvPr/>
        </p:nvSpPr>
        <p:spPr>
          <a:xfrm>
            <a:off x="548640" y="731520"/>
            <a:ext cx="96012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400"/>
              <a:buFont typeface="Century Schoolbook"/>
              <a:buNone/>
            </a:pPr>
            <a:r>
              <a:rPr b="1" i="0" lang="en-US" sz="3400" u="none" cap="none" strike="noStrike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Request Flow, End to End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6"/>
          <p:cNvSpPr/>
          <p:nvPr/>
        </p:nvSpPr>
        <p:spPr>
          <a:xfrm>
            <a:off x="5440680" y="2697480"/>
            <a:ext cx="4480500" cy="3749100"/>
          </a:xfrm>
          <a:prstGeom prst="roundRect">
            <a:avLst>
              <a:gd fmla="val 2439" name="adj"/>
            </a:avLst>
          </a:prstGeom>
          <a:solidFill>
            <a:srgbClr val="241B15">
              <a:alpha val="20000"/>
            </a:srgbClr>
          </a:solidFill>
          <a:ln cap="flat" cmpd="sng" w="12700">
            <a:solidFill>
              <a:srgbClr val="B8791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6"/>
          <p:cNvSpPr/>
          <p:nvPr/>
        </p:nvSpPr>
        <p:spPr>
          <a:xfrm>
            <a:off x="5623560" y="2770632"/>
            <a:ext cx="25603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BACKEND PROCESS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6" name="Google Shape;276;p16"/>
          <p:cNvCxnSpPr/>
          <p:nvPr/>
        </p:nvCxnSpPr>
        <p:spPr>
          <a:xfrm flipH="1" rot="10800000">
            <a:off x="1097280" y="3319272"/>
            <a:ext cx="1234440" cy="219456"/>
          </a:xfrm>
          <a:prstGeom prst="straightConnector1">
            <a:avLst/>
          </a:prstGeom>
          <a:noFill/>
          <a:ln cap="flat" cmpd="sng" w="19050">
            <a:solidFill>
              <a:srgbClr val="B8791F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77" name="Google Shape;277;p16"/>
          <p:cNvCxnSpPr/>
          <p:nvPr/>
        </p:nvCxnSpPr>
        <p:spPr>
          <a:xfrm>
            <a:off x="1097280" y="3959352"/>
            <a:ext cx="1234440" cy="274320"/>
          </a:xfrm>
          <a:prstGeom prst="straightConnector1">
            <a:avLst/>
          </a:prstGeom>
          <a:noFill/>
          <a:ln cap="flat" cmpd="sng" w="19050">
            <a:solidFill>
              <a:srgbClr val="B8791F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78" name="Google Shape;278;p16"/>
          <p:cNvCxnSpPr/>
          <p:nvPr/>
        </p:nvCxnSpPr>
        <p:spPr>
          <a:xfrm flipH="1" rot="10800000">
            <a:off x="2651760" y="2514600"/>
            <a:ext cx="914400" cy="548640"/>
          </a:xfrm>
          <a:prstGeom prst="straightConnector1">
            <a:avLst/>
          </a:prstGeom>
          <a:noFill/>
          <a:ln cap="flat" cmpd="sng" w="19050">
            <a:solidFill>
              <a:srgbClr val="B8791F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79" name="Google Shape;279;p16"/>
          <p:cNvCxnSpPr/>
          <p:nvPr/>
        </p:nvCxnSpPr>
        <p:spPr>
          <a:xfrm>
            <a:off x="4617720" y="3447288"/>
            <a:ext cx="1554480" cy="914"/>
          </a:xfrm>
          <a:prstGeom prst="straightConnector1">
            <a:avLst/>
          </a:prstGeom>
          <a:noFill/>
          <a:ln cap="flat" cmpd="sng" w="19050">
            <a:solidFill>
              <a:srgbClr val="B8791F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80" name="Google Shape;280;p16"/>
          <p:cNvCxnSpPr/>
          <p:nvPr/>
        </p:nvCxnSpPr>
        <p:spPr>
          <a:xfrm flipH="1">
            <a:off x="4617720" y="4023360"/>
            <a:ext cx="1554480" cy="914"/>
          </a:xfrm>
          <a:prstGeom prst="straightConnector1">
            <a:avLst/>
          </a:prstGeom>
          <a:noFill/>
          <a:ln cap="flat" cmpd="sng" w="19050">
            <a:solidFill>
              <a:srgbClr val="B8791F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81" name="Google Shape;281;p16"/>
          <p:cNvCxnSpPr/>
          <p:nvPr/>
        </p:nvCxnSpPr>
        <p:spPr>
          <a:xfrm flipH="1" rot="10800000">
            <a:off x="8549640" y="2423172"/>
            <a:ext cx="1051500" cy="896100"/>
          </a:xfrm>
          <a:prstGeom prst="straightConnector1">
            <a:avLst/>
          </a:prstGeom>
          <a:noFill/>
          <a:ln cap="flat" cmpd="sng" w="19050">
            <a:solidFill>
              <a:srgbClr val="B8791F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82" name="Google Shape;282;p16"/>
          <p:cNvCxnSpPr/>
          <p:nvPr/>
        </p:nvCxnSpPr>
        <p:spPr>
          <a:xfrm>
            <a:off x="8549640" y="4178808"/>
            <a:ext cx="1051560" cy="941832"/>
          </a:xfrm>
          <a:prstGeom prst="straightConnector1">
            <a:avLst/>
          </a:prstGeom>
          <a:noFill/>
          <a:ln cap="flat" cmpd="sng" w="19050">
            <a:solidFill>
              <a:srgbClr val="B8791F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83" name="Google Shape;283;p16"/>
          <p:cNvCxnSpPr/>
          <p:nvPr/>
        </p:nvCxnSpPr>
        <p:spPr>
          <a:xfrm>
            <a:off x="2788920" y="4434840"/>
            <a:ext cx="3017520" cy="1005840"/>
          </a:xfrm>
          <a:prstGeom prst="straightConnector1">
            <a:avLst/>
          </a:prstGeom>
          <a:noFill/>
          <a:ln cap="flat" cmpd="sng" w="19050">
            <a:solidFill>
              <a:srgbClr val="B8791F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84" name="Google Shape;284;p16"/>
          <p:cNvCxnSpPr/>
          <p:nvPr/>
        </p:nvCxnSpPr>
        <p:spPr>
          <a:xfrm>
            <a:off x="7004304" y="4434840"/>
            <a:ext cx="914" cy="1005840"/>
          </a:xfrm>
          <a:prstGeom prst="straightConnector1">
            <a:avLst/>
          </a:prstGeom>
          <a:noFill/>
          <a:ln cap="flat" cmpd="sng" w="19050">
            <a:solidFill>
              <a:srgbClr val="B8791F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descr="/home/claude/rubeer/icons/FaUsers.png" id="285" name="Google Shape;28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3429000"/>
            <a:ext cx="640080" cy="64008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6"/>
          <p:cNvSpPr/>
          <p:nvPr/>
        </p:nvSpPr>
        <p:spPr>
          <a:xfrm>
            <a:off x="137160" y="4142232"/>
            <a:ext cx="12801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User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6"/>
          <p:cNvSpPr/>
          <p:nvPr/>
        </p:nvSpPr>
        <p:spPr>
          <a:xfrm>
            <a:off x="2331720" y="3063240"/>
            <a:ext cx="2286000" cy="1371600"/>
          </a:xfrm>
          <a:prstGeom prst="roundRect">
            <a:avLst>
              <a:gd fmla="val 5333" name="adj"/>
            </a:avLst>
          </a:prstGeom>
          <a:solidFill>
            <a:srgbClr val="241B15"/>
          </a:solidFill>
          <a:ln cap="flat" cmpd="sng" w="15875">
            <a:solidFill>
              <a:srgbClr val="E8A3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React.png" id="288" name="Google Shape;28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78024" y="3575304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16"/>
          <p:cNvSpPr/>
          <p:nvPr/>
        </p:nvSpPr>
        <p:spPr>
          <a:xfrm>
            <a:off x="2935224" y="3063240"/>
            <a:ext cx="155448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Rubeer Website</a:t>
            </a:r>
            <a:br>
              <a:rPr b="1" i="0" lang="en-US" sz="12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Node + React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6"/>
          <p:cNvSpPr/>
          <p:nvPr/>
        </p:nvSpPr>
        <p:spPr>
          <a:xfrm>
            <a:off x="3429000" y="1600200"/>
            <a:ext cx="2286000" cy="914400"/>
          </a:xfrm>
          <a:prstGeom prst="roundRect">
            <a:avLst>
              <a:gd fmla="val 8000" name="adj"/>
            </a:avLst>
          </a:prstGeom>
          <a:solidFill>
            <a:srgbClr val="241B15"/>
          </a:solidFill>
          <a:ln cap="flat" cmpd="sng" w="15875">
            <a:solidFill>
              <a:srgbClr val="E8A3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Database.png" id="291" name="Google Shape;291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75304" y="1883664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16"/>
          <p:cNvSpPr/>
          <p:nvPr/>
        </p:nvSpPr>
        <p:spPr>
          <a:xfrm>
            <a:off x="4032504" y="1600200"/>
            <a:ext cx="15544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PostgreSQL</a:t>
            </a:r>
            <a:br>
              <a:rPr b="1" i="0" lang="en-US" sz="12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Reviews &amp; beer details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16"/>
          <p:cNvSpPr/>
          <p:nvPr/>
        </p:nvSpPr>
        <p:spPr>
          <a:xfrm>
            <a:off x="6172200" y="3063240"/>
            <a:ext cx="2377440" cy="1371600"/>
          </a:xfrm>
          <a:prstGeom prst="roundRect">
            <a:avLst>
              <a:gd fmla="val 5333" name="adj"/>
            </a:avLst>
          </a:prstGeom>
          <a:solidFill>
            <a:srgbClr val="241B15"/>
          </a:solidFill>
          <a:ln cap="flat" cmpd="sng" w="15875">
            <a:solidFill>
              <a:srgbClr val="E8A3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Server.png" id="294" name="Google Shape;294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18504" y="3575304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16"/>
          <p:cNvSpPr/>
          <p:nvPr/>
        </p:nvSpPr>
        <p:spPr>
          <a:xfrm>
            <a:off x="6775704" y="3063240"/>
            <a:ext cx="164592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Rubeer Backend</a:t>
            </a:r>
            <a:br>
              <a:rPr b="1" i="0" lang="en-US" sz="12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FastAPI</a:t>
            </a:r>
            <a:endParaRPr sz="950">
              <a:solidFill>
                <a:srgbClr val="AFA08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950"/>
              <a:buFont typeface="Calibri"/>
              <a:buNone/>
            </a:pPr>
            <a:r>
              <a:rPr lang="en-US" sz="950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Gemini</a:t>
            </a:r>
            <a:endParaRPr sz="950">
              <a:solidFill>
                <a:srgbClr val="AFA08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6"/>
          <p:cNvSpPr/>
          <p:nvPr/>
        </p:nvSpPr>
        <p:spPr>
          <a:xfrm>
            <a:off x="9601200" y="1600200"/>
            <a:ext cx="2148900" cy="914400"/>
          </a:xfrm>
          <a:prstGeom prst="roundRect">
            <a:avLst>
              <a:gd fmla="val 8000" name="adj"/>
            </a:avLst>
          </a:prstGeom>
          <a:solidFill>
            <a:srgbClr val="241B15"/>
          </a:solidFill>
          <a:ln cap="flat" cmpd="sng" w="15875">
            <a:solidFill>
              <a:srgbClr val="E8A3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LayerGroup.png" id="297" name="Google Shape;297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747504" y="1883664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16"/>
          <p:cNvSpPr/>
          <p:nvPr/>
        </p:nvSpPr>
        <p:spPr>
          <a:xfrm>
            <a:off x="10204704" y="1600200"/>
            <a:ext cx="1417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CB Pipeline</a:t>
            </a:r>
            <a:br>
              <a:rPr b="1" i="0" lang="en-US" sz="12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TF-IDF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6"/>
          <p:cNvSpPr/>
          <p:nvPr/>
        </p:nvSpPr>
        <p:spPr>
          <a:xfrm>
            <a:off x="9601200" y="4983480"/>
            <a:ext cx="2148840" cy="914400"/>
          </a:xfrm>
          <a:prstGeom prst="roundRect">
            <a:avLst>
              <a:gd fmla="val 8000" name="adj"/>
            </a:avLst>
          </a:prstGeom>
          <a:solidFill>
            <a:srgbClr val="241B15"/>
          </a:solidFill>
          <a:ln cap="flat" cmpd="sng" w="15875">
            <a:solidFill>
              <a:srgbClr val="E8A3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Filter.png" id="300" name="Google Shape;300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747504" y="5266944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16"/>
          <p:cNvSpPr/>
          <p:nvPr/>
        </p:nvSpPr>
        <p:spPr>
          <a:xfrm>
            <a:off x="10204704" y="4983480"/>
            <a:ext cx="14173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CF Pipeline</a:t>
            </a:r>
            <a:br>
              <a:rPr b="1" i="0" lang="en-US" sz="12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Truncated SVD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16"/>
          <p:cNvSpPr/>
          <p:nvPr/>
        </p:nvSpPr>
        <p:spPr>
          <a:xfrm>
            <a:off x="5577840" y="5440680"/>
            <a:ext cx="2377440" cy="868680"/>
          </a:xfrm>
          <a:prstGeom prst="roundRect">
            <a:avLst>
              <a:gd fmla="val 8421" name="adj"/>
            </a:avLst>
          </a:prstGeom>
          <a:solidFill>
            <a:srgbClr val="241B15"/>
          </a:solidFill>
          <a:ln cap="flat" cmpd="sng" w="15875">
            <a:solidFill>
              <a:srgbClr val="B8791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SyncAlt.png" id="303" name="Google Shape;303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724144" y="5701284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16"/>
          <p:cNvSpPr/>
          <p:nvPr/>
        </p:nvSpPr>
        <p:spPr>
          <a:xfrm>
            <a:off x="6181344" y="5440680"/>
            <a:ext cx="164592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250"/>
              <a:buFont typeface="Calibri"/>
              <a:buNone/>
            </a:pPr>
            <a:r>
              <a:rPr b="1" i="0" lang="en-US" sz="12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Online Store</a:t>
            </a:r>
            <a:br>
              <a:rPr b="1" i="0" lang="en-US" sz="12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In-process module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16"/>
          <p:cNvSpPr/>
          <p:nvPr/>
        </p:nvSpPr>
        <p:spPr>
          <a:xfrm>
            <a:off x="8494776" y="3593592"/>
            <a:ext cx="1417320" cy="310896"/>
          </a:xfrm>
          <a:prstGeom prst="roundRect">
            <a:avLst>
              <a:gd fmla="val 50000" name="adj"/>
            </a:avLst>
          </a:prstGeom>
          <a:solidFill>
            <a:srgbClr val="2E2118"/>
          </a:solidFill>
          <a:ln cap="flat" cmpd="sng" w="12700">
            <a:solidFill>
              <a:srgbClr val="E8A3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6"/>
          <p:cNvSpPr/>
          <p:nvPr/>
        </p:nvSpPr>
        <p:spPr>
          <a:xfrm>
            <a:off x="8494775" y="3264675"/>
            <a:ext cx="14172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5. Merge &amp; rerank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6"/>
          <p:cNvSpPr/>
          <p:nvPr/>
        </p:nvSpPr>
        <p:spPr>
          <a:xfrm>
            <a:off x="1005840" y="3227832"/>
            <a:ext cx="1188720" cy="274320"/>
          </a:xfrm>
          <a:prstGeom prst="rect">
            <a:avLst/>
          </a:prstGeom>
          <a:solidFill>
            <a:srgbClr val="1A13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6"/>
          <p:cNvSpPr/>
          <p:nvPr/>
        </p:nvSpPr>
        <p:spPr>
          <a:xfrm>
            <a:off x="1005840" y="3227832"/>
            <a:ext cx="1188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1. User wants recs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6"/>
          <p:cNvSpPr/>
          <p:nvPr/>
        </p:nvSpPr>
        <p:spPr>
          <a:xfrm>
            <a:off x="1005840" y="3886200"/>
            <a:ext cx="1188720" cy="274320"/>
          </a:xfrm>
          <a:prstGeom prst="rect">
            <a:avLst/>
          </a:prstGeom>
          <a:solidFill>
            <a:srgbClr val="1A13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6"/>
          <p:cNvSpPr/>
          <p:nvPr/>
        </p:nvSpPr>
        <p:spPr>
          <a:xfrm>
            <a:off x="1005840" y="3886200"/>
            <a:ext cx="1188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7. Rate chosen beer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6"/>
          <p:cNvSpPr/>
          <p:nvPr/>
        </p:nvSpPr>
        <p:spPr>
          <a:xfrm>
            <a:off x="2537460" y="2697480"/>
            <a:ext cx="1417320" cy="274320"/>
          </a:xfrm>
          <a:prstGeom prst="rect">
            <a:avLst/>
          </a:prstGeom>
          <a:solidFill>
            <a:srgbClr val="1A13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6"/>
          <p:cNvSpPr/>
          <p:nvPr/>
        </p:nvSpPr>
        <p:spPr>
          <a:xfrm>
            <a:off x="2537460" y="2697480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2. Get user details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6"/>
          <p:cNvSpPr/>
          <p:nvPr/>
        </p:nvSpPr>
        <p:spPr>
          <a:xfrm>
            <a:off x="4777740" y="3108960"/>
            <a:ext cx="1234440" cy="274320"/>
          </a:xfrm>
          <a:prstGeom prst="rect">
            <a:avLst/>
          </a:prstGeom>
          <a:solidFill>
            <a:srgbClr val="1A13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6"/>
          <p:cNvSpPr/>
          <p:nvPr/>
        </p:nvSpPr>
        <p:spPr>
          <a:xfrm>
            <a:off x="4777740" y="3108960"/>
            <a:ext cx="1234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3. Request recs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6"/>
          <p:cNvSpPr/>
          <p:nvPr/>
        </p:nvSpPr>
        <p:spPr>
          <a:xfrm>
            <a:off x="4800600" y="4023360"/>
            <a:ext cx="1188720" cy="274320"/>
          </a:xfrm>
          <a:prstGeom prst="rect">
            <a:avLst/>
          </a:prstGeom>
          <a:solidFill>
            <a:srgbClr val="1A13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16"/>
          <p:cNvSpPr/>
          <p:nvPr/>
        </p:nvSpPr>
        <p:spPr>
          <a:xfrm>
            <a:off x="4800600" y="4023360"/>
            <a:ext cx="11887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6. Return recs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16"/>
          <p:cNvSpPr/>
          <p:nvPr/>
        </p:nvSpPr>
        <p:spPr>
          <a:xfrm>
            <a:off x="8321040" y="2560320"/>
            <a:ext cx="1371600" cy="274320"/>
          </a:xfrm>
          <a:prstGeom prst="rect">
            <a:avLst/>
          </a:prstGeom>
          <a:solidFill>
            <a:srgbClr val="1A13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16"/>
          <p:cNvSpPr/>
          <p:nvPr/>
        </p:nvSpPr>
        <p:spPr>
          <a:xfrm>
            <a:off x="8321040" y="2560320"/>
            <a:ext cx="1371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4a. Get CB scores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16"/>
          <p:cNvSpPr/>
          <p:nvPr/>
        </p:nvSpPr>
        <p:spPr>
          <a:xfrm>
            <a:off x="8321040" y="4389120"/>
            <a:ext cx="1371600" cy="274320"/>
          </a:xfrm>
          <a:prstGeom prst="rect">
            <a:avLst/>
          </a:prstGeom>
          <a:solidFill>
            <a:srgbClr val="1A13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16"/>
          <p:cNvSpPr/>
          <p:nvPr/>
        </p:nvSpPr>
        <p:spPr>
          <a:xfrm>
            <a:off x="8321040" y="4389120"/>
            <a:ext cx="1371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4b. Get CF scores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6"/>
          <p:cNvSpPr/>
          <p:nvPr/>
        </p:nvSpPr>
        <p:spPr>
          <a:xfrm>
            <a:off x="3520440" y="4937760"/>
            <a:ext cx="1280160" cy="274320"/>
          </a:xfrm>
          <a:prstGeom prst="rect">
            <a:avLst/>
          </a:prstGeom>
          <a:solidFill>
            <a:srgbClr val="1A13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16"/>
          <p:cNvSpPr/>
          <p:nvPr/>
        </p:nvSpPr>
        <p:spPr>
          <a:xfrm>
            <a:off x="3520440" y="4937760"/>
            <a:ext cx="12801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8. Update store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16"/>
          <p:cNvSpPr/>
          <p:nvPr/>
        </p:nvSpPr>
        <p:spPr>
          <a:xfrm>
            <a:off x="11368735" y="6355080"/>
            <a:ext cx="548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09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16"/>
          <p:cNvSpPr/>
          <p:nvPr/>
        </p:nvSpPr>
        <p:spPr>
          <a:xfrm>
            <a:off x="548640" y="6355080"/>
            <a:ext cx="1828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RUBEER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310"/>
        </a:solid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7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WHAT'S NEXT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7"/>
          <p:cNvSpPr/>
          <p:nvPr/>
        </p:nvSpPr>
        <p:spPr>
          <a:xfrm>
            <a:off x="548640" y="731520"/>
            <a:ext cx="960120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400"/>
              <a:buFont typeface="Century Schoolbook"/>
              <a:buNone/>
            </a:pPr>
            <a:r>
              <a:rPr b="1" i="0" lang="en-US" sz="3400" u="none" cap="none" strike="noStrike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Open Issues &amp; Future Work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7"/>
          <p:cNvSpPr/>
          <p:nvPr/>
        </p:nvSpPr>
        <p:spPr>
          <a:xfrm>
            <a:off x="594360" y="1965960"/>
            <a:ext cx="5349240" cy="3931920"/>
          </a:xfrm>
          <a:prstGeom prst="roundRect">
            <a:avLst>
              <a:gd fmla="val 2093" name="adj"/>
            </a:avLst>
          </a:prstGeom>
          <a:solidFill>
            <a:srgbClr val="241B15"/>
          </a:solidFill>
          <a:ln>
            <a:noFill/>
          </a:ln>
          <a:effectLst>
            <a:outerShdw blurRad="101600" rotWithShape="0" algn="bl" dir="5400000" dist="381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17"/>
          <p:cNvSpPr/>
          <p:nvPr/>
        </p:nvSpPr>
        <p:spPr>
          <a:xfrm>
            <a:off x="960120" y="2240280"/>
            <a:ext cx="46177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Shipped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ubeer/icons/FaCheckCircle.png" id="334" name="Google Shape;33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0120" y="2834640"/>
            <a:ext cx="292608" cy="292608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17"/>
          <p:cNvSpPr/>
          <p:nvPr/>
        </p:nvSpPr>
        <p:spPr>
          <a:xfrm>
            <a:off x="1399032" y="2779776"/>
            <a:ext cx="41605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Real-time feedback loop with immediate exclusion &amp; SVD fold-in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ubeer/icons/FaCheckCircle.png" id="336" name="Google Shape;33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0120" y="3520440"/>
            <a:ext cx="292608" cy="292608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17"/>
          <p:cNvSpPr/>
          <p:nvPr/>
        </p:nvSpPr>
        <p:spPr>
          <a:xfrm>
            <a:off x="1399032" y="3465576"/>
            <a:ext cx="41605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Durable cold-start across both onboarding methods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ubeer/icons/FaCheckCircle.png" id="338" name="Google Shape;33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0120" y="4206240"/>
            <a:ext cx="292608" cy="292608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17"/>
          <p:cNvSpPr/>
          <p:nvPr/>
        </p:nvSpPr>
        <p:spPr>
          <a:xfrm>
            <a:off x="1399032" y="4151376"/>
            <a:ext cx="41605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Per-style diversity caps for candidate generation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ubeer/icons/FaCheckCircle.png" id="340" name="Google Shape;34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0120" y="4892040"/>
            <a:ext cx="292608" cy="292608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17"/>
          <p:cNvSpPr/>
          <p:nvPr/>
        </p:nvSpPr>
        <p:spPr>
          <a:xfrm>
            <a:off x="1399032" y="4837176"/>
            <a:ext cx="41605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50"/>
              <a:buFont typeface="Calibri"/>
              <a:buNone/>
            </a:pPr>
            <a:r>
              <a:rPr b="0" i="0" lang="en-US" sz="115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Stable Friend Compatibility using full rating history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17"/>
          <p:cNvSpPr/>
          <p:nvPr/>
        </p:nvSpPr>
        <p:spPr>
          <a:xfrm>
            <a:off x="6263640" y="1965960"/>
            <a:ext cx="5349240" cy="3931920"/>
          </a:xfrm>
          <a:prstGeom prst="roundRect">
            <a:avLst>
              <a:gd fmla="val 2093" name="adj"/>
            </a:avLst>
          </a:prstGeom>
          <a:solidFill>
            <a:srgbClr val="241B15"/>
          </a:solidFill>
          <a:ln>
            <a:noFill/>
          </a:ln>
          <a:effectLst>
            <a:outerShdw blurRad="101600" rotWithShape="0" algn="bl" dir="5400000" dist="381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17"/>
          <p:cNvSpPr/>
          <p:nvPr/>
        </p:nvSpPr>
        <p:spPr>
          <a:xfrm>
            <a:off x="6629400" y="2240280"/>
            <a:ext cx="46177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600"/>
              <a:buFont typeface="Calibri"/>
              <a:buNone/>
            </a:pPr>
            <a:r>
              <a:rPr b="1" i="0" lang="en-US" sz="160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Next Up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ubeer/icons/FaExclamationTriangle.png" id="344" name="Google Shape;34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29400" y="2834640"/>
            <a:ext cx="292608" cy="292608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17"/>
          <p:cNvSpPr/>
          <p:nvPr/>
        </p:nvSpPr>
        <p:spPr>
          <a:xfrm>
            <a:off x="7068312" y="2779776"/>
            <a:ext cx="41605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50"/>
              <a:buFont typeface="Calibri"/>
              <a:buNone/>
            </a:pPr>
            <a:r>
              <a:rPr lang="en-US" sz="1150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Create complimentary mobile app for easier use on the go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ubeer/icons/FaExclamationTriangle.png" id="346" name="Google Shape;34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29400" y="3520440"/>
            <a:ext cx="292608" cy="292608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17"/>
          <p:cNvSpPr/>
          <p:nvPr/>
        </p:nvSpPr>
        <p:spPr>
          <a:xfrm>
            <a:off x="7068312" y="3465576"/>
            <a:ext cx="41605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50"/>
              <a:buFont typeface="Calibri"/>
              <a:buNone/>
            </a:pPr>
            <a:r>
              <a:rPr lang="en-US" sz="1150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Improve and tune LLM features to provide better assistance with higher success rates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rubeer/icons/FaExclamationTriangle.png" id="348" name="Google Shape;34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29400" y="4206240"/>
            <a:ext cx="292608" cy="292608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17"/>
          <p:cNvSpPr/>
          <p:nvPr/>
        </p:nvSpPr>
        <p:spPr>
          <a:xfrm>
            <a:off x="7068312" y="4151376"/>
            <a:ext cx="41605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150"/>
              <a:buFont typeface="Calibri"/>
              <a:buNone/>
            </a:pPr>
            <a:r>
              <a:rPr lang="en-US" sz="1150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Add additional social features like inviting people for a beer or finding users with similar tastes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7"/>
          <p:cNvSpPr/>
          <p:nvPr/>
        </p:nvSpPr>
        <p:spPr>
          <a:xfrm>
            <a:off x="11368735" y="6355080"/>
            <a:ext cx="548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7"/>
          <p:cNvSpPr/>
          <p:nvPr/>
        </p:nvSpPr>
        <p:spPr>
          <a:xfrm>
            <a:off x="548640" y="6355080"/>
            <a:ext cx="1828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RUBEER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7"/>
          <p:cNvSpPr txBox="1"/>
          <p:nvPr/>
        </p:nvSpPr>
        <p:spPr>
          <a:xfrm>
            <a:off x="2394850" y="2985800"/>
            <a:ext cx="9832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310"/>
        </a:solidFill>
      </p:bgPr>
    </p:bg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8"/>
          <p:cNvSpPr/>
          <p:nvPr/>
        </p:nvSpPr>
        <p:spPr>
          <a:xfrm>
            <a:off x="5592928" y="1371600"/>
            <a:ext cx="1005900" cy="1005900"/>
          </a:xfrm>
          <a:prstGeom prst="ellipse">
            <a:avLst/>
          </a:prstGeom>
          <a:solidFill>
            <a:srgbClr val="241B15"/>
          </a:solidFill>
          <a:ln cap="flat" cmpd="sng" w="19050">
            <a:solidFill>
              <a:srgbClr val="E8A33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Beer.png" id="359" name="Google Shape;35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3240" y="1581912"/>
            <a:ext cx="585216" cy="585216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18"/>
          <p:cNvSpPr/>
          <p:nvPr/>
        </p:nvSpPr>
        <p:spPr>
          <a:xfrm>
            <a:off x="731520" y="2743200"/>
            <a:ext cx="10728600" cy="16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800"/>
              <a:buFont typeface="Century Schoolbook"/>
              <a:buNone/>
            </a:pPr>
            <a:r>
              <a:rPr b="1" i="0" lang="en-US" sz="3800" u="none" cap="none" strike="noStrike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Turning a wall of taps into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800"/>
              <a:buFont typeface="Century Schoolbook"/>
              <a:buNone/>
            </a:pPr>
            <a:r>
              <a:rPr b="1" i="0" lang="en-US" sz="3800" u="none" cap="none" strike="noStrike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 personal pour.</a:t>
            </a:r>
            <a:endParaRPr b="0" i="0" sz="3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8"/>
          <p:cNvSpPr/>
          <p:nvPr/>
        </p:nvSpPr>
        <p:spPr>
          <a:xfrm>
            <a:off x="0" y="4434840"/>
            <a:ext cx="12191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600"/>
              <a:buFont typeface="Calibri"/>
              <a:buNone/>
            </a:pPr>
            <a:r>
              <a:rPr b="0" i="1" lang="en-US" sz="160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Thank you — questions welcome.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8"/>
          <p:cNvSpPr/>
          <p:nvPr/>
        </p:nvSpPr>
        <p:spPr>
          <a:xfrm>
            <a:off x="0" y="6217920"/>
            <a:ext cx="121917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RuBeer  •  Nitzan Zacharia • Inbal Moryles • Moran Khoury • Nadav Ravid • Dudi Benudiz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310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THE BREWERS BEHIND THE CODE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4"/>
          <p:cNvSpPr/>
          <p:nvPr/>
        </p:nvSpPr>
        <p:spPr>
          <a:xfrm>
            <a:off x="548640" y="731520"/>
            <a:ext cx="960120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400"/>
              <a:buFont typeface="Century Schoolbook"/>
              <a:buNone/>
            </a:pPr>
            <a:r>
              <a:rPr b="1" i="0" lang="en-US" sz="3400" u="none" cap="none" strike="noStrike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Meet the Team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595732" y="2286000"/>
            <a:ext cx="1965960" cy="2377440"/>
          </a:xfrm>
          <a:prstGeom prst="roundRect">
            <a:avLst>
              <a:gd fmla="val 4186" name="adj"/>
            </a:avLst>
          </a:prstGeom>
          <a:solidFill>
            <a:srgbClr val="241B15"/>
          </a:solidFill>
          <a:ln>
            <a:noFill/>
          </a:ln>
          <a:effectLst>
            <a:outerShdw blurRad="101600" rotWithShape="0" algn="bl" dir="5400000" dist="381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4"/>
          <p:cNvSpPr/>
          <p:nvPr/>
        </p:nvSpPr>
        <p:spPr>
          <a:xfrm>
            <a:off x="1235812" y="2720340"/>
            <a:ext cx="685800" cy="685800"/>
          </a:xfrm>
          <a:prstGeom prst="ellipse">
            <a:avLst/>
          </a:prstGeom>
          <a:solidFill>
            <a:srgbClr val="2E2118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GlassCheers.png" id="40" name="Google Shape;4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14120" y="2898648"/>
            <a:ext cx="329184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4"/>
          <p:cNvSpPr/>
          <p:nvPr/>
        </p:nvSpPr>
        <p:spPr>
          <a:xfrm>
            <a:off x="687172" y="3703320"/>
            <a:ext cx="17830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Nitzan Zacharia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4"/>
          <p:cNvSpPr/>
          <p:nvPr/>
        </p:nvSpPr>
        <p:spPr>
          <a:xfrm>
            <a:off x="2854300" y="2286000"/>
            <a:ext cx="1965960" cy="2377440"/>
          </a:xfrm>
          <a:prstGeom prst="roundRect">
            <a:avLst>
              <a:gd fmla="val 4186" name="adj"/>
            </a:avLst>
          </a:prstGeom>
          <a:solidFill>
            <a:srgbClr val="241B15"/>
          </a:solidFill>
          <a:ln>
            <a:noFill/>
          </a:ln>
          <a:effectLst>
            <a:outerShdw blurRad="101600" rotWithShape="0" algn="bl" dir="5400000" dist="381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4"/>
          <p:cNvSpPr/>
          <p:nvPr/>
        </p:nvSpPr>
        <p:spPr>
          <a:xfrm>
            <a:off x="3494380" y="2720340"/>
            <a:ext cx="685800" cy="685800"/>
          </a:xfrm>
          <a:prstGeom prst="ellipse">
            <a:avLst/>
          </a:prstGeom>
          <a:solidFill>
            <a:srgbClr val="2E2118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GlassCheers.png" id="44" name="Google Shape;4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72688" y="2898648"/>
            <a:ext cx="329184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4"/>
          <p:cNvSpPr/>
          <p:nvPr/>
        </p:nvSpPr>
        <p:spPr>
          <a:xfrm>
            <a:off x="2945740" y="3703320"/>
            <a:ext cx="17830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Inbal Moryles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4"/>
          <p:cNvSpPr/>
          <p:nvPr/>
        </p:nvSpPr>
        <p:spPr>
          <a:xfrm>
            <a:off x="5112868" y="2286000"/>
            <a:ext cx="1965960" cy="2377440"/>
          </a:xfrm>
          <a:prstGeom prst="roundRect">
            <a:avLst>
              <a:gd fmla="val 4186" name="adj"/>
            </a:avLst>
          </a:prstGeom>
          <a:solidFill>
            <a:srgbClr val="241B15"/>
          </a:solidFill>
          <a:ln>
            <a:noFill/>
          </a:ln>
          <a:effectLst>
            <a:outerShdw blurRad="101600" rotWithShape="0" algn="bl" dir="5400000" dist="381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4"/>
          <p:cNvSpPr/>
          <p:nvPr/>
        </p:nvSpPr>
        <p:spPr>
          <a:xfrm>
            <a:off x="5752948" y="2720340"/>
            <a:ext cx="685800" cy="685800"/>
          </a:xfrm>
          <a:prstGeom prst="ellipse">
            <a:avLst/>
          </a:prstGeom>
          <a:solidFill>
            <a:srgbClr val="2E2118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GlassCheers.png" id="48" name="Google Shape;4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31256" y="2898648"/>
            <a:ext cx="329184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4"/>
          <p:cNvSpPr/>
          <p:nvPr/>
        </p:nvSpPr>
        <p:spPr>
          <a:xfrm>
            <a:off x="5204308" y="3703320"/>
            <a:ext cx="17830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Moran Khoury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"/>
          <p:cNvSpPr/>
          <p:nvPr/>
        </p:nvSpPr>
        <p:spPr>
          <a:xfrm>
            <a:off x="7371436" y="2286000"/>
            <a:ext cx="1965960" cy="2377440"/>
          </a:xfrm>
          <a:prstGeom prst="roundRect">
            <a:avLst>
              <a:gd fmla="val 4186" name="adj"/>
            </a:avLst>
          </a:prstGeom>
          <a:solidFill>
            <a:srgbClr val="241B15"/>
          </a:solidFill>
          <a:ln>
            <a:noFill/>
          </a:ln>
          <a:effectLst>
            <a:outerShdw blurRad="101600" rotWithShape="0" algn="bl" dir="5400000" dist="381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8011516" y="2720340"/>
            <a:ext cx="685800" cy="685800"/>
          </a:xfrm>
          <a:prstGeom prst="ellipse">
            <a:avLst/>
          </a:prstGeom>
          <a:solidFill>
            <a:srgbClr val="2E2118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GlassCheers.png" id="52" name="Google Shape;5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89824" y="2898648"/>
            <a:ext cx="329184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4"/>
          <p:cNvSpPr/>
          <p:nvPr/>
        </p:nvSpPr>
        <p:spPr>
          <a:xfrm>
            <a:off x="7462876" y="3703320"/>
            <a:ext cx="17830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Nadav Ravid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4"/>
          <p:cNvSpPr/>
          <p:nvPr/>
        </p:nvSpPr>
        <p:spPr>
          <a:xfrm>
            <a:off x="9630004" y="2286000"/>
            <a:ext cx="1965960" cy="2377440"/>
          </a:xfrm>
          <a:prstGeom prst="roundRect">
            <a:avLst>
              <a:gd fmla="val 4186" name="adj"/>
            </a:avLst>
          </a:prstGeom>
          <a:solidFill>
            <a:srgbClr val="241B15"/>
          </a:solidFill>
          <a:ln>
            <a:noFill/>
          </a:ln>
          <a:effectLst>
            <a:outerShdw blurRad="101600" rotWithShape="0" algn="bl" dir="5400000" dist="381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4"/>
          <p:cNvSpPr/>
          <p:nvPr/>
        </p:nvSpPr>
        <p:spPr>
          <a:xfrm>
            <a:off x="10270084" y="2720340"/>
            <a:ext cx="685800" cy="685800"/>
          </a:xfrm>
          <a:prstGeom prst="ellipse">
            <a:avLst/>
          </a:prstGeom>
          <a:solidFill>
            <a:srgbClr val="2E2118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GlassCheers.png" id="56" name="Google Shape;5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48392" y="2898648"/>
            <a:ext cx="329184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4"/>
          <p:cNvSpPr/>
          <p:nvPr/>
        </p:nvSpPr>
        <p:spPr>
          <a:xfrm>
            <a:off x="9721444" y="3703320"/>
            <a:ext cx="17830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Dudi Benudiz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4"/>
          <p:cNvSpPr/>
          <p:nvPr/>
        </p:nvSpPr>
        <p:spPr>
          <a:xfrm>
            <a:off x="0" y="5166360"/>
            <a:ext cx="12191695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200"/>
              <a:buFont typeface="Calibri"/>
              <a:buNone/>
            </a:pPr>
            <a:r>
              <a:rPr b="0" i="1" lang="en-US" sz="120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Recommender Systems Workshop, Tel Aviv University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4"/>
          <p:cNvSpPr/>
          <p:nvPr/>
        </p:nvSpPr>
        <p:spPr>
          <a:xfrm>
            <a:off x="11368735" y="6355080"/>
            <a:ext cx="548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4"/>
          <p:cNvSpPr/>
          <p:nvPr/>
        </p:nvSpPr>
        <p:spPr>
          <a:xfrm>
            <a:off x="548640" y="6355080"/>
            <a:ext cx="1828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RUBEER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310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"/>
          <p:cNvSpPr/>
          <p:nvPr/>
        </p:nvSpPr>
        <p:spPr>
          <a:xfrm>
            <a:off x="548640" y="411480"/>
            <a:ext cx="73152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300"/>
              <a:buFont typeface="Calibri"/>
              <a:buNone/>
            </a:pPr>
            <a:r>
              <a:rPr b="1" lang="en-US" sz="1300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Creating the exceptional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5"/>
          <p:cNvSpPr/>
          <p:nvPr/>
        </p:nvSpPr>
        <p:spPr>
          <a:xfrm>
            <a:off x="1295390" y="833426"/>
            <a:ext cx="96012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400"/>
              <a:buFont typeface="Century Schoolbook"/>
              <a:buNone/>
            </a:pPr>
            <a:r>
              <a:rPr b="1" lang="en-US" sz="3400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“good startups solve problems”</a:t>
            </a:r>
            <a:endParaRPr b="1" sz="3400">
              <a:solidFill>
                <a:srgbClr val="F2E9DC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8" name="Google Shape;68;p5"/>
          <p:cNvSpPr/>
          <p:nvPr/>
        </p:nvSpPr>
        <p:spPr>
          <a:xfrm>
            <a:off x="11368735" y="6355080"/>
            <a:ext cx="5487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5"/>
          <p:cNvSpPr/>
          <p:nvPr/>
        </p:nvSpPr>
        <p:spPr>
          <a:xfrm>
            <a:off x="2527875" y="1692000"/>
            <a:ext cx="94641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400"/>
              <a:buFont typeface="Century Schoolbook"/>
              <a:buNone/>
            </a:pPr>
            <a:r>
              <a:rPr b="1" lang="en-US" sz="3400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exceptional startups actually </a:t>
            </a:r>
            <a:r>
              <a:rPr b="1" lang="en-US" sz="3400" u="sng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create</a:t>
            </a:r>
            <a:r>
              <a:rPr b="1" lang="en-US" sz="3400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them</a:t>
            </a:r>
            <a:endParaRPr b="1" sz="3400">
              <a:solidFill>
                <a:srgbClr val="F2E9DC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70" name="Google Shape;70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1104" y="3124679"/>
            <a:ext cx="5762923" cy="267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92827" y="3818053"/>
            <a:ext cx="5158851" cy="258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49771" y="3799432"/>
            <a:ext cx="1828800" cy="968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46152" y="5253984"/>
            <a:ext cx="2437428" cy="9713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4" name="Google Shape;74;p5"/>
          <p:cNvCxnSpPr/>
          <p:nvPr/>
        </p:nvCxnSpPr>
        <p:spPr>
          <a:xfrm flipH="1" rot="10800000">
            <a:off x="4243979" y="4194673"/>
            <a:ext cx="527400" cy="1410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5" name="Google Shape;75;p5"/>
          <p:cNvCxnSpPr/>
          <p:nvPr/>
        </p:nvCxnSpPr>
        <p:spPr>
          <a:xfrm>
            <a:off x="4784477" y="5713827"/>
            <a:ext cx="1278000" cy="810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6" name="Google Shape;76;p5"/>
          <p:cNvSpPr/>
          <p:nvPr/>
        </p:nvSpPr>
        <p:spPr>
          <a:xfrm>
            <a:off x="548652" y="2514050"/>
            <a:ext cx="10522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400"/>
              <a:buFont typeface="Century Schoolbook"/>
              <a:buNone/>
            </a:pPr>
            <a:r>
              <a:rPr b="1" lang="en-US" sz="2000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whether it was Social Media, which completely spoiled our social interactions </a:t>
            </a:r>
            <a:endParaRPr b="1" sz="2000">
              <a:solidFill>
                <a:srgbClr val="F2E9DC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77" name="Google Shape;77;p5"/>
          <p:cNvSpPr/>
          <p:nvPr/>
        </p:nvSpPr>
        <p:spPr>
          <a:xfrm>
            <a:off x="1029672" y="3220079"/>
            <a:ext cx="10522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400"/>
              <a:buFont typeface="Century Schoolbook"/>
              <a:buNone/>
            </a:pPr>
            <a:r>
              <a:rPr b="1" lang="en-US" sz="2000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or cars, providing us with freedom of navigation, but sometimes at the cost of horrifying car crashes</a:t>
            </a:r>
            <a:endParaRPr b="1" sz="2000">
              <a:solidFill>
                <a:srgbClr val="F2E9DC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78" name="Google Shape;78;p5"/>
          <p:cNvSpPr/>
          <p:nvPr/>
        </p:nvSpPr>
        <p:spPr>
          <a:xfrm>
            <a:off x="2446551" y="163925"/>
            <a:ext cx="61686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400"/>
              <a:buFont typeface="Century Schoolbook"/>
              <a:buNone/>
            </a:pPr>
            <a:r>
              <a:rPr b="1" lang="en-US" sz="2000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As young entrepreneurs, we were all taught:</a:t>
            </a:r>
            <a:endParaRPr b="1" sz="2000">
              <a:solidFill>
                <a:srgbClr val="F2E9DC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79" name="Google Shape;79;p5"/>
          <p:cNvSpPr/>
          <p:nvPr/>
        </p:nvSpPr>
        <p:spPr>
          <a:xfrm>
            <a:off x="81575" y="1438075"/>
            <a:ext cx="26742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400"/>
              <a:buFont typeface="Century Schoolbook"/>
              <a:buNone/>
            </a:pPr>
            <a:r>
              <a:rPr b="1" lang="en-US" sz="2000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But the truth is:</a:t>
            </a:r>
            <a:endParaRPr b="1" sz="2000">
              <a:solidFill>
                <a:srgbClr val="F2E9DC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310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"/>
          <p:cNvSpPr/>
          <p:nvPr/>
        </p:nvSpPr>
        <p:spPr>
          <a:xfrm>
            <a:off x="11368735" y="6355080"/>
            <a:ext cx="548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Google Shape;86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474" y="191100"/>
            <a:ext cx="1513800" cy="31123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" name="Google Shape;87;p6"/>
          <p:cNvCxnSpPr>
            <a:stCxn id="86" idx="3"/>
          </p:cNvCxnSpPr>
          <p:nvPr/>
        </p:nvCxnSpPr>
        <p:spPr>
          <a:xfrm flipH="1" rot="10800000">
            <a:off x="1891274" y="1741288"/>
            <a:ext cx="2180100" cy="60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8" name="Google Shape;88;p6"/>
          <p:cNvSpPr txBox="1"/>
          <p:nvPr/>
        </p:nvSpPr>
        <p:spPr>
          <a:xfrm>
            <a:off x="2252325" y="616531"/>
            <a:ext cx="1722000" cy="8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chemeClr val="lt1"/>
                </a:solidFill>
              </a:rPr>
              <a:t>S</a:t>
            </a:r>
            <a:r>
              <a:rPr b="1" lang="en-US" sz="1700">
                <a:solidFill>
                  <a:schemeClr val="lt1"/>
                </a:solidFill>
              </a:rPr>
              <a:t>olving problems?</a:t>
            </a:r>
            <a:endParaRPr b="1" sz="1700">
              <a:solidFill>
                <a:schemeClr val="lt1"/>
              </a:solidFill>
            </a:endParaRPr>
          </a:p>
        </p:txBody>
      </p:sp>
      <p:sp>
        <p:nvSpPr>
          <p:cNvPr id="89" name="Google Shape;89;p6"/>
          <p:cNvSpPr txBox="1"/>
          <p:nvPr/>
        </p:nvSpPr>
        <p:spPr>
          <a:xfrm>
            <a:off x="2251978" y="2032566"/>
            <a:ext cx="1722000" cy="8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chemeClr val="lt1"/>
                </a:solidFill>
              </a:rPr>
              <a:t>Creating problems!</a:t>
            </a:r>
            <a:endParaRPr b="1" sz="1700">
              <a:solidFill>
                <a:schemeClr val="lt1"/>
              </a:solidFill>
            </a:endParaRPr>
          </a:p>
        </p:txBody>
      </p:sp>
      <p:pic>
        <p:nvPicPr>
          <p:cNvPr id="90" name="Google Shape;90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4925" y="699875"/>
            <a:ext cx="1935300" cy="19498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1" name="Google Shape;91;p6"/>
          <p:cNvCxnSpPr/>
          <p:nvPr/>
        </p:nvCxnSpPr>
        <p:spPr>
          <a:xfrm flipH="1" rot="10800000">
            <a:off x="6348736" y="1667900"/>
            <a:ext cx="1305300" cy="1380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92" name="Google Shape;92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63923" y="480399"/>
            <a:ext cx="4305875" cy="238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63851" y="3513982"/>
            <a:ext cx="2557449" cy="27954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4" name="Google Shape;94;p6"/>
          <p:cNvCxnSpPr/>
          <p:nvPr/>
        </p:nvCxnSpPr>
        <p:spPr>
          <a:xfrm flipH="1" rot="10800000">
            <a:off x="6820511" y="4694288"/>
            <a:ext cx="1305300" cy="1380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95" name="Google Shape;95;p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393886" y="3291020"/>
            <a:ext cx="2938123" cy="3241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6" title="RuBeer Logo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694427" y="4124683"/>
            <a:ext cx="1582375" cy="1624108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6"/>
          <p:cNvSpPr/>
          <p:nvPr/>
        </p:nvSpPr>
        <p:spPr>
          <a:xfrm>
            <a:off x="208300" y="5713409"/>
            <a:ext cx="12191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800"/>
              <a:buFont typeface="Calibri"/>
              <a:buNone/>
            </a:pPr>
            <a:r>
              <a:rPr b="0" i="1" lang="en-US" sz="180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Stop guessing at the bar. Let </a:t>
            </a:r>
            <a:r>
              <a:rPr i="1" lang="en-US" sz="1800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us find your</a:t>
            </a:r>
            <a:r>
              <a:rPr b="0" i="1" lang="en-US" sz="180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 perfect pint.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" name="Google Shape;98;p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293382" y="1136900"/>
            <a:ext cx="4090350" cy="41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6"/>
          <p:cNvSpPr/>
          <p:nvPr/>
        </p:nvSpPr>
        <p:spPr>
          <a:xfrm>
            <a:off x="1669202" y="3361638"/>
            <a:ext cx="10522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400"/>
              <a:buFont typeface="Century Schoolbook"/>
              <a:buNone/>
            </a:pPr>
            <a:r>
              <a:rPr b="1" lang="en-US" sz="2000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And now with RuBeer, you may find that the words 6-pack have a slightly different meaning</a:t>
            </a:r>
            <a:endParaRPr b="1" sz="2000">
              <a:solidFill>
                <a:srgbClr val="F2E9DC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0" name="Google Shape;100;p6"/>
          <p:cNvSpPr/>
          <p:nvPr/>
        </p:nvSpPr>
        <p:spPr>
          <a:xfrm>
            <a:off x="3096238" y="2691075"/>
            <a:ext cx="85011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400"/>
              <a:buFont typeface="Century Schoolbook"/>
              <a:buNone/>
            </a:pPr>
            <a:r>
              <a:rPr b="1" lang="en-US" sz="2000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you may also find, that your bar tab has become heavily inflated</a:t>
            </a:r>
            <a:endParaRPr b="1" sz="2000">
              <a:solidFill>
                <a:srgbClr val="F2E9DC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1" name="Google Shape;101;p6"/>
          <p:cNvSpPr/>
          <p:nvPr/>
        </p:nvSpPr>
        <p:spPr>
          <a:xfrm>
            <a:off x="3555652" y="5737967"/>
            <a:ext cx="81909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400"/>
              <a:buFont typeface="Century Schoolbook"/>
              <a:buNone/>
            </a:pPr>
            <a:r>
              <a:rPr b="1" lang="en-US" sz="2000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but the advantages of our platform highly </a:t>
            </a:r>
            <a:r>
              <a:rPr b="1" lang="en-US" sz="2000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outweigh</a:t>
            </a:r>
            <a:r>
              <a:rPr b="1" lang="en-US" sz="2000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its downsides, providing you with the </a:t>
            </a:r>
            <a:r>
              <a:rPr b="1" lang="en-US" sz="2000" u="sng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real meaningful moments in life</a:t>
            </a:r>
            <a:endParaRPr b="1" sz="2000" u="sng">
              <a:solidFill>
                <a:srgbClr val="F2E9DC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310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VALUE PROPOSITION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7"/>
          <p:cNvSpPr/>
          <p:nvPr/>
        </p:nvSpPr>
        <p:spPr>
          <a:xfrm>
            <a:off x="548640" y="731520"/>
            <a:ext cx="960120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400"/>
              <a:buFont typeface="Century Schoolbook"/>
              <a:buNone/>
            </a:pPr>
            <a:r>
              <a:rPr b="1" i="0" lang="en-US" sz="3400" u="none" cap="none" strike="noStrike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How It Works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7"/>
          <p:cNvSpPr/>
          <p:nvPr/>
        </p:nvSpPr>
        <p:spPr>
          <a:xfrm>
            <a:off x="838048" y="2148840"/>
            <a:ext cx="3291840" cy="3108960"/>
          </a:xfrm>
          <a:prstGeom prst="roundRect">
            <a:avLst>
              <a:gd fmla="val 2647" name="adj"/>
            </a:avLst>
          </a:prstGeom>
          <a:solidFill>
            <a:srgbClr val="241B15"/>
          </a:solidFill>
          <a:ln>
            <a:noFill/>
          </a:ln>
          <a:effectLst>
            <a:outerShdw blurRad="101600" rotWithShape="0" algn="bl" dir="5400000" dist="381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7"/>
          <p:cNvSpPr/>
          <p:nvPr/>
        </p:nvSpPr>
        <p:spPr>
          <a:xfrm>
            <a:off x="1158088" y="2468880"/>
            <a:ext cx="502920" cy="502920"/>
          </a:xfrm>
          <a:prstGeom prst="ellipse">
            <a:avLst/>
          </a:prstGeom>
          <a:solidFill>
            <a:srgbClr val="E8A3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7"/>
          <p:cNvSpPr/>
          <p:nvPr/>
        </p:nvSpPr>
        <p:spPr>
          <a:xfrm>
            <a:off x="1158088" y="246888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310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1A131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7"/>
          <p:cNvSpPr/>
          <p:nvPr/>
        </p:nvSpPr>
        <p:spPr>
          <a:xfrm>
            <a:off x="3261208" y="2446020"/>
            <a:ext cx="548640" cy="548640"/>
          </a:xfrm>
          <a:prstGeom prst="ellipse">
            <a:avLst/>
          </a:prstGeom>
          <a:solidFill>
            <a:srgbClr val="2E2118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Beer.png" id="113" name="Google Shape;11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3854" y="2588666"/>
            <a:ext cx="263347" cy="263347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7"/>
          <p:cNvSpPr/>
          <p:nvPr/>
        </p:nvSpPr>
        <p:spPr>
          <a:xfrm>
            <a:off x="1158088" y="3291840"/>
            <a:ext cx="26517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Rate Beers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7"/>
          <p:cNvSpPr/>
          <p:nvPr/>
        </p:nvSpPr>
        <p:spPr>
          <a:xfrm>
            <a:off x="1158088" y="3794760"/>
            <a:ext cx="265176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Tell us what you've enjoyed in the past — or answer a quick taste quiz — to build your unique profile.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7"/>
          <p:cNvSpPr/>
          <p:nvPr/>
        </p:nvSpPr>
        <p:spPr>
          <a:xfrm>
            <a:off x="4449928" y="2148840"/>
            <a:ext cx="3291840" cy="3108960"/>
          </a:xfrm>
          <a:prstGeom prst="roundRect">
            <a:avLst>
              <a:gd fmla="val 2647" name="adj"/>
            </a:avLst>
          </a:prstGeom>
          <a:solidFill>
            <a:srgbClr val="241B15"/>
          </a:solidFill>
          <a:ln>
            <a:noFill/>
          </a:ln>
          <a:effectLst>
            <a:outerShdw blurRad="101600" rotWithShape="0" algn="bl" dir="5400000" dist="381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7"/>
          <p:cNvSpPr/>
          <p:nvPr/>
        </p:nvSpPr>
        <p:spPr>
          <a:xfrm>
            <a:off x="4769968" y="2468880"/>
            <a:ext cx="502920" cy="502920"/>
          </a:xfrm>
          <a:prstGeom prst="ellipse">
            <a:avLst/>
          </a:prstGeom>
          <a:solidFill>
            <a:srgbClr val="E8A3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7"/>
          <p:cNvSpPr/>
          <p:nvPr/>
        </p:nvSpPr>
        <p:spPr>
          <a:xfrm>
            <a:off x="4769968" y="246888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310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1A131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7"/>
          <p:cNvSpPr/>
          <p:nvPr/>
        </p:nvSpPr>
        <p:spPr>
          <a:xfrm>
            <a:off x="6873088" y="2446020"/>
            <a:ext cx="548640" cy="548640"/>
          </a:xfrm>
          <a:prstGeom prst="ellipse">
            <a:avLst/>
          </a:prstGeom>
          <a:solidFill>
            <a:srgbClr val="2E2118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Brain.png" id="120" name="Google Shape;120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15734" y="2588666"/>
            <a:ext cx="263347" cy="26334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7"/>
          <p:cNvSpPr/>
          <p:nvPr/>
        </p:nvSpPr>
        <p:spPr>
          <a:xfrm>
            <a:off x="4769968" y="3291840"/>
            <a:ext cx="26517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The Hybrid Engine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7"/>
          <p:cNvSpPr/>
          <p:nvPr/>
        </p:nvSpPr>
        <p:spPr>
          <a:xfrm>
            <a:off x="4769968" y="3794760"/>
            <a:ext cx="265176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Collaborative filtering and content-based models crunch the numbers together to find hidden matches.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7"/>
          <p:cNvSpPr/>
          <p:nvPr/>
        </p:nvSpPr>
        <p:spPr>
          <a:xfrm>
            <a:off x="8061808" y="2148840"/>
            <a:ext cx="3291840" cy="3108960"/>
          </a:xfrm>
          <a:prstGeom prst="roundRect">
            <a:avLst>
              <a:gd fmla="val 2647" name="adj"/>
            </a:avLst>
          </a:prstGeom>
          <a:solidFill>
            <a:srgbClr val="241B15"/>
          </a:solidFill>
          <a:ln>
            <a:noFill/>
          </a:ln>
          <a:effectLst>
            <a:outerShdw blurRad="101600" rotWithShape="0" algn="bl" dir="5400000" dist="38100">
              <a:srgbClr val="000000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7"/>
          <p:cNvSpPr/>
          <p:nvPr/>
        </p:nvSpPr>
        <p:spPr>
          <a:xfrm>
            <a:off x="8381848" y="2468880"/>
            <a:ext cx="502920" cy="502920"/>
          </a:xfrm>
          <a:prstGeom prst="ellipse">
            <a:avLst/>
          </a:prstGeom>
          <a:solidFill>
            <a:srgbClr val="E8A3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7"/>
          <p:cNvSpPr/>
          <p:nvPr/>
        </p:nvSpPr>
        <p:spPr>
          <a:xfrm>
            <a:off x="8381848" y="246888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310"/>
              </a:buClr>
              <a:buSzPts val="2000"/>
              <a:buFont typeface="Calibri"/>
              <a:buNone/>
            </a:pPr>
            <a:r>
              <a:rPr b="1" i="0" lang="en-US" sz="2000" u="none" cap="none" strike="noStrike">
                <a:solidFill>
                  <a:srgbClr val="1A131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7"/>
          <p:cNvSpPr/>
          <p:nvPr/>
        </p:nvSpPr>
        <p:spPr>
          <a:xfrm>
            <a:off x="10484968" y="2446020"/>
            <a:ext cx="548640" cy="548640"/>
          </a:xfrm>
          <a:prstGeom prst="ellipse">
            <a:avLst/>
          </a:prstGeom>
          <a:solidFill>
            <a:srgbClr val="2E2118"/>
          </a:solidFill>
          <a:ln cap="flat" cmpd="sng" w="1270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GlassCheers.png" id="127" name="Google Shape;127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27614" y="2588666"/>
            <a:ext cx="263347" cy="263347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7"/>
          <p:cNvSpPr/>
          <p:nvPr/>
        </p:nvSpPr>
        <p:spPr>
          <a:xfrm>
            <a:off x="8381848" y="3291840"/>
            <a:ext cx="26517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1700"/>
              <a:buFont typeface="Calibri"/>
              <a:buNone/>
            </a:pPr>
            <a:r>
              <a:rPr b="1" i="0" lang="en-US" sz="1700" u="none" cap="none" strike="noStrike">
                <a:solidFill>
                  <a:srgbClr val="F2E9DC"/>
                </a:solidFill>
                <a:latin typeface="Calibri"/>
                <a:ea typeface="Calibri"/>
                <a:cs typeface="Calibri"/>
                <a:sym typeface="Calibri"/>
              </a:rPr>
              <a:t>Get Recommendations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7"/>
          <p:cNvSpPr/>
          <p:nvPr/>
        </p:nvSpPr>
        <p:spPr>
          <a:xfrm>
            <a:off x="8381848" y="3794760"/>
            <a:ext cx="265176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Discover your next favorite pint, ranked and re-ranked for diversity, matched to your palate.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7"/>
          <p:cNvSpPr/>
          <p:nvPr/>
        </p:nvSpPr>
        <p:spPr>
          <a:xfrm>
            <a:off x="11368735" y="6355080"/>
            <a:ext cx="548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7"/>
          <p:cNvSpPr/>
          <p:nvPr/>
        </p:nvSpPr>
        <p:spPr>
          <a:xfrm>
            <a:off x="548640" y="6355080"/>
            <a:ext cx="1828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FA08D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AFA08D"/>
                </a:solidFill>
                <a:latin typeface="Calibri"/>
                <a:ea typeface="Calibri"/>
                <a:cs typeface="Calibri"/>
                <a:sym typeface="Calibri"/>
              </a:rPr>
              <a:t>RUBEER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310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"/>
          <p:cNvSpPr/>
          <p:nvPr/>
        </p:nvSpPr>
        <p:spPr>
          <a:xfrm>
            <a:off x="5592928" y="1965960"/>
            <a:ext cx="1005840" cy="1005840"/>
          </a:xfrm>
          <a:prstGeom prst="ellipse">
            <a:avLst/>
          </a:prstGeom>
          <a:solidFill>
            <a:srgbClr val="241B15"/>
          </a:solidFill>
          <a:ln cap="flat" cmpd="sng" w="19050">
            <a:solidFill>
              <a:srgbClr val="B8791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rubeer/icons/FaGlassCheers.png" id="138" name="Google Shape;13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3240" y="2176272"/>
            <a:ext cx="585216" cy="585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8"/>
          <p:cNvSpPr/>
          <p:nvPr/>
        </p:nvSpPr>
        <p:spPr>
          <a:xfrm>
            <a:off x="0" y="3246120"/>
            <a:ext cx="12191695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4600"/>
              <a:buFont typeface="Century Schoolbook"/>
              <a:buNone/>
            </a:pPr>
            <a:r>
              <a:rPr b="1" i="0" lang="en-US" sz="4600" u="none" cap="none" strike="noStrike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LIVE DEMO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8"/>
          <p:cNvSpPr/>
          <p:nvPr/>
        </p:nvSpPr>
        <p:spPr>
          <a:xfrm>
            <a:off x="0" y="4114800"/>
            <a:ext cx="1219169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8A33D"/>
              </a:buClr>
              <a:buSzPts val="1500"/>
              <a:buFont typeface="Calibri"/>
              <a:buNone/>
            </a:pPr>
            <a:r>
              <a:rPr b="0" i="1" lang="en-US" sz="1500" u="none" cap="none" strike="noStrike">
                <a:solidFill>
                  <a:srgbClr val="E8A33D"/>
                </a:solidFill>
                <a:latin typeface="Calibri"/>
                <a:ea typeface="Calibri"/>
                <a:cs typeface="Calibri"/>
                <a:sym typeface="Calibri"/>
              </a:rPr>
              <a:t>Onboarding → Personalized Feed → Real-Time Re-Ranking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310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9990" y="214027"/>
            <a:ext cx="7136001" cy="329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81612" y="3801908"/>
            <a:ext cx="5628534" cy="2363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9000" y="3801901"/>
            <a:ext cx="3309849" cy="261612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9"/>
          <p:cNvSpPr/>
          <p:nvPr/>
        </p:nvSpPr>
        <p:spPr>
          <a:xfrm>
            <a:off x="152390" y="152395"/>
            <a:ext cx="96012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400"/>
              <a:buFont typeface="Century Schoolbook"/>
              <a:buNone/>
            </a:pPr>
            <a:r>
              <a:rPr b="1" lang="en-US" sz="3400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Dashboard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310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59352"/>
            <a:ext cx="3971826" cy="4846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32800" y="152400"/>
            <a:ext cx="3056275" cy="3035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48745" y="3134825"/>
            <a:ext cx="2622625" cy="3358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0"/>
          <p:cNvSpPr/>
          <p:nvPr/>
        </p:nvSpPr>
        <p:spPr>
          <a:xfrm>
            <a:off x="152390" y="152395"/>
            <a:ext cx="96012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400"/>
              <a:buFont typeface="Century Schoolbook"/>
              <a:buNone/>
            </a:pPr>
            <a:r>
              <a:rPr b="1" lang="en-US" sz="3400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Cold Starts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1310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05400" y="3169925"/>
            <a:ext cx="4941076" cy="359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05400" y="126100"/>
            <a:ext cx="3654149" cy="3043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2550" y="2091050"/>
            <a:ext cx="6800599" cy="2493919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1"/>
          <p:cNvSpPr/>
          <p:nvPr/>
        </p:nvSpPr>
        <p:spPr>
          <a:xfrm>
            <a:off x="152390" y="152395"/>
            <a:ext cx="96012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9DC"/>
              </a:buClr>
              <a:buSzPts val="3400"/>
              <a:buFont typeface="Century Schoolbook"/>
              <a:buNone/>
            </a:pPr>
            <a:r>
              <a:rPr b="1" lang="en-US" sz="3400">
                <a:solidFill>
                  <a:srgbClr val="F2E9DC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Discover &amp; Beer Lists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