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32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x="18288000" cy="10287000"/>
  <p:notesSz cx="6858000" cy="9144000"/>
  <p:embeddedFontLst>
    <p:embeddedFont>
      <p:font typeface="Parisienne" charset="1" panose="03020507000000020002"/>
      <p:regular r:id="rId27"/>
    </p:embeddedFont>
    <p:embeddedFont>
      <p:font typeface="Arial Nova" charset="1" panose="020B0504020202020204"/>
      <p:regular r:id="rId28"/>
    </p:embeddedFont>
    <p:embeddedFont>
      <p:font typeface="Arial Nova Bold" charset="1" panose="020B0804020202020204"/>
      <p:regular r:id="rId29"/>
    </p:embeddedFont>
    <p:embeddedFont>
      <p:font typeface="Mukti" charset="1" panose="00000000000000000000"/>
      <p:regular r:id="rId30"/>
    </p:embeddedFont>
    <p:embeddedFont>
      <p:font typeface="Arial Nova Light" charset="1" panose="020B0304020202020204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notesMasters/notesMaster1.xml" Type="http://schemas.openxmlformats.org/officeDocument/2006/relationships/notesMaster"/><Relationship Id="rId33" Target="theme/theme2.xml" Type="http://schemas.openxmlformats.org/officeDocument/2006/relationships/theme"/><Relationship Id="rId34" Target="notesSlides/notesSlide1.xml" Type="http://schemas.openxmlformats.org/officeDocument/2006/relationships/notesSlide"/><Relationship Id="rId35" Target="notesSlides/notesSlide2.xml" Type="http://schemas.openxmlformats.org/officeDocument/2006/relationships/notesSlide"/><Relationship Id="rId36" Target="notesSlides/notesSlide3.xml" Type="http://schemas.openxmlformats.org/officeDocument/2006/relationships/notesSlide"/><Relationship Id="rId37" Target="notesSlides/notesSlide4.xml" Type="http://schemas.openxmlformats.org/officeDocument/2006/relationships/notesSlide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4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Both models support candidate filtering, allowing recommendations to be generated only from restaurants that match the user's search constraints (e.g., location, accessibility…).</a:t>
            </a:r>
          </a:p>
          <a:p>
            <a:r>
              <a:rPr lang="en-US"/>
              <a:t>Combining the two approaches with weights (work in progress).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Both models support candidate filtering, allowing recommendations to be generated only from restaurants that match the user's search constraints (e.g., location, accessibility…).</a:t>
            </a:r>
          </a:p>
          <a:p>
            <a:r>
              <a:rPr lang="en-US"/>
              <a:t>Combining the two approaches with weights (work in progress).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Both models support candidate filtering, allowing recommendations to be generated only from restaurants that match the user's search constraints (e.g., location, accessibility…).</a:t>
            </a:r>
          </a:p>
          <a:p>
            <a:r>
              <a:rPr lang="en-US"/>
              <a:t>Combining the two approaches with weights (work in progress).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Both models support candidate filtering, allowing recommendations to be generated only from restaurants that match the user's search constraints (e.g., location, accessibility…).</a:t>
            </a:r>
          </a:p>
          <a:p>
            <a:r>
              <a:rPr lang="en-US"/>
              <a:t>Combining the two approaches with weights (work in progress).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11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2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1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12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12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16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VAHPGD2v_LY.mp4" Type="http://schemas.openxmlformats.org/officeDocument/2006/relationships/video"/><Relationship Id="rId4" Target="../media/VAHPGD2v_LY.mp4" Type="http://schemas.microsoft.com/office/2007/relationships/media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VAHPGF00Feg.mp4" Type="http://schemas.openxmlformats.org/officeDocument/2006/relationships/video"/><Relationship Id="rId4" Target="../media/VAHPGF00Feg.mp4" Type="http://schemas.microsoft.com/office/2007/relationships/media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VAHPGCl6zYI.mp4" Type="http://schemas.openxmlformats.org/officeDocument/2006/relationships/video"/><Relationship Id="rId4" Target="../media/VAHPGCl6zYI.mp4" Type="http://schemas.microsoft.com/office/2007/relationships/media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>
  <p:cSld>
    <p:bg>
      <p:bgPr>
        <a:solidFill>
          <a:srgbClr val="FDF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444938" y="2144517"/>
            <a:ext cx="11375194" cy="26054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494"/>
              </a:lnSpc>
              <a:spcBef>
                <a:spcPct val="0"/>
              </a:spcBef>
            </a:pPr>
            <a:r>
              <a:rPr lang="en-US" sz="15353">
                <a:solidFill>
                  <a:srgbClr val="000000"/>
                </a:solidFill>
                <a:latin typeface="Parisienne"/>
                <a:ea typeface="Parisienne"/>
                <a:cs typeface="Parisienne"/>
                <a:sym typeface="Parisienne"/>
              </a:rPr>
              <a:t>VibeDine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444938" y="4464244"/>
            <a:ext cx="11375194" cy="26199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494"/>
              </a:lnSpc>
              <a:spcBef>
                <a:spcPct val="0"/>
              </a:spcBef>
            </a:pPr>
            <a:r>
              <a:rPr lang="en-US" sz="15353">
                <a:solidFill>
                  <a:srgbClr val="000000"/>
                </a:solidFill>
                <a:latin typeface="Parisienne"/>
                <a:ea typeface="Parisienne"/>
                <a:cs typeface="Parisienne"/>
                <a:sym typeface="Parisienne"/>
              </a:rPr>
              <a:t>🍽️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710280" y="7007977"/>
            <a:ext cx="10844510" cy="21433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62"/>
              </a:lnSpc>
              <a:spcBef>
                <a:spcPct val="0"/>
              </a:spcBef>
            </a:pPr>
            <a:r>
              <a:rPr lang="en-US" sz="4115">
                <a:solidFill>
                  <a:srgbClr val="000000"/>
                </a:solidFill>
                <a:latin typeface="Arial Nova"/>
                <a:ea typeface="Arial Nova"/>
                <a:cs typeface="Arial Nova"/>
                <a:sym typeface="Arial Nova"/>
              </a:rPr>
              <a:t>Dining</a:t>
            </a:r>
            <a:r>
              <a:rPr lang="en-US" sz="4115">
                <a:solidFill>
                  <a:srgbClr val="000000"/>
                </a:solidFill>
                <a:latin typeface="Arial Nova"/>
                <a:ea typeface="Arial Nova"/>
                <a:cs typeface="Arial Nova"/>
                <a:sym typeface="Arial Nova"/>
              </a:rPr>
              <a:t> recommendations that match </a:t>
            </a:r>
            <a:r>
              <a:rPr lang="en-US" b="true" sz="4115">
                <a:solidFill>
                  <a:srgbClr val="000000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your</a:t>
            </a:r>
            <a:r>
              <a:rPr lang="en-US" sz="4115">
                <a:solidFill>
                  <a:srgbClr val="000000"/>
                </a:solidFill>
                <a:latin typeface="Arial Nova"/>
                <a:ea typeface="Arial Nova"/>
                <a:cs typeface="Arial Nova"/>
                <a:sym typeface="Arial Nova"/>
              </a:rPr>
              <a:t> vibe.</a:t>
            </a:r>
          </a:p>
          <a:p>
            <a:pPr algn="ctr">
              <a:lnSpc>
                <a:spcPts val="5762"/>
              </a:lnSpc>
              <a:spcBef>
                <a:spcPct val="0"/>
              </a:spcBef>
            </a:pPr>
          </a:p>
          <a:p>
            <a:pPr algn="ctr">
              <a:lnSpc>
                <a:spcPts val="5762"/>
              </a:lnSpc>
              <a:spcBef>
                <a:spcPct val="0"/>
              </a:spcBef>
            </a:pPr>
          </a:p>
        </p:txBody>
      </p:sp>
      <p:grpSp>
        <p:nvGrpSpPr>
          <p:cNvPr name="Group 5" id="5"/>
          <p:cNvGrpSpPr/>
          <p:nvPr/>
        </p:nvGrpSpPr>
        <p:grpSpPr>
          <a:xfrm rot="0">
            <a:off x="5995432" y="1028700"/>
            <a:ext cx="6297137" cy="646473"/>
            <a:chOff x="0" y="0"/>
            <a:chExt cx="2026163" cy="20800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026163" cy="208009"/>
            </a:xfrm>
            <a:custGeom>
              <a:avLst/>
              <a:gdLst/>
              <a:ahLst/>
              <a:cxnLst/>
              <a:rect r="r" b="b" t="t" l="l"/>
              <a:pathLst>
                <a:path h="208009" w="2026163">
                  <a:moveTo>
                    <a:pt x="78684" y="0"/>
                  </a:moveTo>
                  <a:lnTo>
                    <a:pt x="1947479" y="0"/>
                  </a:lnTo>
                  <a:cubicBezTo>
                    <a:pt x="1990935" y="0"/>
                    <a:pt x="2026163" y="35228"/>
                    <a:pt x="2026163" y="78684"/>
                  </a:cubicBezTo>
                  <a:lnTo>
                    <a:pt x="2026163" y="129325"/>
                  </a:lnTo>
                  <a:cubicBezTo>
                    <a:pt x="2026163" y="172781"/>
                    <a:pt x="1990935" y="208009"/>
                    <a:pt x="1947479" y="208009"/>
                  </a:cubicBezTo>
                  <a:lnTo>
                    <a:pt x="78684" y="208009"/>
                  </a:lnTo>
                  <a:cubicBezTo>
                    <a:pt x="35228" y="208009"/>
                    <a:pt x="0" y="172781"/>
                    <a:pt x="0" y="129325"/>
                  </a:cubicBezTo>
                  <a:lnTo>
                    <a:pt x="0" y="78684"/>
                  </a:lnTo>
                  <a:cubicBezTo>
                    <a:pt x="0" y="35228"/>
                    <a:pt x="35228" y="0"/>
                    <a:pt x="78684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026163" cy="24610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79"/>
                </a:lnSpc>
              </a:pPr>
              <a:r>
                <a:rPr lang="en-US" sz="2199" spc="-48">
                  <a:solidFill>
                    <a:srgbClr val="403E3E"/>
                  </a:solidFill>
                  <a:latin typeface="Mukti"/>
                  <a:ea typeface="Mukti"/>
                  <a:cs typeface="Mukti"/>
                  <a:sym typeface="Mukti"/>
                </a:rPr>
                <a:t> FINAL PROJECT PRESENTATION</a:t>
              </a: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-1764403" y="9580203"/>
            <a:ext cx="16445257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940"/>
              </a:lnSpc>
            </a:pPr>
            <a:r>
              <a:rPr lang="en-US" sz="2100" spc="-115">
                <a:solidFill>
                  <a:srgbClr val="403E3E"/>
                </a:solidFill>
                <a:latin typeface="Mukti"/>
                <a:ea typeface="Mukti"/>
                <a:cs typeface="Mukti"/>
                <a:sym typeface="Mukti"/>
              </a:rPr>
              <a:t>PRESENTED BY: AYA ROTBART, ESTER TKACH, YUVAL HAZUT, LIORA YACOB, YUVAL NAMIR BARR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-612992" y="9967266"/>
            <a:ext cx="19363144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flipV="true">
            <a:off x="-462152" y="1033462"/>
            <a:ext cx="19212305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>
            <a:off x="-377378" y="2924738"/>
            <a:ext cx="19127530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5" id="5"/>
          <p:cNvGrpSpPr/>
          <p:nvPr/>
        </p:nvGrpSpPr>
        <p:grpSpPr>
          <a:xfrm rot="0">
            <a:off x="1023228" y="3536871"/>
            <a:ext cx="4724400" cy="741616"/>
            <a:chOff x="0" y="0"/>
            <a:chExt cx="1339729" cy="21030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39729" cy="210305"/>
            </a:xfrm>
            <a:custGeom>
              <a:avLst/>
              <a:gdLst/>
              <a:ahLst/>
              <a:cxnLst/>
              <a:rect r="r" b="b" t="t" l="l"/>
              <a:pathLst>
                <a:path h="210305" w="1339729">
                  <a:moveTo>
                    <a:pt x="83574" y="0"/>
                  </a:moveTo>
                  <a:lnTo>
                    <a:pt x="1256155" y="0"/>
                  </a:lnTo>
                  <a:cubicBezTo>
                    <a:pt x="1278320" y="0"/>
                    <a:pt x="1299577" y="8805"/>
                    <a:pt x="1315250" y="24478"/>
                  </a:cubicBezTo>
                  <a:cubicBezTo>
                    <a:pt x="1330924" y="40152"/>
                    <a:pt x="1339729" y="61409"/>
                    <a:pt x="1339729" y="83574"/>
                  </a:cubicBezTo>
                  <a:lnTo>
                    <a:pt x="1339729" y="126731"/>
                  </a:lnTo>
                  <a:cubicBezTo>
                    <a:pt x="1339729" y="172888"/>
                    <a:pt x="1302311" y="210305"/>
                    <a:pt x="1256155" y="210305"/>
                  </a:cubicBezTo>
                  <a:lnTo>
                    <a:pt x="83574" y="210305"/>
                  </a:lnTo>
                  <a:cubicBezTo>
                    <a:pt x="61409" y="210305"/>
                    <a:pt x="40152" y="201500"/>
                    <a:pt x="24478" y="185827"/>
                  </a:cubicBezTo>
                  <a:cubicBezTo>
                    <a:pt x="8805" y="170154"/>
                    <a:pt x="0" y="148896"/>
                    <a:pt x="0" y="126731"/>
                  </a:cubicBezTo>
                  <a:lnTo>
                    <a:pt x="0" y="83574"/>
                  </a:lnTo>
                  <a:cubicBezTo>
                    <a:pt x="0" y="61409"/>
                    <a:pt x="8805" y="40152"/>
                    <a:pt x="24478" y="24478"/>
                  </a:cubicBezTo>
                  <a:cubicBezTo>
                    <a:pt x="40152" y="8805"/>
                    <a:pt x="61409" y="0"/>
                    <a:pt x="83574" y="0"/>
                  </a:cubicBezTo>
                  <a:close/>
                </a:path>
              </a:pathLst>
            </a:custGeom>
            <a:ln w="9525" cap="rnd">
              <a:solidFill>
                <a:srgbClr val="403E3E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339729" cy="2484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b="true" sz="1800" spc="-39">
                  <a:solidFill>
                    <a:srgbClr val="403E3E"/>
                  </a:solidFill>
                  <a:latin typeface="Arial Nova Bold"/>
                  <a:ea typeface="Arial Nova Bold"/>
                  <a:cs typeface="Arial Nova Bold"/>
                  <a:sym typeface="Arial Nova Bold"/>
                </a:rPr>
                <a:t>FILTERING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755011" y="3536871"/>
            <a:ext cx="4724400" cy="741616"/>
            <a:chOff x="0" y="0"/>
            <a:chExt cx="1339729" cy="21030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339729" cy="210305"/>
            </a:xfrm>
            <a:custGeom>
              <a:avLst/>
              <a:gdLst/>
              <a:ahLst/>
              <a:cxnLst/>
              <a:rect r="r" b="b" t="t" l="l"/>
              <a:pathLst>
                <a:path h="210305" w="1339729">
                  <a:moveTo>
                    <a:pt x="83574" y="0"/>
                  </a:moveTo>
                  <a:lnTo>
                    <a:pt x="1256155" y="0"/>
                  </a:lnTo>
                  <a:cubicBezTo>
                    <a:pt x="1278320" y="0"/>
                    <a:pt x="1299577" y="8805"/>
                    <a:pt x="1315250" y="24478"/>
                  </a:cubicBezTo>
                  <a:cubicBezTo>
                    <a:pt x="1330924" y="40152"/>
                    <a:pt x="1339729" y="61409"/>
                    <a:pt x="1339729" y="83574"/>
                  </a:cubicBezTo>
                  <a:lnTo>
                    <a:pt x="1339729" y="126731"/>
                  </a:lnTo>
                  <a:cubicBezTo>
                    <a:pt x="1339729" y="172888"/>
                    <a:pt x="1302311" y="210305"/>
                    <a:pt x="1256155" y="210305"/>
                  </a:cubicBezTo>
                  <a:lnTo>
                    <a:pt x="83574" y="210305"/>
                  </a:lnTo>
                  <a:cubicBezTo>
                    <a:pt x="61409" y="210305"/>
                    <a:pt x="40152" y="201500"/>
                    <a:pt x="24478" y="185827"/>
                  </a:cubicBezTo>
                  <a:cubicBezTo>
                    <a:pt x="8805" y="170154"/>
                    <a:pt x="0" y="148896"/>
                    <a:pt x="0" y="126731"/>
                  </a:cubicBezTo>
                  <a:lnTo>
                    <a:pt x="0" y="83574"/>
                  </a:lnTo>
                  <a:cubicBezTo>
                    <a:pt x="0" y="61409"/>
                    <a:pt x="8805" y="40152"/>
                    <a:pt x="24478" y="24478"/>
                  </a:cubicBezTo>
                  <a:cubicBezTo>
                    <a:pt x="40152" y="8805"/>
                    <a:pt x="61409" y="0"/>
                    <a:pt x="83574" y="0"/>
                  </a:cubicBezTo>
                  <a:close/>
                </a:path>
              </a:pathLst>
            </a:custGeom>
            <a:ln w="9525" cap="rnd">
              <a:solidFill>
                <a:srgbClr val="403E3E"/>
              </a:solidFill>
              <a:prstDash val="solid"/>
              <a:round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1339729" cy="2484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b="true" sz="1800" spc="-39">
                  <a:solidFill>
                    <a:srgbClr val="403E3E"/>
                  </a:solidFill>
                  <a:latin typeface="Arial Nova Bold"/>
                  <a:ea typeface="Arial Nova Bold"/>
                  <a:cs typeface="Arial Nova Bold"/>
                  <a:sym typeface="Arial Nova Bold"/>
                </a:rPr>
                <a:t>CLEANING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2486794" y="3536871"/>
            <a:ext cx="4724400" cy="741616"/>
            <a:chOff x="0" y="0"/>
            <a:chExt cx="1339729" cy="21030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339729" cy="210305"/>
            </a:xfrm>
            <a:custGeom>
              <a:avLst/>
              <a:gdLst/>
              <a:ahLst/>
              <a:cxnLst/>
              <a:rect r="r" b="b" t="t" l="l"/>
              <a:pathLst>
                <a:path h="210305" w="1339729">
                  <a:moveTo>
                    <a:pt x="83574" y="0"/>
                  </a:moveTo>
                  <a:lnTo>
                    <a:pt x="1256155" y="0"/>
                  </a:lnTo>
                  <a:cubicBezTo>
                    <a:pt x="1278320" y="0"/>
                    <a:pt x="1299577" y="8805"/>
                    <a:pt x="1315250" y="24478"/>
                  </a:cubicBezTo>
                  <a:cubicBezTo>
                    <a:pt x="1330924" y="40152"/>
                    <a:pt x="1339729" y="61409"/>
                    <a:pt x="1339729" y="83574"/>
                  </a:cubicBezTo>
                  <a:lnTo>
                    <a:pt x="1339729" y="126731"/>
                  </a:lnTo>
                  <a:cubicBezTo>
                    <a:pt x="1339729" y="172888"/>
                    <a:pt x="1302311" y="210305"/>
                    <a:pt x="1256155" y="210305"/>
                  </a:cubicBezTo>
                  <a:lnTo>
                    <a:pt x="83574" y="210305"/>
                  </a:lnTo>
                  <a:cubicBezTo>
                    <a:pt x="61409" y="210305"/>
                    <a:pt x="40152" y="201500"/>
                    <a:pt x="24478" y="185827"/>
                  </a:cubicBezTo>
                  <a:cubicBezTo>
                    <a:pt x="8805" y="170154"/>
                    <a:pt x="0" y="148896"/>
                    <a:pt x="0" y="126731"/>
                  </a:cubicBezTo>
                  <a:lnTo>
                    <a:pt x="0" y="83574"/>
                  </a:lnTo>
                  <a:cubicBezTo>
                    <a:pt x="0" y="61409"/>
                    <a:pt x="8805" y="40152"/>
                    <a:pt x="24478" y="24478"/>
                  </a:cubicBezTo>
                  <a:cubicBezTo>
                    <a:pt x="40152" y="8805"/>
                    <a:pt x="61409" y="0"/>
                    <a:pt x="83574" y="0"/>
                  </a:cubicBezTo>
                  <a:close/>
                </a:path>
              </a:pathLst>
            </a:custGeom>
            <a:ln w="9525" cap="rnd">
              <a:solidFill>
                <a:srgbClr val="403E3E"/>
              </a:solidFill>
              <a:prstDash val="solid"/>
              <a:round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339729" cy="2484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b="true" sz="1800" spc="-39">
                  <a:solidFill>
                    <a:srgbClr val="403E3E"/>
                  </a:solidFill>
                  <a:latin typeface="Arial Nova Bold"/>
                  <a:ea typeface="Arial Nova Bold"/>
                  <a:cs typeface="Arial Nova Bold"/>
                  <a:sym typeface="Arial Nova Bold"/>
                </a:rPr>
                <a:t>R</a:t>
              </a:r>
              <a:r>
                <a:rPr lang="en-US" b="true" sz="1800" spc="-39" strike="noStrike" u="none">
                  <a:solidFill>
                    <a:srgbClr val="403E3E"/>
                  </a:solidFill>
                  <a:latin typeface="Arial Nova Bold"/>
                  <a:ea typeface="Arial Nova Bold"/>
                  <a:cs typeface="Arial Nova Bold"/>
                  <a:sym typeface="Arial Nova Bold"/>
                </a:rPr>
                <a:t>EFORMATTING</a:t>
              </a: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5766678" y="3605588"/>
            <a:ext cx="969283" cy="608225"/>
          </a:xfrm>
          <a:custGeom>
            <a:avLst/>
            <a:gdLst/>
            <a:ahLst/>
            <a:cxnLst/>
            <a:rect r="r" b="b" t="t" l="l"/>
            <a:pathLst>
              <a:path h="608225" w="969283">
                <a:moveTo>
                  <a:pt x="0" y="0"/>
                </a:moveTo>
                <a:lnTo>
                  <a:pt x="969283" y="0"/>
                </a:lnTo>
                <a:lnTo>
                  <a:pt x="969283" y="608225"/>
                </a:lnTo>
                <a:lnTo>
                  <a:pt x="0" y="6082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1498461" y="3605588"/>
            <a:ext cx="969283" cy="608225"/>
          </a:xfrm>
          <a:custGeom>
            <a:avLst/>
            <a:gdLst/>
            <a:ahLst/>
            <a:cxnLst/>
            <a:rect r="r" b="b" t="t" l="l"/>
            <a:pathLst>
              <a:path h="608225" w="969283">
                <a:moveTo>
                  <a:pt x="0" y="0"/>
                </a:moveTo>
                <a:lnTo>
                  <a:pt x="969283" y="0"/>
                </a:lnTo>
                <a:lnTo>
                  <a:pt x="969283" y="608225"/>
                </a:lnTo>
                <a:lnTo>
                  <a:pt x="0" y="6082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0">
            <a:off x="5747628" y="7350617"/>
            <a:ext cx="6394827" cy="2209291"/>
            <a:chOff x="0" y="0"/>
            <a:chExt cx="2057596" cy="71086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057596" cy="710860"/>
            </a:xfrm>
            <a:custGeom>
              <a:avLst/>
              <a:gdLst/>
              <a:ahLst/>
              <a:cxnLst/>
              <a:rect r="r" b="b" t="t" l="l"/>
              <a:pathLst>
                <a:path h="710860" w="2057596">
                  <a:moveTo>
                    <a:pt x="61743" y="0"/>
                  </a:moveTo>
                  <a:lnTo>
                    <a:pt x="1995852" y="0"/>
                  </a:lnTo>
                  <a:cubicBezTo>
                    <a:pt x="2012228" y="0"/>
                    <a:pt x="2027932" y="6505"/>
                    <a:pt x="2039511" y="18084"/>
                  </a:cubicBezTo>
                  <a:cubicBezTo>
                    <a:pt x="2051091" y="29663"/>
                    <a:pt x="2057596" y="45368"/>
                    <a:pt x="2057596" y="61743"/>
                  </a:cubicBezTo>
                  <a:lnTo>
                    <a:pt x="2057596" y="649117"/>
                  </a:lnTo>
                  <a:cubicBezTo>
                    <a:pt x="2057596" y="683217"/>
                    <a:pt x="2029952" y="710860"/>
                    <a:pt x="1995852" y="710860"/>
                  </a:cubicBezTo>
                  <a:lnTo>
                    <a:pt x="61743" y="710860"/>
                  </a:lnTo>
                  <a:cubicBezTo>
                    <a:pt x="45368" y="710860"/>
                    <a:pt x="29663" y="704355"/>
                    <a:pt x="18084" y="692776"/>
                  </a:cubicBezTo>
                  <a:cubicBezTo>
                    <a:pt x="6505" y="681197"/>
                    <a:pt x="0" y="665492"/>
                    <a:pt x="0" y="649117"/>
                  </a:cubicBezTo>
                  <a:lnTo>
                    <a:pt x="0" y="61743"/>
                  </a:lnTo>
                  <a:cubicBezTo>
                    <a:pt x="0" y="45368"/>
                    <a:pt x="6505" y="29663"/>
                    <a:pt x="18084" y="18084"/>
                  </a:cubicBezTo>
                  <a:cubicBezTo>
                    <a:pt x="29663" y="6505"/>
                    <a:pt x="45368" y="0"/>
                    <a:pt x="61743" y="0"/>
                  </a:cubicBezTo>
                  <a:close/>
                </a:path>
              </a:pathLst>
            </a:custGeom>
            <a:ln w="9525" cap="rnd">
              <a:solidFill>
                <a:srgbClr val="403E3E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2057596" cy="74896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9" id="19"/>
          <p:cNvSpPr/>
          <p:nvPr/>
        </p:nvSpPr>
        <p:spPr>
          <a:xfrm flipH="false" flipV="false" rot="0">
            <a:off x="6470095" y="7871369"/>
            <a:ext cx="1063541" cy="1113984"/>
          </a:xfrm>
          <a:custGeom>
            <a:avLst/>
            <a:gdLst/>
            <a:ahLst/>
            <a:cxnLst/>
            <a:rect r="r" b="b" t="t" l="l"/>
            <a:pathLst>
              <a:path h="1113984" w="1063541">
                <a:moveTo>
                  <a:pt x="0" y="0"/>
                </a:moveTo>
                <a:lnTo>
                  <a:pt x="1063542" y="0"/>
                </a:lnTo>
                <a:lnTo>
                  <a:pt x="1063542" y="1113984"/>
                </a:lnTo>
                <a:lnTo>
                  <a:pt x="0" y="11139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7778" t="-37673" r="-97958" b="-56799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1625261" y="1653307"/>
            <a:ext cx="15010689" cy="15923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852"/>
              </a:lnSpc>
              <a:spcBef>
                <a:spcPct val="0"/>
              </a:spcBef>
            </a:pPr>
            <a:r>
              <a:rPr lang="en-US" sz="7700" spc="-169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DATA PREPROCESSING PIPELINE</a:t>
            </a:r>
          </a:p>
          <a:p>
            <a:pPr algn="ctr" marL="0" indent="0" lvl="0">
              <a:lnSpc>
                <a:spcPts val="5852"/>
              </a:lnSpc>
              <a:spcBef>
                <a:spcPct val="0"/>
              </a:spcBef>
            </a:pPr>
          </a:p>
        </p:txBody>
      </p:sp>
      <p:sp>
        <p:nvSpPr>
          <p:cNvPr name="TextBox 21" id="21"/>
          <p:cNvSpPr txBox="true"/>
          <p:nvPr/>
        </p:nvSpPr>
        <p:spPr>
          <a:xfrm rot="0">
            <a:off x="1023228" y="4478512"/>
            <a:ext cx="4724400" cy="2700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4979" indent="-237490" lvl="1">
              <a:lnSpc>
                <a:spcPts val="4399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2199" strike="noStrike" u="none">
                <a:solidFill>
                  <a:srgbClr val="403E3E"/>
                </a:solidFill>
                <a:latin typeface="Mukti"/>
                <a:ea typeface="Mukti"/>
                <a:cs typeface="Mukti"/>
                <a:sym typeface="Mukti"/>
              </a:rPr>
              <a:t>Selected California Only restaurants</a:t>
            </a:r>
          </a:p>
          <a:p>
            <a:pPr algn="l" marL="474979" indent="-237490" lvl="1">
              <a:lnSpc>
                <a:spcPts val="4399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2199" strike="noStrike" u="none">
                <a:solidFill>
                  <a:srgbClr val="403E3E"/>
                </a:solidFill>
                <a:latin typeface="Mukti"/>
                <a:ea typeface="Mukti"/>
                <a:cs typeface="Mukti"/>
                <a:sym typeface="Mukti"/>
              </a:rPr>
              <a:t>Food-related businesses only</a:t>
            </a:r>
          </a:p>
          <a:p>
            <a:pPr algn="l" marL="474979" indent="-237490" lvl="1">
              <a:lnSpc>
                <a:spcPts val="4399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2199" strike="noStrike" u="none">
                <a:solidFill>
                  <a:srgbClr val="403E3E"/>
                </a:solidFill>
                <a:latin typeface="Mukti"/>
                <a:ea typeface="Mukti"/>
                <a:cs typeface="Mukti"/>
                <a:sym typeface="Mukti"/>
              </a:rPr>
              <a:t>Created enums for feature standardization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6755011" y="4478512"/>
            <a:ext cx="5228092" cy="2148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4979" indent="-237490" lvl="1">
              <a:lnSpc>
                <a:spcPts val="4399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2199" strike="noStrike" u="none">
                <a:solidFill>
                  <a:srgbClr val="403E3E"/>
                </a:solidFill>
                <a:latin typeface="Mukti"/>
                <a:ea typeface="Mukti"/>
                <a:cs typeface="Mukti"/>
                <a:sym typeface="Mukti"/>
              </a:rPr>
              <a:t>Removed duplicate records</a:t>
            </a:r>
          </a:p>
          <a:p>
            <a:pPr algn="l" marL="474979" indent="-237490" lvl="1">
              <a:lnSpc>
                <a:spcPts val="4399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2199" strike="noStrike" u="none">
                <a:solidFill>
                  <a:srgbClr val="403E3E"/>
                </a:solidFill>
                <a:latin typeface="Mukti"/>
                <a:ea typeface="Mukti"/>
                <a:cs typeface="Mukti"/>
                <a:sym typeface="Mukti"/>
              </a:rPr>
              <a:t>Applied 5-core filtering</a:t>
            </a:r>
          </a:p>
          <a:p>
            <a:pPr algn="l" marL="474979" indent="-237490" lvl="1">
              <a:lnSpc>
                <a:spcPts val="4399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2199" strike="noStrike" u="none">
                <a:solidFill>
                  <a:srgbClr val="403E3E"/>
                </a:solidFill>
                <a:latin typeface="Mukti"/>
                <a:ea typeface="Mukti"/>
                <a:cs typeface="Mukti"/>
                <a:sym typeface="Mukti"/>
              </a:rPr>
              <a:t>Standardized missing and inconsistent values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2486794" y="4478512"/>
            <a:ext cx="4724400" cy="2700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474979" indent="-237490" lvl="1">
              <a:lnSpc>
                <a:spcPts val="4399"/>
              </a:lnSpc>
              <a:buFont typeface="Arial"/>
              <a:buChar char="•"/>
            </a:pPr>
            <a:r>
              <a:rPr lang="en-US" b="true" sz="2199" strike="noStrike" u="none">
                <a:solidFill>
                  <a:srgbClr val="403E3E"/>
                </a:solidFill>
                <a:latin typeface="Mukti"/>
                <a:ea typeface="Mukti"/>
                <a:cs typeface="Mukti"/>
                <a:sym typeface="Mukti"/>
              </a:rPr>
              <a:t>Generated Parquet files</a:t>
            </a:r>
          </a:p>
          <a:p>
            <a:pPr algn="just" marL="474979" indent="-237490" lvl="1">
              <a:lnSpc>
                <a:spcPts val="4399"/>
              </a:lnSpc>
              <a:buFont typeface="Arial"/>
              <a:buChar char="•"/>
            </a:pPr>
            <a:r>
              <a:rPr lang="en-US" b="true" sz="2199" strike="noStrike" u="none">
                <a:solidFill>
                  <a:srgbClr val="403E3E"/>
                </a:solidFill>
                <a:latin typeface="Mukti"/>
                <a:ea typeface="Mukti"/>
                <a:cs typeface="Mukti"/>
                <a:sym typeface="Mukti"/>
              </a:rPr>
              <a:t>Stored data in MongoDB</a:t>
            </a:r>
          </a:p>
          <a:p>
            <a:pPr algn="just" marL="474979" indent="-237490" lvl="1">
              <a:lnSpc>
                <a:spcPts val="4399"/>
              </a:lnSpc>
              <a:buFont typeface="Arial"/>
              <a:buChar char="•"/>
            </a:pPr>
            <a:r>
              <a:rPr lang="en-US" b="true" sz="2199" strike="noStrike" u="none">
                <a:solidFill>
                  <a:srgbClr val="403E3E"/>
                </a:solidFill>
                <a:latin typeface="Mukti"/>
                <a:ea typeface="Mukti"/>
                <a:cs typeface="Mukti"/>
                <a:sym typeface="Mukti"/>
              </a:rPr>
              <a:t>Built CF interaction matrix</a:t>
            </a:r>
          </a:p>
          <a:p>
            <a:pPr algn="just" marL="474979" indent="-237490" lvl="1">
              <a:lnSpc>
                <a:spcPts val="4399"/>
              </a:lnSpc>
              <a:buFont typeface="Arial"/>
              <a:buChar char="•"/>
            </a:pPr>
            <a:r>
              <a:rPr lang="en-US" b="true" sz="2199" strike="noStrike" u="none">
                <a:solidFill>
                  <a:srgbClr val="403E3E"/>
                </a:solidFill>
                <a:latin typeface="Mukti"/>
                <a:ea typeface="Mukti"/>
                <a:cs typeface="Mukti"/>
                <a:sym typeface="Mukti"/>
              </a:rPr>
              <a:t>Created content feature tables</a:t>
            </a:r>
          </a:p>
          <a:p>
            <a:pPr algn="just" marL="0" indent="0" lvl="0">
              <a:lnSpc>
                <a:spcPts val="4399"/>
              </a:lnSpc>
            </a:pPr>
          </a:p>
        </p:txBody>
      </p:sp>
      <p:sp>
        <p:nvSpPr>
          <p:cNvPr name="TextBox 24" id="24"/>
          <p:cNvSpPr txBox="true"/>
          <p:nvPr/>
        </p:nvSpPr>
        <p:spPr>
          <a:xfrm rot="0">
            <a:off x="8026489" y="7605744"/>
            <a:ext cx="2912566" cy="159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399"/>
              </a:lnSpc>
              <a:spcBef>
                <a:spcPct val="0"/>
              </a:spcBef>
            </a:pPr>
            <a:r>
              <a:rPr lang="en-US" sz="2199" strike="noStrike" u="none">
                <a:solidFill>
                  <a:srgbClr val="403E3E"/>
                </a:solidFill>
                <a:latin typeface="Arial Nova"/>
                <a:ea typeface="Arial Nova"/>
                <a:cs typeface="Arial Nova"/>
                <a:sym typeface="Arial Nova"/>
              </a:rPr>
              <a:t>40,645 RESTAURANTS</a:t>
            </a:r>
          </a:p>
          <a:p>
            <a:pPr algn="just" marL="0" indent="0" lvl="0">
              <a:lnSpc>
                <a:spcPts val="4399"/>
              </a:lnSpc>
              <a:spcBef>
                <a:spcPct val="0"/>
              </a:spcBef>
            </a:pPr>
            <a:r>
              <a:rPr lang="en-US" sz="2199" strike="noStrike" u="none">
                <a:solidFill>
                  <a:srgbClr val="403E3E"/>
                </a:solidFill>
                <a:latin typeface="Arial Nova"/>
                <a:ea typeface="Arial Nova"/>
                <a:cs typeface="Arial Nova"/>
                <a:sym typeface="Arial Nova"/>
              </a:rPr>
              <a:t>9.7M REVIEWS</a:t>
            </a:r>
          </a:p>
          <a:p>
            <a:pPr algn="just" marL="0" indent="0" lvl="0">
              <a:lnSpc>
                <a:spcPts val="4399"/>
              </a:lnSpc>
              <a:spcBef>
                <a:spcPct val="0"/>
              </a:spcBef>
            </a:pPr>
            <a:r>
              <a:rPr lang="en-US" sz="2199" strike="noStrike" u="none">
                <a:solidFill>
                  <a:srgbClr val="403E3E"/>
                </a:solidFill>
                <a:latin typeface="Arial Nova"/>
                <a:ea typeface="Arial Nova"/>
                <a:cs typeface="Arial Nova"/>
                <a:sym typeface="Arial Nova"/>
              </a:rPr>
              <a:t>CF &amp; CBF DATASETS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" y="675733"/>
            <a:ext cx="18688139" cy="4763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5202634" y="1354842"/>
            <a:ext cx="7882735" cy="1647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080"/>
              </a:lnSpc>
            </a:pPr>
            <a:r>
              <a:rPr lang="en-US" sz="8000" spc="-176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ML ALGORITHMS</a:t>
            </a:r>
          </a:p>
          <a:p>
            <a:pPr algn="r" marL="0" indent="0" lvl="0">
              <a:lnSpc>
                <a:spcPts val="6080"/>
              </a:lnSpc>
              <a:spcBef>
                <a:spcPct val="0"/>
              </a:spcBef>
            </a:pPr>
          </a:p>
        </p:txBody>
      </p:sp>
      <p:sp>
        <p:nvSpPr>
          <p:cNvPr name="AutoShape 4" id="4"/>
          <p:cNvSpPr/>
          <p:nvPr/>
        </p:nvSpPr>
        <p:spPr>
          <a:xfrm>
            <a:off x="2" y="2440574"/>
            <a:ext cx="18688139" cy="4763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3796025" y="2445336"/>
            <a:ext cx="10695952" cy="7841664"/>
          </a:xfrm>
          <a:custGeom>
            <a:avLst/>
            <a:gdLst/>
            <a:ahLst/>
            <a:cxnLst/>
            <a:rect r="r" b="b" t="t" l="l"/>
            <a:pathLst>
              <a:path h="7841664" w="10695952">
                <a:moveTo>
                  <a:pt x="0" y="0"/>
                </a:moveTo>
                <a:lnTo>
                  <a:pt x="10695952" y="0"/>
                </a:lnTo>
                <a:lnTo>
                  <a:pt x="10695952" y="7841664"/>
                </a:lnTo>
                <a:lnTo>
                  <a:pt x="0" y="78416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905" t="-2275" r="-11354" b="-7989"/>
            </a:stretch>
          </a:blipFill>
        </p:spPr>
      </p:sp>
    </p:spTree>
  </p:cSld>
  <p:clrMapOvr>
    <a:masterClrMapping/>
  </p:clrMapOvr>
  <p:transition spd="fast">
    <p:push dir="l"/>
  </p:transition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" y="675733"/>
            <a:ext cx="18688139" cy="4763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5202634" y="1354842"/>
            <a:ext cx="7882735" cy="1647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080"/>
              </a:lnSpc>
            </a:pPr>
            <a:r>
              <a:rPr lang="en-US" sz="8000" spc="-176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ML ALGORITHMS</a:t>
            </a:r>
          </a:p>
          <a:p>
            <a:pPr algn="r" marL="0" indent="0" lvl="0">
              <a:lnSpc>
                <a:spcPts val="6080"/>
              </a:lnSpc>
              <a:spcBef>
                <a:spcPct val="0"/>
              </a:spcBef>
            </a:pPr>
          </a:p>
        </p:txBody>
      </p:sp>
      <p:sp>
        <p:nvSpPr>
          <p:cNvPr name="AutoShape 4" id="4"/>
          <p:cNvSpPr/>
          <p:nvPr/>
        </p:nvSpPr>
        <p:spPr>
          <a:xfrm>
            <a:off x="2" y="2440574"/>
            <a:ext cx="18688139" cy="4763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3796025" y="2445336"/>
            <a:ext cx="10695952" cy="7841664"/>
          </a:xfrm>
          <a:custGeom>
            <a:avLst/>
            <a:gdLst/>
            <a:ahLst/>
            <a:cxnLst/>
            <a:rect r="r" b="b" t="t" l="l"/>
            <a:pathLst>
              <a:path h="7841664" w="10695952">
                <a:moveTo>
                  <a:pt x="0" y="0"/>
                </a:moveTo>
                <a:lnTo>
                  <a:pt x="10695952" y="0"/>
                </a:lnTo>
                <a:lnTo>
                  <a:pt x="10695952" y="7841664"/>
                </a:lnTo>
                <a:lnTo>
                  <a:pt x="0" y="78416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905" t="-2275" r="-11354" b="-7989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36430" y="4007723"/>
            <a:ext cx="2889879" cy="26573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66"/>
              </a:lnSpc>
            </a:pPr>
            <a:r>
              <a:rPr lang="en-US" b="true" sz="1908" spc="-41">
                <a:solidFill>
                  <a:srgbClr val="CA9B7E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Content-Based Filtering</a:t>
            </a:r>
          </a:p>
          <a:p>
            <a:pPr algn="l" marL="411976" indent="-205988" lvl="1">
              <a:lnSpc>
                <a:spcPts val="2366"/>
              </a:lnSpc>
              <a:buFont typeface="Arial"/>
              <a:buChar char="•"/>
            </a:pPr>
            <a:r>
              <a:rPr lang="en-US" sz="1908" spc="-41">
                <a:solidFill>
                  <a:srgbClr val="CA9B7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Restaurants represented using TF-IDF feature vectors </a:t>
            </a:r>
          </a:p>
          <a:p>
            <a:pPr algn="l" marL="411976" indent="-205988" lvl="1">
              <a:lnSpc>
                <a:spcPts val="2366"/>
              </a:lnSpc>
              <a:buFont typeface="Arial"/>
              <a:buChar char="•"/>
            </a:pPr>
            <a:r>
              <a:rPr lang="en-US" sz="1908" spc="-41">
                <a:solidFill>
                  <a:srgbClr val="CA9B7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Cosine similarity identifies similar restaurants </a:t>
            </a:r>
          </a:p>
          <a:p>
            <a:pPr algn="l">
              <a:lnSpc>
                <a:spcPts val="2366"/>
              </a:lnSpc>
            </a:pPr>
          </a:p>
          <a:p>
            <a:pPr algn="l">
              <a:lnSpc>
                <a:spcPts val="2366"/>
              </a:lnSpc>
            </a:pPr>
          </a:p>
        </p:txBody>
      </p:sp>
      <p:sp>
        <p:nvSpPr>
          <p:cNvPr name="AutoShape 7" id="7"/>
          <p:cNvSpPr/>
          <p:nvPr/>
        </p:nvSpPr>
        <p:spPr>
          <a:xfrm>
            <a:off x="3459660" y="4169648"/>
            <a:ext cx="567956" cy="0"/>
          </a:xfrm>
          <a:prstGeom prst="line">
            <a:avLst/>
          </a:prstGeom>
          <a:ln cap="flat" w="38100">
            <a:solidFill>
              <a:srgbClr val="FBC19C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" y="675733"/>
            <a:ext cx="18688139" cy="4763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5202634" y="1354842"/>
            <a:ext cx="7882735" cy="1647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080"/>
              </a:lnSpc>
            </a:pPr>
            <a:r>
              <a:rPr lang="en-US" sz="8000" spc="-176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ML ALGORITHMS</a:t>
            </a:r>
          </a:p>
          <a:p>
            <a:pPr algn="r" marL="0" indent="0" lvl="0">
              <a:lnSpc>
                <a:spcPts val="6080"/>
              </a:lnSpc>
              <a:spcBef>
                <a:spcPct val="0"/>
              </a:spcBef>
            </a:pPr>
          </a:p>
        </p:txBody>
      </p:sp>
      <p:sp>
        <p:nvSpPr>
          <p:cNvPr name="AutoShape 4" id="4"/>
          <p:cNvSpPr/>
          <p:nvPr/>
        </p:nvSpPr>
        <p:spPr>
          <a:xfrm>
            <a:off x="2" y="2440574"/>
            <a:ext cx="18688139" cy="4763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3796025" y="2445336"/>
            <a:ext cx="10695952" cy="7841664"/>
          </a:xfrm>
          <a:custGeom>
            <a:avLst/>
            <a:gdLst/>
            <a:ahLst/>
            <a:cxnLst/>
            <a:rect r="r" b="b" t="t" l="l"/>
            <a:pathLst>
              <a:path h="7841664" w="10695952">
                <a:moveTo>
                  <a:pt x="0" y="0"/>
                </a:moveTo>
                <a:lnTo>
                  <a:pt x="10695952" y="0"/>
                </a:lnTo>
                <a:lnTo>
                  <a:pt x="10695952" y="7841664"/>
                </a:lnTo>
                <a:lnTo>
                  <a:pt x="0" y="78416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905" t="-2275" r="-11354" b="-7989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36430" y="4007723"/>
            <a:ext cx="2889879" cy="26573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66"/>
              </a:lnSpc>
            </a:pPr>
            <a:r>
              <a:rPr lang="en-US" b="true" sz="1908" spc="-41">
                <a:solidFill>
                  <a:srgbClr val="CA9B7E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Content-Based Filtering</a:t>
            </a:r>
          </a:p>
          <a:p>
            <a:pPr algn="l" marL="411976" indent="-205988" lvl="1">
              <a:lnSpc>
                <a:spcPts val="2366"/>
              </a:lnSpc>
              <a:buFont typeface="Arial"/>
              <a:buChar char="•"/>
            </a:pPr>
            <a:r>
              <a:rPr lang="en-US" sz="1908" spc="-41">
                <a:solidFill>
                  <a:srgbClr val="CA9B7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Restaurants represented using TF-IDF feature vectors </a:t>
            </a:r>
          </a:p>
          <a:p>
            <a:pPr algn="l" marL="411976" indent="-205988" lvl="1">
              <a:lnSpc>
                <a:spcPts val="2366"/>
              </a:lnSpc>
              <a:buFont typeface="Arial"/>
              <a:buChar char="•"/>
            </a:pPr>
            <a:r>
              <a:rPr lang="en-US" sz="1908" spc="-41">
                <a:solidFill>
                  <a:srgbClr val="CA9B7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Cosine similarity identifies similar restaurants </a:t>
            </a:r>
          </a:p>
          <a:p>
            <a:pPr algn="l">
              <a:lnSpc>
                <a:spcPts val="2366"/>
              </a:lnSpc>
            </a:pPr>
          </a:p>
          <a:p>
            <a:pPr algn="l">
              <a:lnSpc>
                <a:spcPts val="2366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14956930" y="4007723"/>
            <a:ext cx="3003378" cy="23620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66"/>
              </a:lnSpc>
            </a:pPr>
            <a:r>
              <a:rPr lang="en-US" b="true" sz="1908" spc="-41">
                <a:solidFill>
                  <a:srgbClr val="879C79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Collaborative Filtering</a:t>
            </a:r>
          </a:p>
          <a:p>
            <a:pPr algn="l" marL="411976" indent="-205988" lvl="1">
              <a:lnSpc>
                <a:spcPts val="2366"/>
              </a:lnSpc>
              <a:buFont typeface="Arial"/>
              <a:buChar char="•"/>
            </a:pPr>
            <a:r>
              <a:rPr lang="en-US" sz="1908" spc="-41">
                <a:solidFill>
                  <a:srgbClr val="879C79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Item-based cosine similarity on user ratings </a:t>
            </a:r>
          </a:p>
          <a:p>
            <a:pPr algn="l" marL="411976" indent="-205988" lvl="1">
              <a:lnSpc>
                <a:spcPts val="2366"/>
              </a:lnSpc>
              <a:buFont typeface="Arial"/>
              <a:buChar char="•"/>
            </a:pPr>
            <a:r>
              <a:rPr lang="en-US" sz="1908" spc="-41">
                <a:solidFill>
                  <a:srgbClr val="879C79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Recommendations derived from similar restaurant interactions </a:t>
            </a:r>
          </a:p>
          <a:p>
            <a:pPr algn="l">
              <a:lnSpc>
                <a:spcPts val="2366"/>
              </a:lnSpc>
            </a:pPr>
          </a:p>
          <a:p>
            <a:pPr algn="l">
              <a:lnSpc>
                <a:spcPts val="2366"/>
              </a:lnSpc>
            </a:pPr>
          </a:p>
        </p:txBody>
      </p:sp>
      <p:sp>
        <p:nvSpPr>
          <p:cNvPr name="AutoShape 8" id="8"/>
          <p:cNvSpPr/>
          <p:nvPr/>
        </p:nvSpPr>
        <p:spPr>
          <a:xfrm>
            <a:off x="14236574" y="4169648"/>
            <a:ext cx="567956" cy="0"/>
          </a:xfrm>
          <a:prstGeom prst="line">
            <a:avLst/>
          </a:prstGeom>
          <a:ln cap="flat" w="38100">
            <a:solidFill>
              <a:srgbClr val="A2B79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>
            <a:off x="3459660" y="4169648"/>
            <a:ext cx="567956" cy="0"/>
          </a:xfrm>
          <a:prstGeom prst="line">
            <a:avLst/>
          </a:prstGeom>
          <a:ln cap="flat" w="38100">
            <a:solidFill>
              <a:srgbClr val="FBC19C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" y="675733"/>
            <a:ext cx="18688139" cy="4763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5202634" y="1354842"/>
            <a:ext cx="7882735" cy="1647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080"/>
              </a:lnSpc>
            </a:pPr>
            <a:r>
              <a:rPr lang="en-US" sz="8000" spc="-176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ML ALGORITHMS</a:t>
            </a:r>
          </a:p>
          <a:p>
            <a:pPr algn="r" marL="0" indent="0" lvl="0">
              <a:lnSpc>
                <a:spcPts val="6080"/>
              </a:lnSpc>
              <a:spcBef>
                <a:spcPct val="0"/>
              </a:spcBef>
            </a:pPr>
          </a:p>
        </p:txBody>
      </p:sp>
      <p:sp>
        <p:nvSpPr>
          <p:cNvPr name="AutoShape 4" id="4"/>
          <p:cNvSpPr/>
          <p:nvPr/>
        </p:nvSpPr>
        <p:spPr>
          <a:xfrm>
            <a:off x="2" y="2440574"/>
            <a:ext cx="18688139" cy="4763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3796025" y="2445336"/>
            <a:ext cx="10695952" cy="7841664"/>
          </a:xfrm>
          <a:custGeom>
            <a:avLst/>
            <a:gdLst/>
            <a:ahLst/>
            <a:cxnLst/>
            <a:rect r="r" b="b" t="t" l="l"/>
            <a:pathLst>
              <a:path h="7841664" w="10695952">
                <a:moveTo>
                  <a:pt x="0" y="0"/>
                </a:moveTo>
                <a:lnTo>
                  <a:pt x="10695952" y="0"/>
                </a:lnTo>
                <a:lnTo>
                  <a:pt x="10695952" y="7841664"/>
                </a:lnTo>
                <a:lnTo>
                  <a:pt x="0" y="78416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905" t="-2275" r="-11354" b="-7989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36430" y="4007723"/>
            <a:ext cx="2889879" cy="26573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66"/>
              </a:lnSpc>
            </a:pPr>
            <a:r>
              <a:rPr lang="en-US" b="true" sz="1908" spc="-41">
                <a:solidFill>
                  <a:srgbClr val="CA9B7E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Content-Based Filtering</a:t>
            </a:r>
          </a:p>
          <a:p>
            <a:pPr algn="l" marL="411976" indent="-205988" lvl="1">
              <a:lnSpc>
                <a:spcPts val="2366"/>
              </a:lnSpc>
              <a:buFont typeface="Arial"/>
              <a:buChar char="•"/>
            </a:pPr>
            <a:r>
              <a:rPr lang="en-US" sz="1908" spc="-41">
                <a:solidFill>
                  <a:srgbClr val="CA9B7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Restaurants represented using TF-IDF feature vectors </a:t>
            </a:r>
          </a:p>
          <a:p>
            <a:pPr algn="l" marL="411976" indent="-205988" lvl="1">
              <a:lnSpc>
                <a:spcPts val="2366"/>
              </a:lnSpc>
              <a:buFont typeface="Arial"/>
              <a:buChar char="•"/>
            </a:pPr>
            <a:r>
              <a:rPr lang="en-US" sz="1908" spc="-41">
                <a:solidFill>
                  <a:srgbClr val="CA9B7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Cosine similarity identifies similar restaurants </a:t>
            </a:r>
          </a:p>
          <a:p>
            <a:pPr algn="l">
              <a:lnSpc>
                <a:spcPts val="2366"/>
              </a:lnSpc>
            </a:pPr>
          </a:p>
          <a:p>
            <a:pPr algn="l">
              <a:lnSpc>
                <a:spcPts val="2366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14956930" y="4007723"/>
            <a:ext cx="3003378" cy="23620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66"/>
              </a:lnSpc>
            </a:pPr>
            <a:r>
              <a:rPr lang="en-US" b="true" sz="1908" spc="-41">
                <a:solidFill>
                  <a:srgbClr val="879C79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Collaborative Filtering</a:t>
            </a:r>
          </a:p>
          <a:p>
            <a:pPr algn="l" marL="411976" indent="-205988" lvl="1">
              <a:lnSpc>
                <a:spcPts val="2366"/>
              </a:lnSpc>
              <a:buFont typeface="Arial"/>
              <a:buChar char="•"/>
            </a:pPr>
            <a:r>
              <a:rPr lang="en-US" sz="1908" spc="-41">
                <a:solidFill>
                  <a:srgbClr val="879C79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Item-based cosine similarity on user ratings </a:t>
            </a:r>
          </a:p>
          <a:p>
            <a:pPr algn="l" marL="411976" indent="-205988" lvl="1">
              <a:lnSpc>
                <a:spcPts val="2366"/>
              </a:lnSpc>
              <a:buFont typeface="Arial"/>
              <a:buChar char="•"/>
            </a:pPr>
            <a:r>
              <a:rPr lang="en-US" sz="1908" spc="-41">
                <a:solidFill>
                  <a:srgbClr val="879C79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Recommendations derived from similar restaurant interactions </a:t>
            </a:r>
          </a:p>
          <a:p>
            <a:pPr algn="l">
              <a:lnSpc>
                <a:spcPts val="2366"/>
              </a:lnSpc>
            </a:pPr>
          </a:p>
          <a:p>
            <a:pPr algn="l">
              <a:lnSpc>
                <a:spcPts val="2366"/>
              </a:lnSpc>
            </a:pPr>
          </a:p>
        </p:txBody>
      </p:sp>
      <p:sp>
        <p:nvSpPr>
          <p:cNvPr name="AutoShape 8" id="8"/>
          <p:cNvSpPr/>
          <p:nvPr/>
        </p:nvSpPr>
        <p:spPr>
          <a:xfrm>
            <a:off x="14236574" y="4169648"/>
            <a:ext cx="567956" cy="0"/>
          </a:xfrm>
          <a:prstGeom prst="line">
            <a:avLst/>
          </a:prstGeom>
          <a:ln cap="flat" w="38100">
            <a:solidFill>
              <a:srgbClr val="A2B79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>
            <a:off x="3459660" y="4169648"/>
            <a:ext cx="567956" cy="0"/>
          </a:xfrm>
          <a:prstGeom prst="line">
            <a:avLst/>
          </a:prstGeom>
          <a:ln cap="flat" w="38100">
            <a:solidFill>
              <a:srgbClr val="FBC19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0" id="10"/>
          <p:cNvSpPr/>
          <p:nvPr/>
        </p:nvSpPr>
        <p:spPr>
          <a:xfrm>
            <a:off x="4483324" y="8470292"/>
            <a:ext cx="2761063" cy="0"/>
          </a:xfrm>
          <a:prstGeom prst="line">
            <a:avLst/>
          </a:prstGeom>
          <a:ln cap="flat" w="38100">
            <a:solidFill>
              <a:srgbClr val="948BC5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1" id="11"/>
          <p:cNvSpPr txBox="true"/>
          <p:nvPr/>
        </p:nvSpPr>
        <p:spPr>
          <a:xfrm rot="0">
            <a:off x="2101803" y="8303330"/>
            <a:ext cx="3005581" cy="2066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66"/>
              </a:lnSpc>
            </a:pPr>
            <a:r>
              <a:rPr lang="en-US" b="true" sz="1908" spc="-41">
                <a:solidFill>
                  <a:srgbClr val="736B9D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Hybrid Model</a:t>
            </a:r>
          </a:p>
          <a:p>
            <a:pPr algn="l" marL="411976" indent="-205988" lvl="1">
              <a:lnSpc>
                <a:spcPts val="2366"/>
              </a:lnSpc>
              <a:buFont typeface="Arial"/>
              <a:buChar char="•"/>
            </a:pPr>
            <a:r>
              <a:rPr lang="en-US" sz="1908" spc="-41">
                <a:solidFill>
                  <a:srgbClr val="736B9D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Combines content similarity and user behavior </a:t>
            </a:r>
          </a:p>
          <a:p>
            <a:pPr algn="l" marL="411976" indent="-205988" lvl="1">
              <a:lnSpc>
                <a:spcPts val="2366"/>
              </a:lnSpc>
              <a:buFont typeface="Arial"/>
              <a:buChar char="•"/>
            </a:pPr>
            <a:r>
              <a:rPr lang="en-US" sz="1908" spc="-41">
                <a:solidFill>
                  <a:srgbClr val="736B9D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Supports candidate filtering and ranking </a:t>
            </a:r>
          </a:p>
          <a:p>
            <a:pPr algn="l">
              <a:lnSpc>
                <a:spcPts val="2366"/>
              </a:lnSpc>
            </a:pP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0" y="2425088"/>
            <a:ext cx="18688139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flipV="true">
            <a:off x="0" y="415946"/>
            <a:ext cx="18688139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3712460" y="1231343"/>
            <a:ext cx="10863080" cy="7984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 marL="0" indent="0" lvl="0">
              <a:lnSpc>
                <a:spcPts val="5548"/>
              </a:lnSpc>
              <a:spcBef>
                <a:spcPct val="0"/>
              </a:spcBef>
            </a:pPr>
            <a:r>
              <a:rPr lang="en-US" sz="7300" spc="-160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SYSTEM ARCHITECTURE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759334" y="2472713"/>
            <a:ext cx="4073930" cy="7166280"/>
          </a:xfrm>
          <a:custGeom>
            <a:avLst/>
            <a:gdLst/>
            <a:ahLst/>
            <a:cxnLst/>
            <a:rect r="r" b="b" t="t" l="l"/>
            <a:pathLst>
              <a:path h="7166280" w="4073930">
                <a:moveTo>
                  <a:pt x="0" y="0"/>
                </a:moveTo>
                <a:lnTo>
                  <a:pt x="4073930" y="0"/>
                </a:lnTo>
                <a:lnTo>
                  <a:pt x="4073930" y="7166280"/>
                </a:lnTo>
                <a:lnTo>
                  <a:pt x="0" y="71662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7876" r="-320042" b="-21315"/>
            </a:stretch>
          </a:blipFill>
        </p:spPr>
      </p:sp>
    </p:spTree>
  </p:cSld>
  <p:clrMapOvr>
    <a:masterClrMapping/>
  </p:clrMapOvr>
  <p:transition spd="fast">
    <p:push dir="l"/>
  </p:transition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0" y="2425088"/>
            <a:ext cx="18688139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flipV="true">
            <a:off x="0" y="415946"/>
            <a:ext cx="18688139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3712460" y="1231343"/>
            <a:ext cx="10863080" cy="7984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 marL="0" indent="0" lvl="0">
              <a:lnSpc>
                <a:spcPts val="5548"/>
              </a:lnSpc>
              <a:spcBef>
                <a:spcPct val="0"/>
              </a:spcBef>
            </a:pPr>
            <a:r>
              <a:rPr lang="en-US" sz="7300" spc="-160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SYSTEM ARCHITECTURE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759334" y="2472713"/>
            <a:ext cx="8322641" cy="7166280"/>
          </a:xfrm>
          <a:custGeom>
            <a:avLst/>
            <a:gdLst/>
            <a:ahLst/>
            <a:cxnLst/>
            <a:rect r="r" b="b" t="t" l="l"/>
            <a:pathLst>
              <a:path h="7166280" w="8322641">
                <a:moveTo>
                  <a:pt x="0" y="0"/>
                </a:moveTo>
                <a:lnTo>
                  <a:pt x="8322641" y="0"/>
                </a:lnTo>
                <a:lnTo>
                  <a:pt x="8322641" y="7166280"/>
                </a:lnTo>
                <a:lnTo>
                  <a:pt x="0" y="71662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7876" r="-105610" b="-21315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0" y="2425088"/>
            <a:ext cx="18688139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flipV="true">
            <a:off x="0" y="415946"/>
            <a:ext cx="18688139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3712460" y="1231343"/>
            <a:ext cx="10863080" cy="7984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 marL="0" indent="0" lvl="0">
              <a:lnSpc>
                <a:spcPts val="5548"/>
              </a:lnSpc>
              <a:spcBef>
                <a:spcPct val="0"/>
              </a:spcBef>
            </a:pPr>
            <a:r>
              <a:rPr lang="en-US" sz="7300" spc="-160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SYSTEM ARCHITECTURE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759334" y="2472713"/>
            <a:ext cx="12447302" cy="7166280"/>
          </a:xfrm>
          <a:custGeom>
            <a:avLst/>
            <a:gdLst/>
            <a:ahLst/>
            <a:cxnLst/>
            <a:rect r="r" b="b" t="t" l="l"/>
            <a:pathLst>
              <a:path h="7166280" w="12447302">
                <a:moveTo>
                  <a:pt x="0" y="0"/>
                </a:moveTo>
                <a:lnTo>
                  <a:pt x="12447302" y="0"/>
                </a:lnTo>
                <a:lnTo>
                  <a:pt x="12447302" y="7166280"/>
                </a:lnTo>
                <a:lnTo>
                  <a:pt x="0" y="71662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7876" r="-37477" b="-21315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0" y="2425088"/>
            <a:ext cx="18688139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flipV="true">
            <a:off x="0" y="415946"/>
            <a:ext cx="18688139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3712460" y="1231343"/>
            <a:ext cx="10863080" cy="7984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rtl="true" marL="0" indent="0" lvl="0">
              <a:lnSpc>
                <a:spcPts val="5548"/>
              </a:lnSpc>
              <a:spcBef>
                <a:spcPct val="0"/>
              </a:spcBef>
            </a:pPr>
            <a:r>
              <a:rPr lang="en-US" sz="7300" spc="-160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SYSTEM ARCHITECTURE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759334" y="2472713"/>
            <a:ext cx="17037150" cy="7166280"/>
          </a:xfrm>
          <a:custGeom>
            <a:avLst/>
            <a:gdLst/>
            <a:ahLst/>
            <a:cxnLst/>
            <a:rect r="r" b="b" t="t" l="l"/>
            <a:pathLst>
              <a:path h="7166280" w="17037150">
                <a:moveTo>
                  <a:pt x="0" y="0"/>
                </a:moveTo>
                <a:lnTo>
                  <a:pt x="17037150" y="0"/>
                </a:lnTo>
                <a:lnTo>
                  <a:pt x="17037150" y="7166280"/>
                </a:lnTo>
                <a:lnTo>
                  <a:pt x="0" y="71662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7876" r="-440" b="-21315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-612992" y="9253537"/>
            <a:ext cx="19363144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flipV="true">
            <a:off x="-462152" y="1033462"/>
            <a:ext cx="19212305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>
            <a:off x="-377378" y="2924738"/>
            <a:ext cx="19127530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>
            <a:off x="715204" y="5955992"/>
            <a:ext cx="18034948" cy="0"/>
          </a:xfrm>
          <a:prstGeom prst="line">
            <a:avLst/>
          </a:prstGeom>
          <a:ln cap="flat" w="19050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1803814" y="5782210"/>
            <a:ext cx="347565" cy="347565"/>
          </a:xfrm>
          <a:custGeom>
            <a:avLst/>
            <a:gdLst/>
            <a:ahLst/>
            <a:cxnLst/>
            <a:rect r="r" b="b" t="t" l="l"/>
            <a:pathLst>
              <a:path h="347565" w="347565">
                <a:moveTo>
                  <a:pt x="0" y="0"/>
                </a:moveTo>
                <a:lnTo>
                  <a:pt x="347565" y="0"/>
                </a:lnTo>
                <a:lnTo>
                  <a:pt x="347565" y="347565"/>
                </a:lnTo>
                <a:lnTo>
                  <a:pt x="0" y="3475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4491667" y="5782210"/>
            <a:ext cx="347565" cy="347565"/>
          </a:xfrm>
          <a:custGeom>
            <a:avLst/>
            <a:gdLst/>
            <a:ahLst/>
            <a:cxnLst/>
            <a:rect r="r" b="b" t="t" l="l"/>
            <a:pathLst>
              <a:path h="347565" w="347565">
                <a:moveTo>
                  <a:pt x="0" y="0"/>
                </a:moveTo>
                <a:lnTo>
                  <a:pt x="347565" y="0"/>
                </a:lnTo>
                <a:lnTo>
                  <a:pt x="347565" y="347565"/>
                </a:lnTo>
                <a:lnTo>
                  <a:pt x="0" y="3475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264967" y="5782210"/>
            <a:ext cx="347565" cy="347565"/>
          </a:xfrm>
          <a:custGeom>
            <a:avLst/>
            <a:gdLst/>
            <a:ahLst/>
            <a:cxnLst/>
            <a:rect r="r" b="b" t="t" l="l"/>
            <a:pathLst>
              <a:path h="347565" w="347565">
                <a:moveTo>
                  <a:pt x="0" y="0"/>
                </a:moveTo>
                <a:lnTo>
                  <a:pt x="347565" y="0"/>
                </a:lnTo>
                <a:lnTo>
                  <a:pt x="347565" y="347565"/>
                </a:lnTo>
                <a:lnTo>
                  <a:pt x="0" y="3475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206786" y="5782210"/>
            <a:ext cx="347565" cy="347565"/>
          </a:xfrm>
          <a:custGeom>
            <a:avLst/>
            <a:gdLst/>
            <a:ahLst/>
            <a:cxnLst/>
            <a:rect r="r" b="b" t="t" l="l"/>
            <a:pathLst>
              <a:path h="347565" w="347565">
                <a:moveTo>
                  <a:pt x="0" y="0"/>
                </a:moveTo>
                <a:lnTo>
                  <a:pt x="347565" y="0"/>
                </a:lnTo>
                <a:lnTo>
                  <a:pt x="347565" y="347565"/>
                </a:lnTo>
                <a:lnTo>
                  <a:pt x="0" y="3475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400000">
            <a:off x="15260685" y="6919244"/>
            <a:ext cx="1511974" cy="948763"/>
          </a:xfrm>
          <a:custGeom>
            <a:avLst/>
            <a:gdLst/>
            <a:ahLst/>
            <a:cxnLst/>
            <a:rect r="r" b="b" t="t" l="l"/>
            <a:pathLst>
              <a:path h="948763" w="1511974">
                <a:moveTo>
                  <a:pt x="0" y="0"/>
                </a:moveTo>
                <a:lnTo>
                  <a:pt x="1511973" y="0"/>
                </a:lnTo>
                <a:lnTo>
                  <a:pt x="1511973" y="948764"/>
                </a:lnTo>
                <a:lnTo>
                  <a:pt x="0" y="9487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873408" y="1617467"/>
            <a:ext cx="14501334" cy="757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244"/>
              </a:lnSpc>
              <a:spcBef>
                <a:spcPct val="0"/>
              </a:spcBef>
            </a:pPr>
            <a:r>
              <a:rPr lang="en-US" sz="6900" spc="-151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ROADMAP &amp; MILESTONES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116256" y="3607244"/>
            <a:ext cx="3046386" cy="1739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0"/>
              </a:lnSpc>
              <a:spcBef>
                <a:spcPct val="0"/>
              </a:spcBef>
            </a:pPr>
            <a:r>
              <a:rPr lang="en-US" b="true" sz="1800" spc="-39">
                <a:solidFill>
                  <a:srgbClr val="403E3E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MODEL TRAINING</a:t>
            </a:r>
          </a:p>
          <a:p>
            <a:pPr algn="ctr">
              <a:lnSpc>
                <a:spcPts val="2790"/>
              </a:lnSpc>
              <a:spcBef>
                <a:spcPct val="0"/>
              </a:spcBef>
            </a:pPr>
            <a:r>
              <a:rPr lang="en-US" sz="1800" spc="-39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TRAINING COLLABORATIVE VS CONTENT-BASED HYBRID SYSTEMS WITH BASELINE METRICS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91111" y="6615550"/>
            <a:ext cx="3046386" cy="1034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0"/>
              </a:lnSpc>
              <a:spcBef>
                <a:spcPct val="0"/>
              </a:spcBef>
            </a:pPr>
            <a:r>
              <a:rPr lang="en-US" b="true" sz="1800" spc="-39">
                <a:solidFill>
                  <a:srgbClr val="403E3E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DATASETS</a:t>
            </a:r>
          </a:p>
          <a:p>
            <a:pPr algn="ctr">
              <a:lnSpc>
                <a:spcPts val="2790"/>
              </a:lnSpc>
              <a:spcBef>
                <a:spcPct val="0"/>
              </a:spcBef>
            </a:pPr>
            <a:r>
              <a:rPr lang="en-US" sz="1800" spc="-39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 CREATING AND CLEANING THE INITIAL DB STRUCTURES.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887189" y="6615550"/>
            <a:ext cx="3046386" cy="1386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0"/>
              </a:lnSpc>
              <a:spcBef>
                <a:spcPct val="0"/>
              </a:spcBef>
            </a:pPr>
            <a:r>
              <a:rPr lang="en-US" b="true" sz="1800" spc="-39">
                <a:solidFill>
                  <a:srgbClr val="403E3E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HYBRID TUNING</a:t>
            </a:r>
          </a:p>
          <a:p>
            <a:pPr algn="ctr">
              <a:lnSpc>
                <a:spcPts val="2790"/>
              </a:lnSpc>
              <a:spcBef>
                <a:spcPct val="0"/>
              </a:spcBef>
            </a:pPr>
            <a:r>
              <a:rPr lang="en-US" sz="1800" spc="-39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 INTEGRATING CUSTOM "VIBE VECTORS" AND OPTIMIZING RECOMMENDATIONS.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859949" y="3959669"/>
            <a:ext cx="3046386" cy="1386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0"/>
              </a:lnSpc>
              <a:spcBef>
                <a:spcPct val="0"/>
              </a:spcBef>
            </a:pPr>
            <a:r>
              <a:rPr lang="en-US" b="true" sz="1800" spc="-39">
                <a:solidFill>
                  <a:srgbClr val="403E3E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FRONT AND FEATURES</a:t>
            </a:r>
            <a:r>
              <a:rPr lang="en-US" sz="1800" spc="-39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  SYNCHING MODULES </a:t>
            </a:r>
          </a:p>
          <a:p>
            <a:pPr algn="ctr">
              <a:lnSpc>
                <a:spcPts val="2790"/>
              </a:lnSpc>
              <a:spcBef>
                <a:spcPct val="0"/>
              </a:spcBef>
            </a:pPr>
            <a:r>
              <a:rPr lang="en-US" sz="1800" spc="-39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CONNECTING DB</a:t>
            </a:r>
          </a:p>
          <a:p>
            <a:pPr algn="ctr">
              <a:lnSpc>
                <a:spcPts val="2790"/>
              </a:lnSpc>
              <a:spcBef>
                <a:spcPct val="0"/>
              </a:spcBef>
            </a:pPr>
            <a:r>
              <a:rPr lang="en-US" sz="1800" spc="-39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ONLINE TRAINING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12933906" y="5782210"/>
            <a:ext cx="347565" cy="347565"/>
          </a:xfrm>
          <a:custGeom>
            <a:avLst/>
            <a:gdLst/>
            <a:ahLst/>
            <a:cxnLst/>
            <a:rect r="r" b="b" t="t" l="l"/>
            <a:pathLst>
              <a:path h="347565" w="347565">
                <a:moveTo>
                  <a:pt x="0" y="0"/>
                </a:moveTo>
                <a:lnTo>
                  <a:pt x="347565" y="0"/>
                </a:lnTo>
                <a:lnTo>
                  <a:pt x="347565" y="347565"/>
                </a:lnTo>
                <a:lnTo>
                  <a:pt x="0" y="3475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11678301" y="6479342"/>
            <a:ext cx="3046386" cy="2091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0"/>
              </a:lnSpc>
              <a:spcBef>
                <a:spcPct val="0"/>
              </a:spcBef>
            </a:pPr>
            <a:r>
              <a:rPr lang="en-US" b="true" sz="1800" spc="-39">
                <a:solidFill>
                  <a:srgbClr val="403E3E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ADVANCED</a:t>
            </a:r>
            <a:r>
              <a:rPr lang="en-US" b="true" sz="1800" spc="-39">
                <a:solidFill>
                  <a:srgbClr val="403E3E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 FEATURES</a:t>
            </a:r>
            <a:r>
              <a:rPr lang="en-US" sz="1800" spc="-39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 </a:t>
            </a:r>
          </a:p>
          <a:p>
            <a:pPr algn="ctr">
              <a:lnSpc>
                <a:spcPts val="2790"/>
              </a:lnSpc>
              <a:spcBef>
                <a:spcPct val="0"/>
              </a:spcBef>
            </a:pPr>
            <a:r>
              <a:rPr lang="en-US" sz="1800" spc="-39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COLD START</a:t>
            </a:r>
          </a:p>
          <a:p>
            <a:pPr algn="ctr">
              <a:lnSpc>
                <a:spcPts val="2790"/>
              </a:lnSpc>
              <a:spcBef>
                <a:spcPct val="0"/>
              </a:spcBef>
            </a:pPr>
            <a:r>
              <a:rPr lang="en-US" sz="1800" spc="-39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GROUP RECOMMENDATION</a:t>
            </a:r>
          </a:p>
          <a:p>
            <a:pPr algn="ctr">
              <a:lnSpc>
                <a:spcPts val="2790"/>
              </a:lnSpc>
              <a:spcBef>
                <a:spcPct val="0"/>
              </a:spcBef>
            </a:pPr>
            <a:r>
              <a:rPr lang="en-US" sz="1800" spc="-39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CONTEXT-AWARE RECOMMENDATIONS (TIME, LOCATION...)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15821506" y="5782210"/>
            <a:ext cx="347565" cy="347565"/>
          </a:xfrm>
          <a:custGeom>
            <a:avLst/>
            <a:gdLst/>
            <a:ahLst/>
            <a:cxnLst/>
            <a:rect r="r" b="b" t="t" l="l"/>
            <a:pathLst>
              <a:path h="347565" w="347565">
                <a:moveTo>
                  <a:pt x="0" y="0"/>
                </a:moveTo>
                <a:lnTo>
                  <a:pt x="347565" y="0"/>
                </a:lnTo>
                <a:lnTo>
                  <a:pt x="347565" y="347565"/>
                </a:lnTo>
                <a:lnTo>
                  <a:pt x="0" y="3475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14474670" y="4900195"/>
            <a:ext cx="3046386" cy="3295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0"/>
              </a:lnSpc>
              <a:spcBef>
                <a:spcPct val="0"/>
              </a:spcBef>
            </a:pPr>
            <a:r>
              <a:rPr lang="en-US" b="true" sz="1800" spc="-39">
                <a:solidFill>
                  <a:srgbClr val="403E3E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FUTURE FEATURES</a:t>
            </a:r>
            <a:r>
              <a:rPr lang="en-US" sz="1800" spc="-39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  </a:t>
            </a:r>
          </a:p>
        </p:txBody>
      </p:sp>
    </p:spTree>
  </p:cSld>
  <p:clrMapOvr>
    <a:masterClrMapping/>
  </p:clrMapOvr>
  <p:transition spd="fast">
    <p:push dir="l"/>
  </p:transition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-462152" y="490567"/>
            <a:ext cx="19212305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717028" y="3389782"/>
            <a:ext cx="10684558" cy="41262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749"/>
              </a:lnSpc>
            </a:pPr>
            <a:r>
              <a:rPr lang="en-US" sz="2699" spc="-148" strike="noStrike" u="none">
                <a:solidFill>
                  <a:srgbClr val="000000"/>
                </a:solidFill>
                <a:latin typeface="Arial Nova"/>
                <a:ea typeface="Arial Nova"/>
                <a:cs typeface="Arial Nova"/>
                <a:sym typeface="Arial Nova"/>
              </a:rPr>
              <a:t>Restaurants are </a:t>
            </a:r>
            <a:r>
              <a:rPr lang="en-US" b="true" sz="2699" spc="-148" strike="noStrike" u="none">
                <a:solidFill>
                  <a:srgbClr val="000000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social experiences</a:t>
            </a:r>
            <a:r>
              <a:rPr lang="en-US" sz="2699" spc="-148" strike="noStrike" u="none">
                <a:solidFill>
                  <a:srgbClr val="000000"/>
                </a:solidFill>
                <a:latin typeface="Arial Nova"/>
                <a:ea typeface="Arial Nova"/>
                <a:cs typeface="Arial Nova"/>
                <a:sym typeface="Arial Nova"/>
              </a:rPr>
              <a:t>, not just places to eat</a:t>
            </a:r>
          </a:p>
          <a:p>
            <a:pPr algn="just">
              <a:lnSpc>
                <a:spcPts val="6749"/>
              </a:lnSpc>
            </a:pPr>
            <a:r>
              <a:rPr lang="en-US" sz="2699" spc="-148" strike="noStrike" u="none">
                <a:solidFill>
                  <a:srgbClr val="000000"/>
                </a:solidFill>
                <a:latin typeface="Arial Nova"/>
                <a:ea typeface="Arial Nova"/>
                <a:cs typeface="Arial Nova"/>
                <a:sym typeface="Arial Nova"/>
              </a:rPr>
              <a:t>People look for a restaurant that matches </a:t>
            </a:r>
            <a:r>
              <a:rPr lang="en-US" b="true" sz="2699" spc="-148" strike="noStrike" u="none">
                <a:solidFill>
                  <a:srgbClr val="000000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the moment</a:t>
            </a:r>
            <a:r>
              <a:rPr lang="en-US" sz="2699" spc="-148" strike="noStrike" u="none">
                <a:solidFill>
                  <a:srgbClr val="000000"/>
                </a:solidFill>
                <a:latin typeface="Arial Nova"/>
                <a:ea typeface="Arial Nova"/>
                <a:cs typeface="Arial Nova"/>
                <a:sym typeface="Arial Nova"/>
              </a:rPr>
              <a:t>, </a:t>
            </a:r>
            <a:r>
              <a:rPr lang="en-US" b="true" sz="2699" spc="-148" strike="noStrike" u="none">
                <a:solidFill>
                  <a:srgbClr val="000000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context</a:t>
            </a:r>
            <a:r>
              <a:rPr lang="en-US" sz="2699" spc="-148" strike="noStrike" u="none">
                <a:solidFill>
                  <a:srgbClr val="000000"/>
                </a:solidFill>
                <a:latin typeface="Arial Nova"/>
                <a:ea typeface="Arial Nova"/>
                <a:cs typeface="Arial Nova"/>
                <a:sym typeface="Arial Nova"/>
              </a:rPr>
              <a:t>, and </a:t>
            </a:r>
            <a:r>
              <a:rPr lang="en-US" b="true" sz="2699" spc="-148" strike="noStrike" u="none">
                <a:solidFill>
                  <a:srgbClr val="000000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vibe</a:t>
            </a:r>
          </a:p>
          <a:p>
            <a:pPr algn="just">
              <a:lnSpc>
                <a:spcPts val="6749"/>
              </a:lnSpc>
            </a:pPr>
            <a:r>
              <a:rPr lang="en-US" sz="2699" spc="-148" strike="noStrike" u="none">
                <a:solidFill>
                  <a:srgbClr val="000000"/>
                </a:solidFill>
                <a:latin typeface="Arial Nova"/>
                <a:ea typeface="Arial Nova"/>
                <a:cs typeface="Arial Nova"/>
                <a:sym typeface="Arial Nova"/>
              </a:rPr>
              <a:t>Existing platforms focus on </a:t>
            </a:r>
            <a:r>
              <a:rPr lang="en-US" b="true" sz="2699" spc="-148" strike="noStrike" u="none">
                <a:solidFill>
                  <a:srgbClr val="000000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ratings</a:t>
            </a:r>
            <a:r>
              <a:rPr lang="en-US" sz="2699" spc="-148" strike="noStrike" u="none">
                <a:solidFill>
                  <a:srgbClr val="000000"/>
                </a:solidFill>
                <a:latin typeface="Arial Nova"/>
                <a:ea typeface="Arial Nova"/>
                <a:cs typeface="Arial Nova"/>
                <a:sym typeface="Arial Nova"/>
              </a:rPr>
              <a:t>, </a:t>
            </a:r>
            <a:r>
              <a:rPr lang="en-US" b="true" sz="2699" spc="-148" strike="noStrike" u="none">
                <a:solidFill>
                  <a:srgbClr val="000000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cuisine</a:t>
            </a:r>
            <a:r>
              <a:rPr lang="en-US" sz="2699" spc="-148" strike="noStrike" u="none">
                <a:solidFill>
                  <a:srgbClr val="000000"/>
                </a:solidFill>
                <a:latin typeface="Arial Nova"/>
                <a:ea typeface="Arial Nova"/>
                <a:cs typeface="Arial Nova"/>
                <a:sym typeface="Arial Nova"/>
              </a:rPr>
              <a:t>, and </a:t>
            </a:r>
            <a:r>
              <a:rPr lang="en-US" b="true" sz="2699" spc="-148" strike="noStrike" u="none">
                <a:solidFill>
                  <a:srgbClr val="000000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location</a:t>
            </a:r>
          </a:p>
          <a:p>
            <a:pPr algn="just" marL="0" indent="0" lvl="0">
              <a:lnSpc>
                <a:spcPts val="6749"/>
              </a:lnSpc>
            </a:pPr>
            <a:r>
              <a:rPr lang="en-US" b="true" sz="2699" spc="-148" strike="noStrike" u="none">
                <a:solidFill>
                  <a:srgbClr val="000000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But</a:t>
            </a:r>
            <a:r>
              <a:rPr lang="en-US" sz="2699" spc="-148" strike="noStrike" u="none">
                <a:solidFill>
                  <a:srgbClr val="000000"/>
                </a:solidFill>
                <a:latin typeface="Arial Nova"/>
                <a:ea typeface="Arial Nova"/>
                <a:cs typeface="Arial Nova"/>
                <a:sym typeface="Arial Nova"/>
              </a:rPr>
              <a:t> atmosphere is </a:t>
            </a:r>
            <a:r>
              <a:rPr lang="en-US" b="true" sz="2699" spc="-148" strike="noStrike" u="none">
                <a:solidFill>
                  <a:srgbClr val="000000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difficult</a:t>
            </a:r>
            <a:r>
              <a:rPr lang="en-US" sz="2699" spc="-148" strike="noStrike" u="none">
                <a:solidFill>
                  <a:srgbClr val="000000"/>
                </a:solidFill>
                <a:latin typeface="Arial Nova"/>
                <a:ea typeface="Arial Nova"/>
                <a:cs typeface="Arial Nova"/>
                <a:sym typeface="Arial Nova"/>
              </a:rPr>
              <a:t> </a:t>
            </a:r>
            <a:r>
              <a:rPr lang="en-US" b="true" sz="2699" spc="-148" strike="noStrike" u="none">
                <a:solidFill>
                  <a:srgbClr val="000000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to capture using semantic </a:t>
            </a:r>
            <a:r>
              <a:rPr lang="en-US" sz="2699" spc="-148" strike="noStrike" u="none">
                <a:solidFill>
                  <a:srgbClr val="000000"/>
                </a:solidFill>
                <a:latin typeface="Arial Nova"/>
                <a:ea typeface="Arial Nova"/>
                <a:cs typeface="Arial Nova"/>
                <a:sym typeface="Arial Nova"/>
              </a:rPr>
              <a:t>data alone</a:t>
            </a:r>
          </a:p>
          <a:p>
            <a:pPr algn="just" marL="0" indent="0" lvl="0">
              <a:lnSpc>
                <a:spcPts val="6749"/>
              </a:lnSpc>
            </a:pPr>
          </a:p>
        </p:txBody>
      </p:sp>
      <p:sp>
        <p:nvSpPr>
          <p:cNvPr name="AutoShape 4" id="4"/>
          <p:cNvSpPr/>
          <p:nvPr/>
        </p:nvSpPr>
        <p:spPr>
          <a:xfrm>
            <a:off x="-462152" y="2176802"/>
            <a:ext cx="12245402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5" id="5"/>
          <p:cNvGrpSpPr/>
          <p:nvPr/>
        </p:nvGrpSpPr>
        <p:grpSpPr>
          <a:xfrm rot="0">
            <a:off x="2457215" y="7362041"/>
            <a:ext cx="7830678" cy="1781420"/>
            <a:chOff x="0" y="0"/>
            <a:chExt cx="2519594" cy="57318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19594" cy="573189"/>
            </a:xfrm>
            <a:custGeom>
              <a:avLst/>
              <a:gdLst/>
              <a:ahLst/>
              <a:cxnLst/>
              <a:rect r="r" b="b" t="t" l="l"/>
              <a:pathLst>
                <a:path h="573189" w="2519594">
                  <a:moveTo>
                    <a:pt x="63275" y="0"/>
                  </a:moveTo>
                  <a:lnTo>
                    <a:pt x="2456319" y="0"/>
                  </a:lnTo>
                  <a:cubicBezTo>
                    <a:pt x="2491265" y="0"/>
                    <a:pt x="2519594" y="28329"/>
                    <a:pt x="2519594" y="63275"/>
                  </a:cubicBezTo>
                  <a:lnTo>
                    <a:pt x="2519594" y="509914"/>
                  </a:lnTo>
                  <a:cubicBezTo>
                    <a:pt x="2519594" y="544860"/>
                    <a:pt x="2491265" y="573189"/>
                    <a:pt x="2456319" y="573189"/>
                  </a:cubicBezTo>
                  <a:lnTo>
                    <a:pt x="63275" y="573189"/>
                  </a:lnTo>
                  <a:cubicBezTo>
                    <a:pt x="46493" y="573189"/>
                    <a:pt x="30399" y="566522"/>
                    <a:pt x="18533" y="554656"/>
                  </a:cubicBezTo>
                  <a:cubicBezTo>
                    <a:pt x="6666" y="542790"/>
                    <a:pt x="0" y="526695"/>
                    <a:pt x="0" y="509914"/>
                  </a:cubicBezTo>
                  <a:lnTo>
                    <a:pt x="0" y="63275"/>
                  </a:lnTo>
                  <a:cubicBezTo>
                    <a:pt x="0" y="46493"/>
                    <a:pt x="6666" y="30399"/>
                    <a:pt x="18533" y="18533"/>
                  </a:cubicBezTo>
                  <a:cubicBezTo>
                    <a:pt x="30399" y="6666"/>
                    <a:pt x="46493" y="0"/>
                    <a:pt x="63275" y="0"/>
                  </a:cubicBezTo>
                  <a:close/>
                </a:path>
              </a:pathLst>
            </a:custGeom>
            <a:ln w="23812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2519594" cy="6208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3779"/>
                </a:lnSpc>
              </a:pPr>
              <a:r>
                <a:rPr lang="en-US" sz="2699" spc="-59">
                  <a:solidFill>
                    <a:srgbClr val="000000"/>
                  </a:solidFill>
                  <a:latin typeface="Arial Nova"/>
                  <a:ea typeface="Arial Nova"/>
                  <a:cs typeface="Arial Nova"/>
                  <a:sym typeface="Arial Nova"/>
                </a:rPr>
                <a:t>                      So where does the vibe come from?</a:t>
              </a:r>
            </a:p>
            <a:p>
              <a:pPr algn="l">
                <a:lnSpc>
                  <a:spcPts val="3779"/>
                </a:lnSpc>
              </a:pPr>
              <a:r>
                <a:rPr lang="en-US" sz="2699" spc="-59">
                  <a:solidFill>
                    <a:srgbClr val="000000"/>
                  </a:solidFill>
                  <a:latin typeface="Arial Nova"/>
                  <a:ea typeface="Arial Nova"/>
                  <a:cs typeface="Arial Nova"/>
                  <a:sym typeface="Arial Nova"/>
                </a:rPr>
                <a:t>                      </a:t>
              </a:r>
              <a:r>
                <a:rPr lang="en-US" b="true" sz="2699" spc="-59">
                  <a:solidFill>
                    <a:srgbClr val="000000"/>
                  </a:solidFill>
                  <a:latin typeface="Arial Nova Bold"/>
                  <a:ea typeface="Arial Nova Bold"/>
                  <a:cs typeface="Arial Nova Bold"/>
                  <a:sym typeface="Arial Nova Bold"/>
                </a:rPr>
                <a:t>User-generated content.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1783250" y="2176802"/>
            <a:ext cx="6627278" cy="7081498"/>
          </a:xfrm>
          <a:custGeom>
            <a:avLst/>
            <a:gdLst/>
            <a:ahLst/>
            <a:cxnLst/>
            <a:rect r="r" b="b" t="t" l="l"/>
            <a:pathLst>
              <a:path h="7081498" w="6627278">
                <a:moveTo>
                  <a:pt x="0" y="0"/>
                </a:moveTo>
                <a:lnTo>
                  <a:pt x="6627278" y="0"/>
                </a:lnTo>
                <a:lnTo>
                  <a:pt x="6627278" y="7081498"/>
                </a:lnTo>
                <a:lnTo>
                  <a:pt x="0" y="70814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4" t="-9163" r="-594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987042" y="7743041"/>
            <a:ext cx="867955" cy="928746"/>
          </a:xfrm>
          <a:custGeom>
            <a:avLst/>
            <a:gdLst/>
            <a:ahLst/>
            <a:cxnLst/>
            <a:rect r="r" b="b" t="t" l="l"/>
            <a:pathLst>
              <a:path h="928746" w="867955">
                <a:moveTo>
                  <a:pt x="0" y="0"/>
                </a:moveTo>
                <a:lnTo>
                  <a:pt x="867955" y="0"/>
                </a:lnTo>
                <a:lnTo>
                  <a:pt x="867955" y="928746"/>
                </a:lnTo>
                <a:lnTo>
                  <a:pt x="0" y="9287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4123402" y="1084824"/>
            <a:ext cx="11434518" cy="1647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080"/>
              </a:lnSpc>
              <a:spcBef>
                <a:spcPct val="0"/>
              </a:spcBef>
            </a:pPr>
            <a:r>
              <a:rPr lang="en-US" sz="8000" spc="-176">
                <a:solidFill>
                  <a:srgbClr val="000000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T</a:t>
            </a:r>
            <a:r>
              <a:rPr lang="en-US" sz="8000" spc="-176" strike="noStrike" u="none">
                <a:solidFill>
                  <a:srgbClr val="000000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HE DINING DILEMMA</a:t>
            </a:r>
          </a:p>
          <a:p>
            <a:pPr algn="ctr" marL="0" indent="0" lvl="0">
              <a:lnSpc>
                <a:spcPts val="6080"/>
              </a:lnSpc>
              <a:spcBef>
                <a:spcPct val="0"/>
              </a:spcBef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522482" y="2674865"/>
            <a:ext cx="10327779" cy="4978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59"/>
              </a:lnSpc>
              <a:spcBef>
                <a:spcPct val="0"/>
              </a:spcBef>
            </a:pPr>
            <a:r>
              <a:rPr lang="en-US" b="true" sz="2899" spc="-63">
                <a:solidFill>
                  <a:srgbClr val="000000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Restaurant discovery is more than matching cuisine or ratings.</a:t>
            </a:r>
          </a:p>
        </p:txBody>
      </p:sp>
    </p:spTree>
  </p:cSld>
  <p:clrMapOvr>
    <a:masterClrMapping/>
  </p:clrMapOvr>
  <p:transition spd="fast">
    <p:push dir="l"/>
  </p:transition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-612992" y="9253537"/>
            <a:ext cx="19363144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flipV="true">
            <a:off x="-462152" y="1033462"/>
            <a:ext cx="19212305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>
            <a:off x="-377378" y="2924738"/>
            <a:ext cx="19127530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>
            <a:off x="-576452" y="5955992"/>
            <a:ext cx="3421640" cy="0"/>
          </a:xfrm>
          <a:prstGeom prst="line">
            <a:avLst/>
          </a:prstGeom>
          <a:ln cap="flat" w="19050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2583348" y="5782210"/>
            <a:ext cx="347565" cy="347565"/>
          </a:xfrm>
          <a:custGeom>
            <a:avLst/>
            <a:gdLst/>
            <a:ahLst/>
            <a:cxnLst/>
            <a:rect r="r" b="b" t="t" l="l"/>
            <a:pathLst>
              <a:path h="347565" w="347565">
                <a:moveTo>
                  <a:pt x="0" y="0"/>
                </a:moveTo>
                <a:lnTo>
                  <a:pt x="347565" y="0"/>
                </a:lnTo>
                <a:lnTo>
                  <a:pt x="347565" y="347565"/>
                </a:lnTo>
                <a:lnTo>
                  <a:pt x="0" y="3475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873408" y="1617467"/>
            <a:ext cx="14501334" cy="757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244"/>
              </a:lnSpc>
              <a:spcBef>
                <a:spcPct val="0"/>
              </a:spcBef>
            </a:pPr>
            <a:r>
              <a:rPr lang="en-US" sz="6900" spc="-151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FUTURE FEATURES 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3823131" y="3117305"/>
            <a:ext cx="6036575" cy="6079082"/>
          </a:xfrm>
          <a:custGeom>
            <a:avLst/>
            <a:gdLst/>
            <a:ahLst/>
            <a:cxnLst/>
            <a:rect r="r" b="b" t="t" l="l"/>
            <a:pathLst>
              <a:path h="6079082" w="6036575">
                <a:moveTo>
                  <a:pt x="0" y="0"/>
                </a:moveTo>
                <a:lnTo>
                  <a:pt x="6036576" y="0"/>
                </a:lnTo>
                <a:lnTo>
                  <a:pt x="6036576" y="6079082"/>
                </a:lnTo>
                <a:lnTo>
                  <a:pt x="0" y="60790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264" t="-35131" r="-106986" b="-4717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316486" y="3117305"/>
            <a:ext cx="5857080" cy="6079082"/>
          </a:xfrm>
          <a:custGeom>
            <a:avLst/>
            <a:gdLst/>
            <a:ahLst/>
            <a:cxnLst/>
            <a:rect r="r" b="b" t="t" l="l"/>
            <a:pathLst>
              <a:path h="6079082" w="5857080">
                <a:moveTo>
                  <a:pt x="0" y="0"/>
                </a:moveTo>
                <a:lnTo>
                  <a:pt x="5857080" y="0"/>
                </a:lnTo>
                <a:lnTo>
                  <a:pt x="5857080" y="6079082"/>
                </a:lnTo>
                <a:lnTo>
                  <a:pt x="0" y="60790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0788" t="-35131" r="-6936" b="-4717"/>
            </a:stretch>
          </a:blipFill>
        </p:spPr>
      </p:sp>
    </p:spTree>
  </p:cSld>
  <p:clrMapOvr>
    <a:masterClrMapping/>
  </p:clrMapOvr>
  <p:transition spd="fast">
    <p:push dir="l"/>
  </p:transition>
</p:sld>
</file>

<file path=ppt/slides/slide21.xml><?xml version="1.0" encoding="utf-8"?>
<p:sld xmlns:p="http://schemas.openxmlformats.org/presentationml/2006/main" xmlns:a="http://schemas.openxmlformats.org/drawingml/2006/main">
  <p:cSld>
    <p:bg>
      <p:bgPr>
        <a:solidFill>
          <a:srgbClr val="FDF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-612991" y="9244012"/>
            <a:ext cx="19625748" cy="4762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flipV="true">
            <a:off x="-462152" y="1033462"/>
            <a:ext cx="19212305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1800715" y="2847387"/>
            <a:ext cx="14380441" cy="18321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610"/>
              </a:lnSpc>
              <a:spcBef>
                <a:spcPct val="0"/>
              </a:spcBef>
            </a:pPr>
            <a:r>
              <a:rPr lang="en-US" sz="16593" spc="-365">
                <a:solidFill>
                  <a:srgbClr val="403E3E"/>
                </a:solidFill>
                <a:latin typeface="Parisienne"/>
                <a:ea typeface="Parisienne"/>
                <a:cs typeface="Parisienne"/>
                <a:sym typeface="Parisienne"/>
              </a:rPr>
              <a:t>Thank You!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377787" y="4953930"/>
            <a:ext cx="3770136" cy="29832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313"/>
              </a:lnSpc>
              <a:spcBef>
                <a:spcPct val="0"/>
              </a:spcBef>
            </a:pPr>
            <a:r>
              <a:rPr lang="en-US" sz="17367">
                <a:solidFill>
                  <a:srgbClr val="000000"/>
                </a:solidFill>
                <a:latin typeface="Parisienne"/>
                <a:ea typeface="Parisienne"/>
                <a:cs typeface="Parisienne"/>
                <a:sym typeface="Parisienne"/>
              </a:rPr>
              <a:t>🍽️</a:t>
            </a:r>
          </a:p>
        </p:txBody>
      </p:sp>
    </p:spTree>
  </p:cSld>
  <p:clrMapOvr>
    <a:masterClrMapping/>
  </p:clrMapOvr>
  <p:transition spd="fast">
    <p:push dir="l"/>
  </p:transition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-462152" y="490567"/>
            <a:ext cx="19212305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>
            <a:off x="-462152" y="2176802"/>
            <a:ext cx="19212305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2352329" y="2776089"/>
            <a:ext cx="13583341" cy="7644691"/>
          </a:xfrm>
          <a:custGeom>
            <a:avLst/>
            <a:gdLst/>
            <a:ahLst/>
            <a:cxnLst/>
            <a:rect r="r" b="b" t="t" l="l"/>
            <a:pathLst>
              <a:path h="7644691" w="13583341">
                <a:moveTo>
                  <a:pt x="0" y="0"/>
                </a:moveTo>
                <a:lnTo>
                  <a:pt x="13583342" y="0"/>
                </a:lnTo>
                <a:lnTo>
                  <a:pt x="13583342" y="7644691"/>
                </a:lnTo>
                <a:lnTo>
                  <a:pt x="0" y="76446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013382" y="1128897"/>
            <a:ext cx="17394310" cy="1647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80"/>
              </a:lnSpc>
              <a:spcBef>
                <a:spcPct val="0"/>
              </a:spcBef>
            </a:pPr>
            <a:r>
              <a:rPr lang="en-US" sz="8000" spc="-176" strike="noStrike" u="none">
                <a:solidFill>
                  <a:srgbClr val="403E3E"/>
                </a:solidFill>
                <a:latin typeface="Parisienne"/>
                <a:ea typeface="Parisienne"/>
                <a:cs typeface="Parisienne"/>
                <a:sym typeface="Parisienne"/>
              </a:rPr>
              <a:t> VibeDine</a:t>
            </a:r>
          </a:p>
          <a:p>
            <a:pPr algn="l" marL="0" indent="0" lvl="0">
              <a:lnSpc>
                <a:spcPts val="6080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501829" y="2270403"/>
            <a:ext cx="12832606" cy="13268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38"/>
              </a:lnSpc>
              <a:spcBef>
                <a:spcPct val="0"/>
              </a:spcBef>
            </a:pPr>
            <a:r>
              <a:rPr lang="en-US" b="true" sz="2527" spc="-55">
                <a:solidFill>
                  <a:srgbClr val="403E3E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VibeDine</a:t>
            </a:r>
            <a:r>
              <a:rPr lang="en-US" sz="2527" spc="-55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 is a hybrid restaurant recommendation system designed to match users with restaurants that fit their preferences, context, and vibe.</a:t>
            </a:r>
          </a:p>
          <a:p>
            <a:pPr algn="l">
              <a:lnSpc>
                <a:spcPts val="3538"/>
              </a:lnSpc>
              <a:spcBef>
                <a:spcPct val="0"/>
              </a:spcBef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374532" y="1067302"/>
            <a:ext cx="6543601" cy="8756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80"/>
              </a:lnSpc>
              <a:spcBef>
                <a:spcPct val="0"/>
              </a:spcBef>
            </a:pPr>
            <a:r>
              <a:rPr lang="en-US" sz="8000" spc="-176" strike="noStrike" u="none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INTRODUCING</a:t>
            </a:r>
          </a:p>
        </p:txBody>
      </p:sp>
    </p:spTree>
  </p:cSld>
  <p:clrMapOvr>
    <a:masterClrMapping/>
  </p:clrMapOvr>
  <p:transition spd="fast">
    <p:push dir="l"/>
  </p:transition>
</p:sld>
</file>

<file path=ppt/slides/slide4.xml><?xml version="1.0" encoding="utf-8"?>
<p:sld xmlns:p="http://schemas.openxmlformats.org/presentationml/2006/main" xmlns:a="http://schemas.openxmlformats.org/drawingml/2006/main">
  <p:cSld>
    <p:bg>
      <p:bgPr>
        <a:solidFill>
          <a:srgbClr val="FDF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-612992" y="8136450"/>
            <a:ext cx="19676766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>
            <a:off x="-439307" y="1817175"/>
            <a:ext cx="19210752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2410708" y="3639121"/>
            <a:ext cx="13466584" cy="25515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18"/>
              </a:lnSpc>
            </a:pPr>
            <a:r>
              <a:rPr lang="en-US" sz="7400" spc="-162">
                <a:solidFill>
                  <a:srgbClr val="403E3E"/>
                </a:solidFill>
                <a:latin typeface="Arial Nova"/>
                <a:ea typeface="Arial Nova"/>
                <a:cs typeface="Arial Nova"/>
                <a:sym typeface="Arial Nova"/>
              </a:rPr>
              <a:t>LET'S SEE IT! </a:t>
            </a:r>
          </a:p>
          <a:p>
            <a:pPr algn="ctr">
              <a:lnSpc>
                <a:spcPts val="7918"/>
              </a:lnSpc>
            </a:pPr>
          </a:p>
          <a:p>
            <a:pPr algn="ctr" marL="0" indent="0" lvl="0">
              <a:lnSpc>
                <a:spcPts val="4279"/>
              </a:lnSpc>
            </a:pPr>
            <a:r>
              <a:rPr lang="en-US" sz="3999" spc="-87">
                <a:solidFill>
                  <a:srgbClr val="403E3E"/>
                </a:solidFill>
                <a:latin typeface="Arial Nova"/>
                <a:ea typeface="Arial Nova"/>
                <a:cs typeface="Arial Nova"/>
                <a:sym typeface="Arial Nova"/>
              </a:rPr>
              <a:t>Experiencing personalized dining recommendations in action.</a:t>
            </a:r>
          </a:p>
        </p:txBody>
      </p:sp>
    </p:spTree>
  </p:cSld>
  <p:clrMapOvr>
    <a:masterClrMapping/>
  </p:clrMapOvr>
  <p:transition spd="fast">
    <p:push dir="l"/>
  </p:transition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0" y="2425088"/>
            <a:ext cx="18688139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flipV="true">
            <a:off x="0" y="415946"/>
            <a:ext cx="18688139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4" id="4">
            <a:hlinkClick action="ppaction://media"/>
          </p:cNvPr>
          <p:cNvPicPr>
            <a:picLocks noChangeAspect="true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0.0000" end="1400.0000"/>
                </p14:media>
              </p:ext>
            </p:extLst>
          </p:nvPr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2310034" y="2425088"/>
            <a:ext cx="13667932" cy="7867179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3263806" y="1173688"/>
            <a:ext cx="11760389" cy="7984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5548"/>
              </a:lnSpc>
              <a:spcBef>
                <a:spcPct val="0"/>
              </a:spcBef>
            </a:pPr>
            <a:r>
              <a:rPr lang="en-US" sz="7300" spc="-160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FEATUER 1 - VIBE MATCHER</a:t>
            </a:r>
          </a:p>
        </p:txBody>
      </p:sp>
    </p:spTree>
  </p:cSld>
  <p:clrMapOvr>
    <a:masterClrMapping/>
  </p:clrMapOvr>
  <p:transition spd="fast">
    <p:push dir="l"/>
  </p:transition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0" y="2425088"/>
            <a:ext cx="18688139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flipV="true">
            <a:off x="0" y="415946"/>
            <a:ext cx="18688139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4" id="4">
            <a:hlinkClick action="ppaction://media"/>
          </p:cNvPr>
          <p:cNvPicPr>
            <a:picLocks noChangeAspect="true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0.0000" end="768.0000"/>
                </p14:media>
              </p:ext>
            </p:extLst>
          </p:nvPr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2283369" y="2419821"/>
            <a:ext cx="13721262" cy="7861912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3263806" y="1173688"/>
            <a:ext cx="11760389" cy="7984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5548"/>
              </a:lnSpc>
              <a:spcBef>
                <a:spcPct val="0"/>
              </a:spcBef>
            </a:pPr>
            <a:r>
              <a:rPr lang="en-US" sz="7300" spc="-160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FEATUER 2 - GROUP SYNC</a:t>
            </a:r>
          </a:p>
        </p:txBody>
      </p:sp>
    </p:spTree>
  </p:cSld>
  <p:clrMapOvr>
    <a:masterClrMapping/>
  </p:clrMapOvr>
  <p:transition spd="fast">
    <p:push dir="l"/>
  </p:transition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0" y="2425088"/>
            <a:ext cx="18688139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flipV="true">
            <a:off x="0" y="415946"/>
            <a:ext cx="18688139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4" id="4">
            <a:hlinkClick action="ppaction://media"/>
          </p:cNvPr>
          <p:cNvPicPr>
            <a:picLocks noChangeAspect="true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0.0000" end="9974.6660"/>
                </p14:media>
              </p:ext>
            </p:extLst>
          </p:nvPr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2198405" y="2419821"/>
            <a:ext cx="13891191" cy="7867179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2686965" y="1173688"/>
            <a:ext cx="12914071" cy="7984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5548"/>
              </a:lnSpc>
              <a:spcBef>
                <a:spcPct val="0"/>
              </a:spcBef>
            </a:pPr>
            <a:r>
              <a:rPr lang="en-US" sz="7300" spc="-160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FEATUER 3 - MOOD INTERFACE</a:t>
            </a:r>
          </a:p>
        </p:txBody>
      </p:sp>
    </p:spTree>
  </p:cSld>
  <p:clrMapOvr>
    <a:masterClrMapping/>
  </p:clrMapOvr>
  <p:transition spd="fast">
    <p:push dir="l"/>
  </p:transition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-612992" y="9253537"/>
            <a:ext cx="19599522" cy="4762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flipV="true">
            <a:off x="-462152" y="1028700"/>
            <a:ext cx="19581991" cy="4762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619663" y="1641334"/>
            <a:ext cx="8115300" cy="8756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80"/>
              </a:lnSpc>
              <a:spcBef>
                <a:spcPct val="0"/>
              </a:spcBef>
            </a:pPr>
            <a:r>
              <a:rPr lang="en-US" sz="8000" spc="-176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DA</a:t>
            </a:r>
            <a:r>
              <a:rPr lang="en-US" sz="8000" spc="-176" strike="noStrike" u="none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TASET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19663" y="3193275"/>
            <a:ext cx="4060977" cy="5283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494"/>
              </a:lnSpc>
              <a:spcBef>
                <a:spcPct val="0"/>
              </a:spcBef>
            </a:pPr>
            <a:r>
              <a:rPr lang="en-US" b="true" sz="2899" spc="-63">
                <a:solidFill>
                  <a:srgbClr val="403E3E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GOOGLE LOCAL DATA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19663" y="3896874"/>
            <a:ext cx="8621316" cy="9461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74"/>
              </a:lnSpc>
              <a:spcBef>
                <a:spcPct val="0"/>
              </a:spcBef>
            </a:pPr>
            <a:r>
              <a:rPr lang="en-US" sz="2499" spc="-54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Google Maps data collected across the United States (up to 2021).</a:t>
            </a:r>
          </a:p>
          <a:p>
            <a:pPr algn="l">
              <a:lnSpc>
                <a:spcPts val="3874"/>
              </a:lnSpc>
              <a:spcBef>
                <a:spcPct val="0"/>
              </a:spcBef>
            </a:pPr>
            <a:r>
              <a:rPr lang="en-US" sz="2499" spc="-54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Consists of two complementary datasets: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174791" y="5209738"/>
            <a:ext cx="8174928" cy="13909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54"/>
              </a:lnSpc>
              <a:spcBef>
                <a:spcPct val="0"/>
              </a:spcBef>
            </a:pPr>
          </a:p>
          <a:p>
            <a:pPr algn="l">
              <a:lnSpc>
                <a:spcPts val="4029"/>
              </a:lnSpc>
              <a:spcBef>
                <a:spcPct val="0"/>
              </a:spcBef>
            </a:pPr>
            <a:r>
              <a:rPr lang="en-US" sz="2599" spc="-57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 </a:t>
            </a:r>
            <a:r>
              <a:rPr lang="en-US" sz="2599" spc="-57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b</a:t>
            </a:r>
            <a:r>
              <a:rPr lang="en-US" sz="2599" spc="-57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usiness name, business ID, coordinates, category, rating, etc. Additional attributes provided by business owners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289298" y="7487165"/>
            <a:ext cx="7945913" cy="9893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29"/>
              </a:lnSpc>
              <a:spcBef>
                <a:spcPct val="0"/>
              </a:spcBef>
            </a:pPr>
            <a:r>
              <a:rPr lang="en-US" sz="2599" spc="-57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Includes</a:t>
            </a:r>
            <a:r>
              <a:rPr lang="en-US" b="true" sz="2599" spc="-57">
                <a:solidFill>
                  <a:srgbClr val="403E3E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 user ID,</a:t>
            </a:r>
            <a:r>
              <a:rPr lang="en-US" sz="2599" spc="-57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 </a:t>
            </a:r>
            <a:r>
              <a:rPr lang="en-US" b="true" sz="2599" spc="-57">
                <a:solidFill>
                  <a:srgbClr val="403E3E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business ID,</a:t>
            </a:r>
            <a:r>
              <a:rPr lang="en-US" sz="2599" spc="-57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 </a:t>
            </a:r>
            <a:r>
              <a:rPr lang="en-US" b="true" sz="2599" spc="-57">
                <a:solidFill>
                  <a:srgbClr val="403E3E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rating</a:t>
            </a:r>
            <a:r>
              <a:rPr lang="en-US" sz="2599" spc="-57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, textual reviews, and optional photos.</a:t>
            </a:r>
          </a:p>
        </p:txBody>
      </p:sp>
      <p:sp>
        <p:nvSpPr>
          <p:cNvPr name="AutoShape 9" id="9"/>
          <p:cNvSpPr/>
          <p:nvPr/>
        </p:nvSpPr>
        <p:spPr>
          <a:xfrm>
            <a:off x="-36358" y="5314512"/>
            <a:ext cx="20261153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0" id="10"/>
          <p:cNvSpPr/>
          <p:nvPr/>
        </p:nvSpPr>
        <p:spPr>
          <a:xfrm>
            <a:off x="-462152" y="7217767"/>
            <a:ext cx="20115134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1" id="11"/>
          <p:cNvSpPr txBox="true"/>
          <p:nvPr/>
        </p:nvSpPr>
        <p:spPr>
          <a:xfrm rot="0">
            <a:off x="452295" y="5914746"/>
            <a:ext cx="2795357" cy="504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199"/>
              </a:lnSpc>
              <a:spcBef>
                <a:spcPct val="0"/>
              </a:spcBef>
            </a:pPr>
            <a:r>
              <a:rPr lang="en-US" b="true" sz="2999" spc="-65">
                <a:solidFill>
                  <a:srgbClr val="403E3E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US Businesses: 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2451636" y="1033462"/>
            <a:ext cx="5836364" cy="8229600"/>
          </a:xfrm>
          <a:custGeom>
            <a:avLst/>
            <a:gdLst/>
            <a:ahLst/>
            <a:cxnLst/>
            <a:rect r="r" b="b" t="t" l="l"/>
            <a:pathLst>
              <a:path h="8229600" w="5836364">
                <a:moveTo>
                  <a:pt x="0" y="0"/>
                </a:moveTo>
                <a:lnTo>
                  <a:pt x="5836364" y="0"/>
                </a:lnTo>
                <a:lnTo>
                  <a:pt x="583636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51" r="-6498" b="-351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0" y="7734180"/>
            <a:ext cx="3405892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b="true" sz="3000" spc="-65" strike="noStrike" u="none">
                <a:solidFill>
                  <a:srgbClr val="403E3E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Reviews: </a:t>
            </a:r>
          </a:p>
        </p:txBody>
      </p:sp>
    </p:spTree>
  </p:cSld>
  <p:clrMapOvr>
    <a:masterClrMapping/>
  </p:clrMapOvr>
  <p:transition spd="fast">
    <p:push dir="l"/>
  </p:transition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-612992" y="9967266"/>
            <a:ext cx="19363144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flipV="true">
            <a:off x="-462152" y="1033462"/>
            <a:ext cx="19212305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>
            <a:off x="-377378" y="2924738"/>
            <a:ext cx="19127530" cy="0"/>
          </a:xfrm>
          <a:prstGeom prst="line">
            <a:avLst/>
          </a:prstGeom>
          <a:ln cap="flat" w="9525">
            <a:solidFill>
              <a:srgbClr val="403E3E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5" id="5"/>
          <p:cNvGrpSpPr/>
          <p:nvPr/>
        </p:nvGrpSpPr>
        <p:grpSpPr>
          <a:xfrm rot="0">
            <a:off x="1023228" y="3536871"/>
            <a:ext cx="4724400" cy="741616"/>
            <a:chOff x="0" y="0"/>
            <a:chExt cx="1339729" cy="21030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39729" cy="210305"/>
            </a:xfrm>
            <a:custGeom>
              <a:avLst/>
              <a:gdLst/>
              <a:ahLst/>
              <a:cxnLst/>
              <a:rect r="r" b="b" t="t" l="l"/>
              <a:pathLst>
                <a:path h="210305" w="1339729">
                  <a:moveTo>
                    <a:pt x="83574" y="0"/>
                  </a:moveTo>
                  <a:lnTo>
                    <a:pt x="1256155" y="0"/>
                  </a:lnTo>
                  <a:cubicBezTo>
                    <a:pt x="1278320" y="0"/>
                    <a:pt x="1299577" y="8805"/>
                    <a:pt x="1315250" y="24478"/>
                  </a:cubicBezTo>
                  <a:cubicBezTo>
                    <a:pt x="1330924" y="40152"/>
                    <a:pt x="1339729" y="61409"/>
                    <a:pt x="1339729" y="83574"/>
                  </a:cubicBezTo>
                  <a:lnTo>
                    <a:pt x="1339729" y="126731"/>
                  </a:lnTo>
                  <a:cubicBezTo>
                    <a:pt x="1339729" y="172888"/>
                    <a:pt x="1302311" y="210305"/>
                    <a:pt x="1256155" y="210305"/>
                  </a:cubicBezTo>
                  <a:lnTo>
                    <a:pt x="83574" y="210305"/>
                  </a:lnTo>
                  <a:cubicBezTo>
                    <a:pt x="61409" y="210305"/>
                    <a:pt x="40152" y="201500"/>
                    <a:pt x="24478" y="185827"/>
                  </a:cubicBezTo>
                  <a:cubicBezTo>
                    <a:pt x="8805" y="170154"/>
                    <a:pt x="0" y="148896"/>
                    <a:pt x="0" y="126731"/>
                  </a:cubicBezTo>
                  <a:lnTo>
                    <a:pt x="0" y="83574"/>
                  </a:lnTo>
                  <a:cubicBezTo>
                    <a:pt x="0" y="61409"/>
                    <a:pt x="8805" y="40152"/>
                    <a:pt x="24478" y="24478"/>
                  </a:cubicBezTo>
                  <a:cubicBezTo>
                    <a:pt x="40152" y="8805"/>
                    <a:pt x="61409" y="0"/>
                    <a:pt x="83574" y="0"/>
                  </a:cubicBezTo>
                  <a:close/>
                </a:path>
              </a:pathLst>
            </a:custGeom>
            <a:ln w="9525" cap="rnd">
              <a:solidFill>
                <a:srgbClr val="403E3E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339729" cy="2484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b="true" sz="1800" spc="-39">
                  <a:solidFill>
                    <a:srgbClr val="403E3E"/>
                  </a:solidFill>
                  <a:latin typeface="Arial Nova Bold"/>
                  <a:ea typeface="Arial Nova Bold"/>
                  <a:cs typeface="Arial Nova Bold"/>
                  <a:sym typeface="Arial Nova Bold"/>
                </a:rPr>
                <a:t>FILTERING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755011" y="3536871"/>
            <a:ext cx="4724400" cy="741616"/>
            <a:chOff x="0" y="0"/>
            <a:chExt cx="1339729" cy="21030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339729" cy="210305"/>
            </a:xfrm>
            <a:custGeom>
              <a:avLst/>
              <a:gdLst/>
              <a:ahLst/>
              <a:cxnLst/>
              <a:rect r="r" b="b" t="t" l="l"/>
              <a:pathLst>
                <a:path h="210305" w="1339729">
                  <a:moveTo>
                    <a:pt x="83574" y="0"/>
                  </a:moveTo>
                  <a:lnTo>
                    <a:pt x="1256155" y="0"/>
                  </a:lnTo>
                  <a:cubicBezTo>
                    <a:pt x="1278320" y="0"/>
                    <a:pt x="1299577" y="8805"/>
                    <a:pt x="1315250" y="24478"/>
                  </a:cubicBezTo>
                  <a:cubicBezTo>
                    <a:pt x="1330924" y="40152"/>
                    <a:pt x="1339729" y="61409"/>
                    <a:pt x="1339729" y="83574"/>
                  </a:cubicBezTo>
                  <a:lnTo>
                    <a:pt x="1339729" y="126731"/>
                  </a:lnTo>
                  <a:cubicBezTo>
                    <a:pt x="1339729" y="172888"/>
                    <a:pt x="1302311" y="210305"/>
                    <a:pt x="1256155" y="210305"/>
                  </a:cubicBezTo>
                  <a:lnTo>
                    <a:pt x="83574" y="210305"/>
                  </a:lnTo>
                  <a:cubicBezTo>
                    <a:pt x="61409" y="210305"/>
                    <a:pt x="40152" y="201500"/>
                    <a:pt x="24478" y="185827"/>
                  </a:cubicBezTo>
                  <a:cubicBezTo>
                    <a:pt x="8805" y="170154"/>
                    <a:pt x="0" y="148896"/>
                    <a:pt x="0" y="126731"/>
                  </a:cubicBezTo>
                  <a:lnTo>
                    <a:pt x="0" y="83574"/>
                  </a:lnTo>
                  <a:cubicBezTo>
                    <a:pt x="0" y="61409"/>
                    <a:pt x="8805" y="40152"/>
                    <a:pt x="24478" y="24478"/>
                  </a:cubicBezTo>
                  <a:cubicBezTo>
                    <a:pt x="40152" y="8805"/>
                    <a:pt x="61409" y="0"/>
                    <a:pt x="83574" y="0"/>
                  </a:cubicBezTo>
                  <a:close/>
                </a:path>
              </a:pathLst>
            </a:custGeom>
            <a:ln w="9525" cap="rnd">
              <a:solidFill>
                <a:srgbClr val="403E3E"/>
              </a:solidFill>
              <a:prstDash val="solid"/>
              <a:round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1339729" cy="2484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b="true" sz="1800" spc="-39">
                  <a:solidFill>
                    <a:srgbClr val="403E3E"/>
                  </a:solidFill>
                  <a:latin typeface="Arial Nova Bold"/>
                  <a:ea typeface="Arial Nova Bold"/>
                  <a:cs typeface="Arial Nova Bold"/>
                  <a:sym typeface="Arial Nova Bold"/>
                </a:rPr>
                <a:t>CLEANING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2486794" y="3536871"/>
            <a:ext cx="4724400" cy="741616"/>
            <a:chOff x="0" y="0"/>
            <a:chExt cx="1339729" cy="21030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339729" cy="210305"/>
            </a:xfrm>
            <a:custGeom>
              <a:avLst/>
              <a:gdLst/>
              <a:ahLst/>
              <a:cxnLst/>
              <a:rect r="r" b="b" t="t" l="l"/>
              <a:pathLst>
                <a:path h="210305" w="1339729">
                  <a:moveTo>
                    <a:pt x="83574" y="0"/>
                  </a:moveTo>
                  <a:lnTo>
                    <a:pt x="1256155" y="0"/>
                  </a:lnTo>
                  <a:cubicBezTo>
                    <a:pt x="1278320" y="0"/>
                    <a:pt x="1299577" y="8805"/>
                    <a:pt x="1315250" y="24478"/>
                  </a:cubicBezTo>
                  <a:cubicBezTo>
                    <a:pt x="1330924" y="40152"/>
                    <a:pt x="1339729" y="61409"/>
                    <a:pt x="1339729" y="83574"/>
                  </a:cubicBezTo>
                  <a:lnTo>
                    <a:pt x="1339729" y="126731"/>
                  </a:lnTo>
                  <a:cubicBezTo>
                    <a:pt x="1339729" y="172888"/>
                    <a:pt x="1302311" y="210305"/>
                    <a:pt x="1256155" y="210305"/>
                  </a:cubicBezTo>
                  <a:lnTo>
                    <a:pt x="83574" y="210305"/>
                  </a:lnTo>
                  <a:cubicBezTo>
                    <a:pt x="61409" y="210305"/>
                    <a:pt x="40152" y="201500"/>
                    <a:pt x="24478" y="185827"/>
                  </a:cubicBezTo>
                  <a:cubicBezTo>
                    <a:pt x="8805" y="170154"/>
                    <a:pt x="0" y="148896"/>
                    <a:pt x="0" y="126731"/>
                  </a:cubicBezTo>
                  <a:lnTo>
                    <a:pt x="0" y="83574"/>
                  </a:lnTo>
                  <a:cubicBezTo>
                    <a:pt x="0" y="61409"/>
                    <a:pt x="8805" y="40152"/>
                    <a:pt x="24478" y="24478"/>
                  </a:cubicBezTo>
                  <a:cubicBezTo>
                    <a:pt x="40152" y="8805"/>
                    <a:pt x="61409" y="0"/>
                    <a:pt x="83574" y="0"/>
                  </a:cubicBezTo>
                  <a:close/>
                </a:path>
              </a:pathLst>
            </a:custGeom>
            <a:ln w="9525" cap="rnd">
              <a:solidFill>
                <a:srgbClr val="403E3E"/>
              </a:solidFill>
              <a:prstDash val="solid"/>
              <a:round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339729" cy="2484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b="true" sz="1800" spc="-39">
                  <a:solidFill>
                    <a:srgbClr val="403E3E"/>
                  </a:solidFill>
                  <a:latin typeface="Arial Nova Bold"/>
                  <a:ea typeface="Arial Nova Bold"/>
                  <a:cs typeface="Arial Nova Bold"/>
                  <a:sym typeface="Arial Nova Bold"/>
                </a:rPr>
                <a:t>R</a:t>
              </a:r>
              <a:r>
                <a:rPr lang="en-US" b="true" sz="1800" spc="-39" strike="noStrike" u="none">
                  <a:solidFill>
                    <a:srgbClr val="403E3E"/>
                  </a:solidFill>
                  <a:latin typeface="Arial Nova Bold"/>
                  <a:ea typeface="Arial Nova Bold"/>
                  <a:cs typeface="Arial Nova Bold"/>
                  <a:sym typeface="Arial Nova Bold"/>
                </a:rPr>
                <a:t>EFORMATTING</a:t>
              </a: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5766678" y="3605588"/>
            <a:ext cx="969283" cy="608225"/>
          </a:xfrm>
          <a:custGeom>
            <a:avLst/>
            <a:gdLst/>
            <a:ahLst/>
            <a:cxnLst/>
            <a:rect r="r" b="b" t="t" l="l"/>
            <a:pathLst>
              <a:path h="608225" w="969283">
                <a:moveTo>
                  <a:pt x="0" y="0"/>
                </a:moveTo>
                <a:lnTo>
                  <a:pt x="969283" y="0"/>
                </a:lnTo>
                <a:lnTo>
                  <a:pt x="969283" y="608225"/>
                </a:lnTo>
                <a:lnTo>
                  <a:pt x="0" y="6082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1498461" y="3605588"/>
            <a:ext cx="969283" cy="608225"/>
          </a:xfrm>
          <a:custGeom>
            <a:avLst/>
            <a:gdLst/>
            <a:ahLst/>
            <a:cxnLst/>
            <a:rect r="r" b="b" t="t" l="l"/>
            <a:pathLst>
              <a:path h="608225" w="969283">
                <a:moveTo>
                  <a:pt x="0" y="0"/>
                </a:moveTo>
                <a:lnTo>
                  <a:pt x="969283" y="0"/>
                </a:lnTo>
                <a:lnTo>
                  <a:pt x="969283" y="608225"/>
                </a:lnTo>
                <a:lnTo>
                  <a:pt x="0" y="6082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625261" y="1653307"/>
            <a:ext cx="15010689" cy="15923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852"/>
              </a:lnSpc>
              <a:spcBef>
                <a:spcPct val="0"/>
              </a:spcBef>
            </a:pPr>
            <a:r>
              <a:rPr lang="en-US" sz="7700" spc="-169">
                <a:solidFill>
                  <a:srgbClr val="403E3E"/>
                </a:solidFill>
                <a:latin typeface="Arial Nova Light"/>
                <a:ea typeface="Arial Nova Light"/>
                <a:cs typeface="Arial Nova Light"/>
                <a:sym typeface="Arial Nova Light"/>
              </a:rPr>
              <a:t>DATA PREPROCESSING PIPELINE</a:t>
            </a:r>
          </a:p>
          <a:p>
            <a:pPr algn="ctr" marL="0" indent="0" lvl="0">
              <a:lnSpc>
                <a:spcPts val="5852"/>
              </a:lnSpc>
              <a:spcBef>
                <a:spcPct val="0"/>
              </a:spcBef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1023228" y="4478512"/>
            <a:ext cx="4724400" cy="2700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4979" indent="-237490" lvl="1">
              <a:lnSpc>
                <a:spcPts val="4399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2199" strike="noStrike" u="none">
                <a:solidFill>
                  <a:srgbClr val="403E3E"/>
                </a:solidFill>
                <a:latin typeface="Mukti"/>
                <a:ea typeface="Mukti"/>
                <a:cs typeface="Mukti"/>
                <a:sym typeface="Mukti"/>
              </a:rPr>
              <a:t>Selected California Only restaurants</a:t>
            </a:r>
          </a:p>
          <a:p>
            <a:pPr algn="l" marL="474979" indent="-237490" lvl="1">
              <a:lnSpc>
                <a:spcPts val="4399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2199" strike="noStrike" u="none">
                <a:solidFill>
                  <a:srgbClr val="403E3E"/>
                </a:solidFill>
                <a:latin typeface="Mukti"/>
                <a:ea typeface="Mukti"/>
                <a:cs typeface="Mukti"/>
                <a:sym typeface="Mukti"/>
              </a:rPr>
              <a:t>Food-related businesses only</a:t>
            </a:r>
          </a:p>
          <a:p>
            <a:pPr algn="l" marL="474979" indent="-237490" lvl="1">
              <a:lnSpc>
                <a:spcPts val="4399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2199" strike="noStrike" u="none">
                <a:solidFill>
                  <a:srgbClr val="403E3E"/>
                </a:solidFill>
                <a:latin typeface="Mukti"/>
                <a:ea typeface="Mukti"/>
                <a:cs typeface="Mukti"/>
                <a:sym typeface="Mukti"/>
              </a:rPr>
              <a:t>Created enums for feature standardization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755011" y="4478512"/>
            <a:ext cx="5228092" cy="2148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4979" indent="-237490" lvl="1">
              <a:lnSpc>
                <a:spcPts val="4399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2199" strike="noStrike" u="none">
                <a:solidFill>
                  <a:srgbClr val="403E3E"/>
                </a:solidFill>
                <a:latin typeface="Mukti"/>
                <a:ea typeface="Mukti"/>
                <a:cs typeface="Mukti"/>
                <a:sym typeface="Mukti"/>
              </a:rPr>
              <a:t>Removed duplicate records</a:t>
            </a:r>
          </a:p>
          <a:p>
            <a:pPr algn="l" marL="474979" indent="-237490" lvl="1">
              <a:lnSpc>
                <a:spcPts val="4399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2199" strike="noStrike" u="none">
                <a:solidFill>
                  <a:srgbClr val="403E3E"/>
                </a:solidFill>
                <a:latin typeface="Mukti"/>
                <a:ea typeface="Mukti"/>
                <a:cs typeface="Mukti"/>
                <a:sym typeface="Mukti"/>
              </a:rPr>
              <a:t>Applied 5-core filtering</a:t>
            </a:r>
          </a:p>
          <a:p>
            <a:pPr algn="l" marL="474979" indent="-237490" lvl="1">
              <a:lnSpc>
                <a:spcPts val="4399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2199" strike="noStrike" u="none">
                <a:solidFill>
                  <a:srgbClr val="403E3E"/>
                </a:solidFill>
                <a:latin typeface="Mukti"/>
                <a:ea typeface="Mukti"/>
                <a:cs typeface="Mukti"/>
                <a:sym typeface="Mukti"/>
              </a:rPr>
              <a:t>Standardized missing and inconsistent values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486794" y="4478512"/>
            <a:ext cx="4724400" cy="2700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474979" indent="-237490" lvl="1">
              <a:lnSpc>
                <a:spcPts val="4399"/>
              </a:lnSpc>
              <a:buFont typeface="Arial"/>
              <a:buChar char="•"/>
            </a:pPr>
            <a:r>
              <a:rPr lang="en-US" b="true" sz="2199" strike="noStrike" u="none">
                <a:solidFill>
                  <a:srgbClr val="403E3E"/>
                </a:solidFill>
                <a:latin typeface="Mukti"/>
                <a:ea typeface="Mukti"/>
                <a:cs typeface="Mukti"/>
                <a:sym typeface="Mukti"/>
              </a:rPr>
              <a:t>Generated Parquet files</a:t>
            </a:r>
          </a:p>
          <a:p>
            <a:pPr algn="just" marL="474979" indent="-237490" lvl="1">
              <a:lnSpc>
                <a:spcPts val="4399"/>
              </a:lnSpc>
              <a:buFont typeface="Arial"/>
              <a:buChar char="•"/>
            </a:pPr>
            <a:r>
              <a:rPr lang="en-US" b="true" sz="2199" strike="noStrike" u="none">
                <a:solidFill>
                  <a:srgbClr val="403E3E"/>
                </a:solidFill>
                <a:latin typeface="Mukti"/>
                <a:ea typeface="Mukti"/>
                <a:cs typeface="Mukti"/>
                <a:sym typeface="Mukti"/>
              </a:rPr>
              <a:t>Stored data in MongoDB</a:t>
            </a:r>
          </a:p>
          <a:p>
            <a:pPr algn="just" marL="474979" indent="-237490" lvl="1">
              <a:lnSpc>
                <a:spcPts val="4399"/>
              </a:lnSpc>
              <a:buFont typeface="Arial"/>
              <a:buChar char="•"/>
            </a:pPr>
            <a:r>
              <a:rPr lang="en-US" b="true" sz="2199" strike="noStrike" u="none">
                <a:solidFill>
                  <a:srgbClr val="403E3E"/>
                </a:solidFill>
                <a:latin typeface="Mukti"/>
                <a:ea typeface="Mukti"/>
                <a:cs typeface="Mukti"/>
                <a:sym typeface="Mukti"/>
              </a:rPr>
              <a:t>Built CF interaction matrix</a:t>
            </a:r>
          </a:p>
          <a:p>
            <a:pPr algn="just" marL="474979" indent="-237490" lvl="1">
              <a:lnSpc>
                <a:spcPts val="4399"/>
              </a:lnSpc>
              <a:buFont typeface="Arial"/>
              <a:buChar char="•"/>
            </a:pPr>
            <a:r>
              <a:rPr lang="en-US" b="true" sz="2199" strike="noStrike" u="none">
                <a:solidFill>
                  <a:srgbClr val="403E3E"/>
                </a:solidFill>
                <a:latin typeface="Mukti"/>
                <a:ea typeface="Mukti"/>
                <a:cs typeface="Mukti"/>
                <a:sym typeface="Mukti"/>
              </a:rPr>
              <a:t>Created content feature tables</a:t>
            </a:r>
          </a:p>
          <a:p>
            <a:pPr algn="just" marL="0" indent="0" lvl="0">
              <a:lnSpc>
                <a:spcPts val="4399"/>
              </a:lnSpc>
            </a:pPr>
          </a:p>
        </p:txBody>
      </p:sp>
    </p:spTree>
  </p:cSld>
  <p:clrMapOvr>
    <a:masterClrMapping/>
  </p:clrMapOvr>
  <p:transition spd="fast">
    <p:push dir="l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DAHPRJWtX1s</dc:identifier>
  <dcterms:modified xsi:type="dcterms:W3CDTF">2011-08-01T06:04:30Z</dcterms:modified>
  <cp:revision>1</cp:revision>
  <dc:title>עותק של Final Presentation - VibeDine</dc:title>
</cp:coreProperties>
</file>