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Override PartName="/ppt/tags/tag9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Default Extension="gif" ContentType="image/gif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9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notesSlides/notesSlide11.xml" ContentType="application/vnd.openxmlformats-officedocument.presentationml.notesSlid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33"/>
  </p:notesMasterIdLst>
  <p:handoutMasterIdLst>
    <p:handoutMasterId r:id="rId34"/>
  </p:handoutMasterIdLst>
  <p:sldIdLst>
    <p:sldId id="347" r:id="rId2"/>
    <p:sldId id="400" r:id="rId3"/>
    <p:sldId id="452" r:id="rId4"/>
    <p:sldId id="365" r:id="rId5"/>
    <p:sldId id="367" r:id="rId6"/>
    <p:sldId id="366" r:id="rId7"/>
    <p:sldId id="492" r:id="rId8"/>
    <p:sldId id="493" r:id="rId9"/>
    <p:sldId id="494" r:id="rId10"/>
    <p:sldId id="495" r:id="rId11"/>
    <p:sldId id="472" r:id="rId12"/>
    <p:sldId id="487" r:id="rId13"/>
    <p:sldId id="486" r:id="rId14"/>
    <p:sldId id="491" r:id="rId15"/>
    <p:sldId id="496" r:id="rId16"/>
    <p:sldId id="475" r:id="rId17"/>
    <p:sldId id="476" r:id="rId18"/>
    <p:sldId id="477" r:id="rId19"/>
    <p:sldId id="478" r:id="rId20"/>
    <p:sldId id="479" r:id="rId21"/>
    <p:sldId id="490" r:id="rId22"/>
    <p:sldId id="480" r:id="rId23"/>
    <p:sldId id="497" r:id="rId24"/>
    <p:sldId id="481" r:id="rId25"/>
    <p:sldId id="488" r:id="rId26"/>
    <p:sldId id="482" r:id="rId27"/>
    <p:sldId id="483" r:id="rId28"/>
    <p:sldId id="484" r:id="rId29"/>
    <p:sldId id="485" r:id="rId30"/>
    <p:sldId id="469" r:id="rId31"/>
    <p:sldId id="468" r:id="rId32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772">
          <p15:clr>
            <a:srgbClr val="A4A3A4"/>
          </p15:clr>
        </p15:guide>
        <p15:guide id="2" pos="276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00"/>
    <a:srgbClr val="FFCCCC"/>
    <a:srgbClr val="ABDFFF"/>
    <a:srgbClr val="CCECFF"/>
    <a:srgbClr val="FFCC66"/>
    <a:srgbClr val="CC99FF"/>
    <a:srgbClr val="0066CC"/>
    <a:srgbClr val="FF9933"/>
    <a:srgbClr val="800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27" autoAdjust="0"/>
    <p:restoredTop sz="81685" autoAdjust="0"/>
  </p:normalViewPr>
  <p:slideViewPr>
    <p:cSldViewPr>
      <p:cViewPr varScale="1">
        <p:scale>
          <a:sx n="94" d="100"/>
          <a:sy n="94" d="100"/>
        </p:scale>
        <p:origin x="-2130" y="-96"/>
      </p:cViewPr>
      <p:guideLst>
        <p:guide orient="horz" pos="2772"/>
        <p:guide pos="2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F5554D7-393C-4ED8-9D4C-755822520F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814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3375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3375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r" defTabSz="984250" rtl="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18600"/>
            <a:ext cx="3171825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407" tIns="49205" rIns="98407" bIns="49205" numCol="1" anchor="b" anchorCtr="0" compatLnSpc="1">
            <a:prstTxWarp prst="textNoShape">
              <a:avLst/>
            </a:prstTxWarp>
          </a:bodyPr>
          <a:lstStyle>
            <a:lvl1pPr algn="l" defTabSz="984250">
              <a:defRPr sz="13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4EE9C55C-FA9F-40AA-8B75-76F7FC2B49B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69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11550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16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613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FAFEA0-92D2-412D-A65F-772BC2208B55}" type="slidenum">
              <a:rPr lang="he-IL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56222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79E1-C2A0-433D-BBAC-A26AE7D589F7}" type="slidenum">
              <a:rPr lang="he-IL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83907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1DDD5-02F2-424A-938C-651B3F0CE12F}" type="slidenum">
              <a:rPr lang="he-IL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27973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54306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/>
            <a:endParaRPr lang="he-IL" dirty="0" smtClean="0">
              <a:cs typeface="Arial" charset="0"/>
            </a:endParaRPr>
          </a:p>
        </p:txBody>
      </p:sp>
      <p:sp>
        <p:nvSpPr>
          <p:cNvPr id="47107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A4ED2-51EB-4FA7-9968-26E2D5E97285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1543069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977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28585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13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charset="0"/>
            </a:endParaRPr>
          </a:p>
        </p:txBody>
      </p:sp>
      <p:sp>
        <p:nvSpPr>
          <p:cNvPr id="1843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D6B53-5876-4F88-9A2F-AADEBC3BF0CE}" type="slidenum">
              <a:rPr lang="he-IL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33881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66FF3-8906-4E31-8740-4C0037525086}" type="slidenum">
              <a:rPr lang="he-IL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984880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033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3F8CF-EEA8-4DC7-8AB8-C65C83A54EB5}" type="slidenum">
              <a:rPr lang="he-IL" smtClean="0"/>
              <a:pPr/>
              <a:t>29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552333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511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59643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en-US" b="1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00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42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743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9" y="4560889"/>
            <a:ext cx="5851525" cy="4319587"/>
          </a:xfrm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410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6517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023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8023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cs typeface="Guttman Yad-Brush" pitchFamily="2" charset="-79"/>
              </a:defRPr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29FF1-BD39-456C-8065-28746ADE1260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A3580-5F56-441F-A351-8DECD4D5228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82A6E-201F-4634-AD2A-97FEE45092A3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5CB7-5E6C-4301-A95F-303F68C69E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F7381-D7F7-48E6-A9AB-DE5B448115E6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E0543-E0EA-49A0-81BB-03F3F20B76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ECFC-CF47-410F-981E-02E31E437487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77425-F769-4BEA-B669-7D456C8BB1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4F-685F-458F-B1E2-00B0CA6D120D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3464E-13B6-4205-BBBE-CD683885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CF3C0-2CD8-42E0-A448-9EB200836F02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09DF-D1FD-446E-BDEF-F7D8F464659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C756-E6E7-485B-9294-E2D70B100456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  <p:custDataLst>
              <p:tags r:id="rId7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  <p:custDataLst>
              <p:tags r:id="rId8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1D45-47BD-44A8-92F4-63A50ED191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686E-5CDA-4A27-B4FF-148CEC82F860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4E3B-C591-48DD-A8B7-2F594E339C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3CDFC-8C44-4AE6-B962-6D14F76457CB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  <p:custDataLst>
              <p:tags r:id="rId2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  <p:custDataLst>
              <p:tags r:id="rId3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65095-F866-4992-AE53-4703D7148B1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5B45-2E50-4F60-9FE0-DA762963696D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2EF9-FEB7-4B10-92E7-8759436C973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  <p:custDataLst>
              <p:tags r:id="rId4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53756-5EFB-4E34-B8A3-184E3ED36D38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  <p:custDataLst>
              <p:tags r:id="rId5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6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C00DC-E634-40CA-819E-D3D44A9957D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l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  <p:custDataLst>
              <p:tags r:id="rId16"/>
            </p:custDataLst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2DC92F-E159-415C-A959-748D23879408}" type="datetime8">
              <a:rPr lang="he-IL"/>
              <a:pPr>
                <a:defRPr/>
              </a:pPr>
              <a:t>24 ינואר 16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  <p:custDataLst>
              <p:tags r:id="rId17"/>
            </p:custDataLst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  <p:custDataLst>
              <p:tags r:id="rId18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A669BBB-E752-4ECC-AF22-C2307F7345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Guttman Yad-Brush" pitchFamily="2" charset="-79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1.xml"/><Relationship Id="rId4" Type="http://schemas.openxmlformats.org/officeDocument/2006/relationships/tags" Target="../tags/tag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kashmir-tourism.net/images/mount-climbing-kashmir.jpg&amp;imgrefurl=http://www.kashmir-tourism.net/adventure-tourism/mountain-climbing.html&amp;h=197&amp;w=296&amp;sz=14&amp;hl=iw&amp;sig2=_GBfl_qJqIY09uG-sa5I6g&amp;start=3&amp;tbnid=Htj8Mnpzx3Jc6M:&amp;tbnh=77&amp;tbnw=116&amp;ei=jDsgRYKsO73-wAHpzKn-CA&amp;prev=/images?q=mountain+climbing&amp;svnum=10&amp;hl=iw&amp;lr=&amp;rls=GGLJ,GGLJ:2006-33,GGLJ: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index.html?java/lang/Str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hyperlink" Target="http://courses.cs.tau.ac.il/software1/1314b" TargetMode="Externa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8.xml"/><Relationship Id="rId5" Type="http://schemas.openxmlformats.org/officeDocument/2006/relationships/image" Target="../media/image12.png"/><Relationship Id="rId4" Type="http://schemas.openxmlformats.org/officeDocument/2006/relationships/hyperlink" Target="http://java.sun.com/docs/books/jls/third_edition/html/conversions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racle.com/technetwork/java/javase/downloads/jdk7-downloads-1880260.html" TargetMode="External"/><Relationship Id="rId3" Type="http://schemas.openxmlformats.org/officeDocument/2006/relationships/tags" Target="../tags/tag83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hyperlink" Target="http://www.oracle.com/technetwork/java/javase/download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9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10" Type="http://schemas.openxmlformats.org/officeDocument/2006/relationships/image" Target="../media/image1.png"/><Relationship Id="rId4" Type="http://schemas.openxmlformats.org/officeDocument/2006/relationships/tags" Target="../tags/tag94.xml"/><Relationship Id="rId9" Type="http://schemas.openxmlformats.org/officeDocument/2006/relationships/hyperlink" Target="http://www.eclipse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b="1" dirty="0" smtClean="0">
                <a:cs typeface="+mn-cs"/>
              </a:rPr>
              <a:t>תוכנה 1</a:t>
            </a:r>
            <a:endParaRPr lang="en-US" b="1" dirty="0" smtClean="0">
              <a:cs typeface="+mn-cs"/>
            </a:endParaRPr>
          </a:p>
        </p:txBody>
      </p:sp>
      <p:sp>
        <p:nvSpPr>
          <p:cNvPr id="15364" name="Rectangle 5"/>
          <p:cNvSpPr>
            <a:spLocks noGrp="1" noChangeArrowheads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he-IL" sz="2400" dirty="0" smtClean="0">
                <a:solidFill>
                  <a:srgbClr val="000099"/>
                </a:solidFill>
                <a:cs typeface="Arial" charset="0"/>
              </a:rPr>
              <a:t>תרגול 1: סביבת העבודה ומבוא ל-</a:t>
            </a:r>
            <a:r>
              <a:rPr lang="en-US" sz="2400" dirty="0" smtClean="0">
                <a:solidFill>
                  <a:srgbClr val="000099"/>
                </a:solidFill>
                <a:cs typeface="Arial" charset="0"/>
              </a:rPr>
              <a:t>Java</a:t>
            </a:r>
            <a:endParaRPr lang="he-IL" sz="2400" dirty="0" smtClean="0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6EAED8E0-F8E1-42B4-A567-C69B244038CE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Rectangle 15"/>
          <p:cNvSpPr txBox="1"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FD4CEF8-54A1-4569-9B3F-21816039FF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35596" y="4122392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5121188"/>
            <a:ext cx="83009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 </a:t>
            </a:r>
            <a:r>
              <a:rPr lang="en-US" dirty="0" smtClean="0">
                <a:cs typeface="+mn-cs"/>
              </a:rPr>
              <a:t>Java</a:t>
            </a:r>
            <a:r>
              <a:rPr lang="he-IL" dirty="0" smtClean="0">
                <a:cs typeface="+mn-cs"/>
              </a:rPr>
              <a:t> – כל בלוק תחום על ידי סוגריים מסולסלים, כולל הגדרות מחלקות, מתודות וכו'.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בסוף כל פקודה צריך להוסיף התו "</a:t>
            </a:r>
            <a:r>
              <a:rPr lang="en-US" dirty="0" smtClean="0">
                <a:cs typeface="+mn-cs"/>
              </a:rPr>
              <a:t>;</a:t>
            </a:r>
            <a:r>
              <a:rPr lang="he-IL" dirty="0" smtClean="0">
                <a:cs typeface="+mn-cs"/>
              </a:rPr>
              <a:t>".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 smtClean="0">
                <a:cs typeface="+mn-cs"/>
              </a:rPr>
              <a:t>ירידות שורה והזחות נועדו לקריאות בלבד. הן לא משפיעות כלל על התנהגות התוכנית.</a:t>
            </a:r>
            <a:endParaRPr lang="en-US" dirty="0" smtClean="0"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835696" y="3804150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8352420" y="3561428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08304" y="3243186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3671900" y="2924944"/>
            <a:ext cx="216024" cy="324036"/>
          </a:xfrm>
          <a:prstGeom prst="roundRect">
            <a:avLst/>
          </a:prstGeom>
          <a:noFill/>
          <a:ln w="25400" cap="flat" cmpd="sng" algn="ctr">
            <a:solidFill>
              <a:srgbClr val="CC99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215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 defTabSz="-13873163" eaLnBrk="1" hangingPunct="1"/>
            <a:r>
              <a:rPr lang="he-IL" dirty="0" smtClean="0"/>
              <a:t>טיפוסי השפה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-13873163" eaLnBrk="1" hangingPunct="1"/>
            <a:r>
              <a:rPr lang="he-IL" sz="2600" b="1" dirty="0" smtClean="0"/>
              <a:t>טיפוסים יסודיים (פרימיטיביים)</a:t>
            </a:r>
            <a:r>
              <a:rPr lang="he-IL" sz="2600" dirty="0" smtClean="0"/>
              <a:t>: 8 טיפוסים מוגדרים בשפה שמיועדים להכיל ערכים פשוטים:</a:t>
            </a:r>
          </a:p>
          <a:p>
            <a:pPr lvl="1" defTabSz="-13873163" eaLnBrk="1" hangingPunct="1"/>
            <a:r>
              <a:rPr lang="he-IL" sz="2400" dirty="0" smtClean="0"/>
              <a:t>מספרים שלמים: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byte, short,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, long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מספרים ממשיים: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float, double</a:t>
            </a:r>
            <a:endParaRPr lang="he-IL" sz="2400" b="1" dirty="0" smtClean="0">
              <a:solidFill>
                <a:srgbClr val="7F0055"/>
              </a:solidFill>
              <a:latin typeface="Garamond" pitchFamily="18" charset="0"/>
              <a:cs typeface="Courier New" pitchFamily="49" charset="0"/>
            </a:endParaRPr>
          </a:p>
          <a:p>
            <a:pPr lvl="1" defTabSz="-13873163" eaLnBrk="1" hangingPunct="1"/>
            <a:r>
              <a:rPr lang="he-IL" sz="2400" dirty="0" smtClean="0"/>
              <a:t>תווים: </a:t>
            </a:r>
            <a:r>
              <a:rPr lang="en-US" sz="2400" b="1" dirty="0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char</a:t>
            </a:r>
          </a:p>
          <a:p>
            <a:pPr lvl="1" defTabSz="-13873163" eaLnBrk="1" hangingPunct="1"/>
            <a:r>
              <a:rPr lang="he-IL" sz="2400" dirty="0" smtClean="0"/>
              <a:t>ערכים בוליאניים: </a:t>
            </a:r>
            <a:r>
              <a:rPr lang="en-US" sz="2400" b="1" dirty="0" err="1" smtClean="0">
                <a:solidFill>
                  <a:srgbClr val="7F0055"/>
                </a:solidFill>
                <a:latin typeface="Garamond" pitchFamily="18" charset="0"/>
                <a:cs typeface="Courier New" pitchFamily="49" charset="0"/>
              </a:rPr>
              <a:t>boolean</a:t>
            </a:r>
            <a:endParaRPr lang="he-IL" sz="2400" dirty="0" smtClean="0">
              <a:latin typeface="Garamond" pitchFamily="18" charset="0"/>
            </a:endParaRPr>
          </a:p>
          <a:p>
            <a:pPr defTabSz="-13873163" eaLnBrk="1" hangingPunct="1"/>
            <a:r>
              <a:rPr lang="he-IL" sz="2600" b="1" dirty="0" smtClean="0"/>
              <a:t>טיפוסי הפנייה</a:t>
            </a:r>
            <a:r>
              <a:rPr lang="he-IL" sz="2600" dirty="0" smtClean="0"/>
              <a:t>: טיפוסים מורכבים היכולים גם להכיל מידע וגם לספק שירותים (יוסבר בהמשך)</a:t>
            </a:r>
          </a:p>
          <a:p>
            <a:pPr lvl="1" defTabSz="-13873163" eaLnBrk="1" hangingPunct="1"/>
            <a:r>
              <a:rPr lang="he-IL" sz="2400" dirty="0" smtClean="0"/>
              <a:t>המתכנת יכול להגדיר טיפוסי הפנייה חדשים</a:t>
            </a:r>
          </a:p>
          <a:p>
            <a:pPr lvl="1" defTabSz="-13873163" eaLnBrk="1" hangingPunct="1"/>
            <a:r>
              <a:rPr lang="he-IL" sz="2400" dirty="0" smtClean="0"/>
              <a:t>דוגמאות מיוחדות: מחרוזות ומערכים 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CE23F-BAE3-45D1-9AB4-76C95941726A}" type="slidenum">
              <a:rPr lang="he-IL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5E183C0A-C860-4243-9C11-E8CC93609523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11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9701" name="Shape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8148AE43-CFCE-4D9B-929B-D6159DBE7684}" type="slidenum">
              <a:rPr lang="he-IL" sz="1000">
                <a:cs typeface="Arial" charset="0"/>
              </a:rPr>
              <a:pPr rtl="0"/>
              <a:t>11</a:t>
            </a:fld>
            <a:endParaRPr lang="he-IL" sz="1000">
              <a:cs typeface="Arial" charset="0"/>
            </a:endParaRPr>
          </a:p>
        </p:txBody>
      </p:sp>
      <p:pic>
        <p:nvPicPr>
          <p:cNvPr id="29702" name="Picture 5" descr="mount-climbing-kashmir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5" y="5981700"/>
            <a:ext cx="11049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הטיפוסים הפרימיטיביים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מציין מיקום תוכן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572" y="1808820"/>
            <a:ext cx="8313151" cy="3132348"/>
          </a:xfrm>
        </p:spPr>
      </p:pic>
    </p:spTree>
    <p:extLst>
      <p:ext uri="{BB962C8B-B14F-4D97-AF65-F5344CB8AC3E}">
        <p14:creationId xmlns:p14="http://schemas.microsoft.com/office/powerpoint/2010/main" xmlns="" val="729052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774923"/>
          </a:xfrm>
        </p:spPr>
        <p:txBody>
          <a:bodyPr/>
          <a:lstStyle/>
          <a:p>
            <a:pPr algn="ctr"/>
            <a:r>
              <a:rPr lang="en-US" dirty="0" smtClean="0"/>
              <a:t>ASCII Table – char values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13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1720" y="816877"/>
            <a:ext cx="5563129" cy="596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140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14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91580" y="5265204"/>
            <a:ext cx="8352420" cy="857784"/>
          </a:xfrm>
        </p:spPr>
        <p:txBody>
          <a:bodyPr/>
          <a:lstStyle/>
          <a:p>
            <a:pPr algn="ctr" rtl="0">
              <a:buFont typeface="Wingdings" pitchFamily="2" charset="2"/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2400" dirty="0" smtClean="0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793846" y="1857519"/>
            <a:ext cx="78952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טיפוסי הפניה (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references</a:t>
            </a:r>
            <a:r>
              <a:rPr lang="he-IL" sz="2400" kern="0" dirty="0">
                <a:solidFill>
                  <a:srgbClr val="000000"/>
                </a:solidFill>
                <a:latin typeface="Arial"/>
                <a:cs typeface="Arial"/>
              </a:rPr>
              <a:t>) הם משתנים שמצביעים אל 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אובייקטים.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6656" y="2322832"/>
            <a:ext cx="4861508" cy="2214404"/>
          </a:xfrm>
          <a:prstGeom prst="rect">
            <a:avLst/>
          </a:prstGeom>
        </p:spPr>
      </p:pic>
      <p:sp>
        <p:nvSpPr>
          <p:cNvPr id="21" name="מלבן 20"/>
          <p:cNvSpPr/>
          <p:nvPr/>
        </p:nvSpPr>
        <p:spPr>
          <a:xfrm>
            <a:off x="791580" y="4710255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86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0F06C-1A4C-4CAE-A2CF-CE24B0AB269B}" type="slidenum">
              <a:rPr lang="he-IL"/>
              <a:pPr>
                <a:defRPr/>
              </a:pPr>
              <a:t>15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/>
          <a:lstStyle/>
          <a:p>
            <a:pPr algn="ctr"/>
            <a:r>
              <a:rPr lang="he-IL" dirty="0" smtClean="0"/>
              <a:t>טיפוסים לא פרימיטיביים</a:t>
            </a:r>
            <a:endParaRPr lang="en-US" dirty="0" smtClean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719572" y="2564904"/>
            <a:ext cx="7014728" cy="969496"/>
          </a:xfr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r>
              <a:rPr lang="he-IL" sz="1900" b="1" kern="1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900" b="1" kern="1200" dirty="0" err="1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900" b="1" kern="1200" dirty="0">
                <a:latin typeface="Courier New" pitchFamily="49" charset="0"/>
                <a:cs typeface="Courier New" pitchFamily="49" charset="0"/>
              </a:rPr>
              <a:t> = new String("Hello World“);</a:t>
            </a: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  <a:p>
            <a:pPr marL="0" indent="0" algn="l" rtl="0">
              <a:spcBef>
                <a:spcPct val="0"/>
              </a:spcBef>
              <a:buNone/>
            </a:pPr>
            <a:endParaRPr lang="he-IL" sz="1900" b="1" kern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C5831B88-8206-4A5F-88E0-7379B56C372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15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820888" y="1988840"/>
            <a:ext cx="789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CCCC99"/>
              </a:buClr>
              <a:buSzPct val="90000"/>
              <a:buFont typeface="Wingdings" pitchFamily="2" charset="2"/>
              <a:buChar char="n"/>
            </a:pP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דוגמא: הגדרת מחרוזת (</a:t>
            </a:r>
            <a:r>
              <a:rPr lang="en-US" sz="2400" kern="0" dirty="0" smtClean="0">
                <a:solidFill>
                  <a:srgbClr val="000000"/>
                </a:solidFill>
                <a:latin typeface="Arial"/>
                <a:cs typeface="Arial"/>
              </a:rPr>
              <a:t>String</a:t>
            </a:r>
            <a:r>
              <a:rPr lang="he-IL" sz="2400" kern="0" dirty="0" smtClean="0">
                <a:solidFill>
                  <a:srgbClr val="000000"/>
                </a:solidFill>
                <a:latin typeface="Arial"/>
                <a:cs typeface="Arial"/>
              </a:rPr>
              <a:t>):</a:t>
            </a:r>
            <a:endParaRPr lang="he-IL" sz="24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3491880" y="2852936"/>
            <a:ext cx="3852428" cy="42564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" name="Straight Arrow Connector 4"/>
          <p:cNvCxnSpPr>
            <a:stCxn id="2" idx="2"/>
          </p:cNvCxnSpPr>
          <p:nvPr/>
        </p:nvCxnSpPr>
        <p:spPr bwMode="auto">
          <a:xfrm>
            <a:off x="5418094" y="3278584"/>
            <a:ext cx="0" cy="906500"/>
          </a:xfrm>
          <a:prstGeom prst="straightConnector1">
            <a:avLst/>
          </a:prstGeom>
          <a:noFill/>
          <a:ln w="25400">
            <a:solidFill>
              <a:srgbClr val="ABDFFF"/>
            </a:solidFill>
            <a:miter lim="800000"/>
            <a:headEnd/>
            <a:tailEnd type="stealth"/>
          </a:ln>
        </p:spPr>
      </p:cxnSp>
      <p:sp>
        <p:nvSpPr>
          <p:cNvPr id="6" name="TextBox 5"/>
          <p:cNvSpPr txBox="1"/>
          <p:nvPr/>
        </p:nvSpPr>
        <p:spPr>
          <a:xfrm>
            <a:off x="1403648" y="4185084"/>
            <a:ext cx="658873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הגדרת עצם (אובייקט) מטיפוס </a:t>
            </a:r>
            <a:r>
              <a:rPr lang="en-US" dirty="0" smtClean="0">
                <a:cs typeface="+mn-cs"/>
              </a:rPr>
              <a:t>String</a:t>
            </a:r>
            <a:r>
              <a:rPr lang="he-IL" dirty="0" smtClean="0">
                <a:cs typeface="+mn-cs"/>
              </a:rPr>
              <a:t>. נשתמש במילה השמורה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he-IL" dirty="0" smtClean="0">
                <a:cs typeface="+mn-cs"/>
              </a:rPr>
              <a:t> בכל פעם שנרצה לייצר עצם מטיפוס לא פרימיטיבי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707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</a:t>
            </a:r>
            <a:endParaRPr lang="en-US" dirty="0" smtClean="0"/>
          </a:p>
        </p:txBody>
      </p:sp>
      <p:sp>
        <p:nvSpPr>
          <p:cNvPr id="358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מחרוזות הן אובייקט המחזיק אוסף של תווים.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אופרטור שרשור: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algn="l" rtl="0"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/>
              <a:t>is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"1989"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דוגמאות לפונקציות מהמחלקה </a:t>
            </a:r>
            <a:r>
              <a:rPr lang="en-US" sz="2400" dirty="0" smtClean="0"/>
              <a:t>String</a:t>
            </a:r>
            <a:r>
              <a:rPr lang="he-IL" sz="2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he-IL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dirty="0" smtClean="0"/>
              <a:t>	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 smtClean="0"/>
              <a:t>עוד ב-</a:t>
            </a:r>
          </a:p>
          <a:p>
            <a:pPr algn="l" rtl="0"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 smtClean="0">
                <a:hlinkClick r:id="rId3"/>
              </a:rPr>
              <a:t>http://docs.oracle.com/javase/7/docs/api/index.html?java/lang/String.html</a:t>
            </a:r>
            <a:endParaRPr lang="en-US" sz="1800" dirty="0" smtClean="0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9F36B-F575-408C-9BD4-2C21DC53E9D4}" type="slidenum">
              <a:rPr lang="he-IL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9AEA6A0-B863-4F70-8EA2-FF6ACC72122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5846" name="Text Box 5"/>
          <p:cNvSpPr txBox="1">
            <a:spLocks noChangeArrowheads="1"/>
          </p:cNvSpPr>
          <p:nvPr/>
        </p:nvSpPr>
        <p:spPr bwMode="auto">
          <a:xfrm>
            <a:off x="719572" y="3745651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5812680" y="4005080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5812680" y="4317665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5812680" y="4653136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8" grpId="0"/>
      <p:bldP spid="525319" grpId="0"/>
      <p:bldP spid="5253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המרת מחרוזות למספרים</a:t>
            </a:r>
            <a:endParaRPr lang="en-US" dirty="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00200"/>
            <a:ext cx="8147050" cy="2800350"/>
          </a:xfrm>
        </p:spPr>
        <p:txBody>
          <a:bodyPr/>
          <a:lstStyle/>
          <a:p>
            <a:pPr lvl="1" algn="l" rtl="0">
              <a:lnSpc>
                <a:spcPct val="80000"/>
              </a:lnSpc>
            </a:pPr>
            <a:endParaRPr lang="he-IL" sz="2000" b="1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Long.parseLong</a:t>
            </a: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Integer.parseInt</a:t>
            </a: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Short.parseShort</a:t>
            </a: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Byte.parseByte</a:t>
            </a:r>
            <a:endParaRPr lang="he-IL" sz="2000" b="1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Double.parseDouble</a:t>
            </a: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Float.parseFloat</a:t>
            </a:r>
            <a:endParaRPr lang="he-IL" sz="2000" b="1" smtClean="0">
              <a:latin typeface="Courier New" pitchFamily="49" charset="0"/>
              <a:cs typeface="Courier New" pitchFamily="49" charset="0"/>
            </a:endParaRPr>
          </a:p>
          <a:p>
            <a:pPr lvl="1" algn="l" rtl="0">
              <a:lnSpc>
                <a:spcPct val="80000"/>
              </a:lnSpc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Boolean.parseBoolean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46D1A-FB1F-4E10-A68E-03FCD2695574}" type="slidenum">
              <a:rPr lang="he-IL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6EFF27A-E6BD-4202-97BA-63740EF54146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17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83568" y="4365625"/>
            <a:ext cx="6696744" cy="11387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1700" dirty="0"/>
              <a:t>public static void main(String[] </a:t>
            </a:r>
            <a:r>
              <a:rPr lang="en-US" sz="1700" dirty="0" err="1"/>
              <a:t>args</a:t>
            </a:r>
            <a:r>
              <a:rPr lang="en-US" sz="1700" dirty="0"/>
              <a:t>){	</a:t>
            </a:r>
          </a:p>
          <a:p>
            <a:r>
              <a:rPr lang="en-US" sz="1700" dirty="0"/>
              <a:t>	</a:t>
            </a:r>
            <a:r>
              <a:rPr lang="en-US" sz="1700" dirty="0" err="1"/>
              <a:t>int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= </a:t>
            </a:r>
            <a:r>
              <a:rPr lang="en-US" sz="1700" dirty="0" err="1"/>
              <a:t>Integer.parseInt</a:t>
            </a:r>
            <a:r>
              <a:rPr lang="en-US" sz="1700" dirty="0"/>
              <a:t>("1");</a:t>
            </a:r>
          </a:p>
          <a:p>
            <a:r>
              <a:rPr lang="en-US" sz="1700" dirty="0"/>
              <a:t>	double d = </a:t>
            </a:r>
            <a:r>
              <a:rPr lang="en-US" sz="1700" dirty="0" err="1"/>
              <a:t>Double.parseDouble</a:t>
            </a:r>
            <a:r>
              <a:rPr lang="en-US" sz="1700" dirty="0"/>
              <a:t>("-12.45e2");	</a:t>
            </a:r>
          </a:p>
          <a:p>
            <a:r>
              <a:rPr lang="en-US" sz="1700" dirty="0"/>
              <a:t>}</a:t>
            </a:r>
          </a:p>
        </p:txBody>
      </p:sp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7344308" y="4941168"/>
            <a:ext cx="1539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 rtl="0"/>
            <a:r>
              <a:rPr lang="en-US" dirty="0"/>
              <a:t>// d==-1245.0</a:t>
            </a:r>
          </a:p>
        </p:txBody>
      </p:sp>
      <p:sp>
        <p:nvSpPr>
          <p:cNvPr id="527366" name="Rectangle 6"/>
          <p:cNvSpPr>
            <a:spLocks noChangeArrowheads="1"/>
          </p:cNvSpPr>
          <p:nvPr/>
        </p:nvSpPr>
        <p:spPr bwMode="auto">
          <a:xfrm>
            <a:off x="7380312" y="4646613"/>
            <a:ext cx="815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==1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  <p:bldP spid="5273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 איך נדע אילו פקודות קיימות ...?</a:t>
            </a:r>
          </a:p>
        </p:txBody>
      </p:sp>
      <p:sp>
        <p:nvSpPr>
          <p:cNvPr id="39939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FB94C-5B9F-4AB4-8FAC-324F9C619D3F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4488" y="1493838"/>
            <a:ext cx="60960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והתשובה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D5DC7-F51B-47F0-BE0A-555B455AC656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" y="1822450"/>
            <a:ext cx="8259763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מנהלות</a:t>
            </a:r>
          </a:p>
        </p:txBody>
      </p:sp>
      <p:sp>
        <p:nvSpPr>
          <p:cNvPr id="17411" name="מציין מיקום תוכן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14400" y="1808820"/>
            <a:ext cx="7772400" cy="432210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אתר הקורס</a:t>
            </a:r>
            <a:r>
              <a:rPr lang="he-IL" sz="2400" dirty="0" smtClean="0"/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he-IL" sz="2400" dirty="0"/>
              <a:t>	</a:t>
            </a:r>
            <a:r>
              <a:rPr lang="en-US" sz="2400" dirty="0" smtClean="0"/>
              <a:t> http://courses.cs.tau.ac.il/software1/1516a/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endParaRPr lang="he-IL" sz="2400" u="sng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u="sng" dirty="0" smtClean="0"/>
              <a:t>מתרגלים</a:t>
            </a:r>
            <a:r>
              <a:rPr lang="he-IL" sz="2400" u="sng" dirty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ברית </a:t>
            </a:r>
            <a:r>
              <a:rPr lang="he-IL" sz="2200" dirty="0" err="1" smtClean="0"/>
              <a:t>יונגמן</a:t>
            </a:r>
            <a:r>
              <a:rPr lang="he-IL" sz="2200" dirty="0" smtClean="0"/>
              <a:t> (שעת קבלה: שלישי ב-8:00 בתיאום מראש)</a:t>
            </a:r>
            <a:endParaRPr lang="he-IL" sz="2200" dirty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לנה </a:t>
            </a:r>
            <a:r>
              <a:rPr lang="he-IL" sz="2200" dirty="0" err="1" smtClean="0"/>
              <a:t>דנקין</a:t>
            </a:r>
            <a:r>
              <a:rPr lang="he-IL" sz="2200" dirty="0" smtClean="0"/>
              <a:t> (שעת קבלה: רביעי ב-17:00, בתיאום מראש)</a:t>
            </a:r>
            <a:endParaRPr lang="he-IL" sz="2200" dirty="0"/>
          </a:p>
          <a:p>
            <a:pPr eaLnBrk="1" hangingPunct="1">
              <a:lnSpc>
                <a:spcPct val="90000"/>
              </a:lnSpc>
            </a:pP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סביבת המחשוב באוניברסיטה היא </a:t>
            </a:r>
            <a:r>
              <a:rPr lang="en-US" sz="2400" dirty="0" smtClean="0"/>
              <a:t>Linux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u="sng" dirty="0" smtClean="0"/>
              <a:t>תנאי קדם</a:t>
            </a:r>
            <a:r>
              <a:rPr lang="he-IL" sz="2400" dirty="0" smtClean="0"/>
              <a:t>: פתיחת חשבון אישי במחשבי האוניברסיטה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400" dirty="0" smtClean="0"/>
              <a:t>הנחיות לפתיחת חשבון והכרת סביבת העבודה באתר הקורס. </a:t>
            </a:r>
          </a:p>
          <a:p>
            <a:pPr eaLnBrk="1" hangingPunct="1"/>
            <a:endParaRPr lang="he-IL" sz="2400" dirty="0" smtClean="0"/>
          </a:p>
          <a:p>
            <a:pPr eaLnBrk="1" hangingPunct="1"/>
            <a:endParaRPr lang="he-IL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773974D-F9D8-49B8-A340-2303F3D97F65}" type="slidenum">
              <a:rPr lang="he-IL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192E6766-04CF-4C40-B09B-D4938D7C7DF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</a:t>
            </a:fld>
            <a:endParaRPr lang="en-US" sz="1000" dirty="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מערכים בקצרה</a:t>
            </a:r>
            <a:endParaRPr lang="en-US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97800" cy="488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e-IL" sz="2400" dirty="0" smtClean="0"/>
              <a:t>מבנה נתונים פשוט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אוסף של פריטים מאותו טיפוס</a:t>
            </a:r>
          </a:p>
          <a:p>
            <a:pPr lvl="1">
              <a:lnSpc>
                <a:spcPct val="90000"/>
              </a:lnSpc>
            </a:pPr>
            <a:r>
              <a:rPr lang="he-IL" sz="2400" dirty="0" smtClean="0"/>
              <a:t>גישה באמצעות אינדקס</a:t>
            </a:r>
          </a:p>
          <a:p>
            <a:pPr>
              <a:lnSpc>
                <a:spcPct val="90000"/>
              </a:lnSpc>
            </a:pPr>
            <a:r>
              <a:rPr lang="he-IL" sz="2400" dirty="0" smtClean="0"/>
              <a:t>נשתמש ב [] לציין טיפוס מסוג מערך.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he-IL" dirty="0" smtClean="0"/>
              <a:t>מערך של </a:t>
            </a:r>
            <a:r>
              <a:rPr lang="en-US" dirty="0" smtClean="0"/>
              <a:t>int</a:t>
            </a:r>
            <a:r>
              <a:rPr lang="he-IL" dirty="0" smtClean="0"/>
              <a:t> בשם </a:t>
            </a:r>
            <a:r>
              <a:rPr lang="en-US" dirty="0" smtClean="0"/>
              <a:t>odds</a:t>
            </a:r>
            <a:r>
              <a:rPr lang="he-IL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he-IL" dirty="0" smtClean="0"/>
          </a:p>
          <a:p>
            <a:pPr>
              <a:lnSpc>
                <a:spcPct val="90000"/>
              </a:lnSpc>
            </a:pPr>
            <a:endParaRPr lang="he-IL" sz="2400" dirty="0" smtClean="0"/>
          </a:p>
          <a:p>
            <a:pPr>
              <a:lnSpc>
                <a:spcPct val="90000"/>
              </a:lnSpc>
            </a:pPr>
            <a:r>
              <a:rPr lang="he-IL" sz="2400" dirty="0" smtClean="0"/>
              <a:t>הרחבה על מערכים בתרגול הבא</a:t>
            </a:r>
            <a:endParaRPr lang="en-US" sz="2400" dirty="0" smtClean="0"/>
          </a:p>
        </p:txBody>
      </p:sp>
      <p:sp>
        <p:nvSpPr>
          <p:cNvPr id="2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22086B-05C1-47D4-B364-0E96FF90FAC0}" type="slidenum">
              <a:rPr lang="he-IL"/>
              <a:pPr>
                <a:defRPr/>
              </a:pPr>
              <a:t>20</a:t>
            </a:fld>
            <a:endParaRPr lang="en-US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49590" y="3255348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int[] odds = new int[8];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373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805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5237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56689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1007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9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5325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11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9643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13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7396163" y="4473575"/>
            <a:ext cx="431800" cy="6127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cs typeface="Arial" charset="0"/>
              </a:rPr>
              <a:t>15</a:t>
            </a:r>
          </a:p>
        </p:txBody>
      </p:sp>
      <p:sp>
        <p:nvSpPr>
          <p:cNvPr id="44045" name="Text Box 13" descr="‎30%‎"/>
          <p:cNvSpPr txBox="1">
            <a:spLocks noChangeArrowheads="1"/>
          </p:cNvSpPr>
          <p:nvPr/>
        </p:nvSpPr>
        <p:spPr bwMode="auto">
          <a:xfrm>
            <a:off x="5311775" y="5378450"/>
            <a:ext cx="1854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>
                <a:latin typeface="Garamond" pitchFamily="18" charset="0"/>
                <a:cs typeface="Arial" charset="0"/>
              </a:rPr>
              <a:t>odds.length == 8</a:t>
            </a:r>
          </a:p>
        </p:txBody>
      </p:sp>
      <p:sp>
        <p:nvSpPr>
          <p:cNvPr id="44046" name="Text Box 14" descr="‎30%‎"/>
          <p:cNvSpPr txBox="1">
            <a:spLocks noChangeArrowheads="1"/>
          </p:cNvSpPr>
          <p:nvPr/>
        </p:nvSpPr>
        <p:spPr bwMode="auto">
          <a:xfrm>
            <a:off x="44196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0</a:t>
            </a:r>
          </a:p>
        </p:txBody>
      </p:sp>
      <p:sp>
        <p:nvSpPr>
          <p:cNvPr id="44047" name="Text Box 15" descr="‎30%‎"/>
          <p:cNvSpPr txBox="1">
            <a:spLocks noChangeArrowheads="1"/>
          </p:cNvSpPr>
          <p:nvPr/>
        </p:nvSpPr>
        <p:spPr bwMode="auto">
          <a:xfrm>
            <a:off x="4851400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1</a:t>
            </a:r>
          </a:p>
        </p:txBody>
      </p:sp>
      <p:sp>
        <p:nvSpPr>
          <p:cNvPr id="44048" name="Text Box 16" descr="‎30%‎"/>
          <p:cNvSpPr txBox="1">
            <a:spLocks noChangeArrowheads="1"/>
          </p:cNvSpPr>
          <p:nvPr/>
        </p:nvSpPr>
        <p:spPr bwMode="auto">
          <a:xfrm>
            <a:off x="5283200" y="4049713"/>
            <a:ext cx="3111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2</a:t>
            </a:r>
          </a:p>
        </p:txBody>
      </p:sp>
      <p:sp>
        <p:nvSpPr>
          <p:cNvPr id="44049" name="Text Box 17" descr="‎30%‎"/>
          <p:cNvSpPr txBox="1">
            <a:spLocks noChangeArrowheads="1"/>
          </p:cNvSpPr>
          <p:nvPr/>
        </p:nvSpPr>
        <p:spPr bwMode="auto">
          <a:xfrm>
            <a:off x="5738813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3</a:t>
            </a:r>
          </a:p>
        </p:txBody>
      </p:sp>
      <p:sp>
        <p:nvSpPr>
          <p:cNvPr id="44050" name="Text Box 18" descr="‎30%‎"/>
          <p:cNvSpPr txBox="1">
            <a:spLocks noChangeArrowheads="1"/>
          </p:cNvSpPr>
          <p:nvPr/>
        </p:nvSpPr>
        <p:spPr bwMode="auto">
          <a:xfrm>
            <a:off x="61483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4</a:t>
            </a:r>
          </a:p>
        </p:txBody>
      </p:sp>
      <p:sp>
        <p:nvSpPr>
          <p:cNvPr id="44051" name="Text Box 19" descr="‎30%‎"/>
          <p:cNvSpPr txBox="1">
            <a:spLocks noChangeArrowheads="1"/>
          </p:cNvSpPr>
          <p:nvPr/>
        </p:nvSpPr>
        <p:spPr bwMode="auto">
          <a:xfrm>
            <a:off x="65801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5</a:t>
            </a:r>
          </a:p>
        </p:txBody>
      </p:sp>
      <p:sp>
        <p:nvSpPr>
          <p:cNvPr id="44052" name="Text Box 20" descr="‎30%‎"/>
          <p:cNvSpPr txBox="1">
            <a:spLocks noChangeArrowheads="1"/>
          </p:cNvSpPr>
          <p:nvPr/>
        </p:nvSpPr>
        <p:spPr bwMode="auto">
          <a:xfrm>
            <a:off x="6988175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6</a:t>
            </a:r>
          </a:p>
        </p:txBody>
      </p:sp>
      <p:sp>
        <p:nvSpPr>
          <p:cNvPr id="44053" name="Text Box 21" descr="‎30%‎"/>
          <p:cNvSpPr txBox="1">
            <a:spLocks noChangeArrowheads="1"/>
          </p:cNvSpPr>
          <p:nvPr/>
        </p:nvSpPr>
        <p:spPr bwMode="auto">
          <a:xfrm>
            <a:off x="7443788" y="4041775"/>
            <a:ext cx="311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cs typeface="Arial" charset="0"/>
              </a:rPr>
              <a:t>7</a:t>
            </a:r>
          </a:p>
        </p:txBody>
      </p:sp>
      <p:sp>
        <p:nvSpPr>
          <p:cNvPr id="44054" name="AutoShape 22" descr="‎30%‎"/>
          <p:cNvSpPr>
            <a:spLocks/>
          </p:cNvSpPr>
          <p:nvPr/>
        </p:nvSpPr>
        <p:spPr bwMode="auto">
          <a:xfrm rot="5400000">
            <a:off x="5951538" y="3538538"/>
            <a:ext cx="287337" cy="3455987"/>
          </a:xfrm>
          <a:prstGeom prst="rightBrace">
            <a:avLst>
              <a:gd name="adj1" fmla="val 10023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he-IL"/>
          </a:p>
        </p:txBody>
      </p:sp>
      <p:sp>
        <p:nvSpPr>
          <p:cNvPr id="44055" name="Text Box 23" descr="‎30%‎"/>
          <p:cNvSpPr txBox="1">
            <a:spLocks noChangeArrowheads="1"/>
          </p:cNvSpPr>
          <p:nvPr/>
        </p:nvSpPr>
        <p:spPr bwMode="auto">
          <a:xfrm>
            <a:off x="1820863" y="4041775"/>
            <a:ext cx="20304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e-IL">
                <a:cs typeface="Arial" charset="0"/>
              </a:rPr>
              <a:t>אינדקס (מתחיל מ-0)</a:t>
            </a:r>
            <a:endParaRPr lang="en-US">
              <a:cs typeface="Arial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3816350" y="4221163"/>
            <a:ext cx="587375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000" tIns="46800" rIns="90000" bIns="46800"/>
          <a:lstStyle/>
          <a:p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64431" y="5192474"/>
            <a:ext cx="1159292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reference</a:t>
            </a:r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976027" y="488654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8" name="מחבר מעוקל 7"/>
          <p:cNvCxnSpPr/>
          <p:nvPr/>
        </p:nvCxnSpPr>
        <p:spPr bwMode="auto">
          <a:xfrm flipV="1">
            <a:off x="2051720" y="4779962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מערכים</a:t>
            </a:r>
            <a:endParaRPr lang="he-IL" dirty="0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168860"/>
            <a:ext cx="8053245" cy="3240360"/>
          </a:xfrm>
        </p:spPr>
      </p:pic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05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22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63600" y="1955879"/>
            <a:ext cx="7848600" cy="194117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7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2280002"/>
            <a:ext cx="1836204" cy="252028"/>
          </a:xfrm>
          <a:prstGeom prst="roundRect">
            <a:avLst/>
          </a:prstGeom>
          <a:noFill/>
          <a:ln w="25400">
            <a:solidFill>
              <a:srgbClr val="ABD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9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4473116"/>
            <a:ext cx="4140460" cy="646331"/>
          </a:xfrm>
          <a:prstGeom prst="rect">
            <a:avLst/>
          </a:prstGeom>
          <a:noFill/>
          <a:ln w="25400">
            <a:solidFill>
              <a:srgbClr val="ABDFFF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מערך המכיל את הארגומנטים שהועברו לתוכנית עם הרצתה.</a:t>
            </a:r>
            <a:endParaRPr lang="en-US" dirty="0" smtClean="0">
              <a:cs typeface="+mn-cs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08204" y="2384884"/>
            <a:ext cx="1116124" cy="2088232"/>
            <a:chOff x="971600" y="4617132"/>
            <a:chExt cx="1116124" cy="2088232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>
              <a:off x="2087724" y="4617132"/>
              <a:ext cx="0" cy="2088232"/>
            </a:xfrm>
            <a:prstGeom prst="straightConnector1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stealth"/>
            </a:ln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971600" y="4617132"/>
              <a:ext cx="1116124" cy="0"/>
            </a:xfrm>
            <a:prstGeom prst="line">
              <a:avLst/>
            </a:prstGeom>
            <a:noFill/>
            <a:ln w="25400">
              <a:solidFill>
                <a:srgbClr val="ABDFFF"/>
              </a:solidFill>
              <a:miter lim="800000"/>
              <a:headEnd/>
              <a:tailEnd type="none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העברת ארגומנטים לתכנית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808820"/>
            <a:ext cx="7772400" cy="2484437"/>
          </a:xfrm>
        </p:spPr>
        <p:txBody>
          <a:bodyPr/>
          <a:lstStyle/>
          <a:p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כיצד מעבירים ארגומנטים לתוכנית? 2 דרכים אפשריות:</a:t>
            </a:r>
          </a:p>
          <a:p>
            <a:pPr lvl="1"/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command line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he-I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Eclipse</a:t>
            </a:r>
            <a:r>
              <a:rPr lang="he-IL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Run Configurations </a:t>
            </a:r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Arguments  </a:t>
            </a:r>
            <a:endParaRPr lang="en-US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272CF-C8E2-4F9F-8C56-7B4DB62ED65D}" type="slidenum">
              <a:rPr lang="he-IL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4608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580" y="2384884"/>
            <a:ext cx="4968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791580" y="4617132"/>
            <a:ext cx="6120680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 {  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[0] + "\t");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- 1]);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 eaLnBrk="0" hangingPunct="0">
              <a:buClr>
                <a:schemeClr val="folHlink"/>
              </a:buClr>
              <a:buSzPct val="90000"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4268" y="5481228"/>
            <a:ext cx="190821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cs typeface="+mn-cs"/>
              </a:rPr>
              <a:t>מהו פלט התוכנית בדוגמא הזו?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433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e-IL" sz="3200" smtClean="0"/>
              <a:t>כתוב תוכנית שמקבלת תו כארגומנט ומדפיסה: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</a:t>
            </a:r>
          </a:p>
          <a:p>
            <a:pPr lvl="1">
              <a:lnSpc>
                <a:spcPct val="80000"/>
              </a:lnSpc>
            </a:pPr>
            <a:r>
              <a:rPr lang="he-IL" sz="3200" smtClean="0"/>
              <a:t>את התו העוקב לו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24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863600" y="3644900"/>
            <a:ext cx="7920038" cy="1555750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c1 = (</a:t>
            </a:r>
            <a:r>
              <a:rPr lang="en-US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)(c + 1);</a:t>
            </a:r>
          </a:p>
          <a:p>
            <a:pPr algn="l" rtl="0"/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 + </a:t>
            </a:r>
            <a:r>
              <a:rPr lang="en-US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"\t"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c1);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772400" cy="774923"/>
          </a:xfrm>
        </p:spPr>
        <p:txBody>
          <a:bodyPr/>
          <a:lstStyle/>
          <a:p>
            <a:r>
              <a:rPr lang="he-IL" dirty="0" smtClean="0"/>
              <a:t>תווים מיוחדים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2000" b="1" dirty="0"/>
              <a:t>Escape Sequences</a:t>
            </a:r>
            <a:endParaRPr lang="en-US" dirty="0" smtClean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C1A3B-F008-474D-A6EC-2DB237D03F92}" type="slidenum">
              <a:rPr lang="he-IL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0A2F070F-B4A1-4F86-9A9A-15DBCE71881B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25</a:t>
            </a:fld>
            <a:endParaRPr lang="en-US" sz="1000">
              <a:latin typeface="Arial" pitchFamily="34" charset="0"/>
              <a:cs typeface="+mn-cs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5300444"/>
              </p:ext>
            </p:extLst>
          </p:nvPr>
        </p:nvGraphicFramePr>
        <p:xfrm>
          <a:off x="899592" y="1664804"/>
          <a:ext cx="8064896" cy="3060340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419469"/>
                <a:gridCol w="5645427"/>
              </a:tblGrid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Escape Sequence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Description</a:t>
                      </a:r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\t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Tab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/>
                        <a:t>\n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Newline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7751">
                <a:tc>
                  <a:txBody>
                    <a:bodyPr/>
                    <a:lstStyle/>
                    <a:p>
                      <a:pPr algn="l" rtl="0"/>
                      <a:r>
                        <a:rPr lang="en-US" sz="1800"/>
                        <a:t>\r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Carriage return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500379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\’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Single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432048"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\”</a:t>
                      </a:r>
                      <a:endParaRPr lang="he-IL" sz="1800" dirty="0"/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Double quote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  <a:tr h="376909">
                <a:tc>
                  <a:txBody>
                    <a:bodyPr/>
                    <a:lstStyle/>
                    <a:p>
                      <a:pPr algn="l" rtl="0"/>
                      <a:r>
                        <a:rPr lang="he-IL" sz="1800" dirty="0"/>
                        <a:t>\\</a:t>
                      </a:r>
                    </a:p>
                  </a:txBody>
                  <a:tcPr marL="21888" marR="21888" marT="21888" marB="21888" anchor="ctr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dirty="0" smtClean="0"/>
                        <a:t>Backslash</a:t>
                      </a:r>
                      <a:endParaRPr lang="en-US" sz="1800" dirty="0"/>
                    </a:p>
                  </a:txBody>
                  <a:tcPr marL="21888" marR="21888" marT="21888" marB="2188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390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2230438"/>
          </a:xfrm>
        </p:spPr>
        <p:txBody>
          <a:bodyPr/>
          <a:lstStyle/>
          <a:p>
            <a:r>
              <a:rPr lang="he-IL" sz="2000" smtClean="0"/>
              <a:t>כתוב תוכנית המקבלת  תו מ- </a:t>
            </a:r>
            <a:r>
              <a:rPr lang="en-US" sz="2000" smtClean="0"/>
              <a:t>{a,b,...,z}</a:t>
            </a:r>
            <a:r>
              <a:rPr lang="he-IL" sz="2000" smtClean="0"/>
              <a:t> ומדפיסה את ה- </a:t>
            </a:r>
            <a:r>
              <a:rPr lang="en-US" sz="2000" smtClean="0"/>
              <a:t>Uppercase</a:t>
            </a:r>
            <a:r>
              <a:rPr lang="he-IL" sz="2000" smtClean="0"/>
              <a:t> שלו</a:t>
            </a:r>
          </a:p>
          <a:p>
            <a:endParaRPr lang="he-IL" sz="2000" smtClean="0"/>
          </a:p>
          <a:p>
            <a:r>
              <a:rPr lang="he-IL" sz="2000" smtClean="0"/>
              <a:t>נחשב את המיקום של התו ב </a:t>
            </a:r>
            <a:r>
              <a:rPr lang="en-US" sz="2000" smtClean="0"/>
              <a:t>abc</a:t>
            </a:r>
            <a:r>
              <a:rPr lang="he-IL" sz="2000" smtClean="0"/>
              <a:t> ונמיר אותו לאותו תו (אותו מיקום)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he-IL" sz="2000" smtClean="0"/>
              <a:t>ב </a:t>
            </a:r>
            <a:r>
              <a:rPr lang="en-US" sz="2000" smtClean="0"/>
              <a:t>ABC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3221A4-AA86-4BEA-A233-1A135587CA85}" type="slidenum">
              <a:rPr lang="he-IL"/>
              <a:pPr>
                <a:defRPr/>
              </a:pPr>
              <a:t>26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FA67E7A2-115B-4EC4-88FF-46739C5C8F2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26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684213" y="3502025"/>
            <a:ext cx="8101012" cy="1311275"/>
          </a:xfrm>
          <a:prstGeom prst="rect">
            <a:avLst/>
          </a:prstGeom>
          <a:noFill/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[0].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2000" b="1" dirty="0" err="1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(c – 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0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7785100" y="3502025"/>
            <a:ext cx="985837" cy="26352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he-IL" sz="1100" dirty="0"/>
              <a:t>פתרון א':</a:t>
            </a:r>
            <a:endParaRPr lang="en-US" sz="11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דרכים נוספות?</a:t>
            </a:r>
          </a:p>
        </p:txBody>
      </p:sp>
      <p:sp>
        <p:nvSpPr>
          <p:cNvPr id="5222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B26AD-FEB9-4AE5-950A-A52C8513AA08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2638" y="2078038"/>
            <a:ext cx="56483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מחרוזות ותווים</a:t>
            </a:r>
            <a:endParaRPr lang="en-US" dirty="0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144588"/>
          </a:xfrm>
        </p:spPr>
        <p:txBody>
          <a:bodyPr/>
          <a:lstStyle/>
          <a:p>
            <a:r>
              <a:rPr lang="he-IL" sz="2000" dirty="0" smtClean="0"/>
              <a:t>בעזרת </a:t>
            </a:r>
            <a:r>
              <a:rPr lang="en-US" sz="2000" dirty="0" err="1" smtClean="0"/>
              <a:t>String.toUpperCase</a:t>
            </a:r>
            <a:r>
              <a:rPr lang="en-US" sz="2000" dirty="0" smtClean="0"/>
              <a:t>()</a:t>
            </a:r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endParaRPr lang="he-IL" sz="2000" dirty="0" smtClean="0"/>
          </a:p>
          <a:p>
            <a:r>
              <a:rPr lang="he-IL" sz="2000" dirty="0" smtClean="0"/>
              <a:t>בעזרת </a:t>
            </a:r>
            <a:r>
              <a:rPr lang="en-US" sz="2000" dirty="0" err="1" smtClean="0"/>
              <a:t>Character.toUpperCase</a:t>
            </a:r>
            <a:r>
              <a:rPr lang="en-US" sz="2000" dirty="0" smtClean="0"/>
              <a:t>()</a:t>
            </a:r>
          </a:p>
        </p:txBody>
      </p:sp>
      <p:sp>
        <p:nvSpPr>
          <p:cNvPr id="1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D6F8A-B595-4263-B5C1-90186A22C12E}" type="slidenum">
              <a:rPr lang="he-IL"/>
              <a:pPr>
                <a:defRPr/>
              </a:pPr>
              <a:t>28</a:t>
            </a:fld>
            <a:endParaRPr lang="en-US"/>
          </a:p>
        </p:txBody>
      </p:sp>
      <p:sp>
        <p:nvSpPr>
          <p:cNvPr id="13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3BEDEE7A-4842-46CB-8CA6-B4DF1D099764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28</a:t>
            </a:fld>
            <a:endParaRPr lang="en-US" sz="1000">
              <a:latin typeface="Arial" pitchFamily="34" charset="0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84213" y="3933056"/>
            <a:ext cx="8110301" cy="1321569"/>
            <a:chOff x="684213" y="3933056"/>
            <a:chExt cx="8110301" cy="1321569"/>
          </a:xfrm>
        </p:grpSpPr>
        <p:sp>
          <p:nvSpPr>
            <p:cNvPr id="54279" name="Text Box 11"/>
            <p:cNvSpPr txBox="1">
              <a:spLocks noChangeArrowheads="1"/>
            </p:cNvSpPr>
            <p:nvPr/>
          </p:nvSpPr>
          <p:spPr bwMode="auto">
            <a:xfrm>
              <a:off x="684213" y="3943350"/>
              <a:ext cx="8101012" cy="13112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char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c =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charAt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(0);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Character.toUpperCase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(c));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0" name="Text Box 12"/>
            <p:cNvSpPr txBox="1">
              <a:spLocks noChangeArrowheads="1"/>
            </p:cNvSpPr>
            <p:nvPr/>
          </p:nvSpPr>
          <p:spPr bwMode="auto">
            <a:xfrm>
              <a:off x="7848364" y="3933056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/>
                <a:t>פתרון ג':</a:t>
              </a:r>
              <a:endParaRPr lang="en-US" sz="11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2024844"/>
            <a:ext cx="8110946" cy="1006475"/>
            <a:chOff x="683568" y="2024844"/>
            <a:chExt cx="8110946" cy="1006475"/>
          </a:xfrm>
        </p:grpSpPr>
        <p:sp>
          <p:nvSpPr>
            <p:cNvPr id="54281" name="Text Box 8"/>
            <p:cNvSpPr txBox="1">
              <a:spLocks noChangeArrowheads="1"/>
            </p:cNvSpPr>
            <p:nvPr/>
          </p:nvSpPr>
          <p:spPr bwMode="auto">
            <a:xfrm>
              <a:off x="683568" y="2024844"/>
              <a:ext cx="8101012" cy="1006475"/>
            </a:xfrm>
            <a:prstGeom prst="rect">
              <a:avLst/>
            </a:prstGeom>
            <a:noFill/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rtl="0"/>
              <a:r>
                <a:rPr lang="en-US" sz="2000" b="1" dirty="0">
                  <a:solidFill>
                    <a:srgbClr val="800080"/>
                  </a:solidFill>
                  <a:latin typeface="Courier New" pitchFamily="49" charset="0"/>
                  <a:cs typeface="Courier New" pitchFamily="49" charset="0"/>
                </a:rPr>
                <a:t>public static void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main(String[]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){	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System.</a:t>
              </a:r>
              <a:r>
                <a:rPr lang="en-US" sz="2000" b="1" dirty="0" err="1">
                  <a:solidFill>
                    <a:srgbClr val="0066CC"/>
                  </a:solidFill>
                  <a:latin typeface="Courier New" pitchFamily="49" charset="0"/>
                  <a:cs typeface="Courier New" pitchFamily="49" charset="0"/>
                </a:rPr>
                <a:t>out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.println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 (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args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[0].</a:t>
              </a:r>
              <a:r>
                <a:rPr lang="en-US" sz="2000" b="1" dirty="0" err="1">
                  <a:latin typeface="Courier New" pitchFamily="49" charset="0"/>
                  <a:cs typeface="Courier New" pitchFamily="49" charset="0"/>
                </a:rPr>
                <a:t>toUpperCase</a:t>
              </a:r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());</a:t>
              </a:r>
            </a:p>
            <a:p>
              <a:pPr algn="l" rtl="0"/>
              <a:r>
                <a:rPr lang="en-US" sz="2000" b="1" dirty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4282" name="Text Box 9"/>
            <p:cNvSpPr txBox="1">
              <a:spLocks noChangeArrowheads="1"/>
            </p:cNvSpPr>
            <p:nvPr/>
          </p:nvSpPr>
          <p:spPr bwMode="auto">
            <a:xfrm>
              <a:off x="7848364" y="2024844"/>
              <a:ext cx="946150" cy="263525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he-IL" sz="1100" dirty="0"/>
                <a:t>פתרון ב':</a:t>
              </a:r>
              <a:endParaRPr lang="en-US" sz="11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AFA9-D9B0-4567-A814-DC546E197FBB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563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0538" y="1931988"/>
            <a:ext cx="6057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he-IL" dirty="0" smtClean="0"/>
              <a:t>עוד מנהלות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he-IL" sz="2400" dirty="0" smtClean="0"/>
              <a:t>נוהל הגשת תרגילים (פרטים מלאים ב</a:t>
            </a:r>
            <a:r>
              <a:rPr lang="he-IL" sz="2400" dirty="0" smtClean="0">
                <a:hlinkClick r:id="rId6"/>
              </a:rPr>
              <a:t>אתר</a:t>
            </a:r>
            <a:r>
              <a:rPr lang="he-IL" sz="2400" dirty="0" smtClean="0"/>
              <a:t>)</a:t>
            </a:r>
          </a:p>
          <a:p>
            <a:pPr lvl="1"/>
            <a:r>
              <a:rPr lang="he-IL" sz="2400" dirty="0" smtClean="0"/>
              <a:t>מועד ההגשה</a:t>
            </a:r>
          </a:p>
          <a:p>
            <a:pPr lvl="1"/>
            <a:r>
              <a:rPr lang="he-IL" sz="2400" dirty="0" smtClean="0"/>
              <a:t>שיטת חישוב הציון (85 מבחן + 15 תרגילים)</a:t>
            </a:r>
          </a:p>
          <a:p>
            <a:pPr lvl="1"/>
            <a:r>
              <a:rPr lang="he-IL" sz="2400" dirty="0" smtClean="0"/>
              <a:t>הגשה באיחור</a:t>
            </a:r>
          </a:p>
          <a:p>
            <a:pPr lvl="1"/>
            <a:r>
              <a:rPr lang="he-IL" sz="2400" dirty="0" smtClean="0"/>
              <a:t>הגשה דרך ה- </a:t>
            </a:r>
            <a:r>
              <a:rPr lang="en-US" sz="2400" dirty="0" err="1" smtClean="0"/>
              <a:t>moodle</a:t>
            </a:r>
            <a:endParaRPr lang="he-IL" sz="2400" dirty="0" smtClean="0"/>
          </a:p>
          <a:p>
            <a:pPr lvl="1"/>
            <a:r>
              <a:rPr lang="he-IL" sz="2400" dirty="0" smtClean="0"/>
              <a:t>פורום הקורס (גם ב-</a:t>
            </a:r>
            <a:r>
              <a:rPr lang="en-US" sz="2400" dirty="0" err="1" smtClean="0"/>
              <a:t>moodle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הגשת תרגיל מספר 1</a:t>
            </a:r>
          </a:p>
          <a:p>
            <a:pPr lvl="1"/>
            <a:r>
              <a:rPr lang="he-IL" sz="2400" dirty="0" smtClean="0"/>
              <a:t>ביום ה' הבא</a:t>
            </a:r>
          </a:p>
          <a:p>
            <a:pPr lvl="1"/>
            <a:r>
              <a:rPr lang="he-IL" sz="2400" dirty="0" smtClean="0"/>
              <a:t>פרטים באתר</a:t>
            </a:r>
          </a:p>
          <a:p>
            <a:pPr lvl="1"/>
            <a:r>
              <a:rPr lang="he-IL" sz="2400" dirty="0" smtClean="0"/>
              <a:t>יש להגיש את קבצי הקוד עם סיומת </a:t>
            </a:r>
            <a:r>
              <a:rPr lang="en-US" sz="2400" dirty="0" smtClean="0"/>
              <a:t>java</a:t>
            </a:r>
            <a:r>
              <a:rPr lang="he-IL" sz="2400" dirty="0" smtClean="0"/>
              <a:t> ולא קבצי </a:t>
            </a:r>
            <a:r>
              <a:rPr lang="en-US" sz="2400" dirty="0" smtClean="0"/>
              <a:t>class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המרת טיפוסים פרימיטיביים</a:t>
            </a:r>
            <a:endParaRPr lang="en-US" smtClean="0"/>
          </a:p>
        </p:txBody>
      </p:sp>
      <p:sp>
        <p:nvSpPr>
          <p:cNvPr id="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41902-3334-4DE5-8081-B0DD70A3A2D7}" type="slidenum">
              <a:rPr lang="he-IL"/>
              <a:pPr>
                <a:defRPr/>
              </a:pPr>
              <a:t>30</a:t>
            </a:fld>
            <a:endParaRPr lang="en-US"/>
          </a:p>
        </p:txBody>
      </p:sp>
      <p:sp>
        <p:nvSpPr>
          <p:cNvPr id="14" name="מציין מיקום של מספר שקופית 5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E5C1135-FBBA-4C12-A092-70E3258097E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30</a:t>
            </a:fld>
            <a:endParaRPr lang="en-US" sz="1000">
              <a:latin typeface="Arial" pitchFamily="34" charset="0"/>
              <a:cs typeface="+mn-cs"/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827088" y="1844675"/>
            <a:ext cx="79200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public static 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long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l = 2000000000+2000000000;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</a:t>
            </a:r>
            <a:r>
              <a:rPr lang="en-US" b="1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/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    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 = (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1.99999999;   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(5/2);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(float) 5/2;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 = 5 / (float)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a = 2;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a*a;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719138" y="5559425"/>
            <a:ext cx="8101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r>
              <a:rPr lang="he-IL" sz="2000">
                <a:cs typeface="Times New Roman" pitchFamily="18" charset="0"/>
              </a:rPr>
              <a:t>עוד על המרות ב-</a:t>
            </a:r>
            <a:r>
              <a:rPr lang="he-IL" sz="2000"/>
              <a:t> </a:t>
            </a:r>
            <a:endParaRPr lang="en-US" sz="2000"/>
          </a:p>
          <a:p>
            <a:pPr algn="l" rtl="0"/>
            <a:r>
              <a:rPr lang="en-US" sz="2000">
                <a:hlinkClick r:id="rId4"/>
              </a:rPr>
              <a:t>http://java.sun.com/docs/books/jls/third_edition/html/conversions.html</a:t>
            </a:r>
            <a:endParaRPr lang="en-US" sz="2000"/>
          </a:p>
        </p:txBody>
      </p:sp>
      <p:pic>
        <p:nvPicPr>
          <p:cNvPr id="523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5596" y="4473116"/>
            <a:ext cx="7207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3270" name="Text Box 6"/>
          <p:cNvSpPr txBox="1">
            <a:spLocks noChangeArrowheads="1"/>
          </p:cNvSpPr>
          <p:nvPr/>
        </p:nvSpPr>
        <p:spPr bwMode="auto">
          <a:xfrm>
            <a:off x="3959225" y="4618038"/>
            <a:ext cx="507682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700" dirty="0"/>
              <a:t>// compilation error: cannot convert from </a:t>
            </a:r>
            <a:r>
              <a:rPr lang="en-US" sz="1700" dirty="0" err="1"/>
              <a:t>int</a:t>
            </a:r>
            <a:r>
              <a:rPr lang="en-US" sz="1700" dirty="0"/>
              <a:t> to short</a:t>
            </a:r>
          </a:p>
        </p:txBody>
      </p:sp>
      <p:sp>
        <p:nvSpPr>
          <p:cNvPr id="523271" name="Text Box 7"/>
          <p:cNvSpPr txBox="1">
            <a:spLocks noChangeArrowheads="1"/>
          </p:cNvSpPr>
          <p:nvPr/>
        </p:nvSpPr>
        <p:spPr bwMode="auto">
          <a:xfrm>
            <a:off x="4787900" y="30702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2" name="Text Box 8"/>
          <p:cNvSpPr txBox="1">
            <a:spLocks noChangeArrowheads="1"/>
          </p:cNvSpPr>
          <p:nvPr/>
        </p:nvSpPr>
        <p:spPr bwMode="auto">
          <a:xfrm>
            <a:off x="4787900" y="3351213"/>
            <a:ext cx="12239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  <p:sp>
        <p:nvSpPr>
          <p:cNvPr id="523273" name="Text Box 9"/>
          <p:cNvSpPr txBox="1">
            <a:spLocks noChangeArrowheads="1"/>
          </p:cNvSpPr>
          <p:nvPr/>
        </p:nvSpPr>
        <p:spPr bwMode="auto">
          <a:xfrm>
            <a:off x="4787900" y="3638550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4" name="Text Box 10"/>
          <p:cNvSpPr txBox="1">
            <a:spLocks noChangeArrowheads="1"/>
          </p:cNvSpPr>
          <p:nvPr/>
        </p:nvSpPr>
        <p:spPr bwMode="auto">
          <a:xfrm>
            <a:off x="4787900" y="39274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2.5</a:t>
            </a:r>
          </a:p>
        </p:txBody>
      </p:sp>
      <p:sp>
        <p:nvSpPr>
          <p:cNvPr id="523275" name="Text Box 11"/>
          <p:cNvSpPr txBox="1">
            <a:spLocks noChangeArrowheads="1"/>
          </p:cNvSpPr>
          <p:nvPr/>
        </p:nvSpPr>
        <p:spPr bwMode="auto">
          <a:xfrm>
            <a:off x="6443663" y="2162175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l == -294967296</a:t>
            </a:r>
          </a:p>
        </p:txBody>
      </p:sp>
      <p:sp>
        <p:nvSpPr>
          <p:cNvPr id="523276" name="Text Box 12"/>
          <p:cNvSpPr txBox="1">
            <a:spLocks noChangeArrowheads="1"/>
          </p:cNvSpPr>
          <p:nvPr/>
        </p:nvSpPr>
        <p:spPr bwMode="auto">
          <a:xfrm>
            <a:off x="6445250" y="2451100"/>
            <a:ext cx="1042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i</a:t>
            </a:r>
            <a:r>
              <a:rPr lang="en-US" dirty="0"/>
              <a:t> == 1</a:t>
            </a:r>
          </a:p>
        </p:txBody>
      </p:sp>
      <p:sp>
        <p:nvSpPr>
          <p:cNvPr id="523277" name="Text Box 13"/>
          <p:cNvSpPr txBox="1">
            <a:spLocks noChangeArrowheads="1"/>
          </p:cNvSpPr>
          <p:nvPr/>
        </p:nvSpPr>
        <p:spPr bwMode="auto">
          <a:xfrm>
            <a:off x="6443663" y="2738438"/>
            <a:ext cx="104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/>
              <a:t>// f ==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0" grpId="0"/>
      <p:bldP spid="523271" grpId="0"/>
      <p:bldP spid="523272" grpId="0"/>
      <p:bldP spid="523273" grpId="0"/>
      <p:bldP spid="523274" grpId="0"/>
      <p:bldP spid="523275" grpId="0"/>
      <p:bldP spid="523276" grpId="0"/>
      <p:bldP spid="5232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31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he-IL" smtClean="0"/>
              <a:t>סביבת פיתוח והרצה ל</a:t>
            </a:r>
            <a:r>
              <a:rPr lang="he-IL" smtClean="0">
                <a:latin typeface="Comic Sans MS" pitchFamily="66" charset="0"/>
              </a:rPr>
              <a:t>-</a:t>
            </a:r>
            <a:r>
              <a:rPr lang="en-US" smtClean="0">
                <a:latin typeface="Comic Sans MS" pitchFamily="66" charset="0"/>
              </a:rPr>
              <a:t>Java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גרסת ה-</a:t>
            </a:r>
            <a:r>
              <a:rPr lang="en-US" sz="2400" dirty="0" smtClean="0"/>
              <a:t>Java</a:t>
            </a:r>
            <a:r>
              <a:rPr lang="he-IL" sz="2400" dirty="0" smtClean="0"/>
              <a:t> שעמה נעבוד: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FR" sz="2400" dirty="0" smtClean="0">
                <a:hlinkClick r:id="rId8"/>
              </a:rPr>
              <a:t>Java SE (Standard Edition) 7.0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סביבת ההרצה: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JRE (Java Runtime Environment) that includes: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JVM (Java Virtual Machine)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200" dirty="0" smtClean="0"/>
              <a:t>Standard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חבילת ערכת הפיתוח</a:t>
            </a:r>
            <a:r>
              <a:rPr lang="en-US" sz="2200" dirty="0" smtClean="0"/>
              <a:t>: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JDK (Java Development Kit) that includes:</a:t>
            </a:r>
            <a:endParaRPr lang="he-IL" sz="2400" dirty="0" smtClean="0"/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JRE</a:t>
            </a:r>
          </a:p>
          <a:p>
            <a:pPr lvl="1" algn="l" rtl="0" eaLnBrk="1" hangingPunct="1">
              <a:lnSpc>
                <a:spcPct val="90000"/>
              </a:lnSpc>
              <a:buClr>
                <a:srgbClr val="95A3D1"/>
              </a:buClr>
            </a:pPr>
            <a:r>
              <a:rPr lang="en-US" sz="2200" dirty="0" smtClean="0"/>
              <a:t>Command line tools: compiler, debugger etc.</a:t>
            </a:r>
          </a:p>
          <a:p>
            <a:pPr lvl="1" eaLnBrk="1" hangingPunct="1">
              <a:lnSpc>
                <a:spcPct val="90000"/>
              </a:lnSpc>
            </a:pPr>
            <a:r>
              <a:rPr lang="he-IL" sz="2200" dirty="0" smtClean="0"/>
              <a:t>הורדה ותיעוד ב-</a:t>
            </a:r>
            <a:r>
              <a:rPr lang="en-US" sz="1600" dirty="0" smtClean="0">
                <a:hlinkClick r:id="rId9"/>
              </a:rPr>
              <a:t>http://www.oracle.com/technetwork/java/javase/downloads/index.html</a:t>
            </a:r>
            <a:r>
              <a:rPr lang="he-IL" sz="1600" dirty="0" smtClean="0"/>
              <a:t> </a:t>
            </a:r>
            <a:endParaRPr lang="en-US" sz="1600" dirty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1156FD85-D7B9-4C9E-A1C7-6E984E89101D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2056D288-B8C7-473B-9C13-57A1B6312E9D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4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79388" y="277813"/>
            <a:ext cx="8748712" cy="1143000"/>
          </a:xfrm>
        </p:spPr>
        <p:txBody>
          <a:bodyPr/>
          <a:lstStyle/>
          <a:p>
            <a:pPr eaLnBrk="1" hangingPunct="1"/>
            <a:r>
              <a:rPr lang="he-IL" smtClean="0"/>
              <a:t>סביבת פיתוח שלובה</a:t>
            </a:r>
            <a:endParaRPr lang="en-US" sz="3600" smtClean="0">
              <a:latin typeface="Comic Sans MS" pitchFamily="66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IDE</a:t>
            </a:r>
            <a:r>
              <a:rPr lang="en-US" smtClean="0"/>
              <a:t> = </a:t>
            </a:r>
            <a:r>
              <a:rPr lang="en-US" sz="2700" smtClean="0">
                <a:latin typeface="Comic Sans MS" pitchFamily="66" charset="0"/>
              </a:rPr>
              <a:t>Integrated Development Environment</a:t>
            </a:r>
            <a:endParaRPr lang="en-US" smtClean="0"/>
          </a:p>
          <a:p>
            <a:pPr eaLnBrk="1" hangingPunct="1"/>
            <a:r>
              <a:rPr lang="he-IL" smtClean="0"/>
              <a:t>סביבה המשלבת רכיבי/כלי פיתוח עצמאיים:</a:t>
            </a:r>
          </a:p>
          <a:p>
            <a:pPr lvl="1" eaLnBrk="1" hangingPunct="1"/>
            <a:r>
              <a:rPr lang="he-IL" smtClean="0"/>
              <a:t>עורך טקסט (</a:t>
            </a:r>
            <a:r>
              <a:rPr lang="en-US" smtClean="0"/>
              <a:t>editor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סייר הקבצים (</a:t>
            </a:r>
            <a:r>
              <a:rPr lang="en-US" smtClean="0"/>
              <a:t>browser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מהדר (</a:t>
            </a:r>
            <a:r>
              <a:rPr lang="en-US" smtClean="0"/>
              <a:t>compiler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סביבת זמן ריצה (</a:t>
            </a:r>
            <a:r>
              <a:rPr lang="en-US" smtClean="0"/>
              <a:t>JRE</a:t>
            </a:r>
            <a:r>
              <a:rPr lang="he-IL" smtClean="0"/>
              <a:t>)</a:t>
            </a:r>
            <a:endParaRPr lang="he-IL" b="1" u="sng" smtClean="0"/>
          </a:p>
          <a:p>
            <a:pPr lvl="1" eaLnBrk="1" hangingPunct="1"/>
            <a:r>
              <a:rPr lang="he-IL" smtClean="0"/>
              <a:t>מנפה השגיאות (</a:t>
            </a:r>
            <a:r>
              <a:rPr lang="en-US" smtClean="0"/>
              <a:t>debugger</a:t>
            </a:r>
            <a:r>
              <a:rPr lang="he-IL" smtClean="0"/>
              <a:t>)</a:t>
            </a:r>
          </a:p>
          <a:p>
            <a:pPr lvl="1" eaLnBrk="1" hangingPunct="1"/>
            <a:r>
              <a:rPr lang="he-IL" smtClean="0"/>
              <a:t>ועוד...</a:t>
            </a:r>
          </a:p>
          <a:p>
            <a:pPr eaLnBrk="1" hangingPunct="1"/>
            <a:r>
              <a:rPr lang="en-US" b="1" smtClean="0"/>
              <a:t>Eclipse</a:t>
            </a:r>
            <a:r>
              <a:rPr lang="he-IL" smtClean="0"/>
              <a:t> – ה- </a:t>
            </a:r>
            <a:r>
              <a:rPr lang="en-US" smtClean="0"/>
              <a:t>IDE</a:t>
            </a:r>
            <a:r>
              <a:rPr lang="he-IL" smtClean="0"/>
              <a:t> בו נשתמש בקורס.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2A3F58-D4D7-46FB-8502-AC9C3ACF7859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E950D231-6B12-4D4B-985E-7F305D443C11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5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Comic Sans MS" pitchFamily="66" charset="0"/>
              </a:rPr>
              <a:t>Eclipse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68421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IDE</a:t>
            </a:r>
            <a:r>
              <a:rPr lang="he-IL" sz="2400" dirty="0" smtClean="0"/>
              <a:t> המתאים גם לפיתוח תוכנה ב </a:t>
            </a:r>
            <a:r>
              <a:rPr lang="en-US" sz="2400" dirty="0" smtClean="0"/>
              <a:t>Java</a:t>
            </a:r>
            <a:r>
              <a:rPr lang="he-IL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ניתן להתקנה ב- </a:t>
            </a:r>
            <a:r>
              <a:rPr lang="en-US" sz="2400" dirty="0" smtClean="0"/>
              <a:t>Linux</a:t>
            </a:r>
            <a:r>
              <a:rPr lang="he-IL" sz="2400" dirty="0" smtClean="0"/>
              <a:t>, </a:t>
            </a:r>
            <a:r>
              <a:rPr lang="en-US" sz="2400" dirty="0" smtClean="0"/>
              <a:t>Windows</a:t>
            </a:r>
            <a:r>
              <a:rPr lang="he-IL" sz="2400" dirty="0" smtClean="0"/>
              <a:t> ועוד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דורש התקנה בנפרד של </a:t>
            </a:r>
            <a:r>
              <a:rPr lang="en-US" sz="2400" dirty="0" smtClean="0"/>
              <a:t>JDK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אתר הבית: </a:t>
            </a:r>
            <a:r>
              <a:rPr lang="en-US" sz="2400" dirty="0" smtClean="0">
                <a:hlinkClick r:id="rId9"/>
              </a:rPr>
              <a:t>www.eclipse.org</a:t>
            </a:r>
            <a:endParaRPr lang="he-IL" sz="2400" dirty="0" smtClean="0"/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הוראות התקנה ושימוש – באתר הקורס.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dirty="0" smtClean="0"/>
              <a:t>מותקן על כל המחשבים בכיתת המחשבים בשרייבר.</a:t>
            </a:r>
            <a:endParaRPr lang="en-US" sz="2400" dirty="0" smtClean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3A543DD1-95A1-4937-B9BD-B795FA8311FA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מציין מיקום של מספר שקופית 5"/>
          <p:cNvSpPr txBox="1"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91F95FE1-2BE3-41F4-AC04-661673F585EF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6</a:t>
            </a:fld>
            <a:endParaRPr lang="en-US" sz="1000">
              <a:latin typeface="Arial" pitchFamily="34" charset="0"/>
              <a:cs typeface="+mn-cs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1675" y="66675"/>
            <a:ext cx="1789113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משתנה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 </a:t>
            </a:r>
            <a:r>
              <a:rPr lang="en-US" dirty="0" smtClean="0"/>
              <a:t>Java</a:t>
            </a:r>
            <a:r>
              <a:rPr lang="he-IL" dirty="0" smtClean="0"/>
              <a:t> לכל משתנה יש את הטיפוס שלו עליו מצהירים בעת הגדרת המשתנה.</a:t>
            </a:r>
          </a:p>
          <a:p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ניתן להצהיר על משתנה מבלי לתת לו ערך, ולאתחל אותו בשורה נפרדת בהמשך התוכנית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16019" y="2849160"/>
            <a:ext cx="7920037" cy="1015663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str1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char   c       = ‘a’;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someNum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17;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99832" y="5589240"/>
            <a:ext cx="7920037" cy="70788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/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5;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7604" y="396906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טיפוס</a:t>
            </a:r>
            <a:endParaRPr lang="en-US" dirty="0" smtClean="0"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5716" y="3969060"/>
            <a:ext cx="12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שם משתנה</a:t>
            </a:r>
            <a:endParaRPr lang="en-US" dirty="0" smtClean="0"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71900" y="3982865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>
                <a:cs typeface="+mn-cs"/>
              </a:rPr>
              <a:t>ערך 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0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46588" y="2960948"/>
            <a:ext cx="2769818" cy="324036"/>
          </a:xfrm>
          <a:prstGeom prst="roundRect">
            <a:avLst/>
          </a:pr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7650" y="51211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כל תוכנית בנויה ממחלקה (</a:t>
            </a:r>
            <a:r>
              <a:rPr lang="en-US" dirty="0" smtClean="0">
                <a:cs typeface="+mn-cs"/>
              </a:rPr>
              <a:t>class</a:t>
            </a:r>
            <a:r>
              <a:rPr lang="he-IL" dirty="0" smtClean="0">
                <a:cs typeface="+mn-cs"/>
              </a:rPr>
              <a:t>) אחת לפחות. במקרה שלנו, מחלקה בשם </a:t>
            </a:r>
            <a:r>
              <a:rPr lang="en-US" dirty="0" err="1" smtClean="0">
                <a:cs typeface="+mn-cs"/>
              </a:rPr>
              <a:t>MyProg</a:t>
            </a:r>
            <a:r>
              <a:rPr lang="he-IL" dirty="0" smtClean="0">
                <a:cs typeface="+mn-cs"/>
              </a:rPr>
              <a:t>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65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6941" y="2636912"/>
            <a:ext cx="7848872" cy="2154436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>
              <a:defRPr sz="2000" b="1">
                <a:latin typeface="Courier New" pitchFamily="49" charset="0"/>
                <a:cs typeface="Courier New" pitchFamily="49" charset="0"/>
              </a:defRPr>
            </a:lvl1pPr>
          </a:lstStyle>
          <a:p>
            <a:endParaRPr lang="en-US" sz="1900" dirty="0" smtClean="0"/>
          </a:p>
          <a:p>
            <a:r>
              <a:rPr lang="en-US" sz="1900" dirty="0" smtClean="0"/>
              <a:t>public </a:t>
            </a:r>
            <a:r>
              <a:rPr lang="en-US" sz="1900" dirty="0"/>
              <a:t>class </a:t>
            </a:r>
            <a:r>
              <a:rPr lang="en-US" sz="1900" dirty="0" err="1"/>
              <a:t>MyProg</a:t>
            </a:r>
            <a:r>
              <a:rPr lang="en-US" sz="1900" dirty="0"/>
              <a:t>{</a:t>
            </a:r>
          </a:p>
          <a:p>
            <a:r>
              <a:rPr lang="en-US" sz="1900" dirty="0"/>
              <a:t>	public static void main(String[] </a:t>
            </a:r>
            <a:r>
              <a:rPr lang="en-US" sz="1900" dirty="0" err="1"/>
              <a:t>args</a:t>
            </a:r>
            <a:r>
              <a:rPr lang="en-US" sz="1900" dirty="0"/>
              <a:t>){</a:t>
            </a:r>
          </a:p>
          <a:p>
            <a:r>
              <a:rPr lang="en-US" sz="1900" dirty="0"/>
              <a:t>		</a:t>
            </a:r>
            <a:r>
              <a:rPr lang="en-US" sz="1900" dirty="0" err="1"/>
              <a:t>System.out.println</a:t>
            </a:r>
            <a:r>
              <a:rPr lang="en-US" sz="1900" dirty="0"/>
              <a:t>("Java is the best</a:t>
            </a:r>
            <a:r>
              <a:rPr lang="en-US" sz="1900" dirty="0" smtClean="0"/>
              <a:t>!");</a:t>
            </a:r>
            <a:endParaRPr lang="en-US" sz="1900" dirty="0"/>
          </a:p>
          <a:p>
            <a:r>
              <a:rPr lang="en-US" sz="1900" dirty="0"/>
              <a:t>	}</a:t>
            </a:r>
          </a:p>
          <a:p>
            <a:r>
              <a:rPr lang="en-US" sz="1900" dirty="0"/>
              <a:t>}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תוכנית ב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"כתבו תוכנית בשם </a:t>
            </a:r>
            <a:r>
              <a:rPr lang="en-US" dirty="0" err="1" smtClean="0"/>
              <a:t>MyProg</a:t>
            </a:r>
            <a:r>
              <a:rPr lang="he-IL" dirty="0" smtClean="0"/>
              <a:t> אשר מדפיסה את השורה </a:t>
            </a:r>
            <a:r>
              <a:rPr lang="en-US" dirty="0" smtClean="0"/>
              <a:t>“Java is the best!”</a:t>
            </a:r>
            <a:endParaRPr lang="he-IL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77425-F769-4BEA-B669-7D456C8BB137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727684" y="3248980"/>
            <a:ext cx="5616624" cy="324036"/>
          </a:xfrm>
          <a:prstGeom prst="roundRect">
            <a:avLst/>
          </a:prstGeom>
          <a:noFill/>
          <a:ln w="25400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Rod" pitchFamily="49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6941" y="513112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cs typeface="+mn-cs"/>
              </a:rPr>
              <a:t>על מנת שנוכל להריץ את התוכנית שלנו, עלינו לממש מתודה בשם </a:t>
            </a:r>
            <a:r>
              <a:rPr lang="en-US" dirty="0" smtClean="0">
                <a:cs typeface="+mn-cs"/>
              </a:rPr>
              <a:t>main</a:t>
            </a:r>
            <a:r>
              <a:rPr lang="he-IL" dirty="0" smtClean="0">
                <a:cs typeface="+mn-cs"/>
              </a:rPr>
              <a:t> עם חתימה אחידה וקבועה.</a:t>
            </a: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15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6SRryW6jl6TVVIZIQQ9ci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ewfo571xIAC121DTtm0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26EWIvCPij0ainWcuBFh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9cMDF6k3xIyUrt8K8pwV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i1RJfXgSoA64TURi2ohM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sgRUNrlb9lQRTLLVRnMF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mAeTPn8D5wIyBSl9Owc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106w6wUZ5gutukyyvO1I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bca3wdY97w28yeMigBI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48o1Bf0oq2uFOTm30H1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YqmLkLcxpZDVK82EuCI8I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M62uxjc2Ww3xdHm2Fox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ZDTpTWdA14th5H2gguOQ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QK4Ljov5jOqSqISUSfkPX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s2kCelejS5WN8l7CO4W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dhjnmBywb5hiBIYMgK4u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MuVJyKDvK1NMBP3jQYD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RvPJpD2NcHaiqMoENQV1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uw0SVtpLrJcRCpTPlZsW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iogUcaMQkuN1iIwIznqf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zaZKYuWyudoVItEydAE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nOoA6PgTyoQacP6VrbiT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UmHvv20tLakD5lvszZ8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DnZ241aPAxdblAaSFFF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LwDxCMomZ6neKd6NbRoz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YELkhjCe64L5Ctowooqd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O6PWLStNxfg8xZMiu5K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tFACoFtZ833RQEukxKKj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vOtVoK6TltN7vCam9tOj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G98NayZ1FLYQ7HZVn6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gJl1kYohVZZnAoffBiJNu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sJEkertTWrlEOWO6tc9I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BfIrKj4mZ5uhBmZJWN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oSbL0uNtOLzlEcGM1Oa1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2WAiruPxDLGMX34w0JAR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jFcJtsdU3Bdyi88iOfPm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OuEjVdW3rctGohDfKl4q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KuMoRrMBeZeuayqyfhR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SUQv33ULWsckTP9P4BFB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9MsGkMO8ZZL0CRxmoIH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MiQEApqcfXOuaL43mI7W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TdhhIdWTMEmtB2KnoW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Wws6ti2Zzwfj6hLn88u1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voArjYKxRI9BmLbOpbX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czC0wdPy3PavuwJuycZX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2nkhmegrI22OWHSRI1OY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BWFoCXj4Q3As6lc72Bvhp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zyOtVxtWvg0qqESKhWmS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slQmGKFpjGYCP6QNtnwm7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5UMs9Rel2687cX6fNNwc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1OAy2WNyPvRn9LrThvx5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HZDPn8JzASC36bU7UqNc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J3cFlvhY6e5iTzp7qq6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wIlInoDEyJVqfzDHMdhB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XOhkHNZn5DZewukD8Tl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iq9PFxaY2vDYYbothgY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lmtjPtIDTFFJ8Kwr2GQFb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hq029n84ngjIBrN0RjhJc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kvoJNc5cvMuI43jNkkuOi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p84D1Owosrj5uEpAWZa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TmJH4ZWenGV6YAIy4oYo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gLYO9UKyP7EScfHUkJxr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DaoFORoVMM7bCBLTV4cGy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vv4FCTJtbsRLJVIkTg2bB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WyNDjYkERzcvxpUle1GkK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rmj4E8AxrEYEdFN6ymx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uGcfikBPsNushbRHxhn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p1HPFrd1Wn8JzVIV8AAM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BMtqpxHbUXidCDh0Z3k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SRMuxd0dBowg7xwDOcCsh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zLGFrV7YdqNlEfQhtPv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bPjv6DG1MllQutGZj6w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5H4enEL1Ei8tnmh0UGwg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2A1DK4o2qwWvJzQmVOuhb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Lk2IwhynCobEVWpTjdId6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xzLwI8ny37bCV6e6Vlq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X5rhTBmhngpOv8LLP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FRwyx65VJYceLWsCpfQmc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wKjtN56NSGgtGBF4qfLb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PRxIwQIZc7nNRYJG7lo6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qlu5CzhCJc1uufbEy83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oipSgaFt09DRF7Qlq4g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8ItNmt4QUChvyAprtm4C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eZxbPwHQmh6fbxaiHBB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g9DxL5LxLMmRxadg2fnW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Kl5NfcIRtvE1LqRVbDVS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X0OQoLhtCMQbRt2x3Ul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393G3wW3Xp7j125dmpC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twUcBzJHOrJPOGHKewTJ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oCO7kj74Nam1efPA78w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mwWBpMXL8DNABo4Y4DeF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A45WyD6omHYu3TPkjij0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yhsn3OUts97CZuiW5WU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RndtoIcWT1jANn5YpOXzZ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SaAyoSEA0xGf6DBm025wJ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78ytaIMeqKMHvOubAiuS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8|2.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6.8|16.5|67.3|57.7|1.2|8.3|12.7|10.5"/>
</p:tagLst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Guttman Yad-Brush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CCECFF"/>
          </a:solidFill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algn="l" rtl="0" eaLnBrk="0" hangingPunct="0">
          <a:buClr>
            <a:schemeClr val="folHlink"/>
          </a:buClr>
          <a:buSzPct val="90000"/>
          <a:buFont typeface="Wingdings" pitchFamily="2" charset="2"/>
          <a:buNone/>
          <a:defRPr sz="1900" b="1"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cs typeface="+mn-cs"/>
          </a:defRPr>
        </a:defPPr>
      </a:lstStyle>
    </a:tx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12266</TotalTime>
  <Words>1110</Words>
  <Application>Microsoft Office PowerPoint</Application>
  <PresentationFormat>On-screen Show (4:3)</PresentationFormat>
  <Paragraphs>335</Paragraphs>
  <Slides>31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Layers</vt:lpstr>
      <vt:lpstr>תוכנה 1</vt:lpstr>
      <vt:lpstr>מנהלות</vt:lpstr>
      <vt:lpstr>עוד מנהלות</vt:lpstr>
      <vt:lpstr>סביבת פיתוח והרצה ל-Java</vt:lpstr>
      <vt:lpstr>סביבת פיתוח שלובה</vt:lpstr>
      <vt:lpstr>Eclipse</vt:lpstr>
      <vt:lpstr>הגדרת משתנה</vt:lpstr>
      <vt:lpstr>מבנה תוכנית ב Java</vt:lpstr>
      <vt:lpstr>מבנה תוכנית ב Java</vt:lpstr>
      <vt:lpstr>מבנה תוכנית ב Java</vt:lpstr>
      <vt:lpstr>טיפוסי השפה</vt:lpstr>
      <vt:lpstr>הטיפוסים הפרימיטיביים</vt:lpstr>
      <vt:lpstr>ASCII Table – char values</vt:lpstr>
      <vt:lpstr>טיפוסים לא פרימיטיביים</vt:lpstr>
      <vt:lpstr>טיפוסים לא פרימיטיביים</vt:lpstr>
      <vt:lpstr>מחרוזות</vt:lpstr>
      <vt:lpstr>המרת מחרוזות למספרים</vt:lpstr>
      <vt:lpstr> איך נדע אילו פקודות קיימות ...?</vt:lpstr>
      <vt:lpstr>והתשובה</vt:lpstr>
      <vt:lpstr>מערכים בקצרה</vt:lpstr>
      <vt:lpstr>מערכים</vt:lpstr>
      <vt:lpstr>העברת ארגומנטים לתכנית</vt:lpstr>
      <vt:lpstr>העברת ארגומנטים לתכנית</vt:lpstr>
      <vt:lpstr>מחרוזות ותווים</vt:lpstr>
      <vt:lpstr>תווים מיוחדים  Escape Sequences</vt:lpstr>
      <vt:lpstr>מחרוזות ותווים</vt:lpstr>
      <vt:lpstr>דרכים נוספות?</vt:lpstr>
      <vt:lpstr>מחרוזות ותווים</vt:lpstr>
      <vt:lpstr>Slide 29</vt:lpstr>
      <vt:lpstr>המרת טיפוסים פרימיטיביים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lenadank</cp:lastModifiedBy>
  <cp:revision>1723</cp:revision>
  <cp:lastPrinted>1601-01-01T00:00:00Z</cp:lastPrinted>
  <dcterms:created xsi:type="dcterms:W3CDTF">1601-01-01T00:00:00Z</dcterms:created>
  <dcterms:modified xsi:type="dcterms:W3CDTF">2016-01-24T11:30:30Z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Google.Documents.Tracking">
    <vt:lpwstr>true</vt:lpwstr>
  </property>
  <property fmtid="{D5CDD505-2E9C-101B-9397-08002B2CF9AE}" pid="5" name="Google.Documents.DocumentId">
    <vt:lpwstr>1USe8XvFSH8Ab8nLBrez-EVq320SHqur9GTjnxkJMV7E</vt:lpwstr>
  </property>
  <property fmtid="{D5CDD505-2E9C-101B-9397-08002B2CF9AE}" pid="6" name="Google.Documents.RevisionId">
    <vt:lpwstr>04998122200512639286</vt:lpwstr>
  </property>
  <property fmtid="{D5CDD505-2E9C-101B-9397-08002B2CF9AE}" pid="7" name="Google.Documents.PreviousRevisionId">
    <vt:lpwstr>09428947645909391186</vt:lpwstr>
  </property>
  <property fmtid="{D5CDD505-2E9C-101B-9397-08002B2CF9AE}" pid="8" name="Google.Documents.PluginVersion">
    <vt:lpwstr>2.0.2424.7283</vt:lpwstr>
  </property>
  <property fmtid="{D5CDD505-2E9C-101B-9397-08002B2CF9AE}" pid="9" name="Google.Documents.MergeIncapabilityFlags">
    <vt:i4>0</vt:i4>
  </property>
</Properties>
</file>