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104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89.xml" ContentType="application/vnd.openxmlformats-officedocument.presentationml.tags+xml"/>
  <Override PartName="/ppt/tags/tag111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Override PartName="/ppt/tags/tag96.xml" ContentType="application/vnd.openxmlformats-officedocument.presentationml.tags+xml"/>
  <Override PartName="/ppt/tags/tag100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gs/tag85.xml" ContentType="application/vnd.openxmlformats-officedocument.presentationml.tags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92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81.xml" ContentType="application/vnd.openxmlformats-officedocument.presentationml.tags+xml"/>
  <Override PartName="/ppt/tags/tag109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notesSlides/notesSlide7.xml" ContentType="application/vnd.openxmlformats-officedocument.presentationml.notesSlide+xml"/>
  <Override PartName="/ppt/tags/tag116.xml" ContentType="application/vnd.openxmlformats-officedocument.presentationml.tags+xml"/>
  <Override PartName="/ppt/tags/tag127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tags/tag105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23.xml" ContentType="application/vnd.openxmlformats-officedocument.presentationml.tags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ags/tag79.xml" ContentType="application/vnd.openxmlformats-officedocument.presentationml.tags+xml"/>
  <Override PartName="/ppt/tags/tag101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9.xml" ContentType="application/vnd.openxmlformats-officedocument.presentationml.tags+xml"/>
  <Override PartName="/ppt/tags/tag68.xml" ContentType="application/vnd.openxmlformats-officedocument.presentationml.tags+xml"/>
  <Override PartName="/ppt/tags/tag86.xml" ContentType="application/vnd.openxmlformats-officedocument.presentationml.tags+xml"/>
  <Override PartName="/ppt/tags/tag97.xml" ContentType="application/vnd.openxmlformats-officedocument.presentationml.tags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tags/tag28.xml" ContentType="application/vnd.openxmlformats-officedocument.presentationml.tags+xml"/>
  <Override PartName="/ppt/tags/tag57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64.xml" ContentType="application/vnd.openxmlformats-officedocument.presentationml.tags+xml"/>
  <Override PartName="/ppt/tags/tag82.xml" ContentType="application/vnd.openxmlformats-officedocument.presentationml.tags+xml"/>
  <Override PartName="/ppt/tags/tag93.xml" ContentType="application/vnd.openxmlformats-officedocument.presentationml.tag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tags/tag24.xml" ContentType="application/vnd.openxmlformats-officedocument.presentationml.tags+xml"/>
  <Override PartName="/ppt/tags/tag53.xml" ContentType="application/vnd.openxmlformats-officedocument.presentationml.tags+xml"/>
  <Override PartName="/ppt/tags/tag71.xml" ContentType="application/vnd.openxmlformats-officedocument.presentationml.tags+xml"/>
  <Override PartName="/ppt/notesSlides/notesSlide8.xml" ContentType="application/vnd.openxmlformats-officedocument.presentationml.notesSlide+xml"/>
  <Override PartName="/ppt/tags/tag128.xml" ContentType="application/vnd.openxmlformats-officedocument.presentationml.tags+xml"/>
  <Override PartName="/ppt/tags/tag13.xml" ContentType="application/vnd.openxmlformats-officedocument.presentationml.tags+xml"/>
  <Override PartName="/ppt/tags/tag31.xml" ContentType="application/vnd.openxmlformats-officedocument.presentationml.tags+xml"/>
  <Override PartName="/ppt/tags/tag42.xml" ContentType="application/vnd.openxmlformats-officedocument.presentationml.tags+xml"/>
  <Override PartName="/ppt/tags/tag60.xml" ContentType="application/vnd.openxmlformats-officedocument.presentationml.tags+xml"/>
  <Override PartName="/ppt/tags/tag117.xml" ContentType="application/vnd.openxmlformats-officedocument.presentationml.tags+xml"/>
  <Override PartName="/ppt/handoutMasters/handoutMaster1.xml" ContentType="application/vnd.openxmlformats-officedocument.presentationml.handoutMaster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106.xml" ContentType="application/vnd.openxmlformats-officedocument.presentationml.tags+xml"/>
  <Override PartName="/ppt/tags/tag124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113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ags/tag98.xml" ContentType="application/vnd.openxmlformats-officedocument.presentationml.tags+xml"/>
  <Override PartName="/ppt/tags/tag102.xml" ContentType="application/vnd.openxmlformats-officedocument.presentationml.tags+xml"/>
  <Override PartName="/ppt/tags/tag120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Override PartName="/ppt/tags/tag87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tags/tag94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83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90.xml" ContentType="application/vnd.openxmlformats-officedocument.presentationml.tags+xml"/>
  <Override PartName="/ppt/notesSlides/notesSlide9.xml" ContentType="application/vnd.openxmlformats-officedocument.presentationml.notesSlide+xml"/>
  <Override PartName="/ppt/tags/tag118.xml" ContentType="application/vnd.openxmlformats-officedocument.presentationml.tags+xml"/>
  <Override PartName="/ppt/tags/tag129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tags/tag107.xml" ContentType="application/vnd.openxmlformats-officedocument.presentationml.tag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114.xml" ContentType="application/vnd.openxmlformats-officedocument.presentationml.tags+xml"/>
  <Override PartName="/ppt/tags/tag125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103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tags/tag99.xml" ContentType="application/vnd.openxmlformats-officedocument.presentationml.tags+xml"/>
  <Override PartName="/ppt/tags/tag110.xml" ContentType="application/vnd.openxmlformats-officedocument.presentationml.tags+xml"/>
  <Override PartName="/ppt/tags/tag121.xml" ContentType="application/vnd.openxmlformats-officedocument.presentationml.tags+xml"/>
  <Override PartName="/ppt/slides/slide24.xml" ContentType="application/vnd.openxmlformats-officedocument.presentationml.slide+xml"/>
  <Override PartName="/ppt/tags/tag3.xml" ContentType="application/vnd.openxmlformats-officedocument.presentationml.tags+xml"/>
  <Override PartName="/ppt/tags/tag59.xml" ContentType="application/vnd.openxmlformats-officedocument.presentationml.tags+xml"/>
  <Override PartName="/ppt/tags/tag77.xml" ContentType="application/vnd.openxmlformats-officedocument.presentationml.tags+xml"/>
  <Override PartName="/ppt/tags/tag88.xml" ContentType="application/vnd.openxmlformats-officedocument.presentationml.tags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66.xml" ContentType="application/vnd.openxmlformats-officedocument.presentationml.tags+xml"/>
  <Override PartName="/ppt/tags/tag84.xml" ContentType="application/vnd.openxmlformats-officedocument.presentationml.tags+xml"/>
  <Override PartName="/ppt/tags/tag95.xml" ContentType="application/vnd.openxmlformats-officedocument.presentationml.tags+xml"/>
  <Override PartName="/ppt/slides/slide20.xml" ContentType="application/vnd.openxmlformats-officedocument.presentationml.slide+xml"/>
  <Override PartName="/ppt/tags/tag26.xml" ContentType="application/vnd.openxmlformats-officedocument.presentationml.tags+xml"/>
  <Override PartName="/ppt/tags/tag55.xml" ContentType="application/vnd.openxmlformats-officedocument.presentationml.tags+xml"/>
  <Override PartName="/ppt/tags/tag73.xml" ContentType="application/vnd.openxmlformats-officedocument.presentationml.tags+xml"/>
  <Override PartName="/ppt/tags/tag15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62.xml" ContentType="application/vnd.openxmlformats-officedocument.presentationml.tags+xml"/>
  <Override PartName="/ppt/tags/tag80.xml" ContentType="application/vnd.openxmlformats-officedocument.presentationml.tags+xml"/>
  <Override PartName="/ppt/tags/tag91.xml" ContentType="application/vnd.openxmlformats-officedocument.presentationml.tags+xml"/>
  <Override PartName="/ppt/tags/tag119.xml" ContentType="application/vnd.openxmlformats-officedocument.presentationml.tags+xml"/>
  <Override PartName="/ppt/notesSlides/notesSlide11.xml" ContentType="application/vnd.openxmlformats-officedocument.presentationml.notesSlide+xml"/>
  <Override PartName="/ppt/tags/tag22.xml" ContentType="application/vnd.openxmlformats-officedocument.presentationml.tags+xml"/>
  <Override PartName="/ppt/tags/tag40.xml" ContentType="application/vnd.openxmlformats-officedocument.presentationml.tags+xml"/>
  <Override PartName="/ppt/tags/tag51.xml" ContentType="application/vnd.openxmlformats-officedocument.presentationml.tags+xml"/>
  <Override PartName="/ppt/notesSlides/notesSlide6.xml" ContentType="application/vnd.openxmlformats-officedocument.presentationml.notesSlide+xml"/>
  <Override PartName="/ppt/tags/tag108.xml" ContentType="application/vnd.openxmlformats-officedocument.presentationml.tags+xml"/>
  <Override PartName="/ppt/tags/tag126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115.xml" ContentType="application/vnd.openxmlformats-officedocument.presentationml.tags+xml"/>
  <Override PartName="/ppt/tags/tag122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notesMasterIdLst>
    <p:notesMasterId r:id="rId27"/>
  </p:notesMasterIdLst>
  <p:handoutMasterIdLst>
    <p:handoutMasterId r:id="rId28"/>
  </p:handoutMasterIdLst>
  <p:sldIdLst>
    <p:sldId id="348" r:id="rId2"/>
    <p:sldId id="383" r:id="rId3"/>
    <p:sldId id="364" r:id="rId4"/>
    <p:sldId id="403" r:id="rId5"/>
    <p:sldId id="435" r:id="rId6"/>
    <p:sldId id="436" r:id="rId7"/>
    <p:sldId id="437" r:id="rId8"/>
    <p:sldId id="438" r:id="rId9"/>
    <p:sldId id="442" r:id="rId10"/>
    <p:sldId id="439" r:id="rId11"/>
    <p:sldId id="434" r:id="rId12"/>
    <p:sldId id="365" r:id="rId13"/>
    <p:sldId id="366" r:id="rId14"/>
    <p:sldId id="367" r:id="rId15"/>
    <p:sldId id="368" r:id="rId16"/>
    <p:sldId id="369" r:id="rId17"/>
    <p:sldId id="370" r:id="rId18"/>
    <p:sldId id="432" r:id="rId19"/>
    <p:sldId id="444" r:id="rId20"/>
    <p:sldId id="430" r:id="rId21"/>
    <p:sldId id="431" r:id="rId22"/>
    <p:sldId id="446" r:id="rId23"/>
    <p:sldId id="447" r:id="rId24"/>
    <p:sldId id="448" r:id="rId25"/>
    <p:sldId id="445" r:id="rId26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  <a:srgbClr val="0000FF"/>
    <a:srgbClr val="006600"/>
    <a:srgbClr val="CCECFF"/>
    <a:srgbClr val="FFCC66"/>
    <a:srgbClr val="FFCC00"/>
    <a:srgbClr val="0066CC"/>
    <a:srgbClr val="FF9933"/>
    <a:srgbClr val="FFDAB5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14" autoAdjust="0"/>
    <p:restoredTop sz="77356" autoAdjust="0"/>
  </p:normalViewPr>
  <p:slideViewPr>
    <p:cSldViewPr snapToGrid="0" snapToObjects="1">
      <p:cViewPr varScale="1">
        <p:scale>
          <a:sx n="92" d="100"/>
          <a:sy n="92" d="100"/>
        </p:scale>
        <p:origin x="-2427" y="-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9BF1FE1-A8CE-4098-B976-1B5EFA784EC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1824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45990EE-A8B3-4B63-8D48-8162304562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4885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smtClean="0"/>
          </a:p>
        </p:txBody>
      </p:sp>
    </p:spTree>
    <p:extLst>
      <p:ext uri="{BB962C8B-B14F-4D97-AF65-F5344CB8AC3E}">
        <p14:creationId xmlns="" xmlns:p14="http://schemas.microsoft.com/office/powerpoint/2010/main" val="1045719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250656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43308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81390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0xF0 = 0000 0000…..1111</a:t>
            </a:r>
            <a:r>
              <a:rPr lang="en-US" baseline="0" dirty="0" smtClean="0"/>
              <a:t> 0000</a:t>
            </a:r>
            <a:r>
              <a:rPr lang="he-IL" baseline="0" dirty="0" smtClean="0"/>
              <a:t>, ולכן נקבל את ביטים 4-7 הימניים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2509591-98C7-4670-8456-1E13124DDCDE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8990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80471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530811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כל עוד המתודות</a:t>
            </a:r>
            <a:r>
              <a:rPr lang="he-IL" baseline="0" dirty="0" smtClean="0"/>
              <a:t> לא ממומשו יש שגיאת קומפילציה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5990EE-A8B3-4B63-8D48-816230456290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2826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685875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670815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1614833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351816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51F3B5-97DB-4B50-A011-13391FCAB856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569992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8ADF-0423-401E-B152-751452AFFC9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F8046-43A4-435C-A501-620D6F5B12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DBA5-CA50-4A4A-B440-D651A58B8D1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392E6-CC42-4C73-AD68-646F779BB4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5006-767E-44F9-AAD1-36DE5581688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8A45-3E4C-4378-8BCB-721D45F65F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  <p:custDataLst>
              <p:tags r:id="rId7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  <p:custDataLst>
              <p:tags r:id="rId8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0EAF6-6D89-4A33-A384-9C0754EED6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B709-70F1-4D84-80C7-F2EFCD68C00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FDD27-6DA1-4419-B084-ACAFA7EE52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79725-27F5-4826-9184-DF6F2A2AFAF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  <p:custDataLst>
              <p:tags r:id="rId4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  <p:custDataLst>
              <p:tags r:id="rId5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  <p:custDataLst>
              <p:tags r:id="rId6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3DB5-04A8-43BF-A166-2C8DE2EF4F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  <p:custDataLst>
              <p:tags r:id="rId17"/>
            </p:custDataLst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230739-437E-4E43-B68E-39E81714C55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7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7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8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3" Type="http://schemas.openxmlformats.org/officeDocument/2006/relationships/tags" Target="../tags/tag86.xml"/><Relationship Id="rId21" Type="http://schemas.openxmlformats.org/officeDocument/2006/relationships/tags" Target="../tags/tag104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0" Type="http://schemas.openxmlformats.org/officeDocument/2006/relationships/tags" Target="../tags/tag103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24" Type="http://schemas.openxmlformats.org/officeDocument/2006/relationships/notesSlide" Target="../notesSlides/notesSlide7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23" Type="http://schemas.openxmlformats.org/officeDocument/2006/relationships/slideLayout" Target="../slideLayouts/slideLayout4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0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11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5" Type="http://schemas.openxmlformats.org/officeDocument/2006/relationships/tags" Target="../tags/tag118.xml"/><Relationship Id="rId4" Type="http://schemas.openxmlformats.org/officeDocument/2006/relationships/tags" Target="../tags/tag1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2.xml"/><Relationship Id="rId7" Type="http://schemas.openxmlformats.org/officeDocument/2006/relationships/notesSlide" Target="../notesSlides/notesSlide12.xml"/><Relationship Id="rId2" Type="http://schemas.openxmlformats.org/officeDocument/2006/relationships/tags" Target="../tags/tag121.xml"/><Relationship Id="rId1" Type="http://schemas.openxmlformats.org/officeDocument/2006/relationships/tags" Target="../tags/tag12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4.xml"/><Relationship Id="rId4" Type="http://schemas.openxmlformats.org/officeDocument/2006/relationships/tags" Target="../tags/tag12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7" Type="http://schemas.openxmlformats.org/officeDocument/2006/relationships/notesSlide" Target="../notesSlides/notesSlide13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תרגול 7: מנשקים, פולימורפיזם ועוד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5776929" y="6240501"/>
            <a:ext cx="2895600" cy="457200"/>
          </a:xfrm>
        </p:spPr>
        <p:txBody>
          <a:bodyPr/>
          <a:lstStyle/>
          <a:p>
            <a:pPr algn="r" rtl="1">
              <a:defRPr/>
            </a:pPr>
            <a:r>
              <a:rPr lang="he-IL" dirty="0" smtClean="0"/>
              <a:t>* לא בהכרח בסדר הזה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גישה אחידה לאובייקטים ע"י שימוש במנשק </a:t>
            </a:r>
            <a:r>
              <a:rPr lang="en-US" dirty="0" smtClean="0"/>
              <a:t>Shape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השימוש במנשקים מאפשר לנו לעבוד באופן אחיד עם אובייקטים של מחלקות שונות המממשות את המנשק.</a:t>
            </a:r>
          </a:p>
          <a:p>
            <a:r>
              <a:rPr lang="he-IL" dirty="0" smtClean="0"/>
              <a:t>מערך פולימורפי יכיל אובייקטים מסוגים שונים.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3260558"/>
            <a:ext cx="7664116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Shape[] shapes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Shape[]{</a:t>
            </a: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		new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Square(10),</a:t>
            </a:r>
            <a:b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	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Circle(20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),</a:t>
            </a:r>
            <a:b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</a:b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	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Square(100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algn="l" rtl="0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		};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(Shape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: shapes)</a:t>
            </a:r>
          </a:p>
          <a:p>
            <a:pPr algn="l" rtl="0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System.</a:t>
            </a:r>
            <a:r>
              <a:rPr lang="en-US" b="0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b="0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.println</a:t>
            </a:r>
            <a:r>
              <a:rPr lang="en-US" b="0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 </a:t>
            </a:r>
            <a:r>
              <a:rPr lang="en-US" b="0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shape.getDetails</a:t>
            </a:r>
            <a:r>
              <a:rPr lang="en-US" b="0" i="1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+ </a:t>
            </a:r>
            <a:r>
              <a:rPr lang="en-US" b="0" i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"\</a:t>
            </a:r>
            <a:r>
              <a:rPr lang="en-US" b="0" i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t area=“ +</a:t>
            </a:r>
          </a:p>
          <a:p>
            <a:pPr algn="l" rtl="0"/>
            <a:r>
              <a:rPr lang="en-US" b="0" i="1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0" i="1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	           </a:t>
            </a:r>
            <a:r>
              <a:rPr lang="en-US" b="0" i="1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shape.getArea</a:t>
            </a:r>
            <a:r>
              <a:rPr lang="en-US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);</a:t>
            </a:r>
            <a:endParaRPr lang="he-IL" b="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347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דוגמא 2: נגן מוזיקה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דוגמא: </a:t>
            </a:r>
            <a:endParaRPr lang="he-IL" dirty="0" smtClean="0"/>
          </a:p>
          <a:p>
            <a:pPr lvl="1"/>
            <a:r>
              <a:rPr lang="he-IL" dirty="0" smtClean="0"/>
              <a:t>נגן </a:t>
            </a:r>
            <a:r>
              <a:rPr lang="he-IL" dirty="0"/>
              <a:t>מוזיקה אשר מותאם לעבוד עם </a:t>
            </a:r>
            <a:r>
              <a:rPr lang="he-IL" dirty="0" smtClean="0"/>
              <a:t>קבצי </a:t>
            </a:r>
            <a:r>
              <a:rPr lang="he-IL" dirty="0"/>
              <a:t>מוזיקה (</a:t>
            </a:r>
            <a:r>
              <a:rPr lang="en-US" dirty="0"/>
              <a:t>mp3</a:t>
            </a:r>
            <a:r>
              <a:rPr lang="he-IL" dirty="0"/>
              <a:t>) ועם </a:t>
            </a:r>
            <a:r>
              <a:rPr lang="he-IL" dirty="0" smtClean="0"/>
              <a:t>קבצי וידאו</a:t>
            </a:r>
            <a:endParaRPr lang="he-IL" dirty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762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Playing Mp3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1"/>
            <a:ext cx="4572000" cy="2514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MP3Song {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play(){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  // audio codec calculations, 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  // play the song...</a:t>
            </a:r>
          </a:p>
          <a:p>
            <a:pPr lvl="1"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 smtClean="0"/>
          </a:p>
          <a:p>
            <a:pPr lvl="1"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// does complicated stuff 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// related to MP3 format...</a:t>
            </a:r>
          </a:p>
          <a:p>
            <a:pPr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810000" y="1600200"/>
            <a:ext cx="52578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Player {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private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7F0055"/>
                </a:solidFill>
                <a:latin typeface="Courier New"/>
              </a:rPr>
              <a:t>boolean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 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playSongs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(MP3Song[] songs) {</a:t>
            </a: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	 do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	   if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     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(songs));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	   for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(MP3Song song : songs)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song.play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 }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r>
              <a:rPr lang="en-US" sz="1200" dirty="0" smtClean="0">
                <a:latin typeface="Courier New"/>
              </a:rPr>
              <a:t>  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he-IL" sz="1200" dirty="0" smtClean="0">
              <a:solidFill>
                <a:srgbClr val="000000"/>
              </a:solidFill>
              <a:latin typeface="Courier New"/>
            </a:endParaRPr>
          </a:p>
          <a:p>
            <a:pPr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 algn="l" rtl="0">
              <a:buNone/>
            </a:pPr>
            <a:endParaRPr lang="he-IL" sz="1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Playing </a:t>
            </a:r>
            <a:r>
              <a:rPr lang="en-US" dirty="0" err="1" smtClean="0"/>
              <a:t>VideoClips</a:t>
            </a:r>
            <a:endParaRPr lang="he-IL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600201"/>
            <a:ext cx="4572000" cy="2514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play(){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  // video codec calculations, 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  // play the clip ...</a:t>
            </a:r>
          </a:p>
          <a:p>
            <a:pPr lvl="1"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 smtClean="0"/>
          </a:p>
          <a:p>
            <a:pPr lvl="1"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// does complicated stuff </a:t>
            </a:r>
          </a:p>
          <a:p>
            <a:pPr lvl="1" algn="l" rtl="0">
              <a:buNone/>
            </a:pP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// related to MP4 format ...</a:t>
            </a:r>
          </a:p>
          <a:p>
            <a:pPr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  <a:endParaRPr lang="he-IL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3810000" y="1600200"/>
            <a:ext cx="52578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class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Player {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</a:t>
            </a:r>
            <a:r>
              <a:rPr lang="en-US" sz="1200" dirty="0" smtClean="0">
                <a:solidFill>
                  <a:srgbClr val="3F7F5F"/>
                </a:solidFill>
                <a:latin typeface="Courier New"/>
              </a:rPr>
              <a:t>// same as before...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playVideos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[] clips) {</a:t>
            </a: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  do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	  if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(clips));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      for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: clips)</a:t>
            </a: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    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videoClip.play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}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r>
              <a:rPr lang="he-IL" sz="1200" dirty="0" smtClean="0">
                <a:latin typeface="Courier New"/>
              </a:rPr>
              <a:t>{  </a:t>
            </a:r>
            <a:endParaRPr lang="he-IL" sz="1200" dirty="0" smtClean="0">
              <a:solidFill>
                <a:srgbClr val="000000"/>
              </a:solidFill>
              <a:latin typeface="Courier New"/>
            </a:endParaRPr>
          </a:p>
          <a:p>
            <a:pPr algn="l" rtl="0">
              <a:buNone/>
            </a:pPr>
            <a:r>
              <a:rPr lang="he-IL" sz="1200" dirty="0" smtClean="0">
                <a:solidFill>
                  <a:srgbClr val="000000"/>
                </a:solidFill>
                <a:latin typeface="Courier New"/>
              </a:rPr>
              <a:t>{</a:t>
            </a:r>
          </a:p>
          <a:p>
            <a:pPr algn="l" rtl="0">
              <a:buNone/>
            </a:pPr>
            <a:endParaRPr lang="he-IL" sz="12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rtl="1"/>
            <a:r>
              <a:rPr lang="he-IL" dirty="0" smtClean="0"/>
              <a:t>שכפול קוד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905000" y="1371600"/>
            <a:ext cx="5257800" cy="259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playSongs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(MP3Song[] songs) {</a:t>
            </a:r>
          </a:p>
          <a:p>
            <a:pPr lvl="1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do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lvl="2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lvl="2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(songs));</a:t>
            </a:r>
          </a:p>
          <a:p>
            <a:pPr lvl="2" algn="l" rtl="0">
              <a:buNone/>
            </a:pPr>
            <a:endParaRPr lang="he-IL" sz="1200" dirty="0" smtClean="0">
              <a:latin typeface="Courier New"/>
            </a:endParaRPr>
          </a:p>
          <a:p>
            <a:pPr lvl="2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for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(MP3Song song : songs)</a:t>
            </a:r>
          </a:p>
          <a:p>
            <a:pPr lvl="2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song.play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lvl="1"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}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he-IL" sz="1200" dirty="0"/>
          </a:p>
        </p:txBody>
      </p:sp>
      <p:sp>
        <p:nvSpPr>
          <p:cNvPr id="8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905000" y="4114800"/>
            <a:ext cx="5257800" cy="2590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public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void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playVideos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[] clips) {</a:t>
            </a:r>
          </a:p>
          <a:p>
            <a:pPr lvl="1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do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{</a:t>
            </a:r>
          </a:p>
          <a:p>
            <a:pPr lvl="2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if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shuffle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</a:t>
            </a:r>
          </a:p>
          <a:p>
            <a:pPr lvl="2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Collections.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shuffle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i="1" dirty="0" err="1" smtClean="0">
                <a:solidFill>
                  <a:srgbClr val="000000"/>
                </a:solidFill>
                <a:latin typeface="Courier New"/>
              </a:rPr>
              <a:t>Arrays.asList</a:t>
            </a:r>
            <a:r>
              <a:rPr lang="en-US" sz="1200" i="1" dirty="0" smtClean="0">
                <a:solidFill>
                  <a:srgbClr val="000000"/>
                </a:solidFill>
                <a:latin typeface="Courier New"/>
              </a:rPr>
              <a:t>(clips));</a:t>
            </a:r>
          </a:p>
          <a:p>
            <a:pPr lvl="2" algn="l" rtl="0">
              <a:buNone/>
            </a:pPr>
            <a:endParaRPr lang="he-IL" sz="1200" dirty="0" smtClean="0">
              <a:latin typeface="Courier New"/>
            </a:endParaRPr>
          </a:p>
          <a:p>
            <a:pPr lvl="2" algn="l" rtl="0"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for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: clips)</a:t>
            </a:r>
          </a:p>
          <a:p>
            <a:pPr lvl="2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videoClip.play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lvl="1" algn="l" rtl="0">
              <a:buNone/>
            </a:pPr>
            <a:endParaRPr lang="he-IL" sz="1200" dirty="0" smtClean="0">
              <a:latin typeface="Courier New"/>
            </a:endParaRPr>
          </a:p>
          <a:p>
            <a:pPr lvl="1"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} </a:t>
            </a:r>
            <a:r>
              <a:rPr lang="en-US" sz="1200" b="1" dirty="0" smtClean="0">
                <a:solidFill>
                  <a:srgbClr val="7F0055"/>
                </a:solidFill>
                <a:latin typeface="Courier New"/>
              </a:rPr>
              <a:t>while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b="1" dirty="0" smtClean="0">
                <a:solidFill>
                  <a:srgbClr val="0000C0"/>
                </a:solidFill>
                <a:latin typeface="Courier New"/>
              </a:rPr>
              <a:t>repeat</a:t>
            </a:r>
            <a:r>
              <a:rPr lang="en-US" sz="1200" b="1" dirty="0" smtClean="0">
                <a:solidFill>
                  <a:srgbClr val="000000"/>
                </a:solidFill>
                <a:latin typeface="Courier New"/>
              </a:rPr>
              <a:t>);</a:t>
            </a:r>
          </a:p>
          <a:p>
            <a:pPr algn="l" rtl="0">
              <a:buNone/>
            </a:pPr>
            <a:endParaRPr lang="he-IL" sz="1200" dirty="0" smtClean="0">
              <a:latin typeface="Courier New"/>
            </a:endParaRPr>
          </a:p>
          <a:p>
            <a:pPr algn="l" rtl="0">
              <a:buNone/>
            </a:pP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he-IL" sz="1200" dirty="0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3069516" y="1415526"/>
            <a:ext cx="8382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3049793" y="4163209"/>
            <a:ext cx="941294" cy="2259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4910873" y="1417318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160100" y="4165002"/>
            <a:ext cx="525513" cy="18338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>
            <p:custDataLst>
              <p:tags r:id="rId9"/>
            </p:custDataLst>
          </p:nvPr>
        </p:nvSpPr>
        <p:spPr>
          <a:xfrm>
            <a:off x="6257373" y="2096842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12"/>
          <p:cNvSpPr/>
          <p:nvPr>
            <p:custDataLst>
              <p:tags r:id="rId10"/>
            </p:custDataLst>
          </p:nvPr>
        </p:nvSpPr>
        <p:spPr>
          <a:xfrm>
            <a:off x="4731580" y="2518182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>
            <p:custDataLst>
              <p:tags r:id="rId11"/>
            </p:custDataLst>
          </p:nvPr>
        </p:nvSpPr>
        <p:spPr>
          <a:xfrm>
            <a:off x="5368075" y="5263173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>
            <p:custDataLst>
              <p:tags r:id="rId12"/>
            </p:custDataLst>
          </p:nvPr>
        </p:nvSpPr>
        <p:spPr>
          <a:xfrm>
            <a:off x="6251997" y="4823901"/>
            <a:ext cx="467957" cy="18557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>
            <p:custDataLst>
              <p:tags r:id="rId13"/>
            </p:custDataLst>
          </p:nvPr>
        </p:nvSpPr>
        <p:spPr>
          <a:xfrm>
            <a:off x="3955235" y="1408353"/>
            <a:ext cx="692068" cy="20529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Rectangle 16"/>
          <p:cNvSpPr/>
          <p:nvPr>
            <p:custDataLst>
              <p:tags r:id="rId14"/>
            </p:custDataLst>
          </p:nvPr>
        </p:nvSpPr>
        <p:spPr>
          <a:xfrm>
            <a:off x="3322337" y="2507462"/>
            <a:ext cx="692068" cy="20529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ectangle 17"/>
          <p:cNvSpPr/>
          <p:nvPr>
            <p:custDataLst>
              <p:tags r:id="rId15"/>
            </p:custDataLst>
          </p:nvPr>
        </p:nvSpPr>
        <p:spPr>
          <a:xfrm>
            <a:off x="3345655" y="5249732"/>
            <a:ext cx="871343" cy="20805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/>
          <p:cNvSpPr/>
          <p:nvPr>
            <p:custDataLst>
              <p:tags r:id="rId16"/>
            </p:custDataLst>
          </p:nvPr>
        </p:nvSpPr>
        <p:spPr>
          <a:xfrm>
            <a:off x="4057461" y="4151522"/>
            <a:ext cx="871343" cy="20805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Rectangle 19"/>
          <p:cNvSpPr/>
          <p:nvPr>
            <p:custDataLst>
              <p:tags r:id="rId17"/>
            </p:custDataLst>
          </p:nvPr>
        </p:nvSpPr>
        <p:spPr>
          <a:xfrm>
            <a:off x="3507011" y="2745925"/>
            <a:ext cx="494835" cy="2124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Rectangle 20"/>
          <p:cNvSpPr/>
          <p:nvPr>
            <p:custDataLst>
              <p:tags r:id="rId18"/>
            </p:custDataLst>
          </p:nvPr>
        </p:nvSpPr>
        <p:spPr>
          <a:xfrm>
            <a:off x="3949867" y="5480160"/>
            <a:ext cx="494835" cy="2124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TextBox 22"/>
          <p:cNvSpPr txBox="1"/>
          <p:nvPr>
            <p:custDataLst>
              <p:tags r:id="rId19"/>
            </p:custDataLst>
          </p:nvPr>
        </p:nvSpPr>
        <p:spPr>
          <a:xfrm>
            <a:off x="5072314" y="2990625"/>
            <a:ext cx="366478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r" rtl="1"/>
            <a:r>
              <a:rPr lang="he-IL" dirty="0" smtClean="0"/>
              <a:t>למרות ששני </a:t>
            </a:r>
            <a:r>
              <a:rPr lang="he-IL" dirty="0" err="1" smtClean="0"/>
              <a:t>השרותים</a:t>
            </a:r>
            <a:r>
              <a:rPr lang="he-IL" dirty="0" smtClean="0"/>
              <a:t> נקראים </a:t>
            </a:r>
            <a:r>
              <a:rPr lang="en-US" dirty="0" smtClean="0"/>
              <a:t>play()</a:t>
            </a:r>
            <a:endParaRPr lang="he-IL" dirty="0" smtClean="0"/>
          </a:p>
          <a:p>
            <a:pPr algn="r" rtl="1"/>
            <a:r>
              <a:rPr lang="he-IL" dirty="0" smtClean="0"/>
              <a:t>אלו פונקציות שונות!</a:t>
            </a:r>
            <a:endParaRPr lang="he-IL" dirty="0"/>
          </a:p>
        </p:txBody>
      </p:sp>
      <p:cxnSp>
        <p:nvCxnSpPr>
          <p:cNvPr id="25" name="Straight Connector 24"/>
          <p:cNvCxnSpPr>
            <a:stCxn id="20" idx="3"/>
            <a:endCxn id="23" idx="1"/>
          </p:cNvCxnSpPr>
          <p:nvPr>
            <p:custDataLst>
              <p:tags r:id="rId20"/>
            </p:custDataLst>
          </p:nvPr>
        </p:nvCxnSpPr>
        <p:spPr>
          <a:xfrm>
            <a:off x="4001846" y="2852139"/>
            <a:ext cx="1070468" cy="461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21" idx="3"/>
            <a:endCxn id="23" idx="1"/>
          </p:cNvCxnSpPr>
          <p:nvPr>
            <p:custDataLst>
              <p:tags r:id="rId21"/>
            </p:custDataLst>
          </p:nvPr>
        </p:nvCxnSpPr>
        <p:spPr>
          <a:xfrm flipV="1">
            <a:off x="4444702" y="3313791"/>
            <a:ext cx="627612" cy="22725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>
            <p:custDataLst>
              <p:tags r:id="rId22"/>
            </p:custDataLst>
          </p:nvPr>
        </p:nvSpPr>
        <p:spPr>
          <a:xfrm>
            <a:off x="4877162" y="6090620"/>
            <a:ext cx="389401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r" rtl="1"/>
            <a:r>
              <a:rPr lang="he-IL" sz="2400" dirty="0" smtClean="0"/>
              <a:t>נרצה למזג את שני קטעי הקוד</a:t>
            </a:r>
            <a:endParaRPr lang="he-IL" sz="2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rtl="1"/>
            <a:r>
              <a:rPr lang="he-IL" dirty="0" smtClean="0"/>
              <a:t>שימוש במנשק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1119691" y="1887967"/>
            <a:ext cx="7099151" cy="34585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public void play (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[] items) {</a:t>
            </a:r>
          </a:p>
          <a:p>
            <a:pPr lvl="1"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do {</a:t>
            </a:r>
          </a:p>
          <a:p>
            <a:pPr lvl="2"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if (shuffle)</a:t>
            </a:r>
          </a:p>
          <a:p>
            <a:pPr lvl="2" algn="l" rtl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/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  <a:latin typeface="Courier New"/>
              </a:rPr>
              <a:t>Collections.</a:t>
            </a:r>
            <a:r>
              <a:rPr lang="en-US" sz="1600" i="1" dirty="0" err="1" smtClean="0">
                <a:solidFill>
                  <a:schemeClr val="tx1"/>
                </a:solidFill>
                <a:latin typeface="Courier New"/>
              </a:rPr>
              <a:t>shuffle</a:t>
            </a:r>
            <a:r>
              <a:rPr lang="en-US" sz="1600" i="1" dirty="0" smtClean="0">
                <a:solidFill>
                  <a:schemeClr val="tx1"/>
                </a:solidFill>
                <a:latin typeface="Courier New"/>
              </a:rPr>
              <a:t>(</a:t>
            </a:r>
            <a:r>
              <a:rPr lang="en-US" sz="1600" i="1" dirty="0" err="1" smtClean="0">
                <a:solidFill>
                  <a:schemeClr val="tx1"/>
                </a:solidFill>
                <a:latin typeface="Courier New"/>
              </a:rPr>
              <a:t>Arrays.asList</a:t>
            </a:r>
            <a:r>
              <a:rPr lang="en-US" sz="1600" i="1" dirty="0" smtClean="0">
                <a:solidFill>
                  <a:schemeClr val="tx1"/>
                </a:solidFill>
                <a:latin typeface="Courier New"/>
              </a:rPr>
              <a:t>(items));</a:t>
            </a:r>
          </a:p>
          <a:p>
            <a:pPr lvl="2" algn="l" rtl="0">
              <a:buNone/>
            </a:pPr>
            <a:endParaRPr lang="he-IL" sz="1600" dirty="0" smtClean="0">
              <a:solidFill>
                <a:schemeClr val="tx1"/>
              </a:solidFill>
              <a:latin typeface="Courier New"/>
            </a:endParaRPr>
          </a:p>
          <a:p>
            <a:pPr lvl="2"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for (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 item : items)</a:t>
            </a:r>
          </a:p>
          <a:p>
            <a:pPr lvl="2" algn="l" rtl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/>
              </a:rPr>
              <a:t>	</a:t>
            </a:r>
            <a:r>
              <a:rPr lang="en-US" sz="1600" dirty="0" err="1" smtClean="0">
                <a:solidFill>
                  <a:schemeClr val="tx1"/>
                </a:solidFill>
                <a:latin typeface="Courier New"/>
              </a:rPr>
              <a:t>item.</a:t>
            </a:r>
            <a:r>
              <a:rPr lang="en-US" sz="1600" b="1" dirty="0" err="1" smtClean="0">
                <a:solidFill>
                  <a:srgbClr val="00B050"/>
                </a:solidFill>
                <a:latin typeface="Courier New"/>
              </a:rPr>
              <a:t>play</a:t>
            </a:r>
            <a:r>
              <a:rPr lang="en-US" sz="1600" dirty="0" smtClean="0">
                <a:solidFill>
                  <a:schemeClr val="tx1"/>
                </a:solidFill>
                <a:latin typeface="Courier New"/>
              </a:rPr>
              <a:t>();</a:t>
            </a:r>
          </a:p>
          <a:p>
            <a:pPr lvl="1" algn="l" rtl="0">
              <a:buNone/>
            </a:pPr>
            <a:endParaRPr lang="he-IL" sz="1600" dirty="0" smtClean="0">
              <a:solidFill>
                <a:schemeClr val="tx1"/>
              </a:solidFill>
              <a:latin typeface="Courier New"/>
            </a:endParaRPr>
          </a:p>
          <a:p>
            <a:pPr lvl="1" algn="l" rtl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/>
              </a:rPr>
              <a:t>} 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while (repeat);</a:t>
            </a:r>
          </a:p>
          <a:p>
            <a:pPr algn="l" rtl="0">
              <a:buNone/>
            </a:pPr>
            <a:endParaRPr lang="he-IL" sz="1600" dirty="0" smtClean="0">
              <a:solidFill>
                <a:schemeClr val="tx1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600" dirty="0" smtClean="0">
                <a:solidFill>
                  <a:schemeClr val="tx1"/>
                </a:solidFill>
                <a:latin typeface="Courier New"/>
              </a:rPr>
              <a:t>}</a:t>
            </a:r>
            <a:endParaRPr lang="he-IL" sz="1600" dirty="0">
              <a:solidFill>
                <a:schemeClr val="tx1"/>
              </a:solidFill>
            </a:endParaRPr>
          </a:p>
        </p:txBody>
      </p:sp>
      <p:sp>
        <p:nvSpPr>
          <p:cNvPr id="2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714538" y="4503868"/>
            <a:ext cx="3762489" cy="11654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public </a:t>
            </a:r>
            <a:r>
              <a:rPr lang="en-US" sz="1600" b="1" dirty="0" smtClean="0">
                <a:solidFill>
                  <a:srgbClr val="7F0055"/>
                </a:solidFill>
                <a:latin typeface="Courier New"/>
              </a:rPr>
              <a:t>interface</a:t>
            </a:r>
            <a:r>
              <a:rPr lang="en-US" sz="2000" b="1" dirty="0" smtClean="0">
                <a:solidFill>
                  <a:schemeClr val="tx1"/>
                </a:solidFill>
                <a:latin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 {</a:t>
            </a:r>
          </a:p>
          <a:p>
            <a:pPr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	public void </a:t>
            </a:r>
            <a:r>
              <a:rPr lang="en-US" sz="1600" b="1" dirty="0" smtClean="0">
                <a:solidFill>
                  <a:srgbClr val="00B050"/>
                </a:solidFill>
                <a:latin typeface="Courier New"/>
              </a:rPr>
              <a:t>play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</a:rPr>
              <a:t>}</a:t>
            </a:r>
            <a:endParaRPr lang="he-IL" sz="1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מימוש המנשק ע"י הספקים</a:t>
            </a:r>
            <a:endParaRPr lang="he-IL" dirty="0"/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796066" y="1559859"/>
            <a:ext cx="7659444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1600" b="1" dirty="0" smtClean="0">
                <a:latin typeface="Courier New"/>
              </a:rPr>
              <a:t>public class </a:t>
            </a:r>
            <a:r>
              <a:rPr lang="en-US" sz="1600" b="1" dirty="0" err="1" smtClean="0">
                <a:latin typeface="Courier New"/>
              </a:rPr>
              <a:t>VideoClip</a:t>
            </a:r>
            <a:r>
              <a:rPr lang="en-US" sz="1600" b="1" dirty="0" smtClean="0">
                <a:latin typeface="Courier New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US" sz="1600" b="1" dirty="0" smtClean="0">
                <a:latin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 smtClean="0">
                <a:latin typeface="Courier New"/>
              </a:rPr>
              <a:t> {</a:t>
            </a:r>
          </a:p>
          <a:p>
            <a:pPr algn="l" rtl="0"/>
            <a:endParaRPr lang="en-US" sz="1600" b="1" dirty="0" smtClean="0">
              <a:latin typeface="Courier New"/>
            </a:endParaRPr>
          </a:p>
          <a:p>
            <a:pPr lvl="1" algn="l" rtl="0"/>
            <a:r>
              <a:rPr lang="en-US" sz="1600" b="1" dirty="0" smtClean="0">
                <a:solidFill>
                  <a:schemeClr val="accent1"/>
                </a:solidFill>
                <a:latin typeface="Courier New"/>
              </a:rPr>
              <a:t>@Override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public void play() {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	// render video, play the clip on screen...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}</a:t>
            </a:r>
          </a:p>
          <a:p>
            <a:pPr lvl="1" algn="l" rtl="0"/>
            <a:endParaRPr lang="en-US" sz="1600" b="1" dirty="0" smtClean="0">
              <a:latin typeface="Courier New"/>
            </a:endParaRPr>
          </a:p>
          <a:p>
            <a:pPr lvl="1" algn="l" rtl="0"/>
            <a:r>
              <a:rPr lang="en-US" sz="1600" b="1" dirty="0" smtClean="0">
                <a:latin typeface="Courier New"/>
              </a:rPr>
              <a:t>// does complicated stuff related to video formats...</a:t>
            </a:r>
          </a:p>
          <a:p>
            <a:pPr algn="l" rtl="0"/>
            <a:r>
              <a:rPr lang="en-US" sz="1600" b="1" dirty="0" smtClean="0">
                <a:latin typeface="Courier New"/>
              </a:rPr>
              <a:t>}</a:t>
            </a:r>
            <a:endParaRPr lang="he-IL" dirty="0"/>
          </a:p>
        </p:txBody>
      </p: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808617" y="4100549"/>
            <a:ext cx="7659444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sz="1600" b="1" dirty="0" smtClean="0">
                <a:latin typeface="Courier New"/>
              </a:rPr>
              <a:t>public class MP3Song </a:t>
            </a:r>
            <a:r>
              <a:rPr lang="en-US" sz="1600" b="1" dirty="0" smtClean="0">
                <a:solidFill>
                  <a:srgbClr val="7F0055"/>
                </a:solidFill>
                <a:latin typeface="Courier New"/>
              </a:rPr>
              <a:t>implements</a:t>
            </a:r>
            <a:r>
              <a:rPr lang="en-US" sz="1600" b="1" dirty="0" smtClean="0">
                <a:latin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</a:rPr>
              <a:t>Playable</a:t>
            </a:r>
            <a:r>
              <a:rPr lang="en-US" sz="1600" b="1" dirty="0" smtClean="0">
                <a:latin typeface="Courier New"/>
              </a:rPr>
              <a:t> {</a:t>
            </a:r>
          </a:p>
          <a:p>
            <a:pPr algn="l" rtl="0"/>
            <a:endParaRPr lang="en-US" sz="1600" b="1" dirty="0" smtClean="0">
              <a:latin typeface="Courier New"/>
            </a:endParaRPr>
          </a:p>
          <a:p>
            <a:pPr lvl="1" algn="l" rtl="0"/>
            <a:r>
              <a:rPr lang="en-US" sz="1600" b="1" dirty="0" smtClean="0">
                <a:latin typeface="Courier New"/>
              </a:rPr>
              <a:t>@</a:t>
            </a:r>
            <a:r>
              <a:rPr lang="en-US" sz="1600" b="1" dirty="0" smtClean="0">
                <a:solidFill>
                  <a:schemeClr val="accent1"/>
                </a:solidFill>
                <a:latin typeface="Courier New"/>
              </a:rPr>
              <a:t>Override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public void play(){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	// audio codec calculations, play the song...</a:t>
            </a:r>
          </a:p>
          <a:p>
            <a:pPr lvl="1" algn="l" rtl="0"/>
            <a:r>
              <a:rPr lang="en-US" sz="1600" b="1" dirty="0" smtClean="0">
                <a:latin typeface="Courier New"/>
              </a:rPr>
              <a:t>}</a:t>
            </a:r>
          </a:p>
          <a:p>
            <a:pPr lvl="1" algn="l" rtl="0"/>
            <a:endParaRPr lang="en-US" sz="1600" b="1" dirty="0" smtClean="0">
              <a:latin typeface="Courier New"/>
            </a:endParaRPr>
          </a:p>
          <a:p>
            <a:pPr lvl="1" algn="l" rtl="0"/>
            <a:r>
              <a:rPr lang="en-US" sz="1600" b="1" dirty="0" smtClean="0">
                <a:latin typeface="Courier New"/>
              </a:rPr>
              <a:t>// does complicated stuff related to MP3 format...</a:t>
            </a:r>
          </a:p>
          <a:p>
            <a:pPr algn="l" rtl="0"/>
            <a:r>
              <a:rPr lang="en-US" sz="1600" b="1" dirty="0" smtClean="0">
                <a:latin typeface="Courier New"/>
              </a:rPr>
              <a:t>}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מערכים פולימורפים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Playable[]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Playable[3];</a:t>
            </a:r>
          </a:p>
          <a:p>
            <a:pPr algn="l" rtl="0">
              <a:buNone/>
            </a:pPr>
            <a:r>
              <a:rPr lang="he-IL" sz="1800" b="1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pPr algn="l" rtl="0">
              <a:buNone/>
            </a:pP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[0] = </a:t>
            </a: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MP3Song();</a:t>
            </a:r>
          </a:p>
          <a:p>
            <a:pPr algn="l" rtl="0">
              <a:buNone/>
            </a:pP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[1] = </a:t>
            </a: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VideoClip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pPr algn="l" rtl="0">
              <a:buNone/>
            </a:pP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[2] = </a:t>
            </a: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MP4Song(); </a:t>
            </a:r>
            <a:r>
              <a:rPr lang="en-US" sz="1800" b="1" dirty="0" smtClean="0">
                <a:solidFill>
                  <a:srgbClr val="3F7F5F"/>
                </a:solidFill>
                <a:latin typeface="Courier New"/>
              </a:rPr>
              <a:t>// new Playable class</a:t>
            </a:r>
          </a:p>
          <a:p>
            <a:pPr algn="l" rtl="0">
              <a:buNone/>
            </a:pPr>
            <a:endParaRPr lang="en-US" sz="1800" b="1" dirty="0" smtClean="0">
              <a:solidFill>
                <a:srgbClr val="000000"/>
              </a:solidFill>
              <a:latin typeface="Courier New"/>
            </a:endParaRPr>
          </a:p>
          <a:p>
            <a:pPr algn="l" rtl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Player 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player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800" b="1" dirty="0" smtClean="0">
                <a:solidFill>
                  <a:srgbClr val="7F0055"/>
                </a:solidFill>
                <a:latin typeface="Courier New"/>
              </a:rPr>
              <a:t>new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 Player();</a:t>
            </a:r>
          </a:p>
          <a:p>
            <a:pPr algn="l" rtl="0">
              <a:buNone/>
            </a:pPr>
            <a:r>
              <a:rPr lang="en-US" sz="1800" b="1" dirty="0" smtClean="0">
                <a:solidFill>
                  <a:srgbClr val="3F7F5F"/>
                </a:solidFill>
                <a:latin typeface="Courier New"/>
              </a:rPr>
              <a:t>// init player...</a:t>
            </a:r>
          </a:p>
          <a:p>
            <a:pPr algn="l" rtl="0">
              <a:buNone/>
            </a:pPr>
            <a:r>
              <a:rPr lang="he-IL" sz="1800" b="1" dirty="0" smtClean="0">
                <a:solidFill>
                  <a:srgbClr val="000000"/>
                </a:solidFill>
                <a:latin typeface="Courier New"/>
              </a:rPr>
              <a:t>    </a:t>
            </a:r>
          </a:p>
          <a:p>
            <a:pPr algn="l" rtl="0">
              <a:buNone/>
            </a:pP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player.play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800" b="1" dirty="0" err="1" smtClean="0">
                <a:solidFill>
                  <a:srgbClr val="000000"/>
                </a:solidFill>
                <a:latin typeface="Courier New"/>
              </a:rPr>
              <a:t>playables</a:t>
            </a:r>
            <a:r>
              <a:rPr lang="en-US" sz="1800" b="1" dirty="0" smtClean="0">
                <a:solidFill>
                  <a:srgbClr val="000000"/>
                </a:solidFill>
                <a:latin typeface="Courier New"/>
              </a:rPr>
              <a:t>);</a:t>
            </a:r>
            <a:endParaRPr lang="he-IL" sz="1800" b="1" dirty="0"/>
          </a:p>
        </p:txBody>
      </p:sp>
      <p:sp>
        <p:nvSpPr>
          <p:cNvPr id="5" name="Content Placeholder 5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550920" y="3996466"/>
            <a:ext cx="5259594" cy="2554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public void play (Playable [] items) {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do {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if (shuffle)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	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Collections.</a:t>
            </a:r>
            <a:r>
              <a:rPr kumimoji="0" lang="en-US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shuffle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(</a:t>
            </a:r>
            <a:r>
              <a:rPr kumimoji="0" lang="en-US" sz="1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Arrays.asList</a:t>
            </a:r>
            <a:r>
              <a:rPr kumimoji="0" lang="en-US" sz="1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(items));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for (Playable item : items)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	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item.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play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();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}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while (repeat);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/>
                <a:ea typeface="+mn-ea"/>
                <a:cs typeface="+mn-cs"/>
              </a:rPr>
              <a:t>}</a:t>
            </a:r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120182" y="5423645"/>
            <a:ext cx="3089308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pPr algn="r" rtl="1"/>
            <a:r>
              <a:rPr lang="he-IL" sz="2400" dirty="0" smtClean="0"/>
              <a:t>עבור כל איבר במערך </a:t>
            </a:r>
          </a:p>
          <a:p>
            <a:pPr algn="r" rtl="1"/>
            <a:r>
              <a:rPr lang="he-IL" sz="2400" dirty="0" smtClean="0"/>
              <a:t>יקרא ה </a:t>
            </a:r>
            <a:r>
              <a:rPr lang="en-US" sz="2400" dirty="0" smtClean="0"/>
              <a:t>play()</a:t>
            </a:r>
            <a:r>
              <a:rPr lang="he-IL" sz="2400" dirty="0" smtClean="0"/>
              <a:t> המתאים</a:t>
            </a:r>
            <a:endParaRPr lang="he-IL" sz="2400" dirty="0"/>
          </a:p>
        </p:txBody>
      </p:sp>
      <p:cxnSp>
        <p:nvCxnSpPr>
          <p:cNvPr id="8" name="Straight Connector 7"/>
          <p:cNvCxnSpPr>
            <a:stCxn id="6" idx="3"/>
          </p:cNvCxnSpPr>
          <p:nvPr>
            <p:custDataLst>
              <p:tags r:id="rId6"/>
            </p:custDataLst>
          </p:nvPr>
        </p:nvCxnSpPr>
        <p:spPr>
          <a:xfrm flipV="1">
            <a:off x="3209490" y="5550946"/>
            <a:ext cx="2169334" cy="28819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עוד על מנשקים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לא ניתן ליצור מופע של מנשק בעזרת הפקודה </a:t>
            </a:r>
            <a:r>
              <a:rPr lang="en-US" dirty="0" smtClean="0"/>
              <a:t>new</a:t>
            </a:r>
            <a:r>
              <a:rPr lang="he-IL" dirty="0" smtClean="0"/>
              <a:t>.</a:t>
            </a:r>
          </a:p>
          <a:p>
            <a:r>
              <a:rPr lang="he-IL" dirty="0" smtClean="0"/>
              <a:t>מנשק יכול להכיל מתודות </a:t>
            </a:r>
            <a:r>
              <a:rPr lang="he-IL" u="sng" dirty="0" smtClean="0"/>
              <a:t>וגם קבועים </a:t>
            </a:r>
            <a:r>
              <a:rPr lang="he-IL" dirty="0" smtClean="0"/>
              <a:t>אך לא שדות.</a:t>
            </a:r>
          </a:p>
          <a:p>
            <a:r>
              <a:rPr lang="he-IL" dirty="0" smtClean="0"/>
              <a:t>מחלקה יכולה לממש יותר ממנשק אחד בג'אווה (תחליף לירושה מרובה).</a:t>
            </a:r>
            <a:endParaRPr lang="en-US" dirty="0" smtClean="0"/>
          </a:p>
          <a:p>
            <a:pPr algn="l" rtl="0">
              <a:buNone/>
            </a:pP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class 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Circle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implements 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Shape, 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Drawable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{…}</a:t>
            </a:r>
            <a:endParaRPr lang="he-IL" sz="2400" dirty="0" smtClean="0"/>
          </a:p>
          <a:p>
            <a:r>
              <a:rPr lang="he-IL" dirty="0" smtClean="0"/>
              <a:t>מנשק יכול להרחיב מנשק אחר (ואז יכלול גם את המתודות המוגדרות במנשק זה).</a:t>
            </a:r>
          </a:p>
          <a:p>
            <a:pPr algn="l" rtl="0">
              <a:buNone/>
            </a:pP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interface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Shape </a:t>
            </a:r>
            <a:r>
              <a:rPr lang="en-US" sz="2400" dirty="0" smtClean="0">
                <a:solidFill>
                  <a:srgbClr val="7F0055"/>
                </a:solidFill>
                <a:highlight>
                  <a:srgbClr val="E8F2FE"/>
                </a:highlight>
                <a:latin typeface="Segoe UI"/>
              </a:rPr>
              <a:t>extends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Drawable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Segoe UI"/>
              </a:rPr>
              <a:t> {…}</a:t>
            </a:r>
            <a:endParaRPr lang="he-IL" sz="2400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101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z="4000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פעולות על סיביות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772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מנשקים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פעולות על סיביות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he-IL" dirty="0" smtClean="0"/>
              <a:t>אופרטורים לביצוע פעולות על ביטים</a:t>
            </a:r>
          </a:p>
          <a:p>
            <a:pPr lvl="1"/>
            <a:r>
              <a:rPr lang="he-IL" b="1" u="sng" dirty="0" smtClean="0"/>
              <a:t>רק על טיפוסים שלמים </a:t>
            </a:r>
            <a:r>
              <a:rPr lang="he-IL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, short, byte, char</a:t>
            </a:r>
            <a:r>
              <a:rPr lang="he-IL" dirty="0" smtClean="0"/>
              <a:t>)</a:t>
            </a:r>
          </a:p>
          <a:p>
            <a:pPr lvl="8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2162142" y="2808279"/>
          <a:ext cx="5367411" cy="259588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3862508"/>
                <a:gridCol w="1504903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Unary bitwise complement</a:t>
                      </a:r>
                      <a:endParaRPr lang="he-IL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endParaRPr lang="he-IL" sz="1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Signed left shift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&lt;&lt;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Signed right shift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&gt;&gt;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Unsigned right shift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&gt;&gt;&gt;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Bitwise AND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&amp;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Bitwise XOR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^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Bitwise OR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|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="" xmlns:p14="http://schemas.microsoft.com/office/powerpoint/2010/main" val="3226489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/>
              <a:t>פעולות על סיביות - דוגמאות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he-IL" dirty="0" smtClean="0"/>
              <a:t> 32 ביטים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מה נקבל מ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&amp; 3</a:t>
            </a:r>
            <a:r>
              <a:rPr lang="he-IL" dirty="0" smtClean="0"/>
              <a:t>?</a:t>
            </a:r>
          </a:p>
          <a:p>
            <a:pPr lvl="1"/>
            <a:r>
              <a:rPr lang="he-IL" dirty="0" smtClean="0"/>
              <a:t>שני הביטים הימניים של </a:t>
            </a:r>
            <a:r>
              <a:rPr lang="en-US" dirty="0" err="1" smtClean="0"/>
              <a:t>i</a:t>
            </a:r>
            <a:endParaRPr lang="he-IL" dirty="0" smtClean="0"/>
          </a:p>
          <a:p>
            <a:r>
              <a:rPr lang="he-IL" dirty="0" smtClean="0"/>
              <a:t>ומה נקבל מ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&amp; 0xF0</a:t>
            </a:r>
            <a:r>
              <a:rPr lang="he-IL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53E1728D-77FA-4A35-8351-90E91BD751CF}" type="slidenum">
              <a:rPr lang="he-IL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9" name="Group 128"/>
          <p:cNvGraphicFramePr>
            <a:graphicFrameLocks/>
          </p:cNvGraphicFramePr>
          <p:nvPr>
            <p:custDataLst>
              <p:tags r:id="rId5"/>
            </p:custDataLst>
          </p:nvPr>
        </p:nvGraphicFramePr>
        <p:xfrm>
          <a:off x="2162142" y="2114532"/>
          <a:ext cx="5659515" cy="2442314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4471587"/>
                <a:gridCol w="1187928"/>
              </a:tblGrid>
              <a:tr h="348902"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ייצוג בינארי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00000000000000000000000000000011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11111111111111111111111111111100</a:t>
                      </a: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~3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11111111111111111111111111111101</a:t>
                      </a: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00000000000000000000000000001100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 &lt;&lt; 2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he-IL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11111111111111111111111111111110</a:t>
                      </a: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-3 &gt;&gt; 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</a:tr>
              <a:tr h="348902">
                <a:tc>
                  <a:txBody>
                    <a:bodyPr/>
                    <a:lstStyle/>
                    <a:p>
                      <a:pPr marL="0" marR="0" lvl="0" indent="0" algn="l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r>
                        <a:rPr kumimoji="0" lang="he-IL" sz="1400" b="1" u="none" strike="noStrike" kern="1200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1111111111111111111111111111110</a:t>
                      </a:r>
                      <a:endParaRPr kumimoji="0" lang="en-US" sz="14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-13873163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-3 &gt;&gt;&gt; 1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="" xmlns:p14="http://schemas.microsoft.com/office/powerpoint/2010/main" val="41235742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פענוח של הדפסת שגיאה</a:t>
            </a:r>
            <a:r>
              <a:rPr lang="en-US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/>
            </a:r>
            <a:br>
              <a:rPr lang="en-US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</a:br>
            <a:r>
              <a:rPr lang="he-IL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(</a:t>
            </a:r>
            <a:r>
              <a:rPr lang="en-US" b="1" dirty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Stack Trace</a:t>
            </a:r>
            <a:r>
              <a:rPr lang="he-IL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389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+mn-lt"/>
              </a:rPr>
              <a:t>Interpreting a Stack Trace of an Exception</a:t>
            </a:r>
            <a:endParaRPr lang="he-IL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sz="2000" dirty="0" smtClean="0"/>
              <a:t>כשנתקלים בחריגה במהלך ריצת התוכנית, ניתן להשתמש במידע שניתן לנו כדי לזהות את </a:t>
            </a:r>
            <a:r>
              <a:rPr lang="he-IL" sz="2000" b="1" dirty="0" smtClean="0">
                <a:solidFill>
                  <a:srgbClr val="FF0000"/>
                </a:solidFill>
              </a:rPr>
              <a:t>סוג החריגה ואת המיקום בתוכנית שבו היא ארעה</a:t>
            </a:r>
            <a:r>
              <a:rPr lang="he-IL" sz="2000" dirty="0" smtClean="0"/>
              <a:t>.</a:t>
            </a:r>
            <a:endParaRPr lang="en-US" sz="2000" dirty="0" smtClean="0"/>
          </a:p>
          <a:p>
            <a:pPr algn="l" rtl="0">
              <a:buNone/>
            </a:pPr>
            <a:r>
              <a:rPr lang="en-US" sz="2000" u="sng" dirty="0" smtClean="0"/>
              <a:t>Console:</a:t>
            </a:r>
          </a:p>
          <a:p>
            <a:pPr algn="l" rtl="0">
              <a:buNone/>
            </a:pPr>
            <a:r>
              <a:rPr lang="en-US" sz="2000" dirty="0" smtClean="0"/>
              <a:t>Exception in thread "main" </a:t>
            </a:r>
            <a:r>
              <a:rPr lang="en-US" sz="2000" b="1" dirty="0" err="1" smtClean="0"/>
              <a:t>java.lang.NullPointerException</a:t>
            </a:r>
            <a:r>
              <a:rPr lang="en-US" sz="2000" dirty="0" smtClean="0"/>
              <a:t> at </a:t>
            </a:r>
            <a:r>
              <a:rPr lang="en-US" sz="2000" dirty="0" err="1" smtClean="0"/>
              <a:t>com.example.myproject.</a:t>
            </a:r>
            <a:r>
              <a:rPr lang="en-US" sz="2000" b="1" dirty="0" err="1" smtClean="0"/>
              <a:t>Book.getTitle</a:t>
            </a:r>
            <a:r>
              <a:rPr lang="en-US" sz="2000" dirty="0" smtClean="0"/>
              <a:t>(Book.java:16) at </a:t>
            </a:r>
            <a:r>
              <a:rPr lang="en-US" sz="2000" dirty="0" err="1" smtClean="0"/>
              <a:t>com.example.myproject.Author.getBookTitles</a:t>
            </a:r>
            <a:r>
              <a:rPr lang="en-US" sz="2000" dirty="0" smtClean="0"/>
              <a:t>(Author.java:25) at </a:t>
            </a:r>
            <a:r>
              <a:rPr lang="en-US" sz="2000" dirty="0" err="1" smtClean="0"/>
              <a:t>com.example.myproject.Bootstrap.main</a:t>
            </a:r>
            <a:r>
              <a:rPr lang="en-US" sz="2000" dirty="0" smtClean="0"/>
              <a:t>(Bootstrap.java:14)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u="sng" dirty="0" smtClean="0"/>
              <a:t>Book.java</a:t>
            </a:r>
            <a:r>
              <a:rPr lang="en-US" sz="2000" dirty="0" smtClean="0"/>
              <a:t>:</a:t>
            </a:r>
          </a:p>
          <a:p>
            <a:pPr algn="l" rtl="0">
              <a:buNone/>
            </a:pPr>
            <a:r>
              <a:rPr lang="en-US" sz="2000" dirty="0" smtClean="0"/>
              <a:t>public String </a:t>
            </a:r>
            <a:r>
              <a:rPr lang="en-US" sz="2000" dirty="0" err="1" smtClean="0"/>
              <a:t>getTitle</a:t>
            </a:r>
            <a:r>
              <a:rPr lang="en-US" sz="2000" dirty="0" smtClean="0"/>
              <a:t>() { </a:t>
            </a:r>
          </a:p>
          <a:p>
            <a:pPr algn="l" rtl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System.out.println</a:t>
            </a:r>
            <a:r>
              <a:rPr lang="en-US" sz="2000" dirty="0" smtClean="0"/>
              <a:t>(</a:t>
            </a:r>
            <a:r>
              <a:rPr lang="en-US" sz="2000" dirty="0" err="1" smtClean="0"/>
              <a:t>title.toString</a:t>
            </a:r>
            <a:r>
              <a:rPr lang="en-US" sz="2000" dirty="0" smtClean="0"/>
              <a:t>()); &lt;-- line 16 </a:t>
            </a:r>
          </a:p>
          <a:p>
            <a:pPr algn="l" rtl="0">
              <a:buNone/>
            </a:pPr>
            <a:r>
              <a:rPr lang="en-US" sz="2000" dirty="0" smtClean="0"/>
              <a:t>	return title; </a:t>
            </a:r>
          </a:p>
          <a:p>
            <a:pPr algn="l" rtl="0">
              <a:buNone/>
            </a:pPr>
            <a:r>
              <a:rPr lang="en-US" sz="2000" dirty="0" smtClean="0"/>
              <a:t>}</a:t>
            </a:r>
            <a:endParaRPr lang="he-IL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659AF-3A7E-44A1-9913-DF219E9E6473}" type="slidenum">
              <a:rPr lang="he-IL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99129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US" sz="1600" dirty="0" smtClean="0"/>
          </a:p>
          <a:p>
            <a:r>
              <a:rPr lang="he-IL" sz="2400" dirty="0" smtClean="0"/>
              <a:t>דוגמא נוספת:</a:t>
            </a:r>
            <a:endParaRPr lang="en-US" sz="2400" dirty="0" smtClean="0"/>
          </a:p>
          <a:p>
            <a:pPr algn="l" rtl="0">
              <a:buNone/>
            </a:pPr>
            <a:endParaRPr lang="en-US" sz="1600" dirty="0" smtClean="0"/>
          </a:p>
          <a:p>
            <a:pPr algn="l" rtl="0">
              <a:buNone/>
            </a:pPr>
            <a:r>
              <a:rPr lang="en-US" sz="1600" dirty="0" smtClean="0"/>
              <a:t>Exception in thread "main" </a:t>
            </a:r>
            <a:r>
              <a:rPr lang="en-US" sz="1600" dirty="0" err="1" smtClean="0"/>
              <a:t>java.lang.OutOfMemoryError</a:t>
            </a:r>
            <a:r>
              <a:rPr lang="en-US" sz="1600" dirty="0" smtClean="0"/>
              <a:t>: Java heap space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java.util.Arrays.copyOf</a:t>
            </a:r>
            <a:r>
              <a:rPr lang="en-US" sz="1600" dirty="0" smtClean="0"/>
              <a:t>(Unknown Source)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java.lang.AbstractStringBuilder.expandCapacity</a:t>
            </a:r>
            <a:r>
              <a:rPr lang="en-US" sz="1600" dirty="0" smtClean="0"/>
              <a:t>(Unknown Source)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java.lang.AbstractStringBuilder.ensureCapacityInternal</a:t>
            </a:r>
            <a:r>
              <a:rPr lang="en-US" sz="1600" dirty="0" smtClean="0"/>
              <a:t>(Unknown Source)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java.lang.AbstractStringBuilder.append</a:t>
            </a:r>
            <a:r>
              <a:rPr lang="en-US" sz="1600" dirty="0" smtClean="0"/>
              <a:t>(Unknown Source)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java.lang.StringBuilder.append</a:t>
            </a:r>
            <a:r>
              <a:rPr lang="en-US" sz="1600" dirty="0" smtClean="0"/>
              <a:t>(Unknown Source)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SmallTestMultiCollections.testOrder</a:t>
            </a:r>
            <a:r>
              <a:rPr lang="en-US" sz="1600" dirty="0" smtClean="0"/>
              <a:t>(SmallTestMultiCollections.java:56)</a:t>
            </a:r>
          </a:p>
          <a:p>
            <a:pPr algn="l" rtl="0">
              <a:buNone/>
            </a:pPr>
            <a:r>
              <a:rPr lang="en-US" sz="1600" dirty="0" smtClean="0"/>
              <a:t>at </a:t>
            </a:r>
            <a:r>
              <a:rPr lang="en-US" sz="1600" dirty="0" err="1" smtClean="0"/>
              <a:t>SmallTestMultiCollections.main</a:t>
            </a:r>
            <a:r>
              <a:rPr lang="en-US" sz="1600" dirty="0" smtClean="0"/>
              <a:t>(SmallTestMultiCollections.java:34</a:t>
            </a:r>
          </a:p>
          <a:p>
            <a:pPr algn="l" rtl="0">
              <a:buNone/>
            </a:pPr>
            <a:endParaRPr lang="he-I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F659AF-3A7E-44A1-9913-DF219E9E6473}" type="slidenum">
              <a:rPr lang="he-IL" altLang="en-US" smtClean="0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z="2800" dirty="0" smtClean="0">
                <a:latin typeface="+mn-lt"/>
              </a:rPr>
              <a:t>Interpreting a Stack Trace of an Exception</a:t>
            </a:r>
            <a:endParaRPr lang="he-IL" sz="28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765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The end</a:t>
            </a:r>
            <a:endParaRPr lang="he-IL" b="1" dirty="0" smtClean="0">
              <a:solidFill>
                <a:srgbClr val="000099"/>
              </a:solidFill>
              <a:latin typeface="Guttman Yad-Brush" pitchFamily="2" charset="-79"/>
              <a:cs typeface="Guttman Yad-Brush" pitchFamily="2" charset="-79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203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מנשקים - תזכורת</a:t>
            </a:r>
            <a:endParaRPr lang="he-IL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מנשק (</a:t>
            </a:r>
            <a:r>
              <a:rPr lang="en-US" dirty="0" smtClean="0"/>
              <a:t>interface</a:t>
            </a:r>
            <a:r>
              <a:rPr lang="he-IL" dirty="0" smtClean="0"/>
              <a:t>) הוא מבנה תחבירי ב-</a:t>
            </a:r>
            <a:r>
              <a:rPr lang="en-US" dirty="0" smtClean="0"/>
              <a:t>Java</a:t>
            </a:r>
            <a:r>
              <a:rPr lang="he-IL" dirty="0" smtClean="0"/>
              <a:t> המאפשר לחסוך בקוד לקוח.</a:t>
            </a:r>
          </a:p>
          <a:p>
            <a:r>
              <a:rPr lang="he-IL" dirty="0"/>
              <a:t>מנשק מכיל כותרות של מתודות (חתימות</a:t>
            </a:r>
            <a:r>
              <a:rPr lang="he-IL" dirty="0" smtClean="0"/>
              <a:t>). יתכן גם מימוש </a:t>
            </a:r>
            <a:r>
              <a:rPr lang="he-IL" dirty="0" err="1" smtClean="0"/>
              <a:t>דיפולטיבי</a:t>
            </a:r>
            <a:r>
              <a:rPr lang="he-IL" dirty="0" smtClean="0"/>
              <a:t> שלהן (החל מג'אווה 8). </a:t>
            </a:r>
            <a:endParaRPr lang="he-IL" dirty="0"/>
          </a:p>
          <a:p>
            <a:r>
              <a:rPr lang="he-IL" dirty="0" smtClean="0"/>
              <a:t>קוד אשר משתמש במנשק יוכל בזמן ריצה לעבוד עם מגוון מחלקות המממשות את המנשק הזה (ללא צורך בשכפול הקוד עבור כל מחלקה).</a:t>
            </a:r>
          </a:p>
          <a:p>
            <a:endParaRPr lang="he-IL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e-IL" dirty="0" smtClean="0">
                <a:cs typeface="+mn-cs"/>
              </a:rPr>
              <a:t>הגדרת מנשק - תזכורת</a:t>
            </a:r>
            <a:endParaRPr lang="he-IL" dirty="0"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3009" y="1858780"/>
            <a:ext cx="7164012" cy="38795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InterfaceName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someMethod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anotherMethod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(int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Concrete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implements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InterfaceName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…</a:t>
            </a:r>
            <a:endParaRPr lang="en-US" sz="16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0" dirty="0" smtClean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@Override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someMethod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{…}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0" dirty="0" smtClean="0">
                <a:solidFill>
                  <a:srgbClr val="646464"/>
                </a:solidFill>
                <a:latin typeface="Consolas" pitchFamily="49" charset="0"/>
                <a:cs typeface="Consolas" pitchFamily="49" charset="0"/>
              </a:rPr>
              <a:t>@Override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anotherMethod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(int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param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{…}	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600" b="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  <a:endParaRPr lang="en-US" sz="1600" dirty="0">
              <a:latin typeface="Consolas" pitchFamily="49" charset="0"/>
              <a:ea typeface="Calibri"/>
              <a:cs typeface="Consolas" pitchFamily="49" charset="0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7191374" y="1633929"/>
            <a:ext cx="1495425" cy="449701"/>
          </a:xfrm>
          <a:prstGeom prst="wedgeRoundRectCallout">
            <a:avLst>
              <a:gd name="adj1" fmla="val -181021"/>
              <a:gd name="adj2" fmla="val 28339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שם המנשק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6341916" y="3558606"/>
            <a:ext cx="2802084" cy="689544"/>
          </a:xfrm>
          <a:prstGeom prst="wedgeRoundRectCallout">
            <a:avLst>
              <a:gd name="adj1" fmla="val -134449"/>
              <a:gd name="adj2" fmla="val -64422"/>
              <a:gd name="adj3" fmla="val 16667"/>
            </a:avLst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/>
              <a:t>מחלקה המממשת את המנשק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דוגמא 1: </a:t>
            </a:r>
            <a:r>
              <a:rPr lang="en-US" dirty="0" smtClean="0"/>
              <a:t>Shape</a:t>
            </a:r>
            <a:r>
              <a:rPr lang="he-IL" dirty="0" smtClean="0"/>
              <a:t> - מנשק המייצג צורה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נגדיר מנשק בשם </a:t>
            </a:r>
            <a:r>
              <a:rPr lang="en-US" b="1" dirty="0" smtClean="0"/>
              <a:t>Shape</a:t>
            </a:r>
            <a:r>
              <a:rPr lang="he-IL" dirty="0" smtClean="0"/>
              <a:t> המייצג צורה גיאומטרית.</a:t>
            </a:r>
          </a:p>
          <a:p>
            <a:r>
              <a:rPr lang="he-IL" dirty="0" smtClean="0"/>
              <a:t>המנשק </a:t>
            </a:r>
            <a:r>
              <a:rPr lang="en-US" dirty="0" smtClean="0"/>
              <a:t>Shape</a:t>
            </a:r>
            <a:r>
              <a:rPr lang="he-IL" dirty="0" smtClean="0"/>
              <a:t> מחייב את כל המחלקות שמממשות אותו, לכלול מימוש עבור 2 מתודות:</a:t>
            </a:r>
          </a:p>
          <a:p>
            <a:pPr lvl="1"/>
            <a:r>
              <a:rPr lang="en-US" dirty="0" err="1" smtClean="0"/>
              <a:t>getArea</a:t>
            </a:r>
            <a:r>
              <a:rPr lang="en-US" dirty="0" smtClean="0"/>
              <a:t>()</a:t>
            </a:r>
            <a:r>
              <a:rPr lang="he-IL" dirty="0" smtClean="0"/>
              <a:t> – מחשבת את שטח הצורה</a:t>
            </a:r>
            <a:endParaRPr lang="en-US" dirty="0" smtClean="0"/>
          </a:p>
          <a:p>
            <a:pPr lvl="1"/>
            <a:r>
              <a:rPr lang="en-US" dirty="0" err="1" smtClean="0"/>
              <a:t>getDetails</a:t>
            </a:r>
            <a:r>
              <a:rPr lang="en-US" dirty="0" smtClean="0"/>
              <a:t>()</a:t>
            </a:r>
            <a:r>
              <a:rPr lang="he-IL" dirty="0" smtClean="0"/>
              <a:t> – מחזירה מחרוזת המייצגת את הצורה.</a:t>
            </a:r>
            <a:endParaRPr lang="en-US" dirty="0" smtClean="0"/>
          </a:p>
          <a:p>
            <a:pPr marL="457200" lvl="1" indent="0" algn="l" rtl="0">
              <a:buNone/>
            </a:pPr>
            <a:endParaRPr lang="he-IL" dirty="0" smtClean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381500"/>
            <a:ext cx="7524750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interface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{</a:t>
            </a:r>
          </a:p>
          <a:p>
            <a:pPr algn="l" rtl="0"/>
            <a:r>
              <a:rPr lang="en-US" sz="32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3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32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getArea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/>
            <a:r>
              <a:rPr lang="en-US" sz="32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32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32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3200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getDetails</a:t>
            </a:r>
            <a:r>
              <a:rPr lang="en-US" sz="32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  <a:endParaRPr lang="en-US" sz="3200" b="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he-IL" sz="3200" b="0" dirty="0" smtClean="0">
                <a:solidFill>
                  <a:srgbClr val="000000"/>
                </a:solidFill>
                <a:latin typeface="Consolas" pitchFamily="49" charset="0"/>
                <a:cs typeface="Courier New" panose="02070309020205020404" pitchFamily="49" charset="0"/>
              </a:rPr>
              <a:t>{</a:t>
            </a:r>
            <a:endParaRPr lang="he-IL" sz="3200" b="0" dirty="0">
              <a:latin typeface="Consolas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622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המחלקה </a:t>
            </a:r>
            <a:r>
              <a:rPr lang="en-US" dirty="0" smtClean="0"/>
              <a:t>Square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70021" y="1696453"/>
            <a:ext cx="4812632" cy="480131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dirty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Shape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  <a:endParaRPr lang="he-IL" b="0" dirty="0">
              <a:latin typeface="Consolas" pitchFamily="49" charset="0"/>
            </a:endParaRP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float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he-IL" dirty="0" smtClean="0">
                <a:solidFill>
                  <a:srgbClr val="7F0055"/>
                </a:solidFill>
                <a:latin typeface="Consolas" pitchFamily="49" charset="0"/>
              </a:rPr>
              <a:t> 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side) {</a:t>
            </a: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en-US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b="0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getArea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endParaRPr lang="he-IL" dirty="0">
              <a:latin typeface="Consolas" pitchFamily="49" charset="0"/>
            </a:endParaRP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getDetails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algn="l" rtl="0"/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"Square: </a:t>
            </a:r>
            <a:r>
              <a:rPr lang="en-US" b="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side="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 </a:t>
            </a:r>
            <a:r>
              <a:rPr lang="en-US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side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he-IL" b="0" dirty="0" smtClean="0">
                <a:solidFill>
                  <a:srgbClr val="000000"/>
                </a:solidFill>
                <a:latin typeface="Consolas" pitchFamily="49" charset="0"/>
              </a:rPr>
              <a:t>   {  </a:t>
            </a:r>
            <a:endParaRPr lang="he-IL" b="0" dirty="0">
              <a:solidFill>
                <a:srgbClr val="000000"/>
              </a:solidFill>
              <a:latin typeface="Consolas" pitchFamily="49" charset="0"/>
            </a:endParaRPr>
          </a:p>
          <a:p>
            <a:pPr algn="l" rtl="0"/>
            <a:r>
              <a:rPr lang="he-IL" b="0" dirty="0" smtClean="0">
                <a:latin typeface="Consolas" pitchFamily="49" charset="0"/>
              </a:rPr>
              <a:t>{</a:t>
            </a:r>
            <a:endParaRPr lang="he-IL" b="0" dirty="0">
              <a:latin typeface="Consolas" pitchFamily="49" charset="0"/>
            </a:endParaRPr>
          </a:p>
        </p:txBody>
      </p:sp>
      <p:sp>
        <p:nvSpPr>
          <p:cNvPr id="8" name="הסבר מלבני מעוגל 7"/>
          <p:cNvSpPr/>
          <p:nvPr/>
        </p:nvSpPr>
        <p:spPr bwMode="auto">
          <a:xfrm>
            <a:off x="5414211" y="2045370"/>
            <a:ext cx="3621505" cy="678780"/>
          </a:xfrm>
          <a:prstGeom prst="wedgeRoundRectCallout">
            <a:avLst>
              <a:gd name="adj1" fmla="val -81340"/>
              <a:gd name="adj2" fmla="val -4920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המחלקה מצהירה שהיא מממשת את המנשק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הסבר מלבני מעוגל 8"/>
          <p:cNvSpPr/>
          <p:nvPr/>
        </p:nvSpPr>
        <p:spPr bwMode="auto">
          <a:xfrm>
            <a:off x="5253790" y="3638469"/>
            <a:ext cx="3621505" cy="488363"/>
          </a:xfrm>
          <a:prstGeom prst="wedgeRoundRectCallout">
            <a:avLst>
              <a:gd name="adj1" fmla="val -97287"/>
              <a:gd name="adj2" fmla="val 47269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מימוש של המתודות מהמנשק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הסבר מלבני מעוגל 9"/>
          <p:cNvSpPr/>
          <p:nvPr/>
        </p:nvSpPr>
        <p:spPr bwMode="auto">
          <a:xfrm>
            <a:off x="5253789" y="3638469"/>
            <a:ext cx="3621505" cy="488363"/>
          </a:xfrm>
          <a:prstGeom prst="wedgeRoundRectCallout">
            <a:avLst>
              <a:gd name="adj1" fmla="val -93965"/>
              <a:gd name="adj2" fmla="val 27146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מימוש של מתודות המנשק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334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המחלקה </a:t>
            </a:r>
            <a:r>
              <a:rPr lang="en-US" dirty="0" smtClean="0"/>
              <a:t>Circle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54243" y="1688842"/>
            <a:ext cx="8097252" cy="477053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 </a:t>
            </a:r>
            <a:r>
              <a:rPr lang="en-US" sz="1600" b="0" dirty="0">
                <a:solidFill>
                  <a:srgbClr val="7F0055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1600" b="0" dirty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Shape 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</a:t>
            </a:r>
            <a:endParaRPr lang="en-US" sz="1600" b="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endParaRPr lang="he-IL" sz="1400" dirty="0"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float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endParaRPr lang="en-US" sz="14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radius) 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	</a:t>
            </a:r>
            <a:r>
              <a:rPr lang="en-US" sz="1600" b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Constructor</a:t>
            </a: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=radius;</a:t>
            </a:r>
          </a:p>
          <a:p>
            <a:pPr algn="l" rtl="0"/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  <a:endParaRPr lang="he-IL" sz="1400" b="0" dirty="0">
              <a:solidFill>
                <a:srgbClr val="000000"/>
              </a:solidFill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endParaRPr lang="he-IL" sz="1400" dirty="0"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getArea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	</a:t>
            </a:r>
            <a:r>
              <a:rPr lang="en-US" sz="1600" b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Implementing </a:t>
            </a:r>
            <a:r>
              <a:rPr lang="en-US" sz="1600" b="0" dirty="0" err="1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Shape.getArea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(</a:t>
            </a:r>
            <a:r>
              <a:rPr lang="en-US" sz="1600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b="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Math.</a:t>
            </a:r>
            <a:r>
              <a:rPr lang="en-US" sz="1600" b="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PI</a:t>
            </a:r>
            <a:r>
              <a:rPr lang="en-US" sz="1600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/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algn="l" rtl="0"/>
            <a:endParaRPr lang="he-IL" sz="1400" dirty="0">
              <a:latin typeface="Consolas" pitchFamily="49" charset="0"/>
              <a:cs typeface="Courier New" panose="02070309020205020404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public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 </a:t>
            </a:r>
            <a:r>
              <a:rPr lang="en-US" sz="1600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getDetails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	</a:t>
            </a:r>
            <a:r>
              <a:rPr lang="en-US" sz="1600" b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//Implementing </a:t>
            </a:r>
            <a:r>
              <a:rPr lang="en-US" sz="1600" b="0" dirty="0" err="1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Shape.getDetails</a:t>
            </a:r>
            <a:r>
              <a:rPr lang="en-US" sz="1600" b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lang="en-US" sz="1600" b="0" dirty="0">
              <a:solidFill>
                <a:srgbClr val="00B050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</a:t>
            </a:r>
            <a:r>
              <a:rPr lang="en-US" sz="16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"Circle: radius="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algn="l" rtl="0"/>
            <a:endParaRPr lang="en-US" sz="1400" dirty="0" smtClean="0">
              <a:solidFill>
                <a:srgbClr val="7F0055"/>
              </a:solidFill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6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float</a:t>
            </a: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getRadius</a:t>
            </a:r>
            <a:r>
              <a:rPr lang="en-US" sz="1600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6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{	</a:t>
            </a:r>
            <a:r>
              <a:rPr lang="en-US" sz="1600" b="0" dirty="0" smtClean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sz="1600" b="0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Circle specific method</a:t>
            </a:r>
          </a:p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1600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en-US" sz="1600" b="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b="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radius</a:t>
            </a:r>
            <a:r>
              <a:rPr lang="en-US" sz="1600" b="0" i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/>
            <a:r>
              <a:rPr lang="en-US" sz="1400" b="0" dirty="0">
                <a:solidFill>
                  <a:srgbClr val="000000"/>
                </a:solidFill>
                <a:latin typeface="Consolas" pitchFamily="49" charset="0"/>
                <a:cs typeface="Courier New" panose="02070309020205020404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urier New" panose="02070309020205020404" pitchFamily="49" charset="0"/>
              </a:rPr>
              <a:t> </a:t>
            </a:r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 </a:t>
            </a:r>
          </a:p>
          <a:p>
            <a:pPr algn="l" rtl="0"/>
            <a:r>
              <a:rPr lang="en-US" sz="1400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i="1" dirty="0">
              <a:latin typeface="Consolas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423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טיפוס הפניה מסוג </a:t>
            </a:r>
            <a:r>
              <a:rPr lang="en-US" dirty="0" smtClean="0"/>
              <a:t>Shape</a:t>
            </a:r>
            <a:endParaRPr lang="he-IL" dirty="0"/>
          </a:p>
        </p:txBody>
      </p:sp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טיפוס הפניה מסוג </a:t>
            </a:r>
            <a:r>
              <a:rPr lang="en-US" dirty="0" smtClean="0"/>
              <a:t>Shape</a:t>
            </a:r>
            <a:r>
              <a:rPr lang="he-IL" dirty="0" smtClean="0"/>
              <a:t> יכול להצביע אל כל אובייקט המממש את המנשק </a:t>
            </a:r>
            <a:r>
              <a:rPr lang="en-US" dirty="0" smtClean="0"/>
              <a:t>Shape</a:t>
            </a:r>
            <a:r>
              <a:rPr lang="he-IL" dirty="0" smtClean="0"/>
              <a:t>.</a:t>
            </a:r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ניתן לקרוא באמצעותו רק למתודות הכלולות בהגדרת המנשק. לדוג': </a:t>
            </a:r>
            <a:r>
              <a:rPr lang="en-US" dirty="0" smtClean="0"/>
              <a:t>shape1.getArea()</a:t>
            </a:r>
            <a:endParaRPr lang="he-IL" dirty="0" smtClean="0"/>
          </a:p>
          <a:p>
            <a:r>
              <a:rPr lang="he-IL" dirty="0" smtClean="0"/>
              <a:t>כדי לקרוא למתודה הספציפית ל-</a:t>
            </a:r>
            <a:r>
              <a:rPr lang="en-US" dirty="0" smtClean="0"/>
              <a:t>Circle</a:t>
            </a:r>
            <a:r>
              <a:rPr lang="he-IL" dirty="0" smtClean="0"/>
              <a:t>, יש לבצע הצרה באמצעות </a:t>
            </a:r>
            <a:r>
              <a:rPr lang="en-US" dirty="0" smtClean="0"/>
              <a:t>casting</a:t>
            </a:r>
            <a:r>
              <a:rPr lang="he-IL" dirty="0" smtClean="0"/>
              <a:t>: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619719"/>
            <a:ext cx="754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shape1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Square(100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  </a:t>
            </a:r>
          </a:p>
          <a:p>
            <a:pPr algn="l"/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shape2 = 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Circle(50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);</a:t>
            </a:r>
            <a:endParaRPr lang="en-US" b="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מלבן 15"/>
          <p:cNvSpPr/>
          <p:nvPr/>
        </p:nvSpPr>
        <p:spPr>
          <a:xfrm>
            <a:off x="914400" y="5620290"/>
            <a:ext cx="58673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Circle </a:t>
            </a:r>
            <a:r>
              <a:rPr lang="en-US" b="0" dirty="0" err="1">
                <a:solidFill>
                  <a:srgbClr val="000000"/>
                </a:solidFill>
                <a:latin typeface="Segoe UI" panose="020B0502040204020203" pitchFamily="34" charset="0"/>
              </a:rPr>
              <a:t>circle</a:t>
            </a:r>
            <a:r>
              <a:rPr lang="en-US" b="0" dirty="0">
                <a:solidFill>
                  <a:srgbClr val="000000"/>
                </a:solidFill>
                <a:latin typeface="Segoe UI" panose="020B0502040204020203" pitchFamily="34" charset="0"/>
              </a:rPr>
              <a:t> = (Circle) shape2;  </a:t>
            </a:r>
            <a:r>
              <a:rPr lang="en-US" b="0" dirty="0">
                <a:solidFill>
                  <a:srgbClr val="3F7F5F"/>
                </a:solidFill>
                <a:latin typeface="Segoe UI" panose="020B0502040204020203" pitchFamily="34" charset="0"/>
              </a:rPr>
              <a:t>// </a:t>
            </a:r>
            <a:r>
              <a:rPr lang="en-US" b="0" dirty="0" smtClean="0">
                <a:solidFill>
                  <a:srgbClr val="3F7F5F"/>
                </a:solidFill>
                <a:latin typeface="Segoe UI" panose="020B0502040204020203" pitchFamily="34" charset="0"/>
              </a:rPr>
              <a:t>Down-casting</a:t>
            </a:r>
            <a:endParaRPr lang="en-US" b="0" dirty="0">
              <a:solidFill>
                <a:srgbClr val="3F7F5F"/>
              </a:solidFill>
              <a:latin typeface="Segoe UI" panose="020B0502040204020203" pitchFamily="34" charset="0"/>
            </a:endParaRPr>
          </a:p>
          <a:p>
            <a:pPr algn="l" rtl="0"/>
            <a:r>
              <a:rPr lang="en-US" b="0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System.</a:t>
            </a:r>
            <a:r>
              <a:rPr lang="en-US" b="0" dirty="0" err="1" smtClean="0">
                <a:solidFill>
                  <a:srgbClr val="0000FF"/>
                </a:solidFill>
                <a:latin typeface="Segoe UI" panose="020B0502040204020203" pitchFamily="34" charset="0"/>
              </a:rPr>
              <a:t>out</a:t>
            </a:r>
            <a:r>
              <a:rPr lang="en-US" b="0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.</a:t>
            </a:r>
            <a:r>
              <a:rPr lang="en-US" b="0" i="1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println</a:t>
            </a:r>
            <a:r>
              <a:rPr lang="en-US" b="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( </a:t>
            </a:r>
            <a:r>
              <a:rPr lang="en-US" b="0" dirty="0" err="1" smtClean="0">
                <a:solidFill>
                  <a:srgbClr val="000000"/>
                </a:solidFill>
                <a:latin typeface="Segoe UI" panose="020B0502040204020203" pitchFamily="34" charset="0"/>
              </a:rPr>
              <a:t>circle.getRadius</a:t>
            </a:r>
            <a:r>
              <a:rPr lang="en-US" b="0" dirty="0" smtClean="0">
                <a:solidFill>
                  <a:srgbClr val="000000"/>
                </a:solidFill>
                <a:latin typeface="Segoe UI" panose="020B0502040204020203" pitchFamily="34" charset="0"/>
              </a:rPr>
              <a:t>() );</a:t>
            </a:r>
            <a:endParaRPr lang="he-IL" sz="3200" b="0" dirty="0"/>
          </a:p>
        </p:txBody>
      </p:sp>
    </p:spTree>
    <p:extLst>
      <p:ext uri="{BB962C8B-B14F-4D97-AF65-F5344CB8AC3E}">
        <p14:creationId xmlns="" xmlns:p14="http://schemas.microsoft.com/office/powerpoint/2010/main" val="18816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כללי השמה נוספים</a:t>
            </a:r>
            <a:endParaRPr lang="he-IL" dirty="0"/>
          </a:p>
        </p:txBody>
      </p:sp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000" dirty="0" smtClean="0"/>
              <a:t>ראינו השמה של עצם למשתנה מטיפוס מנשק (שהוא מממש). </a:t>
            </a:r>
          </a:p>
          <a:p>
            <a:pPr>
              <a:buNone/>
            </a:pPr>
            <a:endParaRPr lang="he-IL" sz="2000" dirty="0" smtClean="0"/>
          </a:p>
          <a:p>
            <a:pPr>
              <a:buNone/>
            </a:pPr>
            <a:endParaRPr lang="he-IL" sz="2000" dirty="0" smtClean="0"/>
          </a:p>
          <a:p>
            <a:r>
              <a:rPr lang="he-IL" sz="2000" dirty="0" smtClean="0"/>
              <a:t>אי אפשר לעשות השמה בכיוון ההפוך, או בין שני טיפוסים שמממשים את אותו מנשק</a:t>
            </a:r>
          </a:p>
          <a:p>
            <a:pPr lvl="1"/>
            <a:r>
              <a:rPr lang="he-IL" sz="1800" dirty="0" smtClean="0"/>
              <a:t>שוב, אפשר להיעזר ב-</a:t>
            </a:r>
            <a:r>
              <a:rPr lang="en-US" sz="1800" dirty="0" smtClean="0"/>
              <a:t>down-casing</a:t>
            </a:r>
            <a:r>
              <a:rPr lang="he-IL" sz="1800" dirty="0" smtClean="0"/>
              <a:t> </a:t>
            </a:r>
          </a:p>
          <a:p>
            <a:endParaRPr lang="he-IL" sz="2000" dirty="0" smtClean="0"/>
          </a:p>
          <a:p>
            <a:endParaRPr lang="en-US" sz="2000" dirty="0" smtClean="0"/>
          </a:p>
          <a:p>
            <a:endParaRPr lang="he-IL" sz="2000" dirty="0" smtClean="0"/>
          </a:p>
          <a:p>
            <a:r>
              <a:rPr lang="en-US" sz="2000" dirty="0" smtClean="0"/>
              <a:t>down-casting</a:t>
            </a:r>
            <a:r>
              <a:rPr lang="he-IL" sz="2000" dirty="0" smtClean="0"/>
              <a:t> מאפשר "להתחכם" ולבצע השמה מוזרה  </a:t>
            </a:r>
          </a:p>
          <a:p>
            <a:endParaRPr lang="he-IL" sz="2000" dirty="0" smtClean="0"/>
          </a:p>
          <a:p>
            <a:endParaRPr lang="he-IL" sz="2000" dirty="0" smtClean="0"/>
          </a:p>
          <a:p>
            <a:pPr lvl="1"/>
            <a:r>
              <a:rPr lang="he-IL" sz="1800" dirty="0" smtClean="0"/>
              <a:t>במקרה כזה, </a:t>
            </a:r>
            <a:r>
              <a:rPr lang="he-IL" sz="1800" b="1" dirty="0" smtClean="0"/>
              <a:t>השגיאה תתגלה רק בזמן ריצה </a:t>
            </a:r>
            <a:r>
              <a:rPr lang="he-IL" sz="1600" dirty="0" smtClean="0"/>
              <a:t>(כשיתברר ש-</a:t>
            </a:r>
            <a:r>
              <a:rPr lang="en-US" sz="1600" dirty="0" err="1" smtClean="0"/>
              <a:t>myShape</a:t>
            </a:r>
            <a:r>
              <a:rPr lang="he-IL" sz="1600" dirty="0" smtClean="0"/>
              <a:t> אינו עיגול)</a:t>
            </a:r>
            <a:endParaRPr lang="he-IL" sz="1800" dirty="0" smtClean="0"/>
          </a:p>
          <a:p>
            <a:endParaRPr lang="he-IL" sz="24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92E6-CC42-4C73-AD68-646F779BB493}" type="slidenum">
              <a:rPr lang="he-IL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098301"/>
            <a:ext cx="7543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mySquare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Square(100);</a:t>
            </a:r>
          </a:p>
          <a:p>
            <a:pPr algn="l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Shape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mySquare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632200"/>
            <a:ext cx="7543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 mySquare2 =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 myCircle2 =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mySquare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Square mySquare2 = (Square)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8799" y="3632200"/>
            <a:ext cx="668867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  <a:p>
            <a:pPr algn="l" rtl="0"/>
            <a:r>
              <a:rPr lang="en-US" dirty="0" smtClean="0">
                <a:solidFill>
                  <a:srgbClr val="008000"/>
                </a:solidFill>
                <a:sym typeface="Wingdings"/>
              </a:rPr>
              <a:t></a:t>
            </a:r>
            <a:endParaRPr lang="en-US" dirty="0" smtClean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5417403"/>
            <a:ext cx="7543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Circle myCircle2 = (Circle) </a:t>
            </a:r>
            <a:r>
              <a:rPr lang="en-US" b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myShape</a:t>
            </a:r>
            <a:r>
              <a:rPr lang="en-US" b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</a:t>
            </a:r>
          </a:p>
        </p:txBody>
      </p:sp>
    </p:spTree>
    <p:extLst>
      <p:ext uri="{BB962C8B-B14F-4D97-AF65-F5344CB8AC3E}">
        <p14:creationId xmlns="" xmlns:p14="http://schemas.microsoft.com/office/powerpoint/2010/main" val="18816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4aBHPcE3w8i1d3RLqb2SO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UCqYSEGZaKszfCyPH7h3C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jdOyxGHsGZBPjKlqwzbOS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vzO9IIk1zrxQ7q3X8WLm4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im8Dw4a75YUdHfKnXZ8Fp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htCVmyqf2w11gr14bgQrm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WTINdLYLep385F0BHCHPV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cFYilTNROYOHwIczkFhhh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aHDIl08pF6c06x66QM2Dut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Y8lm4AyeKwExH2PUq4XmB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jn8ho8h2xE7AHPWYPdiAd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3Y19KpecjU0SOYeMbqWIZ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iuU4DYSiWo2rbjT87KH0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z0CftSF5gBd3n65OcASy3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q7kZXrfK40S2k9geoRNlk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P0YJ21RDvi3yTPKsNWz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ZMD5vW25UEFexvYZHcIcm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107807Yz0jaHi3IILExZ0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KgBnpDpZoLmzQekEx5PyA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jmjMs5JREDC1nu8wpFUf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YFJE3FDmOM6Sh16QWUEU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WddXapypTFouroE3O24dh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PVud7qyI0AZ91rwGTg4WU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rGN8zK6uGw0akW3O0I7RO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oSuJ0LYP3BUky0v6sKHwgi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IoPDrN8RAGr6ohtWh7Ra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uimdw79N9kUHd5ouZLA8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U3edWYX5KtUTxgdg0IMx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cG4nyN75zvMczraiUdPb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m42n6qVlz25BeDh7dAafz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eicQdLuzqdLBIn9PnbP0b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7HXP3Y6uXlS2rMbIAmAZ4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qXIM84QDmdYgauSnHwtWg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JFVmDFBtpbSyg06gP2EjZ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wOreWyZxmBIL2ehuo8bsI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q0ZX4jJZT9Hn9ZHkNyu9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yUPwwjZGml1nqeZuGNmH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4E5hN3kDYyk0xr3fMdFU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28Bg5O3NmNHUtfKfIfF2o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GnTNWeUzHN5JCWGwYvzab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iDXNvxupfrWeseniSOTN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nCeShrHqhWp4BKLWQoPl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PKDNzch9sdC84gQ8Jn4hy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Mnus9GDKgoqoOdaHXi75Y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Cj96rJ5wJOlbYfi73BvI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IGsDY2pL9sF3Lbi2eTFK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3CfUoQfwzgMoAsEOL27XF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vUu7O0nC2cz6DPo4DywDS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hmAPnp8CDHWa7kph2e9Xd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PtPPqGpyq1Z5D8wYCXtpz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asH4ElwiuVbHx60yZrd4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a1GhK3BbuO0Xjm7m2428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feM3p3Btg6QhMZsWVcm5R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UWAqY4X1cvBfhFnmBsGi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HzNDrDp917n67KGk5xesC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m35rYFsAsfDwe1CkCkB3u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bxCFgm94YLcdJyZEKGqF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tAvFHKUTQy0SbTTlZcdj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2NTMCFRn3NJIX70zCea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ckxE6iKudmXNPtRNXheZb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5rbWeZCB40xzQtl8wm6SP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MU7D8LEWV80ef6s94LRBh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gfDosPKSSi7DFhOARQX8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C9r60tkE3s8DmZ5d1EPOF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zBefFnil1e9OES0JjOb3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7BqbktU0E9TQG2ac9nzwh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RCWA7x8W08RuCPu2Or0z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NbXz7FNtJpd7zyoSMtwc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IPxynFkL5hkuWPLDyqt8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gufVEWFx2N15mq1KZsI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TDDICfd334ning37JGOqK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UKocxGtFNKjnRCd1HruZ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MZ9XCgMUeoBWIYd2Gmzo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y3SbvwE7YfiYgYp3z3dT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ekXLtTtCZyTTCDBi278C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MVTeNEK7pk4dVgM7J7Mf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jYs0OY6jmvG286gBhQte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DbKuMNWtL7gMsXqeZFDO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obN9wvshj1ZrkggkbjmTK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LlDia3RNAkPONyHDgq1uN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M1CaYFtkr95Oqrwdkppv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BwsHDy2WSfLwzCG04bjgS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Y8f735B4iO7q5Hg2Uhvh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3TRTwkkebaMVNuznrZQgb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HsbAjN9oZnoTVeodwLhQ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89DtQHbIg3GjV78f0rars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kuidHFthF1EAbpIW1x4Mb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wTykYes4Zlm47Gi56tVHI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fk2YuAKKLjsVXoEmGeOA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7h1DVqBQtH9Eei0JRkez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CcITrJNHS7lW5VHtWOjas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dOJp4GuXgNJbv4iKtHN9B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OI8nigUvVpzDYU91F6cV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5uHepWAym6AXI5ynPlqd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YvIcEcMiuG6P8FXoSp7g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togtbDtV52tz5xFTMJyg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KsmsBJBIF2fPbO802Mrhi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upvB9OIL7iqG2jVb09Oz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yz3mT9ZICRk7kawk9sNqI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7PXHn6rTaX2PC2Bd7rKN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EeIluYvZDdD8dKs9SHjh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yz3mT9ZICRk7kawk9sNqI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7PXHn6rTaX2PC2Bd7rKN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ycri3uhijsTfqIbVJvbx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vtAwVKv7faFZaIY2Bsnbk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ctOQLYy3u44gIfLY2LuvY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tezKaQ5RTS3Gg6I5Zwzb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djHu9N7GsCVzoa7o5r6xn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ZLaPEVfmMIyN0QVB6vrjy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VUZJgCpCGPRJZzg0OIYD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c2YEfXLXWMMSjFKqAsrhb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Pw68OYIQd3qJHXLBnrQJT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e4JN9dJieae0dF7dPl3WF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X7gBgn8vbT0Zcry79Me5y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sAXMFY5ZqskLzZSdHkIIR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IILj3fi3uNveEGDuI9pct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ErSyfV5UnQRVRf1mUPHmX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flkbAdCyjF3a3jrv0mYA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45Wj6Zpo0bhUf2K7zOBY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IPnsmfzv6A8bwd3lRhOx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SGbHUpPknn6AYCmcLgjJa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AV8UhX07iB7bQ8bKrPKaJ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2AyBH951vN0V6gz07Rjf4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tMLd00PtZ0dnTxlGgR1h6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aV2VbqISQt8x7MPt85c2O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IJm1EqBsdNo9BQb5PoK6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lqyQMJW53vacjz9Mhhog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9YbZi2fOhHQZu0B5zOIgI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qDSwGCtPKtUcrnRuHHhM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17384</TotalTime>
  <Words>1049</Words>
  <Application>Microsoft Office PowerPoint</Application>
  <PresentationFormat>On-screen Show (4:3)</PresentationFormat>
  <Paragraphs>358</Paragraphs>
  <Slides>25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Layers</vt:lpstr>
      <vt:lpstr>תוכנה 1</vt:lpstr>
      <vt:lpstr>Slide 2</vt:lpstr>
      <vt:lpstr>מנשקים - תזכורת</vt:lpstr>
      <vt:lpstr>הגדרת מנשק - תזכורת</vt:lpstr>
      <vt:lpstr>דוגמא 1: Shape - מנשק המייצג צורה</vt:lpstr>
      <vt:lpstr>המחלקה Square</vt:lpstr>
      <vt:lpstr>המחלקה Circle</vt:lpstr>
      <vt:lpstr>טיפוס הפניה מסוג Shape</vt:lpstr>
      <vt:lpstr>כללי השמה נוספים</vt:lpstr>
      <vt:lpstr>גישה אחידה לאובייקטים ע"י שימוש במנשק Shape</vt:lpstr>
      <vt:lpstr>דוגמא 2: נגן מוזיקה</vt:lpstr>
      <vt:lpstr>Playing Mp3</vt:lpstr>
      <vt:lpstr>Playing VideoClips</vt:lpstr>
      <vt:lpstr>שכפול קוד</vt:lpstr>
      <vt:lpstr>שימוש במנשק</vt:lpstr>
      <vt:lpstr>מימוש המנשק ע"י הספקים</vt:lpstr>
      <vt:lpstr>מערכים פולימורפים</vt:lpstr>
      <vt:lpstr>עוד על מנשקים</vt:lpstr>
      <vt:lpstr>Slide 19</vt:lpstr>
      <vt:lpstr>פעולות על סיביות</vt:lpstr>
      <vt:lpstr>פעולות על סיביות - דוגמאות</vt:lpstr>
      <vt:lpstr>Slide 22</vt:lpstr>
      <vt:lpstr>Interpreting a Stack Trace of an Exception</vt:lpstr>
      <vt:lpstr>Interpreting a Stack Trace of an Exception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amster</dc:creator>
  <cp:lastModifiedBy>shay</cp:lastModifiedBy>
  <cp:revision>1560</cp:revision>
  <cp:lastPrinted>1601-01-01T00:00:00Z</cp:lastPrinted>
  <dcterms:created xsi:type="dcterms:W3CDTF">1601-01-01T00:00:00Z</dcterms:created>
  <dcterms:modified xsi:type="dcterms:W3CDTF">2017-12-04T09:04:03Z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  <property fmtid="{D5CDD505-2E9C-101B-9397-08002B2CF9AE}" pid="4" name="Google.Documents.Tracking">
    <vt:lpwstr>true</vt:lpwstr>
  </property>
  <property fmtid="{D5CDD505-2E9C-101B-9397-08002B2CF9AE}" pid="5" name="Google.Documents.DocumentId">
    <vt:lpwstr>1uPdu4PxfxfpYBcMx5TXpSneH-xRyctQ9s1WomrCjbHI</vt:lpwstr>
  </property>
  <property fmtid="{D5CDD505-2E9C-101B-9397-08002B2CF9AE}" pid="6" name="Google.Documents.RevisionId">
    <vt:lpwstr>13618294672262981465</vt:lpwstr>
  </property>
  <property fmtid="{D5CDD505-2E9C-101B-9397-08002B2CF9AE}" pid="7" name="Google.Documents.PreviousRevisionId">
    <vt:lpwstr>03316986262798877239</vt:lpwstr>
  </property>
  <property fmtid="{D5CDD505-2E9C-101B-9397-08002B2CF9AE}" pid="8" name="Google.Documents.PluginVersion">
    <vt:lpwstr>2.0.2424.7283</vt:lpwstr>
  </property>
  <property fmtid="{D5CDD505-2E9C-101B-9397-08002B2CF9AE}" pid="9" name="Google.Documents.MergeIncapabilityFlags">
    <vt:i4>0</vt:i4>
  </property>
</Properties>
</file>