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Default Extension="gif" ContentType="image/gif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87" r:id="rId13"/>
    <p:sldId id="486" r:id="rId14"/>
    <p:sldId id="491" r:id="rId15"/>
    <p:sldId id="496" r:id="rId16"/>
    <p:sldId id="475" r:id="rId17"/>
    <p:sldId id="476" r:id="rId18"/>
    <p:sldId id="477" r:id="rId19"/>
    <p:sldId id="478" r:id="rId20"/>
    <p:sldId id="479" r:id="rId21"/>
    <p:sldId id="490" r:id="rId22"/>
    <p:sldId id="480" r:id="rId23"/>
    <p:sldId id="497" r:id="rId24"/>
    <p:sldId id="481" r:id="rId25"/>
    <p:sldId id="488" r:id="rId26"/>
    <p:sldId id="482" r:id="rId27"/>
    <p:sldId id="483" r:id="rId28"/>
    <p:sldId id="484" r:id="rId29"/>
    <p:sldId id="485" r:id="rId30"/>
    <p:sldId id="469" r:id="rId31"/>
    <p:sldId id="468" r:id="rId32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7" autoAdjust="0"/>
    <p:restoredTop sz="81685" autoAdjust="0"/>
  </p:normalViewPr>
  <p:slideViewPr>
    <p:cSldViewPr>
      <p:cViewPr varScale="1">
        <p:scale>
          <a:sx n="94" d="100"/>
          <a:sy n="94" d="100"/>
        </p:scale>
        <p:origin x="-2124" y="-108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16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0613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56222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83907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27973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54306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54306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0977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2858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13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33881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984880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9033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552333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511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59643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6517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8023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802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15 אוקטובר 18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718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Relationship Id="rId5" Type="http://schemas.openxmlformats.org/officeDocument/2006/relationships/image" Target="../media/image12.png"/><Relationship Id="rId4" Type="http://schemas.openxmlformats.org/officeDocument/2006/relationships/hyperlink" Target="http://java.sun.com/docs/books/jls/third_edition/html/conversions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 smtClean="0">
                <a:cs typeface="+mn-cs"/>
              </a:rPr>
              <a:t>תוכנה 1</a:t>
            </a:r>
            <a:endParaRPr lang="en-US" b="1" dirty="0" smtClean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 smtClean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 smtClean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 </a:t>
            </a:r>
            <a:r>
              <a:rPr lang="en-US" dirty="0" smtClean="0">
                <a:cs typeface="+mn-cs"/>
              </a:rPr>
              <a:t>Java</a:t>
            </a:r>
            <a:r>
              <a:rPr lang="he-IL" dirty="0" smtClean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בסוף כל פקודה צריך להוסיף התו "</a:t>
            </a:r>
            <a:r>
              <a:rPr lang="en-US" dirty="0" smtClean="0">
                <a:cs typeface="+mn-cs"/>
              </a:rPr>
              <a:t>;</a:t>
            </a:r>
            <a:r>
              <a:rPr lang="he-IL" dirty="0" smtClean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 smtClean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1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 smtClean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 smtClean="0"/>
              <a:t>טיפוסים יסודיים (פרימיטיביים)</a:t>
            </a:r>
            <a:r>
              <a:rPr lang="he-IL" sz="2600" dirty="0" smtClean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 smtClean="0"/>
              <a:t>מספרים שלמים: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מספרים ממשיים: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תווים: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 smtClean="0"/>
              <a:t>ערכים בוליאניים: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 smtClean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 smtClean="0"/>
              <a:t>טיפוסי הפנייה</a:t>
            </a:r>
            <a:r>
              <a:rPr lang="he-IL" sz="2600" dirty="0" smtClean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 smtClean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 smtClean="0"/>
              <a:t>דוגמאות מיוחדות: מחרוזות ומערכים 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הטיפוסים הפרימיטיביים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808820"/>
            <a:ext cx="8313151" cy="3132348"/>
          </a:xfrm>
        </p:spPr>
      </p:pic>
    </p:spTree>
    <p:extLst>
      <p:ext uri="{BB962C8B-B14F-4D97-AF65-F5344CB8AC3E}">
        <p14:creationId xmlns="" xmlns:p14="http://schemas.microsoft.com/office/powerpoint/2010/main" val="7290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6632"/>
            <a:ext cx="7772400" cy="774923"/>
          </a:xfrm>
        </p:spPr>
        <p:txBody>
          <a:bodyPr/>
          <a:lstStyle/>
          <a:p>
            <a:pPr algn="ctr"/>
            <a:r>
              <a:rPr lang="en-US" dirty="0" smtClean="0"/>
              <a:t>ASCII Table – char values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16877"/>
            <a:ext cx="5563129" cy="59604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1408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91580" y="5265204"/>
            <a:ext cx="8352420" cy="857784"/>
          </a:xfrm>
        </p:spPr>
        <p:txBody>
          <a:bodyPr/>
          <a:lstStyle/>
          <a:p>
            <a:pPr algn="ctr" rtl="0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2400" dirty="0" smtClean="0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793846" y="1857519"/>
            <a:ext cx="7895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טיפוסי הפניה (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references</a:t>
            </a: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) הם משתנים שמצביעים אל 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אובייקטים.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56" y="2322832"/>
            <a:ext cx="4861508" cy="2214404"/>
          </a:xfrm>
          <a:prstGeom prst="rect">
            <a:avLst/>
          </a:prstGeom>
        </p:spPr>
      </p:pic>
      <p:sp>
        <p:nvSpPr>
          <p:cNvPr id="21" name="מלבן 20"/>
          <p:cNvSpPr/>
          <p:nvPr/>
        </p:nvSpPr>
        <p:spPr>
          <a:xfrm>
            <a:off x="791580" y="4710255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5861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19572" y="2564904"/>
            <a:ext cx="7014728" cy="969496"/>
          </a:xfr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r>
              <a:rPr lang="he-IL" sz="1900" b="1" kern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900" b="1" kern="1200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15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20888" y="1988840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91880" y="2852936"/>
            <a:ext cx="3852428" cy="42564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 bwMode="auto">
          <a:xfrm>
            <a:off x="5418094" y="3278584"/>
            <a:ext cx="0" cy="906500"/>
          </a:xfrm>
          <a:prstGeom prst="straightConnector1">
            <a:avLst/>
          </a:prstGeom>
          <a:noFill/>
          <a:ln w="25400">
            <a:solidFill>
              <a:srgbClr val="ABDFFF"/>
            </a:solidFill>
            <a:miter lim="800000"/>
            <a:headEnd/>
            <a:tailEnd type="stealth"/>
          </a:ln>
        </p:spPr>
      </p:cxnSp>
      <p:sp>
        <p:nvSpPr>
          <p:cNvPr id="6" name="TextBox 5"/>
          <p:cNvSpPr txBox="1"/>
          <p:nvPr/>
        </p:nvSpPr>
        <p:spPr>
          <a:xfrm>
            <a:off x="1403648" y="4185084"/>
            <a:ext cx="658873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הגדרת עצם (אובייקט) מטיפוס </a:t>
            </a:r>
            <a:r>
              <a:rPr lang="en-US" dirty="0" smtClean="0">
                <a:cs typeface="+mn-cs"/>
              </a:rPr>
              <a:t>String</a:t>
            </a:r>
            <a:r>
              <a:rPr lang="he-IL" dirty="0" smtClean="0">
                <a:cs typeface="+mn-cs"/>
              </a:rPr>
              <a:t>. נשתמש במילה השמורה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he-IL" dirty="0" smtClean="0">
                <a:cs typeface="+mn-cs"/>
              </a:rPr>
              <a:t> בכל פעם שנרצה לייצר עצם מטיפוס לא פרימיטיבי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67072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</a:t>
            </a:r>
            <a:endParaRPr lang="en-US" dirty="0" smtClean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דוגמאות לפונקציות מהמחלקה </a:t>
            </a:r>
            <a:r>
              <a:rPr lang="en-US" sz="2400" dirty="0" smtClean="0"/>
              <a:t>String</a:t>
            </a:r>
            <a:r>
              <a:rPr lang="he-IL" sz="24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 smtClean="0"/>
              <a:t>	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 smtClean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hlinkClick r:id="rId3"/>
              </a:rPr>
              <a:t>http://docs.oracle.com/javase/8/docs/api/index.html?java/lang/String.html</a:t>
            </a:r>
            <a:endParaRPr lang="en-US" sz="1800" dirty="0" smtClean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המרת מחרוזות למספרים</a:t>
            </a:r>
            <a:endParaRPr lang="en-US" dirty="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17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32210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אתר הקורס</a:t>
            </a:r>
            <a:r>
              <a:rPr lang="he-IL" sz="2400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 smtClean="0"/>
              <a:t> http://courses.cs.tau.ac.il/software1/1819a/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endParaRPr lang="he-IL" sz="2400" u="sng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מתרגלים</a:t>
            </a:r>
            <a:r>
              <a:rPr lang="he-IL" sz="2400" u="sng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שי </a:t>
            </a:r>
            <a:r>
              <a:rPr lang="he-IL" sz="2200" dirty="0" err="1" smtClean="0"/>
              <a:t>גרשטיין</a:t>
            </a:r>
            <a:r>
              <a:rPr lang="he-IL" sz="2200" dirty="0" smtClean="0"/>
              <a:t> (שעת קבלה: רביעי </a:t>
            </a:r>
            <a:r>
              <a:rPr lang="he-IL" sz="2200" dirty="0" smtClean="0"/>
              <a:t>ב-15:00</a:t>
            </a:r>
            <a:r>
              <a:rPr lang="he-IL" sz="2200" dirty="0" smtClean="0"/>
              <a:t>, בתיאום מראש)</a:t>
            </a:r>
            <a:endParaRPr lang="he-IL" sz="2200" dirty="0"/>
          </a:p>
          <a:p>
            <a:pPr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סביבת המחשוב באוניברסיטה היא </a:t>
            </a:r>
            <a:r>
              <a:rPr lang="en-US" sz="2400" dirty="0" smtClean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 smtClean="0"/>
              <a:t>תנאי קדם</a:t>
            </a:r>
            <a:r>
              <a:rPr lang="he-IL" sz="2400" dirty="0" smtClean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 smtClean="0"/>
          </a:p>
          <a:p>
            <a:pPr eaLnBrk="1" hangingPunct="1"/>
            <a:endParaRPr lang="he-IL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מערכים בקצרה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נשתמש ב [] לציין טיפוס מסוג מערך.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he-IL" dirty="0" smtClean="0"/>
              <a:t>מערך של </a:t>
            </a:r>
            <a:r>
              <a:rPr lang="en-US" dirty="0" smtClean="0"/>
              <a:t>int</a:t>
            </a:r>
            <a:r>
              <a:rPr lang="he-IL" dirty="0" smtClean="0"/>
              <a:t> בשם </a:t>
            </a:r>
            <a:r>
              <a:rPr lang="en-US" dirty="0" smtClean="0"/>
              <a:t>odds</a:t>
            </a:r>
            <a:r>
              <a:rPr lang="he-IL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</a:pPr>
            <a:r>
              <a:rPr lang="he-IL" sz="2400" dirty="0" smtClean="0"/>
              <a:t>הרחבה על מערכים בתרגול הבא</a:t>
            </a:r>
            <a:endParaRPr lang="en-US" sz="2400" dirty="0" smtClean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int[] odds = new int[8];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מערכים</a:t>
            </a:r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68860"/>
            <a:ext cx="8053245" cy="3240360"/>
          </a:xfrm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0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מערך המכיל את הארגומנטים שהועברו לתוכנית עם הרצתה.</a:t>
            </a:r>
            <a:endParaRPr lang="en-US" dirty="0" smtClean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he-I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 smtClean="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 smtClean="0"/>
              <a:t>תווים מיוחדים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000" b="1" dirty="0"/>
              <a:t>Escape Sequences</a:t>
            </a:r>
            <a:endParaRPr lang="en-US" dirty="0" smtClean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25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/>
                <a:gridCol w="5645427"/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Tab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Newline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Carriage return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Single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Double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Backslash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906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2230438"/>
          </a:xfrm>
        </p:spPr>
        <p:txBody>
          <a:bodyPr/>
          <a:lstStyle/>
          <a:p>
            <a:r>
              <a:rPr lang="he-IL" sz="2000" smtClean="0"/>
              <a:t>כתוב תוכנית המקבלת  תו מ- </a:t>
            </a:r>
            <a:r>
              <a:rPr lang="en-US" sz="2000" smtClean="0"/>
              <a:t>{a,b,...,z}</a:t>
            </a:r>
            <a:r>
              <a:rPr lang="he-IL" sz="2000" smtClean="0"/>
              <a:t> ומדפיסה את ה- </a:t>
            </a:r>
            <a:r>
              <a:rPr lang="en-US" sz="2000" smtClean="0"/>
              <a:t>Uppercase</a:t>
            </a:r>
            <a:r>
              <a:rPr lang="he-IL" sz="2000" smtClean="0"/>
              <a:t> שלו</a:t>
            </a:r>
          </a:p>
          <a:p>
            <a:endParaRPr lang="he-IL" sz="2000" smtClean="0"/>
          </a:p>
          <a:p>
            <a:r>
              <a:rPr lang="he-IL" sz="2000" smtClean="0"/>
              <a:t>נחשב את המיקום של התו ב </a:t>
            </a:r>
            <a:r>
              <a:rPr lang="en-US" sz="2000" smtClean="0"/>
              <a:t>abc</a:t>
            </a:r>
            <a:r>
              <a:rPr lang="he-IL" sz="2000" smtClean="0"/>
              <a:t> ונמיר אותו לאותו תו (אותו מיקום)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he-IL" sz="2000" smtClean="0"/>
              <a:t>ב </a:t>
            </a:r>
            <a:r>
              <a:rPr lang="en-US" sz="2000" smtClean="0"/>
              <a:t>ABC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221A4-AA86-4BEA-A233-1A135587CA85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FA67E7A2-115B-4EC4-88FF-46739C5C8F2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684213" y="3502025"/>
            <a:ext cx="8101012" cy="1311275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(0);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dirty="0" err="1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(c – 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7785100" y="3502025"/>
            <a:ext cx="985837" cy="2635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he-IL" sz="1100" dirty="0"/>
              <a:t>פתרון א':</a:t>
            </a:r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144588"/>
          </a:xfrm>
        </p:spPr>
        <p:txBody>
          <a:bodyPr/>
          <a:lstStyle/>
          <a:p>
            <a:r>
              <a:rPr lang="he-IL" sz="2000" dirty="0" smtClean="0"/>
              <a:t>בעזרת </a:t>
            </a:r>
            <a:r>
              <a:rPr lang="en-US" sz="2000" dirty="0" err="1" smtClean="0"/>
              <a:t>String.toUpperCase</a:t>
            </a:r>
            <a:r>
              <a:rPr lang="en-US" sz="2000" dirty="0" smtClean="0"/>
              <a:t>()</a:t>
            </a:r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בעזרת </a:t>
            </a:r>
            <a:r>
              <a:rPr lang="en-US" sz="2000" dirty="0" err="1" smtClean="0"/>
              <a:t>Character.toUpperCase</a:t>
            </a:r>
            <a:r>
              <a:rPr lang="en-US" sz="2000" dirty="0" smtClean="0"/>
              <a:t>()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D6F8A-B595-4263-B5C1-90186A22C12E}" type="slidenum">
              <a:rPr lang="he-IL"/>
              <a:pPr>
                <a:defRPr/>
              </a:pPr>
              <a:t>28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BEDEE7A-4842-46CB-8CA6-B4DF1D0997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28</a:t>
            </a:fld>
            <a:endParaRPr lang="en-US" sz="1000">
              <a:latin typeface="Arial" pitchFamily="34" charset="0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84213" y="3933056"/>
            <a:ext cx="8110301" cy="1321569"/>
            <a:chOff x="684213" y="3933056"/>
            <a:chExt cx="8110301" cy="1321569"/>
          </a:xfrm>
        </p:grpSpPr>
        <p:sp>
          <p:nvSpPr>
            <p:cNvPr id="54279" name="Text Box 11"/>
            <p:cNvSpPr txBox="1">
              <a:spLocks noChangeArrowheads="1"/>
            </p:cNvSpPr>
            <p:nvPr/>
          </p:nvSpPr>
          <p:spPr bwMode="auto">
            <a:xfrm>
              <a:off x="684213" y="3943350"/>
              <a:ext cx="8101012" cy="13112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c =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(0);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Character.toUpperCase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(c));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0" name="Text Box 12"/>
            <p:cNvSpPr txBox="1">
              <a:spLocks noChangeArrowheads="1"/>
            </p:cNvSpPr>
            <p:nvPr/>
          </p:nvSpPr>
          <p:spPr bwMode="auto">
            <a:xfrm>
              <a:off x="7848364" y="3933056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/>
                <a:t>פתרון ג':</a:t>
              </a:r>
              <a:endParaRPr lang="en-US" sz="11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3568" y="2024844"/>
            <a:ext cx="8110946" cy="1006475"/>
            <a:chOff x="683568" y="2024844"/>
            <a:chExt cx="8110946" cy="1006475"/>
          </a:xfrm>
        </p:grpSpPr>
        <p:sp>
          <p:nvSpPr>
            <p:cNvPr id="54281" name="Text Box 8"/>
            <p:cNvSpPr txBox="1">
              <a:spLocks noChangeArrowheads="1"/>
            </p:cNvSpPr>
            <p:nvPr/>
          </p:nvSpPr>
          <p:spPr bwMode="auto">
            <a:xfrm>
              <a:off x="683568" y="2024844"/>
              <a:ext cx="8101012" cy="10064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2" name="Text Box 9"/>
            <p:cNvSpPr txBox="1">
              <a:spLocks noChangeArrowheads="1"/>
            </p:cNvSpPr>
            <p:nvPr/>
          </p:nvSpPr>
          <p:spPr bwMode="auto">
            <a:xfrm>
              <a:off x="7848364" y="2024844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 dirty="0"/>
                <a:t>פתרון ב':</a:t>
              </a:r>
              <a:endParaRPr lang="en-US" sz="11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 smtClean="0"/>
              <a:t>נוהל הגשת תרגילים (פרטים מלאים ב</a:t>
            </a:r>
            <a:r>
              <a:rPr lang="he-IL" sz="2400" dirty="0" smtClean="0">
                <a:hlinkClick r:id="rId6"/>
              </a:rPr>
              <a:t>אתר</a:t>
            </a:r>
            <a:r>
              <a:rPr lang="he-IL" sz="2400" dirty="0" smtClean="0"/>
              <a:t>)</a:t>
            </a:r>
          </a:p>
          <a:p>
            <a:pPr lvl="1"/>
            <a:r>
              <a:rPr lang="he-IL" sz="2400" dirty="0" smtClean="0"/>
              <a:t>מועד ההגשה</a:t>
            </a:r>
          </a:p>
          <a:p>
            <a:pPr lvl="1"/>
            <a:r>
              <a:rPr lang="he-IL" sz="2400" dirty="0" smtClean="0"/>
              <a:t>שיטת חישוב הציון (85 מבחן + 15 תרגילים)</a:t>
            </a:r>
          </a:p>
          <a:p>
            <a:pPr lvl="1"/>
            <a:r>
              <a:rPr lang="he-IL" sz="2400" dirty="0" smtClean="0"/>
              <a:t>הגשה באיחור</a:t>
            </a:r>
          </a:p>
          <a:p>
            <a:pPr lvl="1"/>
            <a:r>
              <a:rPr lang="he-IL" sz="2400" dirty="0" smtClean="0"/>
              <a:t>הגשה דרך ה- </a:t>
            </a:r>
            <a:r>
              <a:rPr lang="en-US" sz="2400" dirty="0" err="1" smtClean="0"/>
              <a:t>moodle</a:t>
            </a:r>
            <a:endParaRPr lang="he-IL" sz="2400" dirty="0" smtClean="0"/>
          </a:p>
          <a:p>
            <a:pPr lvl="1"/>
            <a:r>
              <a:rPr lang="he-IL" sz="2400" dirty="0" smtClean="0"/>
              <a:t>פורום הקורס (גם ב-</a:t>
            </a:r>
            <a:r>
              <a:rPr lang="en-US" sz="2400" dirty="0" err="1" smtClean="0"/>
              <a:t>moodle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הגשת תרגיל מספר 1</a:t>
            </a:r>
          </a:p>
          <a:p>
            <a:pPr lvl="1"/>
            <a:r>
              <a:rPr lang="he-IL" sz="2400" dirty="0" smtClean="0"/>
              <a:t>ביום ה' הבא</a:t>
            </a:r>
          </a:p>
          <a:p>
            <a:pPr lvl="1"/>
            <a:r>
              <a:rPr lang="he-IL" sz="2400" dirty="0" smtClean="0"/>
              <a:t>פרטים באתר</a:t>
            </a:r>
          </a:p>
          <a:p>
            <a:pPr lvl="1"/>
            <a:r>
              <a:rPr lang="he-IL" sz="2400" dirty="0" smtClean="0"/>
              <a:t>יש להגיש את קבצי הקוד עם סיומת </a:t>
            </a:r>
            <a:r>
              <a:rPr lang="en-US" sz="2400" dirty="0" smtClean="0"/>
              <a:t>java</a:t>
            </a:r>
            <a:r>
              <a:rPr lang="he-IL" sz="2400" dirty="0" smtClean="0"/>
              <a:t> ולא קבצי </a:t>
            </a:r>
            <a:r>
              <a:rPr lang="en-US" sz="2400" dirty="0" smtClean="0"/>
              <a:t>class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המרת טיפוסים פרימיטיביים</a:t>
            </a:r>
            <a:endParaRPr lang="en-US" smtClean="0"/>
          </a:p>
        </p:txBody>
      </p:sp>
      <p:sp>
        <p:nvSpPr>
          <p:cNvPr id="1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41902-3334-4DE5-8081-B0DD70A3A2D7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14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E5C1135-FBBA-4C12-A092-70E3258097E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30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827088" y="1844675"/>
            <a:ext cx="79200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l = 2000000000+2000000000;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</a:t>
            </a:r>
            <a:r>
              <a:rPr lang="en-US" b="1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 = 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   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(5/2);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 / (float)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 =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a*a;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719138" y="5559425"/>
            <a:ext cx="810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he-IL" sz="2000">
                <a:cs typeface="Times New Roman" pitchFamily="18" charset="0"/>
              </a:rPr>
              <a:t>עוד על המרות ב-</a:t>
            </a:r>
            <a:r>
              <a:rPr lang="he-IL" sz="2000"/>
              <a:t> </a:t>
            </a:r>
            <a:endParaRPr lang="en-US" sz="2000"/>
          </a:p>
          <a:p>
            <a:pPr algn="l" rtl="0"/>
            <a:r>
              <a:rPr lang="en-US" sz="2000">
                <a:hlinkClick r:id="rId4"/>
              </a:rPr>
              <a:t>http://java.sun.com/docs/books/jls/third_edition/html/conversions.html</a:t>
            </a:r>
            <a:endParaRPr lang="en-US" sz="2000"/>
          </a:p>
        </p:txBody>
      </p:sp>
      <p:pic>
        <p:nvPicPr>
          <p:cNvPr id="523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5596" y="4473116"/>
            <a:ext cx="7207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3270" name="Text Box 6"/>
          <p:cNvSpPr txBox="1">
            <a:spLocks noChangeArrowheads="1"/>
          </p:cNvSpPr>
          <p:nvPr/>
        </p:nvSpPr>
        <p:spPr bwMode="auto">
          <a:xfrm>
            <a:off x="3959225" y="4618038"/>
            <a:ext cx="50768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700" dirty="0"/>
              <a:t>// compilation error: cannot convert from </a:t>
            </a:r>
            <a:r>
              <a:rPr lang="en-US" sz="1700" dirty="0" err="1"/>
              <a:t>int</a:t>
            </a:r>
            <a:r>
              <a:rPr lang="en-US" sz="1700" dirty="0"/>
              <a:t> to short</a:t>
            </a:r>
          </a:p>
        </p:txBody>
      </p:sp>
      <p:sp>
        <p:nvSpPr>
          <p:cNvPr id="523271" name="Text Box 7"/>
          <p:cNvSpPr txBox="1">
            <a:spLocks noChangeArrowheads="1"/>
          </p:cNvSpPr>
          <p:nvPr/>
        </p:nvSpPr>
        <p:spPr bwMode="auto">
          <a:xfrm>
            <a:off x="4787900" y="30702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2" name="Text Box 8"/>
          <p:cNvSpPr txBox="1">
            <a:spLocks noChangeArrowheads="1"/>
          </p:cNvSpPr>
          <p:nvPr/>
        </p:nvSpPr>
        <p:spPr bwMode="auto">
          <a:xfrm>
            <a:off x="4787900" y="335121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3" name="Text Box 9"/>
          <p:cNvSpPr txBox="1">
            <a:spLocks noChangeArrowheads="1"/>
          </p:cNvSpPr>
          <p:nvPr/>
        </p:nvSpPr>
        <p:spPr bwMode="auto">
          <a:xfrm>
            <a:off x="4787900" y="3638550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4" name="Text Box 10"/>
          <p:cNvSpPr txBox="1">
            <a:spLocks noChangeArrowheads="1"/>
          </p:cNvSpPr>
          <p:nvPr/>
        </p:nvSpPr>
        <p:spPr bwMode="auto">
          <a:xfrm>
            <a:off x="4787900" y="39274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5" name="Text Box 11"/>
          <p:cNvSpPr txBox="1">
            <a:spLocks noChangeArrowheads="1"/>
          </p:cNvSpPr>
          <p:nvPr/>
        </p:nvSpPr>
        <p:spPr bwMode="auto">
          <a:xfrm>
            <a:off x="6443663" y="216217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l == -294967296</a:t>
            </a:r>
          </a:p>
        </p:txBody>
      </p:sp>
      <p:sp>
        <p:nvSpPr>
          <p:cNvPr id="523276" name="Text Box 12"/>
          <p:cNvSpPr txBox="1">
            <a:spLocks noChangeArrowheads="1"/>
          </p:cNvSpPr>
          <p:nvPr/>
        </p:nvSpPr>
        <p:spPr bwMode="auto">
          <a:xfrm>
            <a:off x="6445250" y="2451100"/>
            <a:ext cx="1042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 == 1</a:t>
            </a:r>
          </a:p>
        </p:txBody>
      </p:sp>
      <p:sp>
        <p:nvSpPr>
          <p:cNvPr id="523277" name="Text Box 13"/>
          <p:cNvSpPr txBox="1">
            <a:spLocks noChangeArrowheads="1"/>
          </p:cNvSpPr>
          <p:nvPr/>
        </p:nvSpPr>
        <p:spPr bwMode="auto">
          <a:xfrm>
            <a:off x="6443663" y="2738438"/>
            <a:ext cx="1044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0" grpId="0"/>
      <p:bldP spid="523271" grpId="0"/>
      <p:bldP spid="523272" grpId="0"/>
      <p:bldP spid="523273" grpId="0"/>
      <p:bldP spid="523274" grpId="0"/>
      <p:bldP spid="523275" grpId="0"/>
      <p:bldP spid="523276" grpId="0"/>
      <p:bldP spid="52327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smtClean="0"/>
              <a:t>סביבת פיתוח והרצה ל</a:t>
            </a:r>
            <a:r>
              <a:rPr lang="he-IL" smtClean="0">
                <a:latin typeface="Comic Sans MS" pitchFamily="66" charset="0"/>
              </a:rPr>
              <a:t>-</a:t>
            </a:r>
            <a:r>
              <a:rPr lang="en-US" smtClean="0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גרסת ה-</a:t>
            </a:r>
            <a:r>
              <a:rPr lang="en-US" sz="2400" dirty="0" smtClean="0"/>
              <a:t>Java</a:t>
            </a:r>
            <a:r>
              <a:rPr lang="he-IL" sz="2400" dirty="0" smtClean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hlinkClick r:id="rId8"/>
              </a:rPr>
              <a:t>Java SE (Standard Edition) </a:t>
            </a:r>
            <a:r>
              <a:rPr lang="he-IL" sz="2400" smtClean="0">
                <a:hlinkClick r:id="rId8"/>
              </a:rPr>
              <a:t>8</a:t>
            </a:r>
            <a:r>
              <a:rPr lang="fr-FR" sz="2400" smtClean="0">
                <a:hlinkClick r:id="rId8"/>
              </a:rPr>
              <a:t>.0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ערכת הפיתוח</a:t>
            </a:r>
            <a:r>
              <a:rPr lang="en-US" sz="2200" dirty="0" smtClean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JDK (Java Development Kit) that includes:</a:t>
            </a:r>
            <a:endParaRPr lang="he-IL" sz="2400" dirty="0" smtClean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הורדה ותיעוד ב-</a:t>
            </a:r>
            <a:r>
              <a:rPr lang="en-US" sz="1600" dirty="0" smtClean="0">
                <a:hlinkClick r:id="rId9"/>
              </a:rPr>
              <a:t>http://www.oracle.com/technetwork/java/javase/downloads/index.html</a:t>
            </a:r>
            <a:r>
              <a:rPr lang="he-IL" sz="1600" dirty="0" smtClean="0"/>
              <a:t> </a:t>
            </a:r>
            <a:endParaRPr lang="en-US" sz="1600" dirty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 smtClean="0"/>
              <a:t>סביבת פיתוח שלובה</a:t>
            </a:r>
            <a:endParaRPr lang="en-US" sz="3600" smtClean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</a:t>
            </a:r>
            <a:r>
              <a:rPr lang="en-US" smtClean="0"/>
              <a:t> = </a:t>
            </a:r>
            <a:r>
              <a:rPr lang="en-US" sz="2700" smtClean="0">
                <a:latin typeface="Comic Sans MS" pitchFamily="66" charset="0"/>
              </a:rPr>
              <a:t>Integrated Development Environment</a:t>
            </a:r>
            <a:endParaRPr lang="en-US" smtClean="0"/>
          </a:p>
          <a:p>
            <a:pPr eaLnBrk="1" hangingPunct="1"/>
            <a:r>
              <a:rPr lang="he-IL" smtClean="0"/>
              <a:t>סביבה המשלבת רכיבי/כלי פיתוח עצמאיים:</a:t>
            </a:r>
          </a:p>
          <a:p>
            <a:pPr lvl="1" eaLnBrk="1" hangingPunct="1"/>
            <a:r>
              <a:rPr lang="he-IL" smtClean="0"/>
              <a:t>עורך טקסט (</a:t>
            </a:r>
            <a:r>
              <a:rPr lang="en-US" smtClean="0"/>
              <a:t>editor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סייר הקבצים (</a:t>
            </a:r>
            <a:r>
              <a:rPr lang="en-US" smtClean="0"/>
              <a:t>browser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מהדר (</a:t>
            </a:r>
            <a:r>
              <a:rPr lang="en-US" smtClean="0"/>
              <a:t>compiler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סביבת זמן ריצה (</a:t>
            </a:r>
            <a:r>
              <a:rPr lang="en-US" smtClean="0"/>
              <a:t>JRE</a:t>
            </a:r>
            <a:r>
              <a:rPr lang="he-IL" smtClean="0"/>
              <a:t>)</a:t>
            </a:r>
            <a:endParaRPr lang="he-IL" b="1" u="sng" smtClean="0"/>
          </a:p>
          <a:p>
            <a:pPr lvl="1" eaLnBrk="1" hangingPunct="1"/>
            <a:r>
              <a:rPr lang="he-IL" smtClean="0"/>
              <a:t>מנפה השגיאות (</a:t>
            </a:r>
            <a:r>
              <a:rPr lang="en-US" smtClean="0"/>
              <a:t>debugger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ועוד...</a:t>
            </a:r>
          </a:p>
          <a:p>
            <a:pPr eaLnBrk="1" hangingPunct="1"/>
            <a:r>
              <a:rPr lang="en-US" b="1" smtClean="0"/>
              <a:t>Eclipse</a:t>
            </a:r>
            <a:r>
              <a:rPr lang="he-IL" smtClean="0"/>
              <a:t> – ה- </a:t>
            </a:r>
            <a:r>
              <a:rPr lang="en-US" smtClean="0"/>
              <a:t>IDE</a:t>
            </a:r>
            <a:r>
              <a:rPr lang="he-IL" smtClean="0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IDE</a:t>
            </a:r>
            <a:r>
              <a:rPr lang="he-IL" sz="2400" dirty="0" smtClean="0"/>
              <a:t> המתאים גם לפיתוח תוכנה ב </a:t>
            </a:r>
            <a:r>
              <a:rPr lang="en-US" sz="2400" dirty="0" smtClean="0"/>
              <a:t>Java</a:t>
            </a:r>
            <a:r>
              <a:rPr lang="he-IL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ניתן להתקנה ב- </a:t>
            </a:r>
            <a:r>
              <a:rPr lang="en-US" sz="2400" dirty="0" smtClean="0"/>
              <a:t>Linux</a:t>
            </a:r>
            <a:r>
              <a:rPr lang="he-IL" sz="2400" dirty="0" smtClean="0"/>
              <a:t>, </a:t>
            </a:r>
            <a:r>
              <a:rPr lang="en-US" sz="2400" dirty="0" smtClean="0"/>
              <a:t>Windows</a:t>
            </a:r>
            <a:r>
              <a:rPr lang="he-IL" sz="2400" dirty="0" smtClean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דורש התקנה בנפרד של </a:t>
            </a:r>
            <a:r>
              <a:rPr lang="en-US" sz="2400" dirty="0" smtClean="0"/>
              <a:t>JDK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אתר הבית: </a:t>
            </a:r>
            <a:r>
              <a:rPr lang="en-US" sz="2400" dirty="0" smtClean="0">
                <a:hlinkClick r:id="rId9"/>
              </a:rPr>
              <a:t>www.eclipse.org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מותקן על כל המחשבים בכיתת המחשבים בשרייבר.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 </a:t>
            </a:r>
            <a:r>
              <a:rPr lang="en-US" dirty="0" smtClean="0"/>
              <a:t>Java</a:t>
            </a:r>
            <a:r>
              <a:rPr lang="he-IL" dirty="0" smtClean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char   c       = ‘a’;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טיפוס</a:t>
            </a:r>
            <a:endParaRPr lang="en-US" dirty="0" smtClean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שם משתנה</a:t>
            </a:r>
            <a:endParaRPr lang="en-US" dirty="0" smtClean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ערך 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כל תוכנית בנויה ממחלקה (</a:t>
            </a:r>
            <a:r>
              <a:rPr lang="en-US" dirty="0" smtClean="0">
                <a:cs typeface="+mn-cs"/>
              </a:rPr>
              <a:t>class</a:t>
            </a:r>
            <a:r>
              <a:rPr lang="he-IL" dirty="0" smtClean="0">
                <a:cs typeface="+mn-cs"/>
              </a:rPr>
              <a:t>) אחת לפחות. במקרה שלנו, מחלקה בשם </a:t>
            </a:r>
            <a:r>
              <a:rPr lang="en-US" dirty="0" err="1" smtClean="0">
                <a:cs typeface="+mn-cs"/>
              </a:rPr>
              <a:t>MyProg</a:t>
            </a:r>
            <a:r>
              <a:rPr lang="he-IL" dirty="0" smtClean="0">
                <a:cs typeface="+mn-cs"/>
              </a:rPr>
              <a:t>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65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על מנת שנוכל להריץ את התוכנית שלנו, עלינו לממש מתודה בשם </a:t>
            </a:r>
            <a:r>
              <a:rPr lang="en-US" dirty="0" smtClean="0">
                <a:cs typeface="+mn-cs"/>
              </a:rPr>
              <a:t>main</a:t>
            </a:r>
            <a:r>
              <a:rPr lang="he-IL" dirty="0" smtClean="0">
                <a:cs typeface="+mn-cs"/>
              </a:rPr>
              <a:t> עם חתימה אחידה וקבועה.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91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6.8|16.5|67.3|57.7|1.2|8.3|12.7|10.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12449</TotalTime>
  <Words>1111</Words>
  <Application>Microsoft Office PowerPoint</Application>
  <PresentationFormat>On-screen Show (4:3)</PresentationFormat>
  <Paragraphs>334</Paragraphs>
  <Slides>31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הטיפוסים הפרימיטיביים</vt:lpstr>
      <vt:lpstr>ASCII Table – char values</vt:lpstr>
      <vt:lpstr>טיפוסים לא פרימיטיביים</vt:lpstr>
      <vt:lpstr>טיפוסים לא פרימיטיביים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מערכים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מחרוזות ותווים</vt:lpstr>
      <vt:lpstr>דרכים נוספות?</vt:lpstr>
      <vt:lpstr>מחרוזות ותווים</vt:lpstr>
      <vt:lpstr>Slide 29</vt:lpstr>
      <vt:lpstr>המרת טיפוסים פרימיטיביים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shay</cp:lastModifiedBy>
  <cp:revision>1735</cp:revision>
  <cp:lastPrinted>1601-01-01T00:00:00Z</cp:lastPrinted>
  <dcterms:created xsi:type="dcterms:W3CDTF">1601-01-01T00:00:00Z</dcterms:created>
  <dcterms:modified xsi:type="dcterms:W3CDTF">2018-10-15T13:17:23Z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