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38"/>
  </p:notesMasterIdLst>
  <p:handoutMasterIdLst>
    <p:handoutMasterId r:id="rId39"/>
  </p:handoutMasterIdLst>
  <p:sldIdLst>
    <p:sldId id="348" r:id="rId2"/>
    <p:sldId id="419" r:id="rId3"/>
    <p:sldId id="381" r:id="rId4"/>
    <p:sldId id="372" r:id="rId5"/>
    <p:sldId id="420" r:id="rId6"/>
    <p:sldId id="426" r:id="rId7"/>
    <p:sldId id="437" r:id="rId8"/>
    <p:sldId id="409" r:id="rId9"/>
    <p:sldId id="438" r:id="rId10"/>
    <p:sldId id="411" r:id="rId11"/>
    <p:sldId id="442" r:id="rId12"/>
    <p:sldId id="443" r:id="rId13"/>
    <p:sldId id="380" r:id="rId14"/>
    <p:sldId id="332" r:id="rId15"/>
    <p:sldId id="448" r:id="rId16"/>
    <p:sldId id="449" r:id="rId17"/>
    <p:sldId id="397" r:id="rId18"/>
    <p:sldId id="399" r:id="rId19"/>
    <p:sldId id="401" r:id="rId20"/>
    <p:sldId id="402" r:id="rId21"/>
    <p:sldId id="429" r:id="rId22"/>
    <p:sldId id="421" r:id="rId23"/>
    <p:sldId id="415" r:id="rId24"/>
    <p:sldId id="418" r:id="rId25"/>
    <p:sldId id="388" r:id="rId26"/>
    <p:sldId id="406" r:id="rId27"/>
    <p:sldId id="439" r:id="rId28"/>
    <p:sldId id="441" r:id="rId29"/>
    <p:sldId id="431" r:id="rId30"/>
    <p:sldId id="433" r:id="rId31"/>
    <p:sldId id="434" r:id="rId32"/>
    <p:sldId id="423" r:id="rId33"/>
    <p:sldId id="428" r:id="rId34"/>
    <p:sldId id="444" r:id="rId35"/>
    <p:sldId id="446" r:id="rId36"/>
    <p:sldId id="447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B"/>
    <a:srgbClr val="008000"/>
    <a:srgbClr val="DDDDFF"/>
    <a:srgbClr val="CCCCFF"/>
    <a:srgbClr val="CCECFF"/>
    <a:srgbClr val="99CCFF"/>
    <a:srgbClr val="81DF81"/>
    <a:srgbClr val="FFCC66"/>
    <a:srgbClr val="CCFFFF"/>
    <a:srgbClr val="000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600" autoAdjust="0"/>
    <p:restoredTop sz="93563" autoAdjust="0"/>
  </p:normalViewPr>
  <p:slideViewPr>
    <p:cSldViewPr snapToGrid="0" snapToObjects="1">
      <p:cViewPr varScale="1">
        <p:scale>
          <a:sx n="109" d="100"/>
          <a:sy n="109" d="100"/>
        </p:scale>
        <p:origin x="-2058" y="-78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r>
              <a:rPr lang="he-IL" dirty="0" smtClean="0"/>
              <a:t>אם</a:t>
            </a:r>
            <a:r>
              <a:rPr lang="he-IL" baseline="0" dirty="0" smtClean="0"/>
              <a:t> זו רשימה של </a:t>
            </a:r>
            <a:r>
              <a:rPr lang="en-US" baseline="0" dirty="0" smtClean="0"/>
              <a:t>integers</a:t>
            </a:r>
            <a:r>
              <a:rPr lang="he-IL" baseline="0" dirty="0" smtClean="0"/>
              <a:t>, כשעושים </a:t>
            </a:r>
            <a:r>
              <a:rPr lang="en-US" baseline="0" dirty="0" smtClean="0"/>
              <a:t>remove(1)</a:t>
            </a:r>
            <a:r>
              <a:rPr lang="he-IL" baseline="0" dirty="0" smtClean="0"/>
              <a:t> מוחקים את האיבר באינדקס 1, בשביל למחוק את האיבר 1 עצמו, צריך לכתוב </a:t>
            </a:r>
            <a:r>
              <a:rPr lang="en-US" baseline="0" dirty="0" smtClean="0"/>
              <a:t>remove(new Integer(1))</a:t>
            </a:r>
            <a:endParaRPr lang="he-IL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b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800" lvl="1" indent="-228600" algn="l" rtl="0" eaLnBrk="1" hangingPunct="1">
              <a:spcBef>
                <a:spcPct val="0"/>
              </a:spcBef>
              <a:buFontTx/>
              <a:buChar char="-"/>
            </a:pPr>
            <a:endParaRPr lang="he-I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http://docs.oracle.com/javase/tutorial/java/generics/genTypeInference.html#type-inference-instantiation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he-I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 smtClean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614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6119-C5E7-496D-ABFE-80043FFC8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 smtClean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Collection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terfaces/ord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collections/referenc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collection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util/Iterator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java.sun.com/j2se/1.5.0/docs/api/java/lang/Iterable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 smtClean="0"/>
              <a:t>תרגול </a:t>
            </a:r>
            <a:r>
              <a:rPr lang="he-IL" sz="3200" smtClean="0"/>
              <a:t>7 </a:t>
            </a:r>
            <a:r>
              <a:rPr lang="he-IL" sz="3200" dirty="0" smtClean="0"/>
              <a:t>– מבני נתונים גנריים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800" b="0" kern="0" dirty="0" smtClean="0">
                <a:latin typeface="+mn-lt"/>
                <a:cs typeface="+mn-cs"/>
              </a:rPr>
              <a:t>שימוש מפורש </a:t>
            </a:r>
            <a:r>
              <a:rPr lang="he-IL" sz="2800" b="0" kern="0" dirty="0" err="1" smtClean="0">
                <a:latin typeface="+mn-lt"/>
                <a:cs typeface="+mn-cs"/>
              </a:rPr>
              <a:t>באיטרטור</a:t>
            </a:r>
            <a:r>
              <a:rPr lang="he-IL" sz="2800" b="0" kern="0" dirty="0" smtClean="0">
                <a:latin typeface="+mn-lt"/>
                <a:cs typeface="+mn-cs"/>
              </a:rPr>
              <a:t>:</a:t>
            </a: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endParaRPr lang="he-IL" sz="2800" b="0" kern="0" dirty="0" smtClean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800" b="0" kern="0" dirty="0" smtClean="0">
                <a:latin typeface="+mn-lt"/>
                <a:cs typeface="+mn-cs"/>
              </a:rPr>
              <a:t>שימוש ב </a:t>
            </a:r>
            <a:r>
              <a:rPr lang="en-US" sz="2800" b="0" kern="0" dirty="0" err="1" smtClean="0">
                <a:latin typeface="+mn-lt"/>
                <a:cs typeface="+mn-cs"/>
              </a:rPr>
              <a:t>foreach</a:t>
            </a:r>
            <a:r>
              <a:rPr lang="he-IL" sz="2800" b="0" kern="0" dirty="0" smtClean="0">
                <a:latin typeface="+mn-lt"/>
                <a:cs typeface="+mn-cs"/>
              </a:rPr>
              <a:t> </a:t>
            </a:r>
            <a:endParaRPr lang="en-US" sz="2800" b="0" kern="0" dirty="0">
              <a:latin typeface="+mn-lt"/>
              <a:cs typeface="+mn-cs"/>
            </a:endParaRPr>
          </a:p>
        </p:txBody>
      </p:sp>
      <p:sp>
        <p:nvSpPr>
          <p:cNvPr id="23560" name="Rectangle 3"/>
          <p:cNvSpPr>
            <a:spLocks noGrp="1" noChangeArrowheads="1"/>
          </p:cNvSpPr>
          <p:nvPr>
            <p:ph idx="1"/>
          </p:nvPr>
        </p:nvSpPr>
        <p:spPr>
          <a:xfrm>
            <a:off x="738554" y="2224088"/>
            <a:ext cx="7703771" cy="12779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&lt;String&gt;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stringCollection.iterator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 </a:t>
            </a:r>
            <a:br>
              <a:rPr lang="en-US" sz="1600" dirty="0" smtClean="0">
                <a:latin typeface="Consolas" pitchFamily="49" charset="0"/>
                <a:cs typeface="Consolas" pitchFamily="49" charset="0"/>
              </a:rPr>
            </a:b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iter.hasNext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 ) {  </a:t>
            </a:r>
            <a:br>
              <a:rPr lang="en-US" sz="1600" dirty="0" smtClean="0">
                <a:latin typeface="Consolas" pitchFamily="49" charset="0"/>
                <a:cs typeface="Consolas" pitchFamily="49" charset="0"/>
              </a:rPr>
            </a:b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iter.next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()); 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5858486" y="2260600"/>
            <a:ext cx="1277937" cy="255588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79589" name="Rectangle 5"/>
          <p:cNvSpPr>
            <a:spLocks noChangeArrowheads="1"/>
          </p:cNvSpPr>
          <p:nvPr/>
        </p:nvSpPr>
        <p:spPr bwMode="auto">
          <a:xfrm>
            <a:off x="1369793" y="2516188"/>
            <a:ext cx="1593215" cy="25558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3378388" y="2771775"/>
            <a:ext cx="1228781" cy="255588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Iterating over a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Collection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D205EA-5C1D-44B2-B38C-C00D63D185E7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38554" y="4821959"/>
            <a:ext cx="7699009" cy="9858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(String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stringCollection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) {  </a:t>
            </a:r>
            <a:br>
              <a:rPr lang="en-US" sz="1600" b="0" kern="0" dirty="0">
                <a:latin typeface="Consolas" pitchFamily="49" charset="0"/>
                <a:cs typeface="Consolas" pitchFamily="49" charset="0"/>
              </a:rPr>
            </a:b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}</a:t>
            </a:r>
            <a:endParaRPr lang="en-US" sz="1400" b="0" kern="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86532" y="2879497"/>
            <a:ext cx="3851031" cy="1191342"/>
            <a:chOff x="4586532" y="2879497"/>
            <a:chExt cx="3851031" cy="1191342"/>
          </a:xfrm>
        </p:grpSpPr>
        <p:sp>
          <p:nvSpPr>
            <p:cNvPr id="17" name="Cloud Callout 16"/>
            <p:cNvSpPr/>
            <p:nvPr/>
          </p:nvSpPr>
          <p:spPr>
            <a:xfrm>
              <a:off x="4586532" y="2879497"/>
              <a:ext cx="3851031" cy="1191342"/>
            </a:xfrm>
            <a:prstGeom prst="cloudCallout">
              <a:avLst>
                <a:gd name="adj1" fmla="val -32346"/>
                <a:gd name="adj2" fmla="val -68073"/>
              </a:avLst>
            </a:prstGeom>
            <a:solidFill>
              <a:schemeClr val="bg1"/>
            </a:solidFill>
            <a:ln w="254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sz="1600" b="0" dirty="0" smtClean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04338" y="3027363"/>
              <a:ext cx="221566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 smtClean="0"/>
                <a:t>לולאת </a:t>
              </a:r>
              <a:r>
                <a:rPr lang="en-US" sz="1600" b="0" dirty="0" smtClean="0"/>
                <a:t>while</a:t>
              </a:r>
              <a:r>
                <a:rPr lang="he-IL" sz="1600" b="0" dirty="0" smtClean="0"/>
                <a:t>: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5419" y="3316980"/>
              <a:ext cx="294542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b="0" dirty="0" smtClean="0">
                  <a:solidFill>
                    <a:srgbClr val="7F0055"/>
                  </a:solidFill>
                  <a:latin typeface="Consolas" pitchFamily="49" charset="0"/>
                  <a:cs typeface="Consolas" pitchFamily="49" charset="0"/>
                </a:rPr>
                <a:t>while</a:t>
              </a:r>
              <a:r>
                <a:rPr lang="en-US" sz="1600" b="0" dirty="0" smtClean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en-US" sz="1600" b="0" dirty="0" err="1" smtClean="0">
                  <a:latin typeface="Consolas" pitchFamily="49" charset="0"/>
                  <a:cs typeface="Consolas" pitchFamily="49" charset="0"/>
                </a:rPr>
                <a:t>iter.hasNext</a:t>
              </a:r>
              <a:r>
                <a:rPr lang="en-US" sz="1600" b="0" dirty="0" smtClean="0">
                  <a:latin typeface="Consolas" pitchFamily="49" charset="0"/>
                  <a:cs typeface="Consolas" pitchFamily="49" charset="0"/>
                </a:rPr>
                <a:t>()){</a:t>
              </a:r>
            </a:p>
            <a:p>
              <a:r>
                <a:rPr lang="en-US" sz="1600" b="0" dirty="0" smtClean="0">
                  <a:latin typeface="Consolas" pitchFamily="49" charset="0"/>
                  <a:cs typeface="Consolas" pitchFamily="49" charset="0"/>
                </a:rPr>
                <a:t>}</a:t>
              </a:r>
              <a:endParaRPr lang="he-IL" sz="1600" b="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Deleting an item inside a loop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0101" y="2013437"/>
            <a:ext cx="7218485" cy="17848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(String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stringCollection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someCondition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stringCollection.remove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can possible cause </a:t>
            </a:r>
            <a:r>
              <a:rPr lang="en-US" sz="1400" b="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ConcurrentModificationException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1400" b="0" kern="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} </a:t>
            </a:r>
            <a:endParaRPr lang="en-US" sz="1400" b="0" kern="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}</a:t>
            </a:r>
            <a:endParaRPr lang="en-US" sz="1200" b="0" kern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00101" y="4273061"/>
            <a:ext cx="7218484" cy="209256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&lt;String&gt; 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stringCollection.iterator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(); </a:t>
            </a:r>
            <a:br>
              <a:rPr lang="en-US" sz="1400" b="0" dirty="0" smtClean="0">
                <a:latin typeface="Consolas" pitchFamily="49" charset="0"/>
                <a:cs typeface="Consolas" pitchFamily="49" charset="0"/>
              </a:rPr>
            </a:b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iter.hasNext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(); ) {</a:t>
            </a:r>
          </a:p>
          <a:p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iter.next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/*we must advance the </a:t>
            </a:r>
            <a:r>
              <a:rPr lang="en-US" sz="1400" b="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, otherwise we will </a:t>
            </a:r>
          </a:p>
          <a:p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			get </a:t>
            </a:r>
            <a:r>
              <a:rPr lang="en-US" sz="1400" b="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IllegalStateException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*/ 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1400" b="0" dirty="0" smtClean="0">
                <a:latin typeface="Consolas" pitchFamily="49" charset="0"/>
                <a:cs typeface="Consolas" pitchFamily="49" charset="0"/>
              </a:rPr>
            </a:b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    	if (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someCondition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iter.remove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/*this is safe, unless remove is not 				supported*/</a:t>
            </a:r>
          </a:p>
          <a:p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	} </a:t>
            </a:r>
          </a:p>
          <a:p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200" b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400" b="0" kern="0" dirty="0" smtClean="0">
                <a:latin typeface="+mn-lt"/>
                <a:cs typeface="+mn-cs"/>
              </a:rPr>
              <a:t>שימוש ב </a:t>
            </a:r>
            <a:r>
              <a:rPr lang="en-US" sz="2400" b="0" kern="0" dirty="0" err="1" smtClean="0">
                <a:latin typeface="+mn-lt"/>
                <a:cs typeface="+mn-cs"/>
              </a:rPr>
              <a:t>foreach</a:t>
            </a:r>
            <a:r>
              <a:rPr lang="he-IL" sz="2400" b="0" kern="0" dirty="0" smtClean="0">
                <a:latin typeface="+mn-lt"/>
                <a:cs typeface="+mn-cs"/>
              </a:rPr>
              <a:t> עלול לגרום לשגיאה בעדכון האוסף</a:t>
            </a: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endParaRPr lang="he-IL" sz="2400" b="0" kern="0" dirty="0" smtClean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400" b="0" kern="0" dirty="0" smtClean="0">
                <a:latin typeface="+mn-lt"/>
                <a:cs typeface="+mn-cs"/>
              </a:rPr>
              <a:t>שימוש ב </a:t>
            </a:r>
            <a:r>
              <a:rPr lang="en-US" sz="2400" b="0" kern="0" dirty="0" err="1" smtClean="0">
                <a:latin typeface="+mn-lt"/>
                <a:cs typeface="+mn-cs"/>
              </a:rPr>
              <a:t>iterator</a:t>
            </a:r>
            <a:r>
              <a:rPr lang="he-IL" sz="2400" b="0" kern="0" dirty="0" smtClean="0">
                <a:latin typeface="+mn-lt"/>
                <a:cs typeface="+mn-cs"/>
              </a:rPr>
              <a:t> הוא בטוח יותר</a:t>
            </a:r>
            <a:endParaRPr lang="en-US" sz="2400" b="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60277"/>
          </a:xfrm>
        </p:spPr>
        <p:txBody>
          <a:bodyPr>
            <a:normAutofit/>
          </a:bodyPr>
          <a:lstStyle/>
          <a:p>
            <a:r>
              <a:rPr lang="he-IL" dirty="0" smtClean="0"/>
              <a:t>מה לא בסדר בקוד הבא?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אם האיבר הראשון ב </a:t>
            </a:r>
            <a:r>
              <a:rPr lang="en-US" dirty="0" err="1" smtClean="0"/>
              <a:t>lst</a:t>
            </a:r>
            <a:r>
              <a:rPr lang="he-IL" dirty="0" smtClean="0"/>
              <a:t> הוא שלילי, הפונקציה תסתיים אחרי </a:t>
            </a:r>
            <a:r>
              <a:rPr lang="he-IL" dirty="0" err="1" smtClean="0"/>
              <a:t>איטרציה</a:t>
            </a:r>
            <a:r>
              <a:rPr lang="he-IL" dirty="0" smtClean="0"/>
              <a:t> אחת ותחזיר את האיבר הנכון.</a:t>
            </a:r>
          </a:p>
          <a:p>
            <a:r>
              <a:rPr lang="he-IL" dirty="0" smtClean="0"/>
              <a:t>אחרת – לולאה אינסופית.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Incorrect usage of </a:t>
            </a:r>
            <a:r>
              <a:rPr lang="en-US" b="1" dirty="0" err="1" smtClean="0"/>
              <a:t>iterators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7008" y="2074975"/>
            <a:ext cx="7666891" cy="1943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static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getFirstNegativeNumInList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(List&lt;Integer&gt;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lst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Integer item = </a:t>
            </a:r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while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 (item &gt; 0){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 		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&lt;Integer&gt;it =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lst.iterator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 		item =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it.next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r>
              <a:rPr lang="he-IL" sz="1400" b="0" kern="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return item;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86300" y="2716823"/>
            <a:ext cx="1591408" cy="316523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55577" y="3033346"/>
            <a:ext cx="3393831" cy="1600200"/>
            <a:chOff x="5055577" y="3033346"/>
            <a:chExt cx="3393831" cy="1600200"/>
          </a:xfrm>
        </p:grpSpPr>
        <p:sp>
          <p:nvSpPr>
            <p:cNvPr id="12" name="Cloud Callout 11"/>
            <p:cNvSpPr/>
            <p:nvPr/>
          </p:nvSpPr>
          <p:spPr>
            <a:xfrm>
              <a:off x="5055577" y="3033346"/>
              <a:ext cx="3393831" cy="1591408"/>
            </a:xfrm>
            <a:prstGeom prst="cloudCallout">
              <a:avLst>
                <a:gd name="adj1" fmla="val -58129"/>
                <a:gd name="adj2" fmla="val -47446"/>
              </a:avLst>
            </a:prstGeom>
            <a:solidFill>
              <a:schemeClr val="bg1"/>
            </a:solidFill>
            <a:ln w="2540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sz="1600" b="0" dirty="0" smtClean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33997" y="3279329"/>
              <a:ext cx="2854569" cy="13542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0" dirty="0" smtClean="0"/>
                <a:t>בכל </a:t>
              </a:r>
              <a:r>
                <a:rPr lang="he-IL" sz="1600" b="0" dirty="0" err="1" smtClean="0"/>
                <a:t>איטרציה</a:t>
              </a:r>
              <a:r>
                <a:rPr lang="he-IL" sz="1600" b="0" dirty="0" smtClean="0"/>
                <a:t> נקבל </a:t>
              </a:r>
              <a:r>
                <a:rPr lang="he-IL" sz="1600" b="0" dirty="0" err="1" smtClean="0"/>
                <a:t>איטרטור</a:t>
              </a:r>
              <a:r>
                <a:rPr lang="he-IL" sz="1600" b="0" dirty="0" smtClean="0"/>
                <a:t> שמתחיל מתחילת הרשימה, כך שלמעשה אנחנו בודקים את אותו האיבר בכל </a:t>
              </a:r>
              <a:r>
                <a:rPr lang="he-IL" sz="1600" b="0" dirty="0" err="1" smtClean="0"/>
                <a:t>איטרציה</a:t>
              </a:r>
              <a:endParaRPr lang="he-IL" sz="1600" b="0" dirty="0" smtClean="0"/>
            </a:p>
            <a:p>
              <a:pPr algn="ctr"/>
              <a:endParaRPr lang="he-IL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 smtClean="0">
                <a:cs typeface="Times New Roman" pitchFamily="18" charset="0"/>
              </a:rPr>
              <a:t>General Purpose Implementations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sz="2000" dirty="0" smtClean="0"/>
              <a:t>Class Name Convention:  &lt;Data structure&gt; &lt;Interface&gt;</a:t>
            </a:r>
            <a:r>
              <a:rPr lang="en-US" dirty="0" smtClean="0"/>
              <a:t> </a:t>
            </a:r>
          </a:p>
        </p:txBody>
      </p:sp>
      <p:graphicFrame>
        <p:nvGraphicFramePr>
          <p:cNvPr id="503883" name="Group 75"/>
          <p:cNvGraphicFramePr>
            <a:graphicFrameLocks noGrp="1"/>
          </p:cNvGraphicFramePr>
          <p:nvPr>
            <p:ph sz="half" idx="2"/>
          </p:nvPr>
        </p:nvGraphicFramePr>
        <p:xfrm>
          <a:off x="629444" y="2589213"/>
          <a:ext cx="7885113" cy="3146427"/>
        </p:xfrm>
        <a:graphic>
          <a:graphicData uri="http://schemas.openxmlformats.org/drawingml/2006/table">
            <a:tbl>
              <a:tblPr rtl="1"/>
              <a:tblGrid>
                <a:gridCol w="1651191"/>
                <a:gridCol w="1335024"/>
                <a:gridCol w="1362456"/>
                <a:gridCol w="1133856"/>
                <a:gridCol w="960120"/>
                <a:gridCol w="1442466"/>
              </a:tblGrid>
              <a:tr h="45723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Structures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Purpose   Implementations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1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Balanced Tree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Resizable Array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Table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LinkedHashSet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TreeSet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SortedSet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HashSet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Interfaces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ArrayDeque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Queue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LinkedHashMap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TreeMap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SortedMap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HashMap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A79BA-5EB7-44A8-81DD-10BCF0CC44DA}" type="slidenum">
              <a:rPr lang="he-IL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AutoShape 41"/>
          <p:cNvSpPr>
            <a:spLocks noChangeArrowheads="1"/>
          </p:cNvSpPr>
          <p:nvPr/>
        </p:nvSpPr>
        <p:spPr bwMode="auto">
          <a:xfrm rot="17995732">
            <a:off x="4140199" y="2389776"/>
            <a:ext cx="215900" cy="180975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3329781" y="243001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26" name="Rectangle 25"/>
          <p:cNvSpPr>
            <a:spLocks noGrp="1" noChangeArrowheads="1"/>
          </p:cNvSpPr>
          <p:nvPr>
            <p:ph type="title"/>
          </p:nvPr>
        </p:nvSpPr>
        <p:spPr>
          <a:xfrm>
            <a:off x="413544" y="277813"/>
            <a:ext cx="8316912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cs typeface="Times New Roman" pitchFamily="18" charset="0"/>
              </a:rPr>
              <a:t>Adding Implementations to the Picture</a:t>
            </a:r>
            <a:endParaRPr lang="en-US" sz="3600" dirty="0" smtClean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75E6-6B9F-4C18-A9B2-A242504B058E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25603" name="AutoShape 2" descr="30%"/>
          <p:cNvSpPr>
            <a:spLocks noChangeArrowheads="1"/>
          </p:cNvSpPr>
          <p:nvPr/>
        </p:nvSpPr>
        <p:spPr bwMode="auto">
          <a:xfrm>
            <a:off x="2429669" y="17002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Collection</a:t>
            </a:r>
          </a:p>
        </p:txBody>
      </p:sp>
      <p:sp>
        <p:nvSpPr>
          <p:cNvPr id="25604" name="AutoShape 3" descr="30%"/>
          <p:cNvSpPr>
            <a:spLocks noChangeArrowheads="1"/>
          </p:cNvSpPr>
          <p:nvPr/>
        </p:nvSpPr>
        <p:spPr bwMode="auto">
          <a:xfrm>
            <a:off x="323850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</a:t>
            </a:r>
          </a:p>
        </p:txBody>
      </p:sp>
      <p:sp>
        <p:nvSpPr>
          <p:cNvPr id="25605" name="AutoShape 4" descr="30%"/>
          <p:cNvSpPr>
            <a:spLocks noChangeArrowheads="1"/>
          </p:cNvSpPr>
          <p:nvPr/>
        </p:nvSpPr>
        <p:spPr bwMode="auto">
          <a:xfrm>
            <a:off x="2429669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</a:t>
            </a:r>
          </a:p>
        </p:txBody>
      </p:sp>
      <p:sp>
        <p:nvSpPr>
          <p:cNvPr id="25606" name="AutoShape 5" descr="30%"/>
          <p:cNvSpPr>
            <a:spLocks noChangeArrowheads="1"/>
          </p:cNvSpPr>
          <p:nvPr/>
        </p:nvSpPr>
        <p:spPr bwMode="auto">
          <a:xfrm>
            <a:off x="971550" y="447357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 rot="3198125">
            <a:off x="2467861" y="240733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08" name="AutoShape 7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 flipV="1">
            <a:off x="1313657" y="2524000"/>
            <a:ext cx="1203603" cy="54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AutoShape 9"/>
          <p:cNvCxnSpPr>
            <a:cxnSpLocks noChangeShapeType="1"/>
            <a:stCxn id="25609" idx="2"/>
            <a:endCxn id="25605" idx="0"/>
          </p:cNvCxnSpPr>
          <p:nvPr/>
        </p:nvCxnSpPr>
        <p:spPr bwMode="auto">
          <a:xfrm flipH="1">
            <a:off x="3419476" y="2576068"/>
            <a:ext cx="18255" cy="49257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1" name="AutoShape 10" descr="‎80%‎"/>
          <p:cNvSpPr>
            <a:spLocks noChangeArrowheads="1"/>
          </p:cNvSpPr>
          <p:nvPr/>
        </p:nvSpPr>
        <p:spPr bwMode="auto">
          <a:xfrm>
            <a:off x="323850" y="5913438"/>
            <a:ext cx="93503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HashSet</a:t>
            </a:r>
          </a:p>
        </p:txBody>
      </p:sp>
      <p:cxnSp>
        <p:nvCxnSpPr>
          <p:cNvPr id="25613" name="AutoShape 12"/>
          <p:cNvCxnSpPr>
            <a:cxnSpLocks noChangeShapeType="1"/>
            <a:stCxn id="25611" idx="0"/>
            <a:endCxn id="43" idx="2"/>
          </p:cNvCxnSpPr>
          <p:nvPr/>
        </p:nvCxnSpPr>
        <p:spPr bwMode="auto">
          <a:xfrm flipV="1">
            <a:off x="791369" y="3949129"/>
            <a:ext cx="0" cy="196430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1655763" y="3798507"/>
            <a:ext cx="215900" cy="141225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5" name="AutoShape 14"/>
          <p:cNvCxnSpPr>
            <a:cxnSpLocks noChangeShapeType="1"/>
            <a:stCxn id="25606" idx="0"/>
            <a:endCxn id="25614" idx="2"/>
          </p:cNvCxnSpPr>
          <p:nvPr/>
        </p:nvCxnSpPr>
        <p:spPr bwMode="auto">
          <a:xfrm flipH="1" flipV="1">
            <a:off x="1763713" y="3939732"/>
            <a:ext cx="197644" cy="5338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6" name="AutoShape 15" descr="‎80%‎"/>
          <p:cNvSpPr>
            <a:spLocks noChangeArrowheads="1"/>
          </p:cNvSpPr>
          <p:nvPr/>
        </p:nvSpPr>
        <p:spPr bwMode="auto">
          <a:xfrm>
            <a:off x="1619250" y="5913438"/>
            <a:ext cx="82708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TreeSet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1924844" y="520350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8" name="AutoShape 17"/>
          <p:cNvCxnSpPr>
            <a:cxnSpLocks noChangeShapeType="1"/>
            <a:stCxn id="25616" idx="0"/>
            <a:endCxn id="25617" idx="2"/>
          </p:cNvCxnSpPr>
          <p:nvPr/>
        </p:nvCxnSpPr>
        <p:spPr bwMode="auto">
          <a:xfrm flipV="1">
            <a:off x="2032794" y="5349558"/>
            <a:ext cx="0" cy="56388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14350" y="1700213"/>
            <a:ext cx="175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No Direct Implementation</a:t>
            </a:r>
          </a:p>
        </p:txBody>
      </p:sp>
      <p:sp>
        <p:nvSpPr>
          <p:cNvPr id="25620" name="AutoShape 19" descr="‎80%‎"/>
          <p:cNvSpPr>
            <a:spLocks noChangeArrowheads="1"/>
          </p:cNvSpPr>
          <p:nvPr/>
        </p:nvSpPr>
        <p:spPr bwMode="auto">
          <a:xfrm>
            <a:off x="4248150" y="5949950"/>
            <a:ext cx="122396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LinkedList</a:t>
            </a:r>
          </a:p>
        </p:txBody>
      </p:sp>
      <p:sp>
        <p:nvSpPr>
          <p:cNvPr id="25621" name="AutoShape 20" descr="‎80%‎"/>
          <p:cNvSpPr>
            <a:spLocks noChangeArrowheads="1"/>
          </p:cNvSpPr>
          <p:nvPr/>
        </p:nvSpPr>
        <p:spPr bwMode="auto">
          <a:xfrm>
            <a:off x="2951163" y="5949950"/>
            <a:ext cx="1008062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ArrayList</a:t>
            </a:r>
          </a:p>
        </p:txBody>
      </p:sp>
      <p:sp>
        <p:nvSpPr>
          <p:cNvPr id="25622" name="AutoShape 21"/>
          <p:cNvSpPr>
            <a:spLocks noChangeArrowheads="1"/>
          </p:cNvSpPr>
          <p:nvPr/>
        </p:nvSpPr>
        <p:spPr bwMode="auto">
          <a:xfrm>
            <a:off x="3348038" y="379672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3" name="AutoShape 22"/>
          <p:cNvCxnSpPr>
            <a:cxnSpLocks noChangeShapeType="1"/>
            <a:stCxn id="25621" idx="0"/>
            <a:endCxn id="25622" idx="2"/>
          </p:cNvCxnSpPr>
          <p:nvPr/>
        </p:nvCxnSpPr>
        <p:spPr bwMode="auto">
          <a:xfrm flipV="1">
            <a:off x="3455194" y="3942779"/>
            <a:ext cx="794" cy="20071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4" name="AutoShape 23"/>
          <p:cNvSpPr>
            <a:spLocks noChangeArrowheads="1"/>
          </p:cNvSpPr>
          <p:nvPr/>
        </p:nvSpPr>
        <p:spPr bwMode="auto">
          <a:xfrm>
            <a:off x="4049713" y="3798444"/>
            <a:ext cx="198437" cy="141288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5" name="AutoShape 24"/>
          <p:cNvCxnSpPr>
            <a:cxnSpLocks noChangeShapeType="1"/>
            <a:stCxn id="25620" idx="0"/>
            <a:endCxn id="25624" idx="2"/>
          </p:cNvCxnSpPr>
          <p:nvPr/>
        </p:nvCxnSpPr>
        <p:spPr bwMode="auto">
          <a:xfrm flipH="1" flipV="1">
            <a:off x="4148932" y="3939732"/>
            <a:ext cx="711200" cy="201021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7" name="AutoShape 36" descr="30%"/>
          <p:cNvSpPr>
            <a:spLocks noChangeArrowheads="1"/>
          </p:cNvSpPr>
          <p:nvPr/>
        </p:nvSpPr>
        <p:spPr bwMode="auto">
          <a:xfrm>
            <a:off x="6192838" y="17002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Map</a:t>
            </a:r>
          </a:p>
        </p:txBody>
      </p:sp>
      <p:sp>
        <p:nvSpPr>
          <p:cNvPr id="25628" name="AutoShape 37" descr="30%"/>
          <p:cNvSpPr>
            <a:spLocks noChangeArrowheads="1"/>
          </p:cNvSpPr>
          <p:nvPr/>
        </p:nvSpPr>
        <p:spPr bwMode="auto">
          <a:xfrm>
            <a:off x="7019925" y="30305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SortedMap</a:t>
            </a:r>
            <a:endParaRPr lang="en-US" sz="2000" b="0" dirty="0"/>
          </a:p>
        </p:txBody>
      </p:sp>
      <p:sp>
        <p:nvSpPr>
          <p:cNvPr id="25629" name="AutoShape 38" descr="‎80%‎"/>
          <p:cNvSpPr>
            <a:spLocks noChangeArrowheads="1"/>
          </p:cNvSpPr>
          <p:nvPr/>
        </p:nvSpPr>
        <p:spPr bwMode="auto">
          <a:xfrm>
            <a:off x="6335713" y="5949950"/>
            <a:ext cx="936625" cy="71913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HashMap</a:t>
            </a:r>
          </a:p>
        </p:txBody>
      </p:sp>
      <p:cxnSp>
        <p:nvCxnSpPr>
          <p:cNvPr id="25631" name="AutoShape 40"/>
          <p:cNvCxnSpPr>
            <a:cxnSpLocks noChangeShapeType="1"/>
            <a:endCxn id="49" idx="2"/>
          </p:cNvCxnSpPr>
          <p:nvPr/>
        </p:nvCxnSpPr>
        <p:spPr bwMode="auto">
          <a:xfrm flipH="1" flipV="1">
            <a:off x="6804025" y="2577350"/>
            <a:ext cx="1" cy="3382126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633" name="AutoShape 42"/>
          <p:cNvCxnSpPr>
            <a:cxnSpLocks noChangeShapeType="1"/>
            <a:stCxn id="25637" idx="0"/>
            <a:endCxn id="25632" idx="2"/>
          </p:cNvCxnSpPr>
          <p:nvPr/>
        </p:nvCxnSpPr>
        <p:spPr bwMode="auto">
          <a:xfrm flipH="1" flipV="1">
            <a:off x="4326570" y="2525410"/>
            <a:ext cx="1198724" cy="5432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AutoShape 43" descr="‎80%‎"/>
          <p:cNvSpPr>
            <a:spLocks noChangeArrowheads="1"/>
          </p:cNvSpPr>
          <p:nvPr/>
        </p:nvSpPr>
        <p:spPr bwMode="auto">
          <a:xfrm>
            <a:off x="7848600" y="5949950"/>
            <a:ext cx="90011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 dirty="0" err="1"/>
              <a:t>TreeMap</a:t>
            </a:r>
            <a:endParaRPr lang="en-US" sz="1600" b="0" dirty="0"/>
          </a:p>
        </p:txBody>
      </p:sp>
      <p:sp>
        <p:nvSpPr>
          <p:cNvPr id="25635" name="AutoShape 44"/>
          <p:cNvSpPr>
            <a:spLocks noChangeArrowheads="1"/>
          </p:cNvSpPr>
          <p:nvPr/>
        </p:nvSpPr>
        <p:spPr bwMode="auto">
          <a:xfrm>
            <a:off x="8190706" y="375875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36" name="AutoShape 45"/>
          <p:cNvCxnSpPr>
            <a:cxnSpLocks noChangeShapeType="1"/>
            <a:stCxn id="25634" idx="0"/>
            <a:endCxn id="25635" idx="2"/>
          </p:cNvCxnSpPr>
          <p:nvPr/>
        </p:nvCxnSpPr>
        <p:spPr bwMode="auto">
          <a:xfrm flipH="1" flipV="1">
            <a:off x="8298656" y="3904806"/>
            <a:ext cx="1" cy="204514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7" name="AutoShape 47" descr="30%"/>
          <p:cNvSpPr>
            <a:spLocks noChangeArrowheads="1"/>
          </p:cNvSpPr>
          <p:nvPr/>
        </p:nvSpPr>
        <p:spPr bwMode="auto">
          <a:xfrm>
            <a:off x="4535488" y="3068638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</a:t>
            </a:r>
          </a:p>
        </p:txBody>
      </p:sp>
      <p:cxnSp>
        <p:nvCxnSpPr>
          <p:cNvPr id="25638" name="AutoShape 48"/>
          <p:cNvCxnSpPr>
            <a:cxnSpLocks noChangeShapeType="1"/>
            <a:stCxn id="25620" idx="0"/>
            <a:endCxn id="25639" idx="2"/>
          </p:cNvCxnSpPr>
          <p:nvPr/>
        </p:nvCxnSpPr>
        <p:spPr bwMode="auto">
          <a:xfrm flipV="1">
            <a:off x="4860132" y="3951986"/>
            <a:ext cx="665162" cy="199796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9" name="AutoShape 49"/>
          <p:cNvSpPr>
            <a:spLocks noChangeArrowheads="1"/>
          </p:cNvSpPr>
          <p:nvPr/>
        </p:nvSpPr>
        <p:spPr bwMode="auto">
          <a:xfrm>
            <a:off x="5417344" y="3805936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83419" y="380307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6696075" y="24313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Collection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 smtClean="0">
                <a:latin typeface="+mn-lt"/>
                <a:cs typeface="+mn-cs"/>
              </a:rPr>
              <a:t>מתודות שימושיות במנשק </a:t>
            </a:r>
            <a:r>
              <a:rPr lang="en-US" sz="2000" b="0" dirty="0" smtClean="0">
                <a:latin typeface="+mn-lt"/>
                <a:cs typeface="+mn-cs"/>
              </a:rPr>
              <a:t>Collection&lt;E&gt;</a:t>
            </a:r>
            <a:r>
              <a:rPr lang="he-IL" sz="2000" b="0" dirty="0" smtClean="0">
                <a:latin typeface="+mn-lt"/>
                <a:cs typeface="+mn-cs"/>
              </a:rPr>
              <a:t>:</a:t>
            </a: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 smtClean="0">
                <a:latin typeface="+mn-lt"/>
                <a:cs typeface="+mn-cs"/>
              </a:rPr>
              <a:t>רשימת המתודות המלאה:</a:t>
            </a:r>
            <a:endParaRPr lang="en-US" sz="2000" b="0" dirty="0" smtClean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 smtClean="0">
                <a:latin typeface="+mn-lt"/>
                <a:cs typeface="+mn-cs"/>
              </a:rPr>
              <a:t>http://docs.oracle.com/javase/8/docs/api/java/util/Collection.html</a:t>
            </a:r>
            <a:endParaRPr lang="he-IL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3723" y="1899138"/>
          <a:ext cx="7438292" cy="331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3671"/>
                <a:gridCol w="4264621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method</a:t>
                      </a:r>
                      <a:r>
                        <a:rPr lang="en-US" baseline="0" dirty="0" smtClean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description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>
                          <a:latin typeface="Consolas" pitchFamily="49" charset="0"/>
                          <a:cs typeface="Consolas" pitchFamily="49" charset="0"/>
                        </a:rPr>
                        <a:t>Boolean     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  add(E </a:t>
                      </a:r>
                      <a:r>
                        <a:rPr lang="en-US" sz="1300" baseline="0" dirty="0" err="1" smtClean="0"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ensures that this collection contains the specified element (optional operation)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remove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 single instance of the specified element from this collection, if it is present (optional operation).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/>
                        <a:t>remove</a:t>
                      </a:r>
                      <a:r>
                        <a:rPr lang="en-US" sz="1300" baseline="0" dirty="0" smtClean="0"/>
                        <a:t>s all elements in the Collection</a:t>
                      </a:r>
                      <a:endParaRPr lang="he-IL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contains(Object o)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the specified element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size()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&lt;E&gt;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iterator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the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Map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 smtClean="0">
                <a:latin typeface="+mn-lt"/>
                <a:cs typeface="+mn-cs"/>
              </a:rPr>
              <a:t>מתודות שימושיות במנשק </a:t>
            </a:r>
            <a:r>
              <a:rPr lang="en-US" sz="2000" b="0" dirty="0" smtClean="0">
                <a:latin typeface="+mn-lt"/>
                <a:cs typeface="+mn-cs"/>
              </a:rPr>
              <a:t>Map&lt;K,V&gt;</a:t>
            </a:r>
            <a:r>
              <a:rPr lang="he-IL" sz="2000" b="0" dirty="0" smtClean="0">
                <a:latin typeface="+mn-lt"/>
                <a:cs typeface="+mn-cs"/>
              </a:rPr>
              <a:t> :</a:t>
            </a: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he-IL" sz="500" b="0" dirty="0" smtClean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 smtClean="0">
                <a:latin typeface="+mn-lt"/>
                <a:cs typeface="+mn-cs"/>
              </a:rPr>
              <a:t>רשימת המתודות המלאה:</a:t>
            </a:r>
            <a:endParaRPr lang="en-US" sz="2000" b="0" dirty="0" smtClean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 smtClean="0">
                <a:latin typeface="+mn-lt"/>
                <a:cs typeface="+mn-cs"/>
              </a:rPr>
              <a:t>http://docs.oracle.com/javase/8/docs/api/java/util/Map.html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00100" y="1784838"/>
          <a:ext cx="7719646" cy="41157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338"/>
                <a:gridCol w="4163308"/>
              </a:tblGrid>
              <a:tr h="3390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method</a:t>
                      </a:r>
                      <a:r>
                        <a:rPr lang="en-US" baseline="0" dirty="0" smtClean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description</a:t>
                      </a:r>
                      <a:endParaRPr lang="he-IL" dirty="0"/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err="1" smtClean="0">
                          <a:latin typeface="Consolas" pitchFamily="49" charset="0"/>
                          <a:cs typeface="Consolas" pitchFamily="49" charset="0"/>
                        </a:rPr>
                        <a:t>boolean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        put(K key, V value)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associates the specified value with the specified key in this map (optional operation)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remove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the mapping for a key from this map if it is present (optional operation).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 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all of the mappings from this map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containsKey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key)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map contains a mapping for the specified key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37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 size()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key-value mappings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Set&lt;K&gt; 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keySet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set view of the keys contained in this map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Collection&lt;V&gt;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values()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 Collection view of the values contained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List&lt;Integer&gt; list = new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list.remove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list.size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()-1);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(list);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1932151" y="224790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2" name="Rectangle 8"/>
          <p:cNvSpPr>
            <a:spLocks noChangeArrowheads="1"/>
          </p:cNvSpPr>
          <p:nvPr/>
        </p:nvSpPr>
        <p:spPr bwMode="auto">
          <a:xfrm>
            <a:off x="1932151" y="192405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5" name="Rectangle 11"/>
          <p:cNvSpPr>
            <a:spLocks noChangeArrowheads="1"/>
          </p:cNvSpPr>
          <p:nvPr/>
        </p:nvSpPr>
        <p:spPr bwMode="auto">
          <a:xfrm>
            <a:off x="4123981" y="1618425"/>
            <a:ext cx="1368425" cy="287337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6" name="Rectangle 12"/>
          <p:cNvSpPr>
            <a:spLocks noChangeArrowheads="1"/>
          </p:cNvSpPr>
          <p:nvPr/>
        </p:nvSpPr>
        <p:spPr bwMode="auto">
          <a:xfrm>
            <a:off x="618654" y="1600200"/>
            <a:ext cx="720725" cy="323850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664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en-US" b="1" dirty="0" smtClean="0"/>
              <a:t> Example</a:t>
            </a:r>
          </a:p>
        </p:txBody>
      </p:sp>
      <p:sp>
        <p:nvSpPr>
          <p:cNvPr id="266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6E99F3-E37D-4904-80DC-24AA152B25CD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auto">
          <a:xfrm>
            <a:off x="636238" y="5433646"/>
            <a:ext cx="1904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[3, 1, 1]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auto">
          <a:xfrm>
            <a:off x="653822" y="4976446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Output: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8654" y="1160585"/>
            <a:ext cx="720725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מנשק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982" y="2066192"/>
            <a:ext cx="900112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מימוש</a:t>
            </a:r>
          </a:p>
        </p:txBody>
      </p:sp>
      <p:cxnSp>
        <p:nvCxnSpPr>
          <p:cNvPr id="25" name="Straight Connector 24"/>
          <p:cNvCxnSpPr>
            <a:stCxn id="22" idx="2"/>
            <a:endCxn id="543756" idx="0"/>
          </p:cNvCxnSpPr>
          <p:nvPr/>
        </p:nvCxnSpPr>
        <p:spPr>
          <a:xfrm>
            <a:off x="979017" y="1524000"/>
            <a:ext cx="0" cy="7620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43755" idx="2"/>
            <a:endCxn id="23" idx="0"/>
          </p:cNvCxnSpPr>
          <p:nvPr/>
        </p:nvCxnSpPr>
        <p:spPr>
          <a:xfrm>
            <a:off x="4808194" y="1905762"/>
            <a:ext cx="952844" cy="1604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71666" y="2608263"/>
            <a:ext cx="3394868" cy="713521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מבוצע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auto-boxing</a:t>
            </a:r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כך שנשמרים אובייקטים מטיפוס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Integer</a:t>
            </a:r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3822" y="3312992"/>
            <a:ext cx="3918421" cy="318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30195" y="3631223"/>
            <a:ext cx="3394868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ניתן להעביר </a:t>
            </a:r>
            <a:r>
              <a:rPr lang="he-IL" b="0" dirty="0" smtClean="0"/>
              <a:t>ל </a:t>
            </a:r>
            <a:r>
              <a:rPr lang="en-US" b="0" dirty="0" smtClean="0"/>
              <a:t>remove</a:t>
            </a:r>
            <a:r>
              <a:rPr lang="he-IL" b="0" dirty="0" smtClean="0"/>
              <a:t> את האינדקס של האובייקט שאנו רוצים למחוק, או המצביע אליו.</a:t>
            </a:r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2467622" y="4683369"/>
            <a:ext cx="3576474" cy="1793631"/>
          </a:xfrm>
          <a:prstGeom prst="cloudCallout">
            <a:avLst>
              <a:gd name="adj1" fmla="val -47384"/>
              <a:gd name="adj2" fmla="val -86029"/>
            </a:avLst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/>
              <a:t>שימוש במתודה </a:t>
            </a:r>
            <a:r>
              <a:rPr lang="en-US" b="0" dirty="0" err="1" smtClean="0"/>
              <a:t>toString</a:t>
            </a:r>
            <a:r>
              <a:rPr lang="he-IL" b="0" dirty="0" smtClean="0"/>
              <a:t> של </a:t>
            </a:r>
            <a:r>
              <a:rPr lang="en-US" b="0" dirty="0" err="1" smtClean="0"/>
              <a:t>ArrayList</a:t>
            </a:r>
            <a:r>
              <a:rPr lang="he-IL" b="0" dirty="0" smtClean="0"/>
              <a:t>. סדר האיברים הוא לפי סדר הכנסתם לרשימה</a:t>
            </a:r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2184564" y="2247900"/>
            <a:ext cx="2887102" cy="504092"/>
          </a:xfrm>
          <a:prstGeom prst="lin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cxnSp>
        <p:nvCxnSpPr>
          <p:cNvPr id="40" name="Straight Connector 39"/>
          <p:cNvCxnSpPr>
            <a:stCxn id="34" idx="3"/>
          </p:cNvCxnSpPr>
          <p:nvPr/>
        </p:nvCxnSpPr>
        <p:spPr>
          <a:xfrm>
            <a:off x="4572243" y="3472108"/>
            <a:ext cx="357952" cy="343754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52" grpId="0" animBg="1"/>
      <p:bldP spid="543755" grpId="0" animBg="1"/>
      <p:bldP spid="543756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Set&lt;Integer&gt; set = new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set.remove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(6);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(set);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Set</a:t>
            </a:r>
            <a:r>
              <a:rPr lang="en-US" b="1" dirty="0" smtClean="0"/>
              <a:t> Example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5C687-2A0C-439B-A482-88FA54E8A7F4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476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 or [3, 1]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303585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98377" y="2013438"/>
            <a:ext cx="3991708" cy="1705708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 smtClean="0"/>
              <a:t> </a:t>
            </a:r>
            <a:r>
              <a:rPr lang="en-US" b="0" dirty="0" smtClean="0"/>
              <a:t>Set</a:t>
            </a:r>
            <a:r>
              <a:rPr lang="he-IL" b="0" dirty="0" smtClean="0"/>
              <a:t> </a:t>
            </a:r>
            <a:r>
              <a:rPr lang="he-IL" sz="1600" b="0" dirty="0" smtClean="0"/>
              <a:t>אינו מאפשר איברים כפולים.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1600" b="0" dirty="0" smtClean="0"/>
              <a:t> שני איברים </a:t>
            </a:r>
            <a:r>
              <a:rPr lang="en-US" sz="1600" b="0" dirty="0" smtClean="0"/>
              <a:t>x</a:t>
            </a:r>
            <a:r>
              <a:rPr lang="he-IL" sz="1600" b="0" dirty="0" smtClean="0"/>
              <a:t> ו </a:t>
            </a:r>
            <a:r>
              <a:rPr lang="en-US" sz="1600" b="0" dirty="0" smtClean="0"/>
              <a:t>y</a:t>
            </a:r>
            <a:r>
              <a:rPr lang="he-IL" sz="1600" b="0" dirty="0" smtClean="0"/>
              <a:t> יחשבו לאיברים כפולים אם:</a:t>
            </a:r>
          </a:p>
          <a:p>
            <a:pPr marL="800100" lvl="1" indent="-342900" algn="r" rtl="1">
              <a:buAutoNum type="arabicPeriod"/>
            </a:pPr>
            <a:r>
              <a:rPr lang="he-IL" sz="1600" b="0" dirty="0" smtClean="0"/>
              <a:t>שניהם הם </a:t>
            </a:r>
            <a:r>
              <a:rPr lang="en-US" sz="1600" b="0" dirty="0" smtClean="0"/>
              <a:t>null</a:t>
            </a:r>
            <a:endParaRPr lang="he-IL" sz="1600" b="0" dirty="0" smtClean="0"/>
          </a:p>
          <a:p>
            <a:pPr marL="800100" lvl="1" indent="-342900" algn="r" rtl="1">
              <a:buAutoNum type="arabicPeriod"/>
            </a:pPr>
            <a:r>
              <a:rPr lang="en-US" sz="1600" b="0" dirty="0" err="1" smtClean="0"/>
              <a:t>x.equals</a:t>
            </a:r>
            <a:r>
              <a:rPr lang="en-US" sz="1600" b="0" dirty="0" smtClean="0"/>
              <a:t>(y) == true</a:t>
            </a:r>
            <a:r>
              <a:rPr lang="he-IL" sz="1600" b="0" dirty="0" smtClean="0"/>
              <a:t> (בפרט מתקיים כאשר </a:t>
            </a:r>
            <a:r>
              <a:rPr lang="en-US" sz="1600" b="0" dirty="0" smtClean="0"/>
              <a:t>x</a:t>
            </a:r>
            <a:r>
              <a:rPr lang="he-IL" sz="1600" b="0" dirty="0" smtClean="0"/>
              <a:t> ו </a:t>
            </a:r>
            <a:r>
              <a:rPr lang="en-US" sz="1600" b="0" dirty="0" smtClean="0"/>
              <a:t>y</a:t>
            </a:r>
            <a:r>
              <a:rPr lang="he-IL" sz="1600" b="0" dirty="0" smtClean="0"/>
              <a:t> מצביעים לאותו האובייקט).</a:t>
            </a:r>
            <a:endParaRPr lang="en-US" sz="1600" b="0" dirty="0" smtClean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4062046" y="2628900"/>
            <a:ext cx="536331" cy="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6" name="Rectangle 15"/>
          <p:cNvSpPr/>
          <p:nvPr/>
        </p:nvSpPr>
        <p:spPr>
          <a:xfrm>
            <a:off x="457200" y="3244362"/>
            <a:ext cx="2127738" cy="369276"/>
          </a:xfrm>
          <a:prstGeom prst="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8" name="Straight Connector 17"/>
          <p:cNvCxnSpPr>
            <a:stCxn id="16" idx="3"/>
          </p:cNvCxnSpPr>
          <p:nvPr/>
        </p:nvCxnSpPr>
        <p:spPr>
          <a:xfrm>
            <a:off x="2584938" y="3429000"/>
            <a:ext cx="2954216" cy="527538"/>
          </a:xfrm>
          <a:prstGeom prst="line">
            <a:avLst/>
          </a:prstGeom>
          <a:ln w="254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695092" y="3956538"/>
            <a:ext cx="3991708" cy="967154"/>
          </a:xfrm>
          <a:prstGeom prst="round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 smtClean="0"/>
              <a:t> </a:t>
            </a:r>
            <a:r>
              <a:rPr lang="en-US" b="0" dirty="0" smtClean="0"/>
              <a:t>remove()</a:t>
            </a:r>
            <a:r>
              <a:rPr lang="he-IL" b="0" dirty="0" smtClean="0"/>
              <a:t> יכול לקבל רק אובייקט, כיוון שאין משמעות לאינדקס באוסף שלא שומר על סדר</a:t>
            </a:r>
            <a:endParaRPr lang="en-US" sz="1600" b="0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738553" y="5279230"/>
            <a:ext cx="4800601" cy="1350169"/>
            <a:chOff x="738553" y="5279230"/>
            <a:chExt cx="4800601" cy="1350169"/>
          </a:xfrm>
        </p:grpSpPr>
        <p:sp>
          <p:nvSpPr>
            <p:cNvPr id="21" name="Up Arrow 20"/>
            <p:cNvSpPr/>
            <p:nvPr/>
          </p:nvSpPr>
          <p:spPr>
            <a:xfrm>
              <a:off x="738553" y="5279230"/>
              <a:ext cx="4800601" cy="1350169"/>
            </a:xfrm>
            <a:prstGeom prst="upArrow">
              <a:avLst>
                <a:gd name="adj1" fmla="val 50000"/>
                <a:gd name="adj2" fmla="val 51304"/>
              </a:avLst>
            </a:prstGeom>
            <a:noFill/>
            <a:ln w="25400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b="0" dirty="0" smtClean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9477" y="5380672"/>
              <a:ext cx="2092569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b="0" dirty="0" smtClean="0"/>
                <a:t>השתמשו ב </a:t>
              </a:r>
            </a:p>
            <a:p>
              <a:pPr algn="ctr" rtl="1"/>
              <a:r>
                <a:rPr lang="he-IL" b="0" dirty="0" smtClean="0"/>
                <a:t>ב </a:t>
              </a:r>
              <a:r>
                <a:rPr lang="en-US" b="0" dirty="0" err="1" smtClean="0"/>
                <a:t>TreeSet</a:t>
              </a:r>
              <a:r>
                <a:rPr lang="he-IL" b="0" dirty="0" smtClean="0"/>
                <a:t> או ב </a:t>
              </a:r>
              <a:r>
                <a:rPr lang="en-US" b="0" dirty="0" err="1" smtClean="0"/>
                <a:t>LinkedHashSet</a:t>
              </a:r>
              <a:endParaRPr lang="he-IL" b="0" dirty="0" smtClean="0"/>
            </a:p>
            <a:p>
              <a:pPr algn="ctr" rtl="1"/>
              <a:r>
                <a:rPr lang="he-IL" b="0" dirty="0" smtClean="0"/>
                <a:t>ע"מ להבטיח סדר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Map</a:t>
            </a:r>
            <a:r>
              <a:rPr lang="en-US" b="1" dirty="0" smtClean="0"/>
              <a:t> 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1"/>
          </p:nvPr>
        </p:nvGraphicFramePr>
        <p:xfrm>
          <a:off x="937727" y="5018217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/>
                <a:gridCol w="4681537"/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09-5076452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1FC713-E292-4EBF-8079-55D155C72A29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229600" cy="3385038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000" dirty="0" err="1" smtClean="0">
                <a:latin typeface="Consolas"/>
                <a:ea typeface="Calibri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 smtClean="0">
                <a:latin typeface="Consolas"/>
                <a:ea typeface="Calibri"/>
              </a:rPr>
              <a:t>.println</a:t>
            </a:r>
            <a:r>
              <a:rPr lang="en-US" sz="2000" dirty="0" smtClean="0">
                <a:latin typeface="Consolas"/>
                <a:ea typeface="Calibri"/>
              </a:rPr>
              <a:t>(map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algn="l" rtl="0"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{Leo=08-5530098, Dan=03-9516743, Rita=06-8201124}  </a:t>
            </a:r>
          </a:p>
          <a:p>
            <a:pPr lvl="1" eaLnBrk="1" hangingPunct="1"/>
            <a:endParaRPr lang="en-US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385652" y="5773867"/>
            <a:ext cx="4679950" cy="376238"/>
          </a:xfrm>
          <a:prstGeom prst="rect">
            <a:avLst/>
          </a:prstGeom>
          <a:solidFill>
            <a:srgbClr val="81DF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IE" b="0"/>
              <a:t>06-8201124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b="1" dirty="0" smtClean="0"/>
              <a:t>Java Collections Framework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89C54E-27B9-40E4-A135-0C67D1B85A97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530725"/>
          </a:xfrm>
        </p:spPr>
        <p:txBody>
          <a:bodyPr/>
          <a:lstStyle/>
          <a:p>
            <a:pPr algn="l" rtl="0" eaLnBrk="1" hangingPunct="1"/>
            <a:r>
              <a:rPr lang="en-US" sz="3200" b="1" dirty="0" smtClean="0"/>
              <a:t>Collection</a:t>
            </a:r>
            <a:r>
              <a:rPr lang="en-US" sz="3200" dirty="0" smtClean="0"/>
              <a:t>: </a:t>
            </a:r>
            <a:br>
              <a:rPr lang="en-US" sz="3200" dirty="0" smtClean="0"/>
            </a:br>
            <a:r>
              <a:rPr lang="en-US" sz="3200" dirty="0" smtClean="0"/>
              <a:t>a group of elements</a:t>
            </a:r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r>
              <a:rPr lang="en-US" sz="3200" u="sng" dirty="0" smtClean="0"/>
              <a:t>Interface Based Design</a:t>
            </a:r>
            <a:r>
              <a:rPr lang="en-US" sz="3200" dirty="0" smtClean="0"/>
              <a:t>:</a:t>
            </a:r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</p:txBody>
      </p:sp>
      <p:sp>
        <p:nvSpPr>
          <p:cNvPr id="15366" name="AutoShape 5" descr="30%"/>
          <p:cNvSpPr>
            <a:spLocks noChangeArrowheads="1"/>
          </p:cNvSpPr>
          <p:nvPr/>
        </p:nvSpPr>
        <p:spPr bwMode="auto">
          <a:xfrm>
            <a:off x="2041525" y="3992578"/>
            <a:ext cx="3851275" cy="900113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Java </a:t>
            </a:r>
          </a:p>
          <a:p>
            <a:pPr algn="ctr"/>
            <a:r>
              <a:rPr lang="en-US" sz="2400" b="0" dirty="0"/>
              <a:t>Collections Framework</a:t>
            </a:r>
          </a:p>
        </p:txBody>
      </p:sp>
      <p:sp>
        <p:nvSpPr>
          <p:cNvPr id="15367" name="AutoShape 6" descr="30%"/>
          <p:cNvSpPr>
            <a:spLocks noChangeArrowheads="1"/>
          </p:cNvSpPr>
          <p:nvPr/>
        </p:nvSpPr>
        <p:spPr bwMode="auto">
          <a:xfrm>
            <a:off x="457200" y="579280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Interfaces</a:t>
            </a:r>
          </a:p>
        </p:txBody>
      </p:sp>
      <p:sp>
        <p:nvSpPr>
          <p:cNvPr id="15368" name="AutoShape 7" descr="30%"/>
          <p:cNvSpPr>
            <a:spLocks noChangeArrowheads="1"/>
          </p:cNvSpPr>
          <p:nvPr/>
        </p:nvSpPr>
        <p:spPr bwMode="auto">
          <a:xfrm>
            <a:off x="2689225" y="5792803"/>
            <a:ext cx="2628900" cy="719138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Implementations</a:t>
            </a:r>
          </a:p>
        </p:txBody>
      </p:sp>
      <p:sp>
        <p:nvSpPr>
          <p:cNvPr id="15369" name="AutoShape 8" descr="30%"/>
          <p:cNvSpPr>
            <a:spLocks noChangeArrowheads="1"/>
          </p:cNvSpPr>
          <p:nvPr/>
        </p:nvSpPr>
        <p:spPr bwMode="auto">
          <a:xfrm>
            <a:off x="5570537" y="579280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Algorithms</a:t>
            </a:r>
          </a:p>
        </p:txBody>
      </p:sp>
      <p:cxnSp>
        <p:nvCxnSpPr>
          <p:cNvPr id="15370" name="AutoShape 9"/>
          <p:cNvCxnSpPr>
            <a:cxnSpLocks noChangeShapeType="1"/>
            <a:stCxn id="15366" idx="2"/>
            <a:endCxn id="15367" idx="0"/>
          </p:cNvCxnSpPr>
          <p:nvPr/>
        </p:nvCxnSpPr>
        <p:spPr bwMode="auto">
          <a:xfrm flipH="1">
            <a:off x="1447006" y="4892691"/>
            <a:ext cx="2520157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1" name="AutoShape 10"/>
          <p:cNvCxnSpPr>
            <a:cxnSpLocks noChangeShapeType="1"/>
            <a:stCxn id="15366" idx="2"/>
            <a:endCxn id="15369" idx="0"/>
          </p:cNvCxnSpPr>
          <p:nvPr/>
        </p:nvCxnSpPr>
        <p:spPr bwMode="auto">
          <a:xfrm>
            <a:off x="3967163" y="4892691"/>
            <a:ext cx="2593181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2" name="AutoShape 11"/>
          <p:cNvCxnSpPr>
            <a:cxnSpLocks noChangeShapeType="1"/>
            <a:stCxn id="15366" idx="2"/>
          </p:cNvCxnSpPr>
          <p:nvPr/>
        </p:nvCxnSpPr>
        <p:spPr bwMode="auto">
          <a:xfrm>
            <a:off x="3967162" y="4892691"/>
            <a:ext cx="1588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pic>
        <p:nvPicPr>
          <p:cNvPr id="71686" name="Picture 6" descr="https://c2.staticflickr.com/8/7152/6609343909_61a212872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501" y="1390856"/>
            <a:ext cx="2934387" cy="20953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501176" y="1600201"/>
            <a:ext cx="8229600" cy="3253154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LinkedHashMap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he-IL" sz="6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None/>
            </a:pPr>
            <a:r>
              <a:rPr lang="en-US" sz="16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Rita=06-8201124, Leo=08-5530098}</a:t>
            </a:r>
            <a:endParaRPr lang="en-US" sz="1800" dirty="0" smtClean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296273" y="1628775"/>
            <a:ext cx="1728215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b="1" dirty="0" smtClean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4941277" y="3569677"/>
            <a:ext cx="3544355" cy="691070"/>
          </a:xfrm>
          <a:prstGeom prst="borderCallout1">
            <a:avLst>
              <a:gd name="adj1" fmla="val 24407"/>
              <a:gd name="adj2" fmla="val -3111"/>
              <a:gd name="adj3" fmla="val 119211"/>
              <a:gd name="adj4" fmla="val -37987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 smtClean="0"/>
              <a:t>מסודר לפי סדר הכנסת המפתחות (הפעם הראשונה שבה מפתח מוכנס)</a:t>
            </a:r>
            <a:endParaRPr lang="en-US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911351" y="5053385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/>
                <a:gridCol w="4681537"/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 smtClean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IE" sz="1800" dirty="0" err="1" smtClean="0">
                <a:latin typeface="Consolas" pitchFamily="49" charset="0"/>
                <a:cs typeface="Consolas" pitchFamily="49" charset="0"/>
              </a:rPr>
              <a:t>SortedMap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 &lt;</a:t>
            </a:r>
            <a:r>
              <a:rPr lang="en-IE" sz="1800" dirty="0" err="1" smtClean="0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&gt; map =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IE" sz="1800" dirty="0" err="1" smtClean="0">
                <a:latin typeface="Consolas" pitchFamily="49" charset="0"/>
                <a:cs typeface="Consolas" pitchFamily="49" charset="0"/>
              </a:rPr>
              <a:t>TreeMap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IE" sz="1800" dirty="0" err="1" smtClean="0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&gt; ();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Leo=08-5530098, Rita=06-8201124}  </a:t>
            </a:r>
          </a:p>
          <a:p>
            <a:pPr lvl="1" eaLnBrk="1" hangingPunct="1"/>
            <a:endParaRPr lang="en-US" sz="18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495194" y="1630363"/>
            <a:ext cx="924311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71551" y="1628775"/>
            <a:ext cx="1204722" cy="360363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SortedMap</a:t>
            </a:r>
            <a:r>
              <a:rPr lang="en-US" b="1" dirty="0" smtClean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5688013" y="3637210"/>
            <a:ext cx="2778979" cy="679816"/>
          </a:xfrm>
          <a:prstGeom prst="borderCallout1">
            <a:avLst>
              <a:gd name="adj1" fmla="val 24407"/>
              <a:gd name="adj2" fmla="val -3111"/>
              <a:gd name="adj3" fmla="val 102545"/>
              <a:gd name="adj4" fmla="val -48496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 smtClean="0"/>
              <a:t>סדר לקסיקוגרפי של המפתחות</a:t>
            </a:r>
            <a:endParaRPr lang="en-US" sz="2000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1008063" y="5079761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/>
                <a:gridCol w="4681537"/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 smtClean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Map Collection Views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6706"/>
            <a:ext cx="8096250" cy="712787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sz="3200" dirty="0" smtClean="0"/>
              <a:t>Three views of a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Map&lt;K,V&gt;</a:t>
            </a:r>
            <a:r>
              <a:rPr lang="en-US" sz="3200" dirty="0" smtClean="0"/>
              <a:t> as a collection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95F772-54E9-4140-9360-145952DF3060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H="1">
            <a:off x="1754187" y="3534568"/>
            <a:ext cx="7921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5" descr="‎30%‎"/>
          <p:cNvSpPr txBox="1">
            <a:spLocks noChangeArrowheads="1"/>
          </p:cNvSpPr>
          <p:nvPr/>
        </p:nvSpPr>
        <p:spPr bwMode="auto">
          <a:xfrm>
            <a:off x="67310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>
                <a:latin typeface="Consolas" pitchFamily="49" charset="0"/>
                <a:cs typeface="Consolas" pitchFamily="49" charset="0"/>
              </a:rPr>
              <a:t>keySet</a:t>
            </a:r>
          </a:p>
        </p:txBody>
      </p:sp>
      <p:sp>
        <p:nvSpPr>
          <p:cNvPr id="31751" name="Text Box 6" descr="‎30%‎"/>
          <p:cNvSpPr txBox="1">
            <a:spLocks noChangeArrowheads="1"/>
          </p:cNvSpPr>
          <p:nvPr/>
        </p:nvSpPr>
        <p:spPr bwMode="auto">
          <a:xfrm>
            <a:off x="3446462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 b="0">
                <a:latin typeface="Consolas" pitchFamily="49" charset="0"/>
                <a:cs typeface="Consolas" pitchFamily="49" charset="0"/>
              </a:rPr>
              <a:t>values</a:t>
            </a:r>
          </a:p>
        </p:txBody>
      </p:sp>
      <p:sp>
        <p:nvSpPr>
          <p:cNvPr id="31752" name="Text Box 7" descr="‎30%‎"/>
          <p:cNvSpPr txBox="1">
            <a:spLocks noChangeArrowheads="1"/>
          </p:cNvSpPr>
          <p:nvPr/>
        </p:nvSpPr>
        <p:spPr bwMode="auto">
          <a:xfrm>
            <a:off x="625475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 dirty="0" err="1">
                <a:latin typeface="Consolas" pitchFamily="49" charset="0"/>
                <a:cs typeface="Consolas" pitchFamily="49" charset="0"/>
              </a:rPr>
              <a:t>entrySet</a:t>
            </a:r>
            <a:endParaRPr lang="en-US" sz="3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633912" y="3498056"/>
            <a:ext cx="0" cy="828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289675" y="3498056"/>
            <a:ext cx="973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69256" y="5071268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Set&lt;K&gt;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589337" y="5103018"/>
            <a:ext cx="194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Collection&lt;V&gt;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77757" y="5082381"/>
            <a:ext cx="2590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&lt;K,V&gt;&gt;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5605462" y="5760243"/>
            <a:ext cx="33092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/>
            <a:r>
              <a:rPr lang="en-US" sz="2000" b="0" dirty="0"/>
              <a:t>The </a:t>
            </a:r>
            <a:r>
              <a:rPr lang="en-US" sz="2000" b="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000" b="0" dirty="0"/>
              <a:t> of key-value pairs</a:t>
            </a:r>
          </a:p>
          <a:p>
            <a:r>
              <a:rPr lang="en-US" sz="2000" b="0" dirty="0"/>
              <a:t>(</a:t>
            </a:r>
            <a:r>
              <a:rPr lang="en-US" sz="2000" b="0" dirty="0" smtClean="0"/>
              <a:t>implement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2000" b="0" dirty="0"/>
              <a:t>)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818451" y="1729212"/>
            <a:ext cx="8096250" cy="7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Map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Iterable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pic>
        <p:nvPicPr>
          <p:cNvPr id="36866" name="Picture 2" descr="http://upload.wikimedia.org/wikipedia/commons/7/70/Interdit_Forbid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502" y="1406360"/>
            <a:ext cx="1729370" cy="14503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&gt; map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&lt;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&gt; ();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latin typeface="Consolas"/>
                <a:ea typeface="Calibri"/>
              </a:rPr>
              <a:t> 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for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(String key :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map.keySet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(key);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u="sng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u="sng" dirty="0" smtClean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1900" dirty="0" smtClean="0">
                <a:latin typeface="Consolas" pitchFamily="49" charset="0"/>
                <a:cs typeface="Consolas" pitchFamily="49" charset="0"/>
              </a:rPr>
              <a:t>: 	Leo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 smtClean="0">
                <a:latin typeface="Consolas" pitchFamily="49" charset="0"/>
                <a:cs typeface="Consolas" pitchFamily="49" charset="0"/>
              </a:rPr>
              <a:t>			Dan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 smtClean="0">
                <a:latin typeface="Consolas" pitchFamily="49" charset="0"/>
                <a:cs typeface="Consolas" pitchFamily="49" charset="0"/>
              </a:rPr>
              <a:t>			Rita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224779" y="3932538"/>
            <a:ext cx="3443936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Iterating Over the Keys of a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AC9293-212A-40FF-8B8A-573E738E0DA4}" type="slidenum">
              <a:rPr lang="he-IL" smtClean="0"/>
              <a:pPr/>
              <a:t>23</a:t>
            </a:fld>
            <a:endParaRPr lang="en-US" smtClean="0"/>
          </a:p>
        </p:txBody>
      </p:sp>
      <p:pic>
        <p:nvPicPr>
          <p:cNvPr id="34818" name="Picture 2" descr="http://s0.geograph.org.uk/geophotos/02/06/67/2066799_3cb5ce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71" y="4517679"/>
            <a:ext cx="2332846" cy="125390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Map&lt;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map = 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();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"Dan"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"03-9516743"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"09-5076452"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"Leo"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"08-5530098"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"06-8201124"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for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(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entry: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map.entrySet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 {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entry.getKey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+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": 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entry.getValue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()); 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</a:p>
          <a:p>
            <a:pPr algn="l" rtl="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 smtClean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: 	Leo: 08-5530098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	Dan: 03-9516743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	Rita: 06-8201124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/>
              <a:t>Iterating Over the Key-Value Pairs of a </a:t>
            </a:r>
            <a:r>
              <a:rPr lang="en-US" sz="3200" b="1" dirty="0" smtClean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57AA3-AAEA-4044-B1CB-C976E1E78653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18710" y="3770613"/>
            <a:ext cx="1914075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33218" y="4492869"/>
            <a:ext cx="2139744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841956" y="4169019"/>
            <a:ext cx="1934590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13" name="Group 12"/>
          <p:cNvGrpSpPr/>
          <p:nvPr/>
        </p:nvGrpSpPr>
        <p:grpSpPr>
          <a:xfrm>
            <a:off x="5547947" y="2127738"/>
            <a:ext cx="3338146" cy="1318847"/>
            <a:chOff x="5547947" y="2127738"/>
            <a:chExt cx="3338146" cy="1318847"/>
          </a:xfrm>
        </p:grpSpPr>
        <p:sp>
          <p:nvSpPr>
            <p:cNvPr id="11" name="Cloud Callout 10"/>
            <p:cNvSpPr/>
            <p:nvPr/>
          </p:nvSpPr>
          <p:spPr>
            <a:xfrm>
              <a:off x="5547947" y="2127738"/>
              <a:ext cx="3338146" cy="1318847"/>
            </a:xfrm>
            <a:prstGeom prst="cloudCallout">
              <a:avLst>
                <a:gd name="adj1" fmla="val -31631"/>
                <a:gd name="adj2" fmla="val 69014"/>
              </a:avLst>
            </a:prstGeom>
            <a:noFill/>
            <a:ln w="25400" algn="ctr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 b="0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4466" y="2347548"/>
              <a:ext cx="2584939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 smtClean="0"/>
                <a:t>מחזיר אובייקט מטיפוס</a:t>
              </a:r>
            </a:p>
            <a:p>
              <a:pPr algn="ctr"/>
              <a:r>
                <a:rPr lang="en-US" sz="1600" b="0" dirty="0" smtClean="0"/>
                <a:t> Set&lt;</a:t>
              </a:r>
              <a:r>
                <a:rPr lang="en-US" sz="1600" b="0" dirty="0" err="1" smtClean="0"/>
                <a:t>Map.Entry</a:t>
              </a:r>
              <a:r>
                <a:rPr lang="en-US" sz="1600" b="0" dirty="0" smtClean="0"/>
                <a:t>&lt;K,V&gt;&gt;</a:t>
              </a:r>
              <a:endParaRPr lang="he-IL" sz="1600" b="0" dirty="0" smtClean="0"/>
            </a:p>
            <a:p>
              <a:pPr algn="ctr"/>
              <a:r>
                <a:rPr lang="he-IL" sz="1600" b="0" dirty="0" smtClean="0"/>
                <a:t>המכיל את כל המיפויים במילון.</a:t>
              </a:r>
              <a:endParaRPr lang="he-IL" sz="1600" b="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Collection Algorithms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 smtClean="0"/>
              <a:t>Defined in the </a:t>
            </a:r>
            <a:r>
              <a:rPr lang="en-US" sz="3200" dirty="0" smtClean="0">
                <a:hlinkClick r:id="rId3"/>
              </a:rPr>
              <a:t>Collections</a:t>
            </a:r>
            <a:r>
              <a:rPr lang="en-US" sz="3200" dirty="0" smtClean="0"/>
              <a:t> class</a:t>
            </a:r>
          </a:p>
          <a:p>
            <a:pPr algn="l" rtl="0" eaLnBrk="1" hangingPunct="1"/>
            <a:r>
              <a:rPr lang="en-US" sz="3200" dirty="0" smtClean="0"/>
              <a:t>Main algorithms:</a:t>
            </a:r>
          </a:p>
          <a:p>
            <a:pPr lvl="1" algn="l" rtl="0" eaLnBrk="1" hangingPunct="1"/>
            <a:r>
              <a:rPr lang="en-US" sz="3000" dirty="0" smtClean="0"/>
              <a:t>sort </a:t>
            </a:r>
          </a:p>
          <a:p>
            <a:pPr lvl="1" algn="l" rtl="0" eaLnBrk="1" hangingPunct="1"/>
            <a:r>
              <a:rPr lang="en-US" sz="3000" dirty="0" err="1" smtClean="0"/>
              <a:t>binarySearch</a:t>
            </a:r>
            <a:endParaRPr lang="en-US" sz="3000" dirty="0" smtClean="0"/>
          </a:p>
          <a:p>
            <a:pPr lvl="1" algn="l" rtl="0" eaLnBrk="1" hangingPunct="1"/>
            <a:r>
              <a:rPr lang="en-US" sz="3000" dirty="0" smtClean="0"/>
              <a:t>reverse</a:t>
            </a:r>
          </a:p>
          <a:p>
            <a:pPr lvl="1" algn="l" rtl="0" eaLnBrk="1" hangingPunct="1"/>
            <a:r>
              <a:rPr lang="en-US" sz="3000" dirty="0" smtClean="0"/>
              <a:t>shuffle</a:t>
            </a:r>
          </a:p>
          <a:p>
            <a:pPr lvl="1" algn="l" rtl="0" eaLnBrk="1" hangingPunct="1"/>
            <a:r>
              <a:rPr lang="en-US" sz="3000" dirty="0" smtClean="0"/>
              <a:t>min</a:t>
            </a:r>
          </a:p>
          <a:p>
            <a:pPr lvl="1" algn="l" rtl="0" eaLnBrk="1" hangingPunct="1"/>
            <a:r>
              <a:rPr lang="en-US" sz="3000" dirty="0" smtClean="0"/>
              <a:t>max 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D3E4DD-6B72-46DA-9E27-E2717874DE73}" type="slidenum">
              <a:rPr lang="he-IL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latin typeface="Consolas"/>
                <a:ea typeface="Calibri"/>
              </a:rPr>
              <a:t> 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Sort { 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List&lt;String&gt; list =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Arrays.</a:t>
            </a:r>
            <a:r>
              <a:rPr lang="en-US" sz="1800" i="1" dirty="0" err="1" smtClean="0">
                <a:solidFill>
                  <a:srgbClr val="000000"/>
                </a:solidFill>
                <a:latin typeface="Consolas"/>
                <a:ea typeface="Calibri"/>
              </a:rPr>
              <a:t>asList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1800" i="1" dirty="0" err="1" smtClean="0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(list);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(list); 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 </a:t>
            </a:r>
            <a:endParaRPr lang="en-US" sz="1600" dirty="0" smtClean="0">
              <a:latin typeface="Calibri"/>
              <a:ea typeface="Calibri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1357313" y="2775920"/>
            <a:ext cx="5132641" cy="292608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78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Sorting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A1782D-E56D-4546-BE59-E00805D62C36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3995738" y="5768975"/>
            <a:ext cx="1871662" cy="863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971550" y="5199489"/>
            <a:ext cx="4752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Arguments</a:t>
            </a:r>
            <a:r>
              <a:rPr lang="en-US" sz="2400" b="0" dirty="0">
                <a:latin typeface="+mn-lt"/>
                <a:cs typeface="Consolas" pitchFamily="49" charset="0"/>
              </a:rPr>
              <a:t>:  A C D B</a:t>
            </a:r>
          </a:p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Output</a:t>
            </a:r>
            <a:r>
              <a:rPr lang="en-US" sz="2400" b="0" dirty="0">
                <a:latin typeface="+mn-lt"/>
                <a:cs typeface="Consolas" pitchFamily="49" charset="0"/>
              </a:rPr>
              <a:t>:        [A, B, C, D]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31523" y="3393831"/>
            <a:ext cx="2400300" cy="967154"/>
          </a:xfrm>
          <a:prstGeom prst="round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rtl="1"/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Returns a list view of the array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>
            <a:off x="6277708" y="3068528"/>
            <a:ext cx="953965" cy="325303"/>
          </a:xfrm>
          <a:prstGeom prst="straightConnector1">
            <a:avLst/>
          </a:prstGeom>
          <a:noFill/>
          <a:ln w="25400">
            <a:solidFill>
              <a:srgbClr val="92D050"/>
            </a:solidFill>
            <a:miter lim="800000"/>
            <a:headEnd type="triangle"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/>
      <p:bldP spid="5642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 rtl="0">
              <a:buAutoNum type="arabicPeriod"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31520" lvl="1" indent="-457200" algn="l" rtl="0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err="1" smtClean="0"/>
              <a:t>’s</a:t>
            </a:r>
            <a:r>
              <a:rPr lang="en-US" dirty="0" smtClean="0"/>
              <a:t> elements implement </a:t>
            </a:r>
            <a:r>
              <a:rPr lang="en-US" b="1" dirty="0" smtClean="0"/>
              <a:t>Comparable&lt;T&gt;</a:t>
            </a:r>
            <a:r>
              <a:rPr lang="en-US" dirty="0" smtClean="0"/>
              <a:t> interface. 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algn="l" rtl="0">
              <a:lnSpc>
                <a:spcPct val="80000"/>
              </a:lnSpc>
            </a:pPr>
            <a:r>
              <a:rPr lang="en-US" dirty="0" smtClean="0"/>
              <a:t>Error when sorting a list whose elements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 smtClean="0"/>
              <a:t>do not implement Comparable or 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 smtClean="0"/>
              <a:t>are not mutually comparable.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endParaRPr lang="en-US" sz="2400" dirty="0" smtClean="0"/>
          </a:p>
          <a:p>
            <a:pPr algn="l" rtl="0">
              <a:lnSpc>
                <a:spcPct val="80000"/>
              </a:lnSpc>
            </a:pPr>
            <a:r>
              <a:rPr lang="en-US" dirty="0" smtClean="0"/>
              <a:t>String implements the interface Comparable&lt;String&gt; so we are able to sort a list of strings. 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Comparable&lt;T&gt; { </a:t>
            </a:r>
          </a:p>
          <a:p>
            <a:pPr>
              <a:lnSpc>
                <a:spcPct val="80000"/>
              </a:lnSpc>
            </a:pPr>
            <a:r>
              <a:rPr lang="en-US" sz="7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this &lt;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</a:t>
            </a:r>
            <a:r>
              <a:rPr lang="en-US" sz="1400" b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this.equals</a:t>
            </a: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(other)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this &gt;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public </a:t>
            </a:r>
            <a:r>
              <a:rPr lang="en-US" sz="1400" b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compareTo</a:t>
            </a: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 other);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731520" lvl="1" indent="-457200" algn="l" rtl="0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implement </a:t>
            </a:r>
            <a:r>
              <a:rPr lang="en-US" b="1" dirty="0" smtClean="0"/>
              <a:t>Comparator&lt;T&gt;</a:t>
            </a:r>
            <a:r>
              <a:rPr lang="en-US" dirty="0" smtClean="0"/>
              <a:t> interface. 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algn="l" rtl="0">
              <a:lnSpc>
                <a:spcPct val="80000"/>
              </a:lnSpc>
            </a:pPr>
            <a:r>
              <a:rPr lang="en-US" dirty="0" smtClean="0"/>
              <a:t>The comparator interface enables us to sort a list of the same object by different </a:t>
            </a:r>
            <a:r>
              <a:rPr lang="en-US" dirty="0" err="1" smtClean="0"/>
              <a:t>critiria</a:t>
            </a:r>
            <a:r>
              <a:rPr lang="en-US" dirty="0" smtClean="0"/>
              <a:t>, using different comparators.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Comparator&lt;T&gt;{ </a:t>
            </a:r>
          </a:p>
          <a:p>
            <a:pPr>
              <a:lnSpc>
                <a:spcPct val="80000"/>
              </a:lnSpc>
            </a:pPr>
            <a:r>
              <a:rPr lang="en-US" sz="7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o1 &lt; o2      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o1.equals(o2)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o1 &gt; o2      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public </a:t>
            </a:r>
            <a:r>
              <a:rPr lang="en-US" sz="1400" b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compare(T o1, T o2);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latin typeface="Consolas" pitchFamily="49" charset="0"/>
                <a:cs typeface="Consolas" pitchFamily="49" charset="0"/>
              </a:rPr>
              <a:t>Comparable</a:t>
            </a:r>
            <a:r>
              <a:rPr lang="en-US" sz="3200" dirty="0" smtClean="0"/>
              <a:t> and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Comparator</a:t>
            </a:r>
            <a:r>
              <a:rPr lang="en-US" sz="3200" dirty="0" smtClean="0"/>
              <a:t> Example</a:t>
            </a:r>
            <a:endParaRPr lang="he-IL" sz="3200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Write the class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 smtClean="0"/>
              <a:t> that represents a point in the plane</a:t>
            </a:r>
          </a:p>
          <a:p>
            <a:pPr algn="l" rtl="0"/>
            <a:r>
              <a:rPr lang="en-US" dirty="0" smtClean="0"/>
              <a:t>How to sort List&lt;Point&gt;?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sz="2700" dirty="0" smtClean="0">
                <a:latin typeface="Calibri"/>
                <a:ea typeface="Calibri"/>
              </a:rPr>
              <a:t>Two options:</a:t>
            </a:r>
          </a:p>
          <a:p>
            <a:pPr lvl="1" algn="l" rtl="0"/>
            <a:r>
              <a:rPr lang="en-US" sz="2300" dirty="0" smtClean="0">
                <a:latin typeface="Calibri"/>
                <a:ea typeface="Calibri"/>
              </a:rPr>
              <a:t>Make Point implement </a:t>
            </a:r>
            <a:r>
              <a:rPr lang="en-US" sz="1900" dirty="0" smtClean="0">
                <a:latin typeface="Consolas" pitchFamily="49" charset="0"/>
                <a:ea typeface="Calibri"/>
                <a:cs typeface="Consolas" pitchFamily="49" charset="0"/>
              </a:rPr>
              <a:t>Comparable&lt;Point&gt;</a:t>
            </a:r>
            <a:r>
              <a:rPr lang="en-US" sz="2300" dirty="0" smtClean="0">
                <a:latin typeface="Calibri"/>
                <a:ea typeface="Calibri"/>
              </a:rPr>
              <a:t>, and use </a:t>
            </a:r>
            <a:r>
              <a:rPr lang="en-US" sz="1900" dirty="0" err="1" smtClean="0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endParaRPr lang="en-US" sz="19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lvl="1" algn="l" rtl="0"/>
            <a:r>
              <a:rPr lang="en-US" sz="2300" dirty="0" smtClean="0">
                <a:latin typeface="Calibri"/>
                <a:ea typeface="Calibri"/>
              </a:rPr>
              <a:t>Write a class that implements </a:t>
            </a:r>
            <a:r>
              <a:rPr lang="en-US" sz="1900" dirty="0" smtClean="0">
                <a:latin typeface="Consolas" pitchFamily="49" charset="0"/>
                <a:ea typeface="Calibri"/>
                <a:cs typeface="Consolas" pitchFamily="49" charset="0"/>
              </a:rPr>
              <a:t>Comparator&lt;Point&gt;</a:t>
            </a:r>
            <a:r>
              <a:rPr lang="en-US" sz="2300" dirty="0" smtClean="0">
                <a:latin typeface="Calibri"/>
                <a:ea typeface="Calibri"/>
              </a:rPr>
              <a:t>, and pass it as an argument to </a:t>
            </a:r>
            <a:r>
              <a:rPr lang="en-US" sz="1900" dirty="0" err="1" smtClean="0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r>
              <a:rPr lang="en-US" sz="2300" dirty="0" smtClean="0">
                <a:latin typeface="Calibri"/>
                <a:ea typeface="Calibri"/>
              </a:rPr>
              <a:t>.</a:t>
            </a:r>
          </a:p>
          <a:p>
            <a:pPr lvl="1" algn="l" rtl="0"/>
            <a:r>
              <a:rPr lang="en-US" sz="2300" b="1" dirty="0" smtClean="0">
                <a:solidFill>
                  <a:srgbClr val="FF0000"/>
                </a:solidFill>
                <a:latin typeface="Calibri"/>
                <a:ea typeface="Calibri"/>
              </a:rPr>
              <a:t>Don’t:</a:t>
            </a:r>
            <a:r>
              <a:rPr lang="en-US" sz="2300" dirty="0" smtClean="0">
                <a:solidFill>
                  <a:srgbClr val="FF0000"/>
                </a:solidFill>
                <a:latin typeface="Calibri"/>
                <a:ea typeface="Calibri"/>
              </a:rPr>
              <a:t> write a sorting algorithm yourselves!</a:t>
            </a:r>
          </a:p>
          <a:p>
            <a:pPr lvl="1" algn="l" rtl="0"/>
            <a:endParaRPr lang="en-US" sz="2300" dirty="0" smtClean="0">
              <a:solidFill>
                <a:srgbClr val="FF0000"/>
              </a:solidFill>
              <a:latin typeface="Calibri"/>
              <a:ea typeface="Calibri"/>
            </a:endParaRPr>
          </a:p>
          <a:p>
            <a:pPr algn="l" rtl="0"/>
            <a:r>
              <a:rPr lang="en-US" sz="2700" b="1" dirty="0" smtClean="0">
                <a:latin typeface="Calibri"/>
                <a:ea typeface="Calibri"/>
              </a:rPr>
              <a:t>Recommended Tutorial: </a:t>
            </a:r>
            <a:r>
              <a:rPr lang="en-US" sz="2200" dirty="0" smtClean="0">
                <a:latin typeface="Calibri"/>
                <a:ea typeface="Calibri"/>
                <a:hlinkClick r:id="rId2"/>
              </a:rPr>
              <a:t>http://docs.oracle.com/javase/tutorial/collections/interfaces/order.html</a:t>
            </a:r>
            <a:endParaRPr lang="en-US" sz="2700" dirty="0" smtClean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9538" y="2118518"/>
            <a:ext cx="3700431" cy="1169551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Point {</a:t>
            </a:r>
            <a:endParaRPr lang="en-US" sz="1400" b="0" dirty="0" smtClean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 smtClean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C0"/>
                </a:solidFill>
                <a:latin typeface="Consolas"/>
                <a:ea typeface="Calibri"/>
              </a:rPr>
              <a:t>y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 smtClean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 smtClean="0">
                <a:latin typeface="Consolas"/>
                <a:ea typeface="Calibri"/>
              </a:rPr>
              <a:t> 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 smtClean="0">
                <a:latin typeface="Consolas"/>
                <a:ea typeface="Calibri"/>
              </a:rPr>
              <a:t>...</a:t>
            </a:r>
            <a:endParaRPr lang="en-US" sz="1400" b="0" dirty="0" smtClean="0">
              <a:latin typeface="Calibri"/>
              <a:ea typeface="Calibri"/>
            </a:endParaRPr>
          </a:p>
          <a:p>
            <a:pPr>
              <a:spcAft>
                <a:spcPts val="1000"/>
              </a:spcAf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Online Resources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 smtClean="0"/>
              <a:t>Java 8 API Specification of the Collections Framework:</a:t>
            </a:r>
            <a:br>
              <a:rPr lang="en-US" sz="3200" dirty="0" smtClean="0"/>
            </a:br>
            <a:r>
              <a:rPr lang="en-US" sz="2500" dirty="0" smtClean="0">
                <a:hlinkClick r:id="rId3"/>
              </a:rPr>
              <a:t>https://docs.oracle.com/javase/8/docs/technotes/guides/collections/reference.html</a:t>
            </a:r>
            <a:endParaRPr lang="en-US" sz="25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r>
              <a:rPr lang="en-US" sz="3200" dirty="0" smtClean="0"/>
              <a:t>Oracle Tutorial: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500" dirty="0" smtClean="0">
                <a:hlinkClick r:id="rId4"/>
              </a:rPr>
              <a:t>http://docs.oracle.com/javase/tutorial/collections/</a:t>
            </a:r>
            <a:endParaRPr lang="en-US" sz="2500" dirty="0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 smtClean="0">
                <a:latin typeface="Calibri"/>
                <a:ea typeface="Calibri"/>
              </a:rPr>
              <a:t>The program:</a:t>
            </a:r>
            <a:endParaRPr lang="he-IL" sz="3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200" i="1" dirty="0" err="1" smtClean="0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 smtClean="0">
                <a:latin typeface="Calibri"/>
              </a:rPr>
              <a:t>Output:</a:t>
            </a:r>
            <a:r>
              <a:rPr lang="he-IL" sz="3100" dirty="0" smtClean="0">
                <a:latin typeface="Calibri"/>
              </a:rPr>
              <a:t>   </a:t>
            </a:r>
            <a:r>
              <a:rPr lang="en-US" sz="3100" dirty="0" smtClean="0"/>
              <a:t>[(0,6), (1,3)]</a:t>
            </a:r>
            <a:endParaRPr lang="he-IL" sz="3100" dirty="0" smtClean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Implementing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Comparable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3046" y="1600200"/>
            <a:ext cx="6986954" cy="2338754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Point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Comparable&lt;Point&gt;{</a:t>
            </a:r>
            <a:endParaRPr lang="en-US" sz="16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…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compareTo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(Point other) {</a:t>
            </a:r>
            <a:endParaRPr lang="en-US" sz="16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smtClean="0">
                <a:solidFill>
                  <a:srgbClr val="008000"/>
                </a:solidFill>
                <a:latin typeface="Consolas"/>
                <a:ea typeface="Calibri"/>
              </a:rPr>
              <a:t>//comparison by the x axis</a:t>
            </a:r>
          </a:p>
          <a:p>
            <a:pPr>
              <a:lnSpc>
                <a:spcPct val="115000"/>
              </a:lnSpc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Integer.c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  <a:ea typeface="Calibri"/>
              </a:rPr>
              <a:t>ompare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other.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 	}</a:t>
            </a:r>
            <a:endParaRPr lang="en-US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sz="1600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562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sz="3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 smtClean="0">
                <a:latin typeface="Calibri"/>
                <a:ea typeface="Calibri"/>
              </a:rPr>
              <a:t>The program:</a:t>
            </a:r>
            <a:endParaRPr lang="he-IL" sz="3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400" i="1" dirty="0" err="1" smtClean="0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</a:p>
          <a:p>
            <a:pPr algn="l" rtl="0"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</a:p>
          <a:p>
            <a:pPr algn="l" rtl="0">
              <a:buNone/>
            </a:pPr>
            <a:endParaRPr lang="he-IL" sz="24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/>
            <a:r>
              <a:rPr lang="en-US" sz="3100" dirty="0" smtClean="0">
                <a:latin typeface="Calibri"/>
              </a:rPr>
              <a:t>The output: </a:t>
            </a:r>
            <a:r>
              <a:rPr lang="en-US" sz="3100" dirty="0" smtClean="0"/>
              <a:t>[(1,3), (0,6)]</a:t>
            </a:r>
            <a:endParaRPr lang="he-IL" sz="3100" dirty="0" smtClean="0"/>
          </a:p>
          <a:p>
            <a:pPr algn="l" rtl="0"/>
            <a:r>
              <a:rPr lang="en-US" sz="3100" dirty="0" smtClean="0">
                <a:latin typeface="Calibri"/>
              </a:rPr>
              <a:t>Useful for sorting existing classes (e.g., String)</a:t>
            </a:r>
            <a:endParaRPr lang="he-IL" sz="3100" dirty="0" smtClean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Writing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Comparator</a:t>
            </a:r>
            <a:endParaRPr lang="he-IL" sz="40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1415562"/>
            <a:ext cx="8009792" cy="1969476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Comparator&lt;Point&gt; {</a:t>
            </a:r>
            <a:endParaRPr lang="en-US" sz="14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compare(Point p1, Point p2) {</a:t>
            </a:r>
            <a:endParaRPr lang="en-US" sz="14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smtClean="0">
                <a:solidFill>
                  <a:srgbClr val="008000"/>
                </a:solidFill>
                <a:latin typeface="Consolas"/>
                <a:ea typeface="Calibri"/>
              </a:rPr>
              <a:t> //comparison by the y axis</a:t>
            </a: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  <a:ea typeface="Calibri"/>
              </a:rPr>
              <a:t>compare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(p1.getY(), p2.getY()); 	}</a:t>
            </a:r>
            <a:endParaRPr lang="en-US" sz="14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739054"/>
            <a:ext cx="2787162" cy="25497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 smtClean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 smtClean="0"/>
              <a:t> invokes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32</a:t>
            </a:fld>
            <a:endParaRPr lang="en-US" smtClean="0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328293" y="2005806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879031" y="31234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01161" y="4593224"/>
            <a:ext cx="288032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 smtClean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 smtClean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 smtClean="0"/>
              <a:t>Not the same as: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 smtClean="0"/>
              <a:t>(Compilation warning)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4753190" y="2857500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 smtClean="0"/>
              <a:t>No need to specify the generic type in a “new” statement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Queue&lt;Integer&gt; queue = new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LinkedList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queue.remove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(queue)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Queue</a:t>
            </a:r>
            <a:r>
              <a:rPr lang="en-US" b="1" dirty="0" smtClean="0"/>
              <a:t> Example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941E8-CA66-42E8-B12D-D4E94789ABDA}" type="slidenum">
              <a:rPr lang="he-IL" smtClean="0"/>
              <a:pPr/>
              <a:t>34</a:t>
            </a:fld>
            <a:endParaRPr lang="en-US" smtClean="0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1008063" y="4652963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b="0"/>
              <a:t>Output: </a:t>
            </a:r>
            <a:r>
              <a:rPr lang="en-US" sz="24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[1, 1, 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163" y="3281362"/>
            <a:ext cx="3604846" cy="325315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5092" y="3400060"/>
            <a:ext cx="3481754" cy="1074494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 smtClean="0"/>
              <a:t>כאשר </a:t>
            </a:r>
            <a:r>
              <a:rPr lang="en-US" b="0" dirty="0" smtClean="0"/>
              <a:t>remove</a:t>
            </a:r>
            <a:r>
              <a:rPr lang="he-IL" b="0" dirty="0" smtClean="0"/>
              <a:t> לא מקבלת ארגומנטים, האיבר שמוסר מהרשימה הוא האיבר הראשון שנכנס (הראשון בתור)</a:t>
            </a:r>
            <a:endParaRPr lang="en-US" sz="1600" b="0" dirty="0" smtClean="0"/>
          </a:p>
        </p:txBody>
      </p:sp>
      <p:cxnSp>
        <p:nvCxnSpPr>
          <p:cNvPr id="12" name="Straight Connector 11"/>
          <p:cNvCxnSpPr>
            <a:stCxn id="10" idx="3"/>
            <a:endCxn id="11" idx="1"/>
          </p:cNvCxnSpPr>
          <p:nvPr/>
        </p:nvCxnSpPr>
        <p:spPr>
          <a:xfrm>
            <a:off x="4106009" y="3444020"/>
            <a:ext cx="589083" cy="493287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7" name="Cloud Callout 16"/>
          <p:cNvSpPr/>
          <p:nvPr/>
        </p:nvSpPr>
        <p:spPr>
          <a:xfrm>
            <a:off x="4862146" y="2004646"/>
            <a:ext cx="3165231" cy="1063869"/>
          </a:xfrm>
          <a:prstGeom prst="cloudCallout">
            <a:avLst>
              <a:gd name="adj1" fmla="val -50162"/>
              <a:gd name="adj2" fmla="val -54481"/>
            </a:avLst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מממש גם את המנשק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List</a:t>
            </a:r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וגם את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Queue</a:t>
            </a:r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38246" y="5110163"/>
            <a:ext cx="3481754" cy="648799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 smtClean="0"/>
              <a:t>האיברים מסודרים לפי סדר ההכנסה</a:t>
            </a:r>
            <a:endParaRPr lang="en-US" sz="1600" b="0" dirty="0" smtClean="0"/>
          </a:p>
        </p:txBody>
      </p:sp>
      <p:cxnSp>
        <p:nvCxnSpPr>
          <p:cNvPr id="19" name="Straight Connector 18"/>
          <p:cNvCxnSpPr>
            <a:stCxn id="21" idx="2"/>
            <a:endCxn id="18" idx="1"/>
          </p:cNvCxnSpPr>
          <p:nvPr/>
        </p:nvCxnSpPr>
        <p:spPr>
          <a:xfrm>
            <a:off x="2445727" y="5110163"/>
            <a:ext cx="1692519" cy="324400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21" name="Rectangle 20"/>
          <p:cNvSpPr/>
          <p:nvPr/>
        </p:nvSpPr>
        <p:spPr>
          <a:xfrm>
            <a:off x="1005254" y="4661936"/>
            <a:ext cx="2880946" cy="44822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/>
      <p:bldP spid="10" grpId="0" animBg="1"/>
      <p:bldP spid="11" grpId="0" animBg="1"/>
      <p:bldP spid="18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LinkedHashSet</a:t>
            </a:r>
            <a:r>
              <a:rPr lang="en-US" dirty="0" smtClean="0"/>
              <a:t> </a:t>
            </a:r>
            <a:r>
              <a:rPr lang="en-US" b="1" dirty="0" smtClean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lvl="0" indent="-18288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lang="en-US" sz="2000" b="0" dirty="0" err="1" smtClean="0">
                <a:latin typeface="Consolas" pitchFamily="49" charset="0"/>
                <a:cs typeface="Consolas" pitchFamily="49" charset="0"/>
              </a:rPr>
              <a:t>LinkedHashSet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[3, 1]</a:t>
            </a:r>
            <a:endParaRPr lang="en-US" sz="2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 smtClean="0"/>
              <a:t> </a:t>
            </a:r>
            <a:r>
              <a:rPr lang="en-US" b="0" dirty="0" smtClean="0"/>
              <a:t>Set</a:t>
            </a:r>
            <a:r>
              <a:rPr lang="he-IL" b="0" dirty="0" smtClean="0"/>
              <a:t> </a:t>
            </a:r>
            <a:r>
              <a:rPr lang="he-IL" sz="1600" b="0" dirty="0" smtClean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מסודר ע"פ סדר ההכנסה (הכנסה ראשונה של כל אובייקט).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TreeSet</a:t>
            </a:r>
            <a:r>
              <a:rPr lang="en-US" dirty="0" smtClean="0"/>
              <a:t> </a:t>
            </a:r>
            <a:r>
              <a:rPr lang="en-US" b="1" dirty="0" smtClean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TreeSet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</a:t>
            </a:r>
            <a:r>
              <a:rPr lang="en-US" sz="24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</a:t>
            </a:r>
            <a:endParaRPr lang="en-US" sz="2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 smtClean="0"/>
              <a:t> </a:t>
            </a:r>
            <a:r>
              <a:rPr lang="en-US" b="0" dirty="0" smtClean="0"/>
              <a:t>Set</a:t>
            </a:r>
            <a:r>
              <a:rPr lang="he-IL" b="0" dirty="0" smtClean="0"/>
              <a:t> </a:t>
            </a:r>
            <a:r>
              <a:rPr lang="he-IL" sz="1600" b="0" dirty="0" smtClean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סדר האיברים הוא הסדר ה"טבעי" שלהם. ניתן להעביר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Comparator</a:t>
            </a:r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בבנאי ע"מ להשתמש בקריטריון סידור שונה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Collection Interfaces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EB3EE8-4A71-4BDA-8CAF-3BA718D5E715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17412" name="AutoShape 3" descr="30%"/>
          <p:cNvSpPr>
            <a:spLocks noChangeArrowheads="1"/>
          </p:cNvSpPr>
          <p:nvPr/>
        </p:nvSpPr>
        <p:spPr bwMode="auto">
          <a:xfrm>
            <a:off x="6710363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 dirty="0"/>
              <a:t>Map&lt;K,V&gt;</a:t>
            </a:r>
          </a:p>
        </p:txBody>
      </p:sp>
      <p:sp>
        <p:nvSpPr>
          <p:cNvPr id="17413" name="AutoShape 4" descr="30%"/>
          <p:cNvSpPr>
            <a:spLocks noChangeArrowheads="1"/>
          </p:cNvSpPr>
          <p:nvPr/>
        </p:nvSpPr>
        <p:spPr bwMode="auto">
          <a:xfrm>
            <a:off x="6732588" y="386715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/>
              <a:t>SortedMap&lt;K,V&gt;</a:t>
            </a:r>
          </a:p>
        </p:txBody>
      </p:sp>
      <p:sp>
        <p:nvSpPr>
          <p:cNvPr id="17414" name="AutoShape 5" descr="30%"/>
          <p:cNvSpPr>
            <a:spLocks noChangeArrowheads="1"/>
          </p:cNvSpPr>
          <p:nvPr/>
        </p:nvSpPr>
        <p:spPr bwMode="auto">
          <a:xfrm>
            <a:off x="2429670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17415" name="AutoShape 6" descr="30%"/>
          <p:cNvSpPr>
            <a:spLocks noChangeArrowheads="1"/>
          </p:cNvSpPr>
          <p:nvPr/>
        </p:nvSpPr>
        <p:spPr bwMode="auto">
          <a:xfrm>
            <a:off x="323850" y="3860800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Set&lt;E&gt;</a:t>
            </a:r>
          </a:p>
        </p:txBody>
      </p:sp>
      <p:sp>
        <p:nvSpPr>
          <p:cNvPr id="17416" name="AutoShape 7" descr="30%"/>
          <p:cNvSpPr>
            <a:spLocks noChangeArrowheads="1"/>
          </p:cNvSpPr>
          <p:nvPr/>
        </p:nvSpPr>
        <p:spPr bwMode="auto">
          <a:xfrm>
            <a:off x="2429670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17417" name="AutoShape 8" descr="30%"/>
          <p:cNvSpPr>
            <a:spLocks noChangeArrowheads="1"/>
          </p:cNvSpPr>
          <p:nvPr/>
        </p:nvSpPr>
        <p:spPr bwMode="auto">
          <a:xfrm>
            <a:off x="323850" y="534352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 dirty="0" err="1" smtClean="0"/>
              <a:t>SortedSet</a:t>
            </a:r>
            <a:r>
              <a:rPr lang="en-US" sz="2000" b="0" dirty="0" smtClean="0"/>
              <a:t>&lt;E</a:t>
            </a:r>
            <a:r>
              <a:rPr lang="en-US" sz="2000" b="0" dirty="0"/>
              <a:t>&gt;</a:t>
            </a:r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3600000">
            <a:off x="2612766" y="2999494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19" name="AutoShape 10"/>
          <p:cNvCxnSpPr>
            <a:cxnSpLocks noChangeShapeType="1"/>
            <a:stCxn id="17415" idx="0"/>
            <a:endCxn id="17418" idx="2"/>
          </p:cNvCxnSpPr>
          <p:nvPr/>
        </p:nvCxnSpPr>
        <p:spPr bwMode="auto">
          <a:xfrm flipV="1">
            <a:off x="1313657" y="3109032"/>
            <a:ext cx="1343817" cy="751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30" idx="2"/>
            <a:endCxn id="17416" idx="0"/>
          </p:cNvCxnSpPr>
          <p:nvPr/>
        </p:nvCxnSpPr>
        <p:spPr bwMode="auto">
          <a:xfrm>
            <a:off x="3419476" y="3152331"/>
            <a:ext cx="0" cy="7084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665163" y="4621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2" name="AutoShape 14"/>
          <p:cNvCxnSpPr>
            <a:cxnSpLocks noChangeShapeType="1"/>
            <a:endCxn id="17421" idx="2"/>
          </p:cNvCxnSpPr>
          <p:nvPr/>
        </p:nvCxnSpPr>
        <p:spPr bwMode="auto">
          <a:xfrm flipV="1">
            <a:off x="755650" y="4776788"/>
            <a:ext cx="17463" cy="566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610475" y="30218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4" name="AutoShape 16"/>
          <p:cNvCxnSpPr>
            <a:cxnSpLocks noChangeShapeType="1"/>
            <a:stCxn id="17413" idx="0"/>
            <a:endCxn id="17423" idx="2"/>
          </p:cNvCxnSpPr>
          <p:nvPr/>
        </p:nvCxnSpPr>
        <p:spPr bwMode="auto">
          <a:xfrm flipH="1" flipV="1">
            <a:off x="7718425" y="3167888"/>
            <a:ext cx="3969" cy="699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881063" y="4618038"/>
            <a:ext cx="1481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dup.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2411413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r>
              <a:rPr lang="en-US" b="0"/>
              <a:t>Allows duplicates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7338" y="60642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6710363" y="46228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6710363" y="15938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3311526" y="300628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7431" name="AutoShape 24" descr="30%"/>
          <p:cNvSpPr>
            <a:spLocks noChangeArrowheads="1"/>
          </p:cNvSpPr>
          <p:nvPr/>
        </p:nvSpPr>
        <p:spPr bwMode="auto">
          <a:xfrm>
            <a:off x="4535488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17432" name="AutoShape 25"/>
          <p:cNvCxnSpPr>
            <a:cxnSpLocks noChangeShapeType="1"/>
          </p:cNvCxnSpPr>
          <p:nvPr/>
        </p:nvCxnSpPr>
        <p:spPr bwMode="auto">
          <a:xfrm>
            <a:off x="3971925" y="3119438"/>
            <a:ext cx="744538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535488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FIFO Order</a:t>
            </a:r>
          </a:p>
          <a:p>
            <a:r>
              <a:rPr lang="en-US" b="0" dirty="0"/>
              <a:t>Allows duplicates</a:t>
            </a:r>
          </a:p>
        </p:txBody>
      </p:sp>
      <p:sp>
        <p:nvSpPr>
          <p:cNvPr id="17434" name="AutoShape 27"/>
          <p:cNvSpPr>
            <a:spLocks noChangeArrowheads="1"/>
          </p:cNvSpPr>
          <p:nvPr/>
        </p:nvSpPr>
        <p:spPr bwMode="auto">
          <a:xfrm rot="-2400000">
            <a:off x="3816350" y="29956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7" name="Line Callout 2 26"/>
          <p:cNvSpPr/>
          <p:nvPr/>
        </p:nvSpPr>
        <p:spPr bwMode="auto">
          <a:xfrm rot="2713128">
            <a:off x="3674269" y="3196432"/>
            <a:ext cx="1606550" cy="328612"/>
          </a:xfrm>
          <a:prstGeom prst="roundRect">
            <a:avLst>
              <a:gd name="adj" fmla="val 50000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extends</a:t>
            </a:r>
            <a:endParaRPr lang="he-IL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 smtClean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A Simple Example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("Hello");	</a:t>
            </a:r>
            <a:endParaRPr lang="en-US" sz="1800" dirty="0" smtClean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(5);</a:t>
            </a:r>
            <a:endParaRPr lang="en-US" sz="1800" dirty="0" smtClean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 Integer(6));	 </a:t>
            </a:r>
            <a:endParaRPr lang="en-US" sz="1800" dirty="0" smtClean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						</a:t>
            </a:r>
            <a:endParaRPr lang="en-US" sz="1800" dirty="0" smtClean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A09FB-3318-4B1F-9B3A-E99AC75CCAA2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80063" y="2781300"/>
            <a:ext cx="504825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543550" y="3284538"/>
            <a:ext cx="504825" cy="36036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27300" y="2625725"/>
            <a:ext cx="5951538" cy="120015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מצביעים ל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של מחרוזות ושל מספרים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אינו מחזיק טיפוסים פרימיטיביים, לכן נשתמש ב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/>
            </a:r>
            <a:br>
              <a:rPr lang="en-US" b="0" dirty="0">
                <a:latin typeface="Arial" pitchFamily="34" charset="0"/>
                <a:cs typeface="Arial" pitchFamily="34" charset="0"/>
              </a:rPr>
            </a:br>
            <a:r>
              <a:rPr lang="he-IL" b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Integer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Double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Float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וכדומה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נראה בהמשך אילו מחלקות מממשות מנשק זה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(7);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"world"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457201" y="4545623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958915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1" y="5363309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 smtClean="0">
                <a:latin typeface="Consolas" pitchFamily="49" charset="0"/>
                <a:cs typeface="Consolas" pitchFamily="49" charset="0"/>
              </a:rPr>
              <a:t>Collection</a:t>
            </a:r>
            <a:r>
              <a:rPr lang="en-US" sz="4000" b="1" dirty="0" smtClean="0"/>
              <a:t> extends </a:t>
            </a:r>
            <a:r>
              <a:rPr lang="en-US" sz="4000" b="1" dirty="0" err="1" smtClean="0">
                <a:latin typeface="Consolas" pitchFamily="49" charset="0"/>
                <a:cs typeface="Consolas" pitchFamily="49" charset="0"/>
              </a:rPr>
              <a:t>Iterable</a:t>
            </a:r>
            <a:endParaRPr lang="en-US" sz="40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D8173-44D5-4102-8463-053D2F91CFB3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21508" name="AutoShape 4" descr="30%"/>
          <p:cNvSpPr>
            <a:spLocks noChangeArrowheads="1"/>
          </p:cNvSpPr>
          <p:nvPr/>
        </p:nvSpPr>
        <p:spPr bwMode="auto">
          <a:xfrm>
            <a:off x="4264819" y="282098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21509" name="AutoShape 5" descr="30%"/>
          <p:cNvSpPr>
            <a:spLocks noChangeArrowheads="1"/>
          </p:cNvSpPr>
          <p:nvPr/>
        </p:nvSpPr>
        <p:spPr bwMode="auto">
          <a:xfrm>
            <a:off x="2159000" y="44053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Set&lt;E&gt;</a:t>
            </a:r>
          </a:p>
        </p:txBody>
      </p:sp>
      <p:sp>
        <p:nvSpPr>
          <p:cNvPr id="21510" name="AutoShape 6" descr="30%"/>
          <p:cNvSpPr>
            <a:spLocks noChangeArrowheads="1"/>
          </p:cNvSpPr>
          <p:nvPr/>
        </p:nvSpPr>
        <p:spPr bwMode="auto">
          <a:xfrm>
            <a:off x="4264820" y="44053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21511" name="AutoShape 7" descr="30%"/>
          <p:cNvSpPr>
            <a:spLocks noChangeArrowheads="1"/>
          </p:cNvSpPr>
          <p:nvPr/>
        </p:nvSpPr>
        <p:spPr bwMode="auto">
          <a:xfrm>
            <a:off x="2159000" y="588168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SortedSet&lt;E&gt;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 rot="2079250">
            <a:off x="4287192" y="3532972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13" name="AutoShape 9"/>
          <p:cNvCxnSpPr>
            <a:cxnSpLocks noChangeShapeType="1"/>
            <a:stCxn id="21509" idx="0"/>
            <a:endCxn id="21512" idx="2"/>
          </p:cNvCxnSpPr>
          <p:nvPr/>
        </p:nvCxnSpPr>
        <p:spPr bwMode="auto">
          <a:xfrm flipV="1">
            <a:off x="3148807" y="3666067"/>
            <a:ext cx="1204811" cy="73924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4" name="AutoShape 10"/>
          <p:cNvCxnSpPr>
            <a:cxnSpLocks noChangeShapeType="1"/>
            <a:stCxn id="21517" idx="2"/>
          </p:cNvCxnSpPr>
          <p:nvPr/>
        </p:nvCxnSpPr>
        <p:spPr bwMode="auto">
          <a:xfrm>
            <a:off x="5266533" y="3690874"/>
            <a:ext cx="0" cy="70650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059113" y="5159375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16" name="AutoShape 12"/>
          <p:cNvCxnSpPr>
            <a:cxnSpLocks noChangeShapeType="1"/>
            <a:stCxn id="21511" idx="0"/>
            <a:endCxn id="21515" idx="2"/>
          </p:cNvCxnSpPr>
          <p:nvPr/>
        </p:nvCxnSpPr>
        <p:spPr bwMode="auto">
          <a:xfrm flipV="1">
            <a:off x="3149600" y="5314950"/>
            <a:ext cx="17463" cy="5667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7" name="AutoShape 16"/>
          <p:cNvSpPr>
            <a:spLocks noChangeArrowheads="1"/>
          </p:cNvSpPr>
          <p:nvPr/>
        </p:nvSpPr>
        <p:spPr bwMode="auto">
          <a:xfrm>
            <a:off x="5158583" y="3544824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1518" name="AutoShape 17" descr="30%"/>
          <p:cNvSpPr>
            <a:spLocks noChangeArrowheads="1"/>
          </p:cNvSpPr>
          <p:nvPr/>
        </p:nvSpPr>
        <p:spPr bwMode="auto">
          <a:xfrm>
            <a:off x="6370638" y="439896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21519" name="AutoShape 18"/>
          <p:cNvCxnSpPr>
            <a:cxnSpLocks noChangeShapeType="1"/>
            <a:stCxn id="21520" idx="2"/>
            <a:endCxn id="21518" idx="0"/>
          </p:cNvCxnSpPr>
          <p:nvPr/>
        </p:nvCxnSpPr>
        <p:spPr bwMode="auto">
          <a:xfrm>
            <a:off x="6161738" y="3665813"/>
            <a:ext cx="1198706" cy="733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0" name="AutoShape 20"/>
          <p:cNvSpPr>
            <a:spLocks noChangeArrowheads="1"/>
          </p:cNvSpPr>
          <p:nvPr/>
        </p:nvSpPr>
        <p:spPr bwMode="auto">
          <a:xfrm rot="-2400000">
            <a:off x="6006848" y="3536848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1521" name="AutoShape 21" descr="30%"/>
          <p:cNvSpPr>
            <a:spLocks noChangeArrowheads="1"/>
          </p:cNvSpPr>
          <p:nvPr/>
        </p:nvSpPr>
        <p:spPr bwMode="auto">
          <a:xfrm>
            <a:off x="4264820" y="159226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Iterable</a:t>
            </a:r>
            <a:r>
              <a:rPr lang="en-US" sz="2000" b="0" dirty="0"/>
              <a:t>&lt;E&gt;</a:t>
            </a:r>
          </a:p>
        </p:txBody>
      </p:sp>
      <p:sp>
        <p:nvSpPr>
          <p:cNvPr id="21522" name="AutoShape 22"/>
          <p:cNvSpPr>
            <a:spLocks noChangeArrowheads="1"/>
          </p:cNvSpPr>
          <p:nvPr/>
        </p:nvSpPr>
        <p:spPr bwMode="auto">
          <a:xfrm>
            <a:off x="5146676" y="23296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23" name="AutoShape 23"/>
          <p:cNvCxnSpPr>
            <a:cxnSpLocks noChangeShapeType="1"/>
            <a:stCxn id="21522" idx="2"/>
            <a:endCxn id="21508" idx="0"/>
          </p:cNvCxnSpPr>
          <p:nvPr/>
        </p:nvCxnSpPr>
        <p:spPr bwMode="auto">
          <a:xfrm>
            <a:off x="5254626" y="2475738"/>
            <a:ext cx="0" cy="34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4" name="AutoShape 24"/>
          <p:cNvSpPr>
            <a:spLocks/>
          </p:cNvSpPr>
          <p:nvPr/>
        </p:nvSpPr>
        <p:spPr bwMode="auto">
          <a:xfrm>
            <a:off x="792163" y="2025650"/>
            <a:ext cx="3059112" cy="663229"/>
          </a:xfrm>
          <a:prstGeom prst="borderCallout1">
            <a:avLst>
              <a:gd name="adj1" fmla="val -27694"/>
              <a:gd name="adj2" fmla="val 113830"/>
              <a:gd name="adj3" fmla="val -437"/>
              <a:gd name="adj4" fmla="val 84770"/>
            </a:avLst>
          </a:prstGeom>
          <a:solidFill>
            <a:srgbClr val="DDDD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0" dirty="0"/>
              <a:t>has only one method:</a:t>
            </a:r>
          </a:p>
          <a:p>
            <a:pPr algn="ctr"/>
            <a:r>
              <a:rPr lang="en-US" sz="1600" b="0" dirty="0" err="1" smtClean="0">
                <a:solidFill>
                  <a:schemeClr val="hlink"/>
                </a:solidFill>
                <a:latin typeface="Consolas" pitchFamily="49" charset="0"/>
                <a:cs typeface="Consolas" pitchFamily="49" charset="0"/>
                <a:hlinkClick r:id="rId3" tooltip="interface in java.util"/>
              </a:rPr>
              <a:t>Iterator</a:t>
            </a:r>
            <a:r>
              <a:rPr lang="en-US" sz="1600" b="0" dirty="0" smtClean="0">
                <a:solidFill>
                  <a:schemeClr val="hlink"/>
                </a:solidFill>
                <a:latin typeface="Consolas" pitchFamily="49" charset="0"/>
                <a:cs typeface="Consolas" pitchFamily="49" charset="0"/>
              </a:rPr>
              <a:t>&lt;E&gt;</a:t>
            </a:r>
            <a:r>
              <a:rPr lang="en-US" sz="1600" b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  <a:hlinkClick r:id="rId4"/>
              </a:rPr>
              <a:t>iterator</a:t>
            </a:r>
            <a:r>
              <a:rPr lang="en-US" sz="1600" b="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1600" b="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המנשק </a:t>
            </a:r>
            <a:r>
              <a:rPr lang="en-US" b="1" dirty="0" err="1" smtClean="0"/>
              <a:t>Iterator</a:t>
            </a:r>
            <a:endParaRPr lang="en-US" b="1" dirty="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מספק דרך לגשת לאיברים של אוסף (</a:t>
            </a:r>
            <a:r>
              <a:rPr lang="en-US" dirty="0" smtClean="0"/>
              <a:t>collection</a:t>
            </a:r>
            <a:r>
              <a:rPr lang="he-IL" dirty="0" smtClean="0"/>
              <a:t>) מבלי לחשוף את המימוש שלו.</a:t>
            </a:r>
          </a:p>
          <a:p>
            <a:r>
              <a:rPr lang="he-IL" dirty="0" smtClean="0"/>
              <a:t>שירותים:</a:t>
            </a:r>
          </a:p>
          <a:p>
            <a:pPr lvl="1"/>
            <a:r>
              <a:rPr lang="en-US" dirty="0" err="1" smtClean="0"/>
              <a:t>hasNext</a:t>
            </a:r>
            <a:r>
              <a:rPr lang="en-US" dirty="0" smtClean="0"/>
              <a:t>()</a:t>
            </a:r>
            <a:endParaRPr lang="he-IL" dirty="0" smtClean="0"/>
          </a:p>
          <a:p>
            <a:pPr lvl="2"/>
            <a:r>
              <a:rPr lang="he-IL" dirty="0" smtClean="0"/>
              <a:t> מחזיר </a:t>
            </a:r>
            <a:r>
              <a:rPr lang="en-US" dirty="0" smtClean="0"/>
              <a:t>true</a:t>
            </a:r>
            <a:r>
              <a:rPr lang="he-IL" dirty="0" smtClean="0"/>
              <a:t> אם יש עוד איברים שלא עברנו עליהם באוסף, </a:t>
            </a:r>
            <a:r>
              <a:rPr lang="en-US" dirty="0" smtClean="0"/>
              <a:t>false</a:t>
            </a:r>
            <a:r>
              <a:rPr lang="he-IL" dirty="0" smtClean="0"/>
              <a:t> אחרת.</a:t>
            </a:r>
          </a:p>
          <a:p>
            <a:pPr lvl="1"/>
            <a:r>
              <a:rPr lang="en-US" dirty="0" smtClean="0"/>
              <a:t>next()</a:t>
            </a:r>
          </a:p>
          <a:p>
            <a:pPr lvl="2"/>
            <a:r>
              <a:rPr lang="he-IL" dirty="0" smtClean="0"/>
              <a:t>מחזיר את האיבר הבא באוסף</a:t>
            </a:r>
          </a:p>
          <a:p>
            <a:pPr lvl="2"/>
            <a:r>
              <a:rPr lang="he-IL" dirty="0" smtClean="0"/>
              <a:t>גם שאילתא וגם פעולה, זאת כיוון ש </a:t>
            </a:r>
            <a:r>
              <a:rPr lang="en-US" dirty="0" smtClean="0"/>
              <a:t>next</a:t>
            </a:r>
            <a:r>
              <a:rPr lang="he-IL" dirty="0" smtClean="0"/>
              <a:t> זו מקדם את </a:t>
            </a:r>
            <a:r>
              <a:rPr lang="he-IL" dirty="0" err="1" smtClean="0"/>
              <a:t>האיטרטור</a:t>
            </a:r>
            <a:r>
              <a:rPr lang="he-IL" dirty="0" smtClean="0"/>
              <a:t>.</a:t>
            </a:r>
          </a:p>
          <a:p>
            <a:pPr lvl="1"/>
            <a:r>
              <a:rPr lang="en-US" dirty="0" smtClean="0"/>
              <a:t>remove()</a:t>
            </a:r>
          </a:p>
          <a:p>
            <a:pPr lvl="2"/>
            <a:r>
              <a:rPr lang="he-IL" dirty="0" smtClean="0"/>
              <a:t>מוחק את האיבר האחרון שהוחזר על ידי </a:t>
            </a:r>
            <a:r>
              <a:rPr lang="he-IL" dirty="0" err="1" smtClean="0"/>
              <a:t>האיטרטור</a:t>
            </a:r>
            <a:r>
              <a:rPr lang="he-IL" dirty="0" smtClean="0"/>
              <a:t>. </a:t>
            </a:r>
          </a:p>
          <a:p>
            <a:pPr lvl="2"/>
            <a:r>
              <a:rPr lang="he-IL" dirty="0" smtClean="0"/>
              <a:t>מתודה </a:t>
            </a:r>
            <a:r>
              <a:rPr lang="he-IL" dirty="0" err="1" smtClean="0"/>
              <a:t>דיפולטית</a:t>
            </a:r>
            <a:r>
              <a:rPr lang="he-IL" dirty="0" smtClean="0"/>
              <a:t>. מימוש ברירת מחדל הוא לזרוק </a:t>
            </a:r>
            <a:r>
              <a:rPr lang="en-US" dirty="0" err="1" smtClean="0"/>
              <a:t>UnsupportedOperationException</a:t>
            </a:r>
            <a:r>
              <a:rPr lang="he-IL" dirty="0" smtClean="0"/>
              <a:t>.</a:t>
            </a:r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A2B4636-DD01-407E-AAD5-53319EB9B984}" type="slidenum">
              <a:rPr lang="he-IL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18724</TotalTime>
  <Words>1795</Words>
  <Application>Microsoft Office PowerPoint</Application>
  <PresentationFormat>On-screen Show (4:3)</PresentationFormat>
  <Paragraphs>629</Paragraphs>
  <Slides>36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sw1</vt:lpstr>
      <vt:lpstr>תוכנה 1</vt:lpstr>
      <vt:lpstr>Java Collections Framework</vt:lpstr>
      <vt:lpstr>Online Resources</vt:lpstr>
      <vt:lpstr>Collection Interfaces</vt:lpstr>
      <vt:lpstr>A Simple Example</vt:lpstr>
      <vt:lpstr>A Simple Example</vt:lpstr>
      <vt:lpstr>A Simple Example</vt:lpstr>
      <vt:lpstr>Collection extends Iterable</vt:lpstr>
      <vt:lpstr>המנשק Iterator</vt:lpstr>
      <vt:lpstr>Iterating over a Collection</vt:lpstr>
      <vt:lpstr>Deleting an item inside a loop</vt:lpstr>
      <vt:lpstr>Incorrect usage of iterators</vt:lpstr>
      <vt:lpstr>General Purpose Implementations </vt:lpstr>
      <vt:lpstr>Adding Implementations to the Picture</vt:lpstr>
      <vt:lpstr>Collection interface</vt:lpstr>
      <vt:lpstr>Map interface</vt:lpstr>
      <vt:lpstr>List Example</vt:lpstr>
      <vt:lpstr>Set Example</vt:lpstr>
      <vt:lpstr>Map Example</vt:lpstr>
      <vt:lpstr>LinkedHashMap Example</vt:lpstr>
      <vt:lpstr>SortedMap Example</vt:lpstr>
      <vt:lpstr>Map Collection Views</vt:lpstr>
      <vt:lpstr>Iterating Over the Keys of a Map</vt:lpstr>
      <vt:lpstr>Iterating Over the Key-Value Pairs of a Map</vt:lpstr>
      <vt:lpstr>Collection Algorithms</vt:lpstr>
      <vt:lpstr>Sorting</vt:lpstr>
      <vt:lpstr>How can we sort a list of objects?</vt:lpstr>
      <vt:lpstr>How can we sort a list of objects?</vt:lpstr>
      <vt:lpstr>Comparable and Comparator Example</vt:lpstr>
      <vt:lpstr>Implementing Comparable</vt:lpstr>
      <vt:lpstr>Writing a Comparator</vt:lpstr>
      <vt:lpstr>Best Practice &lt;with generics&gt;</vt:lpstr>
      <vt:lpstr>Diamond Notation</vt:lpstr>
      <vt:lpstr>Queue Example</vt:lpstr>
      <vt:lpstr>LinkedHashSet Example</vt:lpstr>
      <vt:lpstr>TreeSet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shay</cp:lastModifiedBy>
  <cp:revision>1857</cp:revision>
  <cp:lastPrinted>1601-01-01T00:00:00Z</cp:lastPrinted>
  <dcterms:created xsi:type="dcterms:W3CDTF">1601-01-01T00:00:00Z</dcterms:created>
  <dcterms:modified xsi:type="dcterms:W3CDTF">2018-11-12T12:06:41Z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