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025" r:id="rId1"/>
  </p:sldMasterIdLst>
  <p:notesMasterIdLst>
    <p:notesMasterId r:id="rId20"/>
  </p:notesMasterIdLst>
  <p:handoutMasterIdLst>
    <p:handoutMasterId r:id="rId21"/>
  </p:handoutMasterIdLst>
  <p:sldIdLst>
    <p:sldId id="267" r:id="rId2"/>
    <p:sldId id="409" r:id="rId3"/>
    <p:sldId id="410" r:id="rId4"/>
    <p:sldId id="411" r:id="rId5"/>
    <p:sldId id="412" r:id="rId6"/>
    <p:sldId id="413" r:id="rId7"/>
    <p:sldId id="427" r:id="rId8"/>
    <p:sldId id="414" r:id="rId9"/>
    <p:sldId id="415" r:id="rId10"/>
    <p:sldId id="416" r:id="rId11"/>
    <p:sldId id="417" r:id="rId12"/>
    <p:sldId id="418" r:id="rId13"/>
    <p:sldId id="419" r:id="rId14"/>
    <p:sldId id="420" r:id="rId15"/>
    <p:sldId id="421" r:id="rId16"/>
    <p:sldId id="422" r:id="rId17"/>
    <p:sldId id="423" r:id="rId18"/>
    <p:sldId id="428" r:id="rId19"/>
  </p:sldIdLst>
  <p:sldSz cx="9144000" cy="6858000" type="screen4x3"/>
  <p:notesSz cx="7099300" cy="10234613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E42021B5-36FE-458B-B921-E2F067E06C85}">
          <p14:sldIdLst>
            <p14:sldId id="267"/>
            <p14:sldId id="409"/>
            <p14:sldId id="410"/>
            <p14:sldId id="411"/>
            <p14:sldId id="412"/>
            <p14:sldId id="413"/>
            <p14:sldId id="427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8"/>
            <p14:sldId id="394"/>
            <p14:sldId id="395"/>
            <p14:sldId id="396"/>
            <p14:sldId id="397"/>
            <p14:sldId id="398"/>
            <p14:sldId id="424"/>
            <p14:sldId id="425"/>
            <p14:sldId id="401"/>
            <p14:sldId id="426"/>
            <p14:sldId id="403"/>
            <p14:sldId id="404"/>
            <p14:sldId id="406"/>
            <p14:sldId id="405"/>
            <p14:sldId id="407"/>
            <p14:sldId id="40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017">
          <p15:clr>
            <a:srgbClr val="A4A3A4"/>
          </p15:clr>
        </p15:guide>
        <p15:guide id="2" pos="49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66"/>
    <a:srgbClr val="FF6600"/>
    <a:srgbClr val="FCF600"/>
    <a:srgbClr val="FF0000"/>
    <a:srgbClr val="99FFCC"/>
    <a:srgbClr val="CCFF99"/>
    <a:srgbClr val="99FF66"/>
    <a:srgbClr val="0000FF"/>
    <a:srgbClr val="7F004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 autoAdjust="0"/>
    <p:restoredTop sz="90426" autoAdjust="0"/>
  </p:normalViewPr>
  <p:slideViewPr>
    <p:cSldViewPr snapToGrid="0" snapToObjects="1">
      <p:cViewPr varScale="1">
        <p:scale>
          <a:sx n="105" d="100"/>
          <a:sy n="105" d="100"/>
        </p:scale>
        <p:origin x="-1794" y="-84"/>
      </p:cViewPr>
      <p:guideLst>
        <p:guide orient="horz" pos="2017"/>
        <p:guide pos="49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22725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BC3283-A367-40C8-AAB7-CAA0863917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792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22725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E66072-AD87-4A43-9D24-B61B3970BEC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4510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5536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761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4750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45001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0681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1250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e-IL" smtClean="0">
                <a:latin typeface="Arial" pitchFamily="34" charset="0"/>
                <a:cs typeface="Arial" pitchFamily="34" charset="0"/>
              </a:rPr>
              <a:t>הכלה</a:t>
            </a:r>
            <a:r>
              <a:rPr lang="he-IL" baseline="0" smtClean="0">
                <a:latin typeface="Arial" pitchFamily="34" charset="0"/>
                <a:cs typeface="Arial" pitchFamily="34" charset="0"/>
              </a:rPr>
              <a:t> – כאשר יש שדה מהמחלקה השניה</a:t>
            </a:r>
          </a:p>
          <a:p>
            <a:pPr eaLnBrk="1" hangingPunct="1"/>
            <a:r>
              <a:rPr lang="he-IL" smtClean="0">
                <a:latin typeface="Arial" pitchFamily="34" charset="0"/>
                <a:cs typeface="Arial" pitchFamily="34" charset="0"/>
              </a:rPr>
              <a:t>האצלה</a:t>
            </a:r>
            <a:r>
              <a:rPr lang="he-IL" baseline="0" smtClean="0">
                <a:latin typeface="Arial" pitchFamily="34" charset="0"/>
                <a:cs typeface="Arial" pitchFamily="34" charset="0"/>
              </a:rPr>
              <a:t> – כאשר קוראים מתוך מתודות למתודות של המחלקה השניה</a:t>
            </a:r>
            <a:endParaRPr lang="he-I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9CAB31-32DD-41CE-9949-7B491B0E4F6F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340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2D98B-B6BE-4956-B600-993B5BF5D2E3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7481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F2B72-B347-436F-9EAF-69751A299CB1}" type="slidenum">
              <a:rPr lang="he-IL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142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7033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7607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0973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78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5262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4124189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28513554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1614411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2844065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233804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0485293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93301903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5979813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9003634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7338786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19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b="1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תוכנה 1</a:t>
            </a:r>
            <a:endParaRPr lang="en-US" sz="40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219" name="Subtitle 819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199"/>
            <a:ext cx="7848600" cy="2367699"/>
          </a:xfrm>
        </p:spPr>
        <p:txBody>
          <a:bodyPr anchor="ctr">
            <a:normAutofit lnSpcReduction="10000"/>
          </a:bodyPr>
          <a:lstStyle/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תרגול מספר </a:t>
            </a:r>
            <a:r>
              <a:rPr lang="en-US" sz="4400" cap="all" spc="-10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8</a:t>
            </a:r>
            <a:r>
              <a:rPr lang="he-IL" sz="4400" cap="all" spc="-10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: </a:t>
            </a:r>
            <a:endParaRPr lang="he-IL" sz="4400" cap="all" spc="-100" dirty="0">
              <a:solidFill>
                <a:srgbClr val="0070C0"/>
              </a:solidFill>
              <a:latin typeface="Segoe UI" pitchFamily="34" charset="0"/>
              <a:ea typeface="Segoe UI" pitchFamily="34" charset="0"/>
              <a:cs typeface="Arial" pitchFamily="34" charset="0"/>
            </a:endParaRPr>
          </a:p>
          <a:p>
            <a:pPr algn="r"/>
            <a:r>
              <a:rPr lang="he-IL" sz="3200" dirty="0" smtClean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			הורשה</a:t>
            </a:r>
            <a:endParaRPr lang="he-IL" sz="3200" dirty="0">
              <a:solidFill>
                <a:srgbClr val="0066CC"/>
              </a:solidFill>
              <a:latin typeface="Segoe UI" pitchFamily="34" charset="0"/>
              <a:ea typeface="Segoe UI" pitchFamily="34" charset="0"/>
            </a:endParaRPr>
          </a:p>
          <a:p>
            <a:pPr algn="r"/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			מחלקות </a:t>
            </a:r>
            <a:r>
              <a:rPr lang="he-IL" sz="3200" dirty="0" smtClean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אבסטרקטיות</a:t>
            </a:r>
            <a:endParaRPr lang="en-US" sz="3200" dirty="0" smtClean="0">
              <a:solidFill>
                <a:srgbClr val="0066CC"/>
              </a:solidFill>
              <a:latin typeface="Segoe UI" pitchFamily="34" charset="0"/>
              <a:ea typeface="Segoe UI" pitchFamily="34" charset="0"/>
            </a:endParaRPr>
          </a:p>
          <a:p>
            <a:pPr algn="r"/>
            <a:r>
              <a:rPr lang="he-IL" sz="3200" dirty="0"/>
              <a:t>			</a:t>
            </a:r>
            <a:r>
              <a:rPr lang="he-IL" sz="3200" dirty="0" smtClean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חריגים</a:t>
            </a:r>
            <a:endParaRPr lang="he-IL" sz="3200" dirty="0">
              <a:solidFill>
                <a:srgbClr val="0066CC"/>
              </a:solidFill>
              <a:latin typeface="Segoe UI" pitchFamily="34" charset="0"/>
              <a:ea typeface="Segoe UI" pitchFamily="34" charset="0"/>
            </a:endParaRP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398434" y="181466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90" name="Rectangle 6"/>
          <p:cNvSpPr>
            <a:spLocks noChangeArrowheads="1"/>
          </p:cNvSpPr>
          <p:nvPr/>
        </p:nvSpPr>
        <p:spPr bwMode="auto">
          <a:xfrm>
            <a:off x="1474867" y="1885954"/>
            <a:ext cx="919560" cy="312737"/>
          </a:xfrm>
          <a:prstGeom prst="rect">
            <a:avLst/>
          </a:prstGeom>
          <a:solidFill>
            <a:srgbClr val="FFFF00"/>
          </a:solidFill>
          <a:ln w="9525" algn="ctr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51591" name="Rectangle 7"/>
          <p:cNvSpPr>
            <a:spLocks noChangeArrowheads="1"/>
          </p:cNvSpPr>
          <p:nvPr/>
        </p:nvSpPr>
        <p:spPr bwMode="auto">
          <a:xfrm>
            <a:off x="848105" y="3275593"/>
            <a:ext cx="960828" cy="312738"/>
          </a:xfrm>
          <a:prstGeom prst="rect">
            <a:avLst/>
          </a:prstGeom>
          <a:solidFill>
            <a:srgbClr val="FFFF00"/>
          </a:solidFill>
          <a:ln w="9525" algn="ctr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מחלקות מופשטות  - דוגמא</a:t>
            </a:r>
            <a:endParaRPr lang="en-US" dirty="0" smtClean="0"/>
          </a:p>
        </p:txBody>
      </p:sp>
      <p:sp>
        <p:nvSpPr>
          <p:cNvPr id="451587" name="Rectangle 3"/>
          <p:cNvSpPr>
            <a:spLocks noGrp="1" noChangeArrowheads="1"/>
          </p:cNvSpPr>
          <p:nvPr>
            <p:ph idx="1"/>
          </p:nvPr>
        </p:nvSpPr>
        <p:spPr>
          <a:xfrm>
            <a:off x="601663" y="1617406"/>
            <a:ext cx="5790084" cy="4876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endParaRPr lang="he-IL" sz="2000" dirty="0" smtClean="0">
              <a:latin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abstract class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public void f() {</a:t>
            </a:r>
          </a:p>
          <a:p>
            <a:pPr lvl="2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A.f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!!”);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abstract public void g();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new A();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class B extends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public void g() {</a:t>
            </a:r>
          </a:p>
          <a:p>
            <a:pPr lvl="2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B.g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!!”);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new B();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802A9161-B5C1-4F81-8057-0C14D85E9F8F}" type="slidenum">
              <a:rPr lang="he-IL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2394427" y="3591560"/>
            <a:ext cx="557213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</a:rPr>
              <a:t>X</a:t>
            </a:r>
          </a:p>
        </p:txBody>
      </p:sp>
      <p:pic>
        <p:nvPicPr>
          <p:cNvPr id="2048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9263" y="2649538"/>
            <a:ext cx="3302000" cy="26828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240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90" grpId="0" animBg="1"/>
      <p:bldP spid="451591" grpId="0" animBg="1"/>
      <p:bldP spid="4515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A85DF070-43EB-4818-BD96-E703AFD2F18D}" type="slidenum">
              <a:rPr lang="he-IL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3067" y="1778000"/>
            <a:ext cx="4437063" cy="4302125"/>
          </a:xfrm>
        </p:spPr>
        <p:txBody>
          <a:bodyPr/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 smtClean="0">
                <a:latin typeface="Garamond" pitchFamily="18" charset="0"/>
              </a:rPr>
              <a:t> x;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 smtClean="0">
                <a:latin typeface="Garamond" pitchFamily="18" charset="0"/>
              </a:rPr>
              <a:t> y;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CartesianPoint</a:t>
            </a:r>
            <a:r>
              <a:rPr lang="en-US" sz="1400" b="1" dirty="0" smtClean="0">
                <a:latin typeface="Garamond" pitchFamily="18" charset="0"/>
              </a:rPr>
              <a:t>(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x, 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y)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err="1" smtClean="0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 smtClean="0">
                <a:latin typeface="Garamond" pitchFamily="18" charset="0"/>
              </a:rPr>
              <a:t>.x</a:t>
            </a:r>
            <a:r>
              <a:rPr lang="en-US" sz="1400" b="1" dirty="0" smtClean="0">
                <a:latin typeface="Garamond" pitchFamily="18" charset="0"/>
              </a:rPr>
              <a:t> = x;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err="1" smtClean="0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 smtClean="0">
                <a:latin typeface="Garamond" pitchFamily="18" charset="0"/>
              </a:rPr>
              <a:t>.y</a:t>
            </a:r>
            <a:r>
              <a:rPr lang="en-US" sz="1400" b="1" dirty="0" smtClean="0">
                <a:latin typeface="Garamond" pitchFamily="18" charset="0"/>
              </a:rPr>
              <a:t> = y;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getX</a:t>
            </a:r>
            <a:r>
              <a:rPr lang="en-US" sz="1400" b="1" dirty="0" smtClean="0">
                <a:latin typeface="Garamond" pitchFamily="18" charset="0"/>
              </a:rPr>
              <a:t>()  { 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x;}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getY</a:t>
            </a:r>
            <a:r>
              <a:rPr lang="en-US" sz="1400" b="1" dirty="0" smtClean="0">
                <a:latin typeface="Garamond" pitchFamily="18" charset="0"/>
              </a:rPr>
              <a:t>()  { 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y;}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rho()  { 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Math.sqrt</a:t>
            </a:r>
            <a:r>
              <a:rPr lang="en-US" sz="1400" b="1" dirty="0" smtClean="0">
                <a:latin typeface="Garamond" pitchFamily="18" charset="0"/>
              </a:rPr>
              <a:t>(x*x + y*y); 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theta()  { 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Math.atan2(</a:t>
            </a:r>
            <a:r>
              <a:rPr lang="en-US" sz="1400" b="1" dirty="0" err="1" smtClean="0">
                <a:latin typeface="Garamond" pitchFamily="18" charset="0"/>
              </a:rPr>
              <a:t>y,x</a:t>
            </a:r>
            <a:r>
              <a:rPr lang="en-US" sz="1400" b="1" dirty="0" smtClean="0">
                <a:latin typeface="Garamond" pitchFamily="18" charset="0"/>
              </a:rPr>
              <a:t>);}</a:t>
            </a:r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4541390" y="1768776"/>
            <a:ext cx="4533045" cy="410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r;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theta;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PolarPoint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r,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theta)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.r</a:t>
            </a:r>
            <a:r>
              <a:rPr lang="en-US" sz="1400" b="1" dirty="0">
                <a:latin typeface="Garamond" pitchFamily="18" charset="0"/>
              </a:rPr>
              <a:t> = r;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.theta</a:t>
            </a:r>
            <a:r>
              <a:rPr lang="en-US" sz="1400" b="1" dirty="0">
                <a:latin typeface="Garamond" pitchFamily="18" charset="0"/>
              </a:rPr>
              <a:t> = theta;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{ 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 * Math.cos(theta); 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getY</a:t>
            </a:r>
            <a:r>
              <a:rPr lang="en-US" sz="1400" b="1" dirty="0" smtClean="0">
                <a:latin typeface="Garamond" pitchFamily="18" charset="0"/>
              </a:rPr>
              <a:t>() </a:t>
            </a:r>
            <a:r>
              <a:rPr lang="en-US" sz="1400" b="1" dirty="0">
                <a:latin typeface="Garamond" pitchFamily="18" charset="0"/>
              </a:rPr>
              <a:t>{ 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 * Math.sin(theta); 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smtClean="0">
                <a:latin typeface="Garamond" pitchFamily="18" charset="0"/>
              </a:rPr>
              <a:t>rho</a:t>
            </a:r>
            <a:r>
              <a:rPr lang="en-US" sz="1400" b="1" dirty="0">
                <a:latin typeface="Garamond" pitchFamily="18" charset="0"/>
              </a:rPr>
              <a:t>()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r;}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smtClean="0">
                <a:latin typeface="Garamond" pitchFamily="18" charset="0"/>
              </a:rPr>
              <a:t>theta</a:t>
            </a:r>
            <a:r>
              <a:rPr lang="en-US" sz="1400" b="1" dirty="0">
                <a:latin typeface="Garamond" pitchFamily="18" charset="0"/>
              </a:rPr>
              <a:t>()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theta;	}</a:t>
            </a: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PolarPoint</a:t>
            </a:r>
            <a:endParaRPr lang="en-US" sz="2400" b="1" dirty="0"/>
          </a:p>
        </p:txBody>
      </p:sp>
      <p:sp>
        <p:nvSpPr>
          <p:cNvPr id="229387" name="Rectangle 11"/>
          <p:cNvSpPr>
            <a:spLocks noChangeArrowheads="1"/>
          </p:cNvSpPr>
          <p:nvPr/>
        </p:nvSpPr>
        <p:spPr bwMode="auto">
          <a:xfrm>
            <a:off x="380246" y="1692579"/>
            <a:ext cx="8592297" cy="603250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3" name="Line 12"/>
          <p:cNvSpPr>
            <a:spLocks noChangeShapeType="1"/>
          </p:cNvSpPr>
          <p:nvPr/>
        </p:nvSpPr>
        <p:spPr bwMode="auto">
          <a:xfrm flipH="1">
            <a:off x="4808538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29390" name="Rectangle 14"/>
          <p:cNvSpPr>
            <a:spLocks noChangeArrowheads="1"/>
          </p:cNvSpPr>
          <p:nvPr/>
        </p:nvSpPr>
        <p:spPr bwMode="auto">
          <a:xfrm>
            <a:off x="380246" y="2364091"/>
            <a:ext cx="8592297" cy="1011238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1" name="Rectangle 15"/>
          <p:cNvSpPr>
            <a:spLocks noChangeArrowheads="1"/>
          </p:cNvSpPr>
          <p:nvPr/>
        </p:nvSpPr>
        <p:spPr bwMode="auto">
          <a:xfrm>
            <a:off x="380246" y="3413429"/>
            <a:ext cx="8592298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2" name="Rectangle 16"/>
          <p:cNvSpPr>
            <a:spLocks noChangeArrowheads="1"/>
          </p:cNvSpPr>
          <p:nvPr/>
        </p:nvSpPr>
        <p:spPr bwMode="auto">
          <a:xfrm>
            <a:off x="380246" y="385157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3" name="Rectangle 17"/>
          <p:cNvSpPr>
            <a:spLocks noChangeArrowheads="1"/>
          </p:cNvSpPr>
          <p:nvPr/>
        </p:nvSpPr>
        <p:spPr bwMode="auto">
          <a:xfrm>
            <a:off x="380246" y="428972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4" name="Rectangle 18"/>
          <p:cNvSpPr>
            <a:spLocks noChangeArrowheads="1"/>
          </p:cNvSpPr>
          <p:nvPr/>
        </p:nvSpPr>
        <p:spPr bwMode="auto">
          <a:xfrm>
            <a:off x="380246" y="472787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5" name="Text Box 19"/>
          <p:cNvSpPr txBox="1">
            <a:spLocks noChangeArrowheads="1"/>
          </p:cNvSpPr>
          <p:nvPr/>
        </p:nvSpPr>
        <p:spPr bwMode="auto">
          <a:xfrm>
            <a:off x="1939925" y="5507038"/>
            <a:ext cx="5854700" cy="6667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rtl="0"/>
            <a:r>
              <a:rPr lang="he-IL" dirty="0"/>
              <a:t>קשה לראות דמיון בין מימושי המתודות במקרה זה.</a:t>
            </a:r>
          </a:p>
          <a:p>
            <a:pPr algn="ctr"/>
            <a:r>
              <a:rPr lang="he-IL" dirty="0"/>
              <a:t>כל 4 המתודות </a:t>
            </a:r>
            <a:r>
              <a:rPr lang="he-IL" b="1" dirty="0"/>
              <a:t>בסיסיות</a:t>
            </a:r>
            <a:r>
              <a:rPr lang="he-IL" dirty="0"/>
              <a:t> ויש להן קשר הדוק לייצוג שנבחר </a:t>
            </a:r>
            <a:r>
              <a:rPr lang="he-IL" b="1" dirty="0"/>
              <a:t>לשדות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63282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7" grpId="0" animBg="1"/>
      <p:bldP spid="229390" grpId="0" animBg="1"/>
      <p:bldP spid="229391" grpId="0" animBg="1"/>
      <p:bldP spid="229392" grpId="0" animBg="1"/>
      <p:bldP spid="229393" grpId="0" animBg="1"/>
      <p:bldP spid="229394" grpId="0" animBg="1"/>
      <p:bldP spid="22939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867E392-2466-4348-A849-FC0CB16FD69E}" type="slidenum">
              <a:rPr lang="he-IL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61286" y="1684338"/>
            <a:ext cx="4227513" cy="4302125"/>
          </a:xfrm>
        </p:spPr>
        <p:txBody>
          <a:bodyPr/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 smtClean="0">
                <a:latin typeface="Garamond" pitchFamily="18" charset="0"/>
              </a:rPr>
              <a:t> rotate(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angle)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currentTheta</a:t>
            </a:r>
            <a:r>
              <a:rPr lang="en-US" sz="1400" b="1" dirty="0" smtClean="0">
                <a:latin typeface="Garamond" pitchFamily="18" charset="0"/>
              </a:rPr>
              <a:t> = Math.atan2(</a:t>
            </a:r>
            <a:r>
              <a:rPr lang="en-US" sz="1400" b="1" dirty="0" err="1" smtClean="0">
                <a:latin typeface="Garamond" pitchFamily="18" charset="0"/>
              </a:rPr>
              <a:t>y,x</a:t>
            </a:r>
            <a:r>
              <a:rPr lang="en-US" sz="1400" b="1" dirty="0" smtClean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currentRho</a:t>
            </a:r>
            <a:r>
              <a:rPr lang="en-US" sz="1400" b="1" dirty="0" smtClean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getRho</a:t>
            </a:r>
            <a:r>
              <a:rPr lang="en-US" sz="1400" b="1" dirty="0" smtClean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	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x = </a:t>
            </a:r>
            <a:r>
              <a:rPr lang="en-US" sz="1400" b="1" dirty="0" err="1" smtClean="0">
                <a:latin typeface="Garamond" pitchFamily="18" charset="0"/>
              </a:rPr>
              <a:t>currentRho</a:t>
            </a:r>
            <a:r>
              <a:rPr lang="en-US" sz="1400" b="1" dirty="0" smtClean="0">
                <a:latin typeface="Garamond" pitchFamily="18" charset="0"/>
              </a:rPr>
              <a:t> * Math.cos(</a:t>
            </a:r>
            <a:r>
              <a:rPr lang="en-US" sz="1400" b="1" dirty="0" err="1" smtClean="0">
                <a:latin typeface="Garamond" pitchFamily="18" charset="0"/>
              </a:rPr>
              <a:t>currentTheta+angle</a:t>
            </a:r>
            <a:r>
              <a:rPr lang="en-US" sz="1400" b="1" dirty="0" smtClean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y = </a:t>
            </a:r>
            <a:r>
              <a:rPr lang="en-US" sz="1400" b="1" dirty="0" err="1" smtClean="0">
                <a:latin typeface="Garamond" pitchFamily="18" charset="0"/>
              </a:rPr>
              <a:t>currentRho</a:t>
            </a:r>
            <a:r>
              <a:rPr lang="en-US" sz="1400" b="1" dirty="0" smtClean="0">
                <a:latin typeface="Garamond" pitchFamily="18" charset="0"/>
              </a:rPr>
              <a:t> * Math.sin(</a:t>
            </a:r>
            <a:r>
              <a:rPr lang="en-US" sz="1400" b="1" dirty="0" err="1" smtClean="0">
                <a:latin typeface="Garamond" pitchFamily="18" charset="0"/>
              </a:rPr>
              <a:t>currentTheta+angle</a:t>
            </a:r>
            <a:r>
              <a:rPr lang="en-US" sz="1400" b="1" dirty="0" smtClean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 smtClean="0">
              <a:solidFill>
                <a:srgbClr val="7F0055"/>
              </a:solidFill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 smtClean="0">
              <a:solidFill>
                <a:srgbClr val="7F0055"/>
              </a:solidFill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 smtClean="0">
                <a:latin typeface="Garamond" pitchFamily="18" charset="0"/>
              </a:rPr>
              <a:t> translate(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dx</a:t>
            </a:r>
            <a:r>
              <a:rPr lang="en-US" sz="1400" b="1" dirty="0" smtClean="0">
                <a:latin typeface="Garamond" pitchFamily="18" charset="0"/>
              </a:rPr>
              <a:t>, 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dy</a:t>
            </a:r>
            <a:r>
              <a:rPr lang="en-US" sz="1400" b="1" dirty="0" smtClean="0">
                <a:latin typeface="Garamond" pitchFamily="18" charset="0"/>
              </a:rPr>
              <a:t>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x += </a:t>
            </a:r>
            <a:r>
              <a:rPr lang="en-US" sz="1400" b="1" dirty="0" err="1" smtClean="0">
                <a:latin typeface="Garamond" pitchFamily="18" charset="0"/>
              </a:rPr>
              <a:t>dx</a:t>
            </a:r>
            <a:r>
              <a:rPr lang="en-US" sz="1400" b="1" dirty="0" smtClean="0">
                <a:latin typeface="Garamond" pitchFamily="18" charset="0"/>
              </a:rPr>
              <a:t>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y += </a:t>
            </a:r>
            <a:r>
              <a:rPr lang="en-US" sz="1400" b="1" dirty="0" err="1" smtClean="0">
                <a:latin typeface="Garamond" pitchFamily="18" charset="0"/>
              </a:rPr>
              <a:t>dy</a:t>
            </a:r>
            <a:r>
              <a:rPr lang="en-US" sz="1400" b="1" dirty="0" smtClean="0">
                <a:latin typeface="Garamond" pitchFamily="18" charset="0"/>
              </a:rPr>
              <a:t>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5008562" y="1657913"/>
            <a:ext cx="4318000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>
                <a:latin typeface="Garamond" pitchFamily="18" charset="0"/>
              </a:rPr>
              <a:t>rotate(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angle) { 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theta += angle;	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 smtClean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900" b="1" dirty="0" smtClean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2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solidFill>
                <a:srgbClr val="7F0055"/>
              </a:solidFill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translate(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) {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getX</a:t>
            </a:r>
            <a:r>
              <a:rPr lang="en-US" sz="1400" b="1" dirty="0" smtClean="0">
                <a:latin typeface="Garamond" pitchFamily="18" charset="0"/>
              </a:rPr>
              <a:t>() </a:t>
            </a:r>
            <a:r>
              <a:rPr lang="en-US" sz="1400" b="1" dirty="0">
                <a:latin typeface="Garamond" pitchFamily="18" charset="0"/>
              </a:rPr>
              <a:t>+ dx;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getY</a:t>
            </a:r>
            <a:r>
              <a:rPr lang="en-US" sz="1400" b="1" dirty="0" smtClean="0">
                <a:latin typeface="Garamond" pitchFamily="18" charset="0"/>
              </a:rPr>
              <a:t>() </a:t>
            </a:r>
            <a:r>
              <a:rPr lang="en-US" sz="1400" b="1" dirty="0">
                <a:latin typeface="Garamond" pitchFamily="18" charset="0"/>
              </a:rPr>
              <a:t>+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r =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*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 + 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*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theta = Math.atan2(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</p:txBody>
      </p:sp>
      <p:sp>
        <p:nvSpPr>
          <p:cNvPr id="416774" name="Rectangle 6"/>
          <p:cNvSpPr>
            <a:spLocks noChangeArrowheads="1"/>
          </p:cNvSpPr>
          <p:nvPr/>
        </p:nvSpPr>
        <p:spPr bwMode="auto">
          <a:xfrm>
            <a:off x="580291" y="1619259"/>
            <a:ext cx="8301772" cy="1767408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37" name="Line 7"/>
          <p:cNvSpPr>
            <a:spLocks noChangeShapeType="1"/>
          </p:cNvSpPr>
          <p:nvPr/>
        </p:nvSpPr>
        <p:spPr bwMode="auto">
          <a:xfrm flipH="1">
            <a:off x="4808538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6776" name="Text Box 8"/>
          <p:cNvSpPr txBox="1">
            <a:spLocks noChangeArrowheads="1"/>
          </p:cNvSpPr>
          <p:nvPr/>
        </p:nvSpPr>
        <p:spPr bwMode="auto">
          <a:xfrm>
            <a:off x="2709863" y="5589588"/>
            <a:ext cx="4281487" cy="6667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rtl="0"/>
            <a:r>
              <a:rPr lang="he-IL" dirty="0"/>
              <a:t>גם כאן קשה לראות דמיון בין מימושי המתודות,</a:t>
            </a:r>
          </a:p>
          <a:p>
            <a:pPr algn="ctr"/>
            <a:r>
              <a:rPr lang="he-IL" dirty="0"/>
              <a:t>למימושים קשר הדוק לייצוג שנבחר לשדות</a:t>
            </a:r>
            <a:endParaRPr lang="en-US" dirty="0"/>
          </a:p>
        </p:txBody>
      </p:sp>
      <p:sp>
        <p:nvSpPr>
          <p:cNvPr id="416777" name="Rectangle 9"/>
          <p:cNvSpPr>
            <a:spLocks noChangeArrowheads="1"/>
          </p:cNvSpPr>
          <p:nvPr/>
        </p:nvSpPr>
        <p:spPr bwMode="auto">
          <a:xfrm>
            <a:off x="580290" y="3699932"/>
            <a:ext cx="8301773" cy="169797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751167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4" grpId="0" animBg="1"/>
      <p:bldP spid="416776" grpId="0" animBg="1"/>
      <p:bldP spid="4167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92162BC-F9E6-4764-8B1C-966F43E3B537}" type="slidenum">
              <a:rPr lang="he-IL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3484" y="1727200"/>
            <a:ext cx="4762500" cy="1127125"/>
          </a:xfrm>
        </p:spPr>
        <p:txBody>
          <a:bodyPr wrap="square">
            <a:sp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distance(</a:t>
            </a:r>
            <a:r>
              <a:rPr lang="en-US" sz="1400" b="1" dirty="0" err="1" smtClean="0">
                <a:latin typeface="Garamond" pitchFamily="18" charset="0"/>
              </a:rPr>
              <a:t>IPoint</a:t>
            </a:r>
            <a:r>
              <a:rPr lang="en-US" sz="1400" b="1" dirty="0" smtClean="0">
                <a:latin typeface="Garamond" pitchFamily="18" charset="0"/>
              </a:rPr>
              <a:t> other)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Math.sqrt</a:t>
            </a:r>
            <a:r>
              <a:rPr lang="en-US" sz="1400" b="1" dirty="0" smtClean="0">
                <a:latin typeface="Garamond" pitchFamily="18" charset="0"/>
              </a:rPr>
              <a:t>((x-</a:t>
            </a:r>
            <a:r>
              <a:rPr lang="en-US" sz="1400" b="1" dirty="0" err="1" smtClean="0">
                <a:latin typeface="Garamond" pitchFamily="18" charset="0"/>
              </a:rPr>
              <a:t>other.getX</a:t>
            </a:r>
            <a:r>
              <a:rPr lang="en-US" sz="1400" b="1" dirty="0" smtClean="0">
                <a:latin typeface="Garamond" pitchFamily="18" charset="0"/>
              </a:rPr>
              <a:t>()) * (x-</a:t>
            </a:r>
            <a:r>
              <a:rPr lang="en-US" sz="1400" b="1" dirty="0" err="1" smtClean="0">
                <a:latin typeface="Garamond" pitchFamily="18" charset="0"/>
              </a:rPr>
              <a:t>other.getX</a:t>
            </a:r>
            <a:r>
              <a:rPr lang="en-US" sz="1400" b="1" dirty="0" smtClean="0">
                <a:latin typeface="Garamond" pitchFamily="18" charset="0"/>
              </a:rPr>
              <a:t>())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                                         (y-</a:t>
            </a:r>
            <a:r>
              <a:rPr lang="en-US" sz="1400" b="1" dirty="0" err="1" smtClean="0">
                <a:latin typeface="Garamond" pitchFamily="18" charset="0"/>
              </a:rPr>
              <a:t>other.getY</a:t>
            </a:r>
            <a:r>
              <a:rPr lang="en-US" sz="1400" b="1" dirty="0" smtClean="0">
                <a:latin typeface="Garamond" pitchFamily="18" charset="0"/>
              </a:rPr>
              <a:t>())*(y-</a:t>
            </a:r>
            <a:r>
              <a:rPr lang="en-US" sz="1400" b="1" dirty="0" err="1" smtClean="0">
                <a:latin typeface="Garamond" pitchFamily="18" charset="0"/>
              </a:rPr>
              <a:t>other.getY</a:t>
            </a:r>
            <a:r>
              <a:rPr lang="en-US" sz="1400" b="1" dirty="0" smtClean="0">
                <a:latin typeface="Garamond" pitchFamily="18" charset="0"/>
              </a:rPr>
              <a:t>()));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</p:txBody>
      </p:sp>
      <p:sp>
        <p:nvSpPr>
          <p:cNvPr id="23561" name="Rectangle 3"/>
          <p:cNvSpPr>
            <a:spLocks noChangeArrowheads="1"/>
          </p:cNvSpPr>
          <p:nvPr/>
        </p:nvSpPr>
        <p:spPr bwMode="auto">
          <a:xfrm>
            <a:off x="5150484" y="1727200"/>
            <a:ext cx="3740019" cy="228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getX</a:t>
            </a:r>
            <a:r>
              <a:rPr lang="en-US" sz="1400" b="1" dirty="0" smtClean="0">
                <a:latin typeface="Garamond" pitchFamily="18" charset="0"/>
              </a:rPr>
              <a:t>()-</a:t>
            </a:r>
            <a:r>
              <a:rPr lang="en-US" sz="1400" b="1" dirty="0" err="1" smtClean="0">
                <a:latin typeface="Garamond" pitchFamily="18" charset="0"/>
              </a:rPr>
              <a:t>other.getX</a:t>
            </a:r>
            <a:r>
              <a:rPr lang="en-US" sz="1400" b="1" dirty="0" smtClean="0">
                <a:latin typeface="Garamond" pitchFamily="18" charset="0"/>
              </a:rPr>
              <a:t>();</a:t>
            </a: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getY</a:t>
            </a:r>
            <a:r>
              <a:rPr lang="en-US" sz="1400" b="1" dirty="0" smtClean="0">
                <a:latin typeface="Garamond" pitchFamily="18" charset="0"/>
              </a:rPr>
              <a:t>()-</a:t>
            </a:r>
            <a:r>
              <a:rPr lang="en-US" sz="1400" b="1" dirty="0" err="1" smtClean="0">
                <a:latin typeface="Garamond" pitchFamily="18" charset="0"/>
              </a:rPr>
              <a:t>other.getY</a:t>
            </a:r>
            <a:r>
              <a:rPr lang="en-US" sz="1400" b="1" dirty="0" smtClean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Math.sqrt</a:t>
            </a:r>
            <a:r>
              <a:rPr lang="en-US" sz="1400" b="1" dirty="0" smtClean="0">
                <a:latin typeface="Garamond" pitchFamily="18" charset="0"/>
              </a:rPr>
              <a:t>(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>
                <a:latin typeface="Garamond" pitchFamily="18" charset="0"/>
              </a:rPr>
              <a:t>+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	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</p:txBody>
      </p:sp>
      <p:sp>
        <p:nvSpPr>
          <p:cNvPr id="23564" name="Line 7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4733" name="Text Box 13"/>
          <p:cNvSpPr txBox="1">
            <a:spLocks noChangeArrowheads="1"/>
          </p:cNvSpPr>
          <p:nvPr/>
        </p:nvSpPr>
        <p:spPr bwMode="auto">
          <a:xfrm>
            <a:off x="2891781" y="4419112"/>
            <a:ext cx="4501851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הקוד דומה אבל לא זהה, נראה מה ניתן לעשות...</a:t>
            </a:r>
            <a:endParaRPr lang="en-US" dirty="0"/>
          </a:p>
        </p:txBody>
      </p:sp>
      <p:sp>
        <p:nvSpPr>
          <p:cNvPr id="414734" name="Text Box 14"/>
          <p:cNvSpPr txBox="1">
            <a:spLocks noChangeArrowheads="1"/>
          </p:cNvSpPr>
          <p:nvPr/>
        </p:nvSpPr>
        <p:spPr bwMode="auto">
          <a:xfrm>
            <a:off x="1060839" y="4914412"/>
            <a:ext cx="7242986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ננסה לשכתב את </a:t>
            </a:r>
            <a:r>
              <a:rPr lang="en-US" dirty="0" err="1" smtClean="0"/>
              <a:t>CartesianPoint</a:t>
            </a:r>
            <a:r>
              <a:rPr lang="he-IL" dirty="0" smtClean="0"/>
              <a:t> </a:t>
            </a:r>
            <a:r>
              <a:rPr lang="he-IL" dirty="0"/>
              <a:t>ע"י הוספת משתני העזר </a:t>
            </a:r>
            <a:r>
              <a:rPr lang="en-US" dirty="0" err="1"/>
              <a:t>deltaX</a:t>
            </a:r>
            <a:r>
              <a:rPr lang="he-IL" dirty="0"/>
              <a:t> ו- </a:t>
            </a:r>
            <a:r>
              <a:rPr lang="en-US" dirty="0" err="1"/>
              <a:t>deltaY</a:t>
            </a:r>
            <a:endParaRPr lang="en-US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55631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33" grpId="0" animBg="1"/>
      <p:bldP spid="4147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3299DBF-DDF5-4370-846E-D234F4340359}" type="slidenum">
              <a:rPr lang="he-IL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9696" y="1727200"/>
            <a:ext cx="4279900" cy="1839913"/>
          </a:xfrm>
        </p:spPr>
        <p:txBody>
          <a:bodyPr>
            <a:norm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distance(</a:t>
            </a:r>
            <a:r>
              <a:rPr lang="en-US" sz="1400" b="1" dirty="0" err="1" smtClean="0">
                <a:latin typeface="Garamond" pitchFamily="18" charset="0"/>
              </a:rPr>
              <a:t>IPoint</a:t>
            </a:r>
            <a:r>
              <a:rPr lang="en-US" sz="1400" b="1" dirty="0" smtClean="0">
                <a:latin typeface="Garamond" pitchFamily="18" charset="0"/>
              </a:rPr>
              <a:t> other)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	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= x-</a:t>
            </a:r>
            <a:r>
              <a:rPr lang="en-US" sz="1400" b="1" dirty="0" err="1" smtClean="0">
                <a:latin typeface="Garamond" pitchFamily="18" charset="0"/>
              </a:rPr>
              <a:t>other.getX</a:t>
            </a:r>
            <a:r>
              <a:rPr lang="en-US" sz="1400" b="1" dirty="0" smtClean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= y-</a:t>
            </a:r>
            <a:r>
              <a:rPr lang="en-US" sz="1400" b="1" dirty="0" err="1" smtClean="0">
                <a:latin typeface="Garamond" pitchFamily="18" charset="0"/>
              </a:rPr>
              <a:t>other.getY</a:t>
            </a:r>
            <a:r>
              <a:rPr lang="en-US" sz="1400" b="1" dirty="0" smtClean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Math.sqrt</a:t>
            </a:r>
            <a:r>
              <a:rPr lang="en-US" sz="1400" b="1" dirty="0" smtClean="0">
                <a:latin typeface="Garamond" pitchFamily="18" charset="0"/>
              </a:rPr>
              <a:t>(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                                         (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</p:txBody>
      </p:sp>
      <p:sp>
        <p:nvSpPr>
          <p:cNvPr id="25612" name="Line 6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0882" name="Text Box 18"/>
          <p:cNvSpPr txBox="1">
            <a:spLocks noChangeArrowheads="1"/>
          </p:cNvSpPr>
          <p:nvPr/>
        </p:nvSpPr>
        <p:spPr bwMode="auto">
          <a:xfrm>
            <a:off x="2421173" y="5178405"/>
            <a:ext cx="4976340" cy="925511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 smtClean="0"/>
              <a:t>נשאר הבדל אחד:</a:t>
            </a:r>
            <a:endParaRPr lang="en-US" dirty="0" smtClean="0"/>
          </a:p>
          <a:p>
            <a:pPr algn="ctr"/>
            <a:r>
              <a:rPr lang="he-IL" dirty="0" smtClean="0"/>
              <a:t>נחליף </a:t>
            </a:r>
            <a:r>
              <a:rPr lang="he-IL" dirty="0"/>
              <a:t>את </a:t>
            </a:r>
            <a:r>
              <a:rPr lang="en-US" dirty="0"/>
              <a:t>x</a:t>
            </a:r>
            <a:r>
              <a:rPr lang="he-IL" dirty="0"/>
              <a:t> להיות </a:t>
            </a:r>
            <a:r>
              <a:rPr lang="en-US" dirty="0" err="1" smtClean="0"/>
              <a:t>getX</a:t>
            </a:r>
            <a:r>
              <a:rPr lang="en-US" dirty="0" smtClean="0"/>
              <a:t>()</a:t>
            </a:r>
            <a:r>
              <a:rPr lang="he-IL" dirty="0" smtClean="0"/>
              <a:t> </a:t>
            </a:r>
            <a:r>
              <a:rPr lang="he-IL" dirty="0"/>
              <a:t>– </a:t>
            </a:r>
          </a:p>
          <a:p>
            <a:pPr algn="ctr"/>
            <a:r>
              <a:rPr lang="he-IL" dirty="0"/>
              <a:t>במאזן ביצועים לעומת כלליות נעדיף תמיד את הכלליות</a:t>
            </a:r>
            <a:endParaRPr lang="en-US" dirty="0"/>
          </a:p>
        </p:txBody>
      </p:sp>
      <p:sp>
        <p:nvSpPr>
          <p:cNvPr id="25609" name="Rectangle 3"/>
          <p:cNvSpPr>
            <a:spLocks noChangeArrowheads="1"/>
          </p:cNvSpPr>
          <p:nvPr/>
        </p:nvSpPr>
        <p:spPr bwMode="auto">
          <a:xfrm>
            <a:off x="5150281" y="1726613"/>
            <a:ext cx="3731169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getX</a:t>
            </a:r>
            <a:r>
              <a:rPr lang="en-US" sz="1400" b="1" dirty="0" smtClean="0">
                <a:latin typeface="Garamond" pitchFamily="18" charset="0"/>
              </a:rPr>
              <a:t>()-</a:t>
            </a:r>
            <a:r>
              <a:rPr lang="en-US" sz="1400" b="1" dirty="0" err="1" smtClean="0">
                <a:latin typeface="Garamond" pitchFamily="18" charset="0"/>
              </a:rPr>
              <a:t>other.getX</a:t>
            </a:r>
            <a:r>
              <a:rPr lang="en-US" sz="1400" b="1" dirty="0" smtClean="0">
                <a:latin typeface="Garamond" pitchFamily="18" charset="0"/>
              </a:rPr>
              <a:t>();</a:t>
            </a: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getY</a:t>
            </a:r>
            <a:r>
              <a:rPr lang="en-US" sz="1400" b="1" dirty="0" smtClean="0">
                <a:latin typeface="Garamond" pitchFamily="18" charset="0"/>
              </a:rPr>
              <a:t>()-</a:t>
            </a:r>
            <a:r>
              <a:rPr lang="en-US" sz="1400" b="1" dirty="0" err="1" smtClean="0">
                <a:latin typeface="Garamond" pitchFamily="18" charset="0"/>
              </a:rPr>
              <a:t>other.getY</a:t>
            </a:r>
            <a:r>
              <a:rPr lang="en-US" sz="1400" b="1" dirty="0" smtClean="0">
                <a:latin typeface="Garamond" pitchFamily="18" charset="0"/>
              </a:rPr>
              <a:t>();</a:t>
            </a: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Math.sqrt</a:t>
            </a:r>
            <a:r>
              <a:rPr lang="en-US" sz="1400" b="1" dirty="0" smtClean="0">
                <a:latin typeface="Garamond" pitchFamily="18" charset="0"/>
              </a:rPr>
              <a:t>(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>
                <a:latin typeface="Garamond" pitchFamily="18" charset="0"/>
              </a:rPr>
              <a:t>+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	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  <a:endParaRPr lang="en-US" sz="1400" b="1" dirty="0">
              <a:latin typeface="Garamond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774027" y="2167128"/>
            <a:ext cx="18288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845808" y="2167128"/>
            <a:ext cx="551705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774027" y="2401824"/>
            <a:ext cx="18288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51904" y="2401824"/>
            <a:ext cx="551705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93280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8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FEDABEB-2F95-4ED1-BF6F-DD6590A31E6E}" type="slidenum">
              <a:rPr lang="he-IL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he-I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44014" y="1728788"/>
            <a:ext cx="4265613" cy="2032000"/>
          </a:xfrm>
        </p:spPr>
        <p:txBody>
          <a:bodyPr>
            <a:norm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 smtClean="0">
                <a:latin typeface="Garamond" pitchFamily="18" charset="0"/>
              </a:rPr>
              <a:t> distance(</a:t>
            </a:r>
            <a:r>
              <a:rPr lang="en-US" sz="1400" b="1" dirty="0" err="1" smtClean="0">
                <a:latin typeface="Garamond" pitchFamily="18" charset="0"/>
              </a:rPr>
              <a:t>IPoint</a:t>
            </a:r>
            <a:r>
              <a:rPr lang="en-US" sz="1400" b="1" dirty="0" smtClean="0">
                <a:latin typeface="Garamond" pitchFamily="18" charset="0"/>
              </a:rPr>
              <a:t> other) {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	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getX</a:t>
            </a:r>
            <a:r>
              <a:rPr lang="en-US" sz="1400" b="1" dirty="0" smtClean="0">
                <a:latin typeface="Garamond" pitchFamily="18" charset="0"/>
              </a:rPr>
              <a:t>()-</a:t>
            </a:r>
            <a:r>
              <a:rPr lang="en-US" sz="1400" b="1" dirty="0" err="1" smtClean="0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= </a:t>
            </a:r>
            <a:r>
              <a:rPr lang="en-US" sz="1400" b="1" dirty="0" err="1" smtClean="0">
                <a:latin typeface="Garamond" pitchFamily="18" charset="0"/>
              </a:rPr>
              <a:t>getY</a:t>
            </a:r>
            <a:r>
              <a:rPr lang="en-US" sz="1400" b="1" dirty="0" smtClean="0">
                <a:latin typeface="Garamond" pitchFamily="18" charset="0"/>
              </a:rPr>
              <a:t>()-</a:t>
            </a:r>
            <a:r>
              <a:rPr lang="en-US" sz="1400" b="1" dirty="0" err="1" smtClean="0">
                <a:latin typeface="Garamond" pitchFamily="18" charset="0"/>
              </a:rPr>
              <a:t>other.getY</a:t>
            </a:r>
            <a:r>
              <a:rPr lang="en-US" sz="1400" b="1" dirty="0" smtClean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 smtClean="0">
                <a:latin typeface="Garamond" pitchFamily="18" charset="0"/>
              </a:rPr>
              <a:t> </a:t>
            </a:r>
            <a:r>
              <a:rPr lang="en-US" sz="1400" b="1" dirty="0" err="1" smtClean="0">
                <a:latin typeface="Garamond" pitchFamily="18" charset="0"/>
              </a:rPr>
              <a:t>Math.sqrt</a:t>
            </a:r>
            <a:r>
              <a:rPr lang="en-US" sz="1400" b="1" dirty="0" smtClean="0">
                <a:latin typeface="Garamond" pitchFamily="18" charset="0"/>
              </a:rPr>
              <a:t>(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deltaX</a:t>
            </a:r>
            <a:r>
              <a:rPr lang="en-US" sz="1400" b="1" dirty="0" smtClean="0">
                <a:latin typeface="Garamond" pitchFamily="18" charset="0"/>
              </a:rPr>
              <a:t>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	             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* </a:t>
            </a:r>
            <a:r>
              <a:rPr lang="en-US" sz="1400" b="1" dirty="0" err="1" smtClean="0">
                <a:latin typeface="Garamond" pitchFamily="18" charset="0"/>
              </a:rPr>
              <a:t>deltaY</a:t>
            </a:r>
            <a:r>
              <a:rPr lang="en-US" sz="1400" b="1" dirty="0" smtClean="0">
                <a:latin typeface="Garamond" pitchFamily="18" charset="0"/>
              </a:rPr>
              <a:t> 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 smtClean="0">
              <a:latin typeface="Garamond" pitchFamily="18" charset="0"/>
            </a:endParaRPr>
          </a:p>
        </p:txBody>
      </p:sp>
      <p:sp>
        <p:nvSpPr>
          <p:cNvPr id="26632" name="Line 10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2925" name="Text Box 13"/>
          <p:cNvSpPr txBox="1">
            <a:spLocks noChangeArrowheads="1"/>
          </p:cNvSpPr>
          <p:nvPr/>
        </p:nvSpPr>
        <p:spPr bwMode="auto">
          <a:xfrm>
            <a:off x="2229038" y="5203596"/>
            <a:ext cx="5314573" cy="925511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שתי המתודות זהות </a:t>
            </a:r>
            <a:r>
              <a:rPr lang="he-IL" dirty="0" smtClean="0"/>
              <a:t>לחלוטין</a:t>
            </a:r>
            <a:r>
              <a:rPr lang="en-US" dirty="0" smtClean="0"/>
              <a:t>!</a:t>
            </a:r>
          </a:p>
          <a:p>
            <a:pPr algn="ctr"/>
            <a:r>
              <a:rPr lang="he-IL" dirty="0" smtClean="0"/>
              <a:t>עתה ניתן </a:t>
            </a:r>
            <a:r>
              <a:rPr lang="he-IL" dirty="0"/>
              <a:t>להעביר את המתודה למחלקה </a:t>
            </a:r>
            <a:r>
              <a:rPr lang="en-US" dirty="0" err="1"/>
              <a:t>AbstPoint</a:t>
            </a:r>
            <a:r>
              <a:rPr lang="he-IL" dirty="0"/>
              <a:t> </a:t>
            </a:r>
          </a:p>
          <a:p>
            <a:pPr algn="ctr"/>
            <a:r>
              <a:rPr lang="he-IL" dirty="0"/>
              <a:t>ולמחוק אותה מהמחלקות </a:t>
            </a:r>
            <a:r>
              <a:rPr lang="en-US" dirty="0" err="1"/>
              <a:t>CartesianPoint</a:t>
            </a:r>
            <a:r>
              <a:rPr lang="he-IL" dirty="0"/>
              <a:t> ו- </a:t>
            </a:r>
            <a:r>
              <a:rPr lang="en-US" dirty="0" err="1"/>
              <a:t>PolarPoint</a:t>
            </a:r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5159708" y="1727674"/>
            <a:ext cx="3658367" cy="2033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public double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distance(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IPoint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other) {</a:t>
            </a:r>
          </a:p>
          <a:p>
            <a:pPr marL="342900" lvl="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double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()-other.</a:t>
            </a:r>
            <a:r>
              <a:rPr lang="en-US" sz="1400" b="1" dirty="0" err="1" smtClean="0">
                <a:latin typeface="Garamond" pitchFamily="18" charset="0"/>
              </a:rPr>
              <a:t>getX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double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=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getY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()-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other.getY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return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Math.sqrt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*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+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	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            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*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350999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1" name="Rectangle 3"/>
          <p:cNvSpPr>
            <a:spLocks noChangeArrowheads="1"/>
          </p:cNvSpPr>
          <p:nvPr/>
        </p:nvSpPr>
        <p:spPr bwMode="auto">
          <a:xfrm>
            <a:off x="4886326" y="1558925"/>
            <a:ext cx="4040391" cy="183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 smtClean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500" b="1" dirty="0" smtClean="0">
                <a:latin typeface="Garamond" pitchFamily="18" charset="0"/>
              </a:rPr>
              <a:t> </a:t>
            </a:r>
            <a:r>
              <a:rPr lang="en-US" sz="1500" b="1" dirty="0">
                <a:latin typeface="Garamond" pitchFamily="18" charset="0"/>
              </a:rPr>
              <a:t>String </a:t>
            </a:r>
            <a:r>
              <a:rPr lang="en-US" sz="1500" b="1" dirty="0" err="1">
                <a:latin typeface="Garamond" pitchFamily="18" charset="0"/>
              </a:rPr>
              <a:t>toString</a:t>
            </a:r>
            <a:r>
              <a:rPr lang="en-US" sz="1500" b="1" dirty="0">
                <a:latin typeface="Garamond" pitchFamily="18" charset="0"/>
              </a:rPr>
              <a:t>() {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 smtClean="0">
                <a:latin typeface="Garamond" pitchFamily="18" charset="0"/>
              </a:rPr>
              <a:t>getX</a:t>
            </a:r>
            <a:r>
              <a:rPr lang="en-US" sz="1500" b="1" dirty="0" smtClean="0">
                <a:latin typeface="Garamond" pitchFamily="18" charset="0"/>
              </a:rPr>
              <a:t>() </a:t>
            </a:r>
            <a:r>
              <a:rPr lang="en-US" sz="1500" b="1" dirty="0">
                <a:latin typeface="Garamond" pitchFamily="18" charset="0"/>
              </a:rPr>
              <a:t>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 smtClean="0">
                <a:latin typeface="Garamond" pitchFamily="18" charset="0"/>
              </a:rPr>
              <a:t>getY</a:t>
            </a:r>
            <a:r>
              <a:rPr lang="en-US" sz="1500" b="1" dirty="0" smtClean="0">
                <a:latin typeface="Garamond" pitchFamily="18" charset="0"/>
              </a:rPr>
              <a:t>() </a:t>
            </a:r>
            <a:r>
              <a:rPr lang="en-US" sz="1500" b="1" dirty="0">
                <a:latin typeface="Garamond" pitchFamily="18" charset="0"/>
              </a:rPr>
              <a:t>+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r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theta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 smtClean="0">
                <a:latin typeface="Garamond" pitchFamily="18" charset="0"/>
              </a:rPr>
              <a:t>}</a:t>
            </a: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 b="1" dirty="0">
                <a:latin typeface="Garamond" pitchFamily="18" charset="0"/>
              </a:rPr>
              <a:t>	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90B4550-CF11-4712-BA64-22DDC3CEF868}" type="slidenum">
              <a:rPr lang="he-IL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25491" y="1558925"/>
            <a:ext cx="4270375" cy="1188018"/>
          </a:xfrm>
        </p:spPr>
        <p:txBody>
          <a:bodyPr wrap="square">
            <a:sp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 smtClean="0">
                <a:latin typeface="Garamond" pitchFamily="18" charset="0"/>
              </a:rPr>
              <a:t> String </a:t>
            </a:r>
            <a:r>
              <a:rPr lang="en-US" sz="1400" b="1" dirty="0" err="1" smtClean="0">
                <a:latin typeface="Garamond" pitchFamily="18" charset="0"/>
              </a:rPr>
              <a:t>toString</a:t>
            </a:r>
            <a:r>
              <a:rPr lang="en-US" sz="1400" b="1" dirty="0" smtClean="0">
                <a:latin typeface="Garamond" pitchFamily="18" charset="0"/>
              </a:rPr>
              <a:t>(){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	</a:t>
            </a:r>
            <a:r>
              <a:rPr lang="en-US" sz="1500" b="1" dirty="0" smtClean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 smtClean="0">
                <a:latin typeface="Garamond" pitchFamily="18" charset="0"/>
              </a:rPr>
              <a:t>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 smtClean="0">
                <a:latin typeface="Garamond" pitchFamily="18" charset="0"/>
              </a:rPr>
              <a:t> + x +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 smtClean="0">
                <a:latin typeface="Garamond" pitchFamily="18" charset="0"/>
              </a:rPr>
              <a:t> + y + 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500" b="1" dirty="0" smtClean="0">
                <a:latin typeface="Garamond" pitchFamily="18" charset="0"/>
              </a:rPr>
              <a:t>	    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 smtClean="0">
                <a:latin typeface="Garamond" pitchFamily="18" charset="0"/>
              </a:rPr>
              <a:t> + rho() +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 smtClean="0">
                <a:latin typeface="Garamond" pitchFamily="18" charset="0"/>
              </a:rPr>
              <a:t> + theta() + </a:t>
            </a:r>
            <a:r>
              <a:rPr lang="en-US" sz="1500" b="1" dirty="0" smtClean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 smtClean="0">
                <a:latin typeface="Garamond" pitchFamily="18" charset="0"/>
              </a:rPr>
              <a:t>; 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 smtClean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b="1" dirty="0" smtClean="0">
              <a:latin typeface="Garamond" pitchFamily="18" charset="0"/>
            </a:endParaRPr>
          </a:p>
        </p:txBody>
      </p:sp>
      <p:sp>
        <p:nvSpPr>
          <p:cNvPr id="27664" name="Line 6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8039" name="Text Box 7"/>
          <p:cNvSpPr txBox="1">
            <a:spLocks noChangeArrowheads="1"/>
          </p:cNvSpPr>
          <p:nvPr/>
        </p:nvSpPr>
        <p:spPr bwMode="auto">
          <a:xfrm>
            <a:off x="2978955" y="5722070"/>
            <a:ext cx="3847825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he-IL" dirty="0"/>
              <a:t>תהליך דומה ניתן גם לבצע עבור </a:t>
            </a:r>
            <a:r>
              <a:rPr lang="en-US" dirty="0" err="1"/>
              <a:t>toString</a:t>
            </a:r>
            <a:endParaRPr lang="he-IL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20344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17</a:t>
            </a:fld>
            <a:endParaRPr lang="he-IL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dirty="0" smtClean="0"/>
              <a:t>מימוש המחלקה האבסטרקטית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15224" y="1683945"/>
            <a:ext cx="75053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abstract class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AbstractPoint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implements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double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distance(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other) {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()-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other.getX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()-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other.getY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2" algn="l" rtl="0"/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Math.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sqrt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* 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 +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);</a:t>
            </a:r>
          </a:p>
          <a:p>
            <a:pPr lvl="1"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String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{ 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"(x="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y="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+ 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2" algn="l" rtl="0"/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r="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rho()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theta="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theta()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")"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 </a:t>
            </a:r>
          </a:p>
          <a:p>
            <a:pPr lvl="1" algn="l" rtl="0"/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/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20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18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88887" y="1294646"/>
            <a:ext cx="750532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class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PolarPoint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AbstractPoint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/>
            <a:endParaRPr lang="en-US" sz="5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r;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theta;</a:t>
            </a:r>
          </a:p>
          <a:p>
            <a:pPr lvl="1" algn="l" rtl="0"/>
            <a:endParaRPr lang="en-US" sz="7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PolarPoint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r,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theta) {</a:t>
            </a:r>
          </a:p>
          <a:p>
            <a:pPr lvl="2" algn="l" rtl="0"/>
            <a:r>
              <a:rPr lang="en-US" sz="1600" dirty="0" err="1">
                <a:latin typeface="Consolas" pitchFamily="49" charset="0"/>
                <a:cs typeface="Consolas" pitchFamily="49" charset="0"/>
              </a:rPr>
              <a:t>this.r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r;</a:t>
            </a:r>
          </a:p>
          <a:p>
            <a:pPr lvl="2" algn="l" rtl="0"/>
            <a:r>
              <a:rPr lang="en-US" sz="1600" dirty="0" err="1">
                <a:latin typeface="Consolas" pitchFamily="49" charset="0"/>
                <a:cs typeface="Consolas" pitchFamily="49" charset="0"/>
              </a:rPr>
              <a:t>this.theta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theta;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sz="7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@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 {  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r *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1600" i="1" dirty="0" err="1">
                <a:latin typeface="Consolas" pitchFamily="49" charset="0"/>
                <a:cs typeface="Consolas" pitchFamily="49" charset="0"/>
              </a:rPr>
              <a:t>cos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(theta)</a:t>
            </a:r>
            <a:r>
              <a:rPr lang="en-US" sz="1600" i="1" dirty="0">
                <a:latin typeface="Consolas" pitchFamily="49" charset="0"/>
                <a:cs typeface="Consolas" pitchFamily="49" charset="0"/>
              </a:rPr>
              <a:t>; </a:t>
            </a:r>
            <a:endParaRPr lang="en-US" sz="1600" i="1" dirty="0" smtClean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endParaRPr lang="en-US" sz="5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@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void rotate(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angle) { </a:t>
            </a:r>
          </a:p>
          <a:p>
            <a:pPr lvl="1" algn="l" rtl="0"/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theta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+= angle;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…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dirty="0" smtClean="0"/>
              <a:t>ירושה מהמחלקה האבסטרקטית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0717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ירושה ממחלקות קיימות</a:t>
            </a:r>
            <a:endParaRPr lang="en-US" dirty="0" smtClean="0"/>
          </a:p>
        </p:txBody>
      </p:sp>
      <p:sp>
        <p:nvSpPr>
          <p:cNvPr id="818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e-IL" sz="3000" dirty="0" smtClean="0"/>
              <a:t>ראינו בהרצאה שתי דרכים לשימוש חוזר בקוד של מחלקה קיימת: </a:t>
            </a:r>
          </a:p>
          <a:p>
            <a:pPr lvl="1" eaLnBrk="1" hangingPunct="1">
              <a:defRPr/>
            </a:pPr>
            <a:r>
              <a:rPr lang="he-IL" dirty="0" smtClean="0"/>
              <a:t>הכלה + האצלה</a:t>
            </a:r>
          </a:p>
          <a:p>
            <a:pPr lvl="1" eaLnBrk="1" hangingPunct="1">
              <a:defRPr/>
            </a:pPr>
            <a:r>
              <a:rPr lang="he-IL" dirty="0" smtClean="0"/>
              <a:t>ירושה</a:t>
            </a:r>
          </a:p>
          <a:p>
            <a:pPr lvl="1" eaLnBrk="1" hangingPunct="1">
              <a:defRPr/>
            </a:pPr>
            <a:endParaRPr lang="he-IL" dirty="0" smtClean="0"/>
          </a:p>
          <a:p>
            <a:pPr eaLnBrk="1" hangingPunct="1">
              <a:defRPr/>
            </a:pPr>
            <a:r>
              <a:rPr lang="he-IL" dirty="0" smtClean="0"/>
              <a:t>המחלקה היורשת יכולה </a:t>
            </a:r>
            <a:r>
              <a:rPr lang="he-IL" b="1" dirty="0" smtClean="0"/>
              <a:t>להוסיף</a:t>
            </a:r>
            <a:r>
              <a:rPr lang="he-IL" dirty="0" smtClean="0"/>
              <a:t> פונקציונאליות שלא </a:t>
            </a:r>
            <a:r>
              <a:rPr lang="he-IL" dirty="0" err="1" smtClean="0"/>
              <a:t>היתה</a:t>
            </a:r>
            <a:r>
              <a:rPr lang="he-IL" dirty="0" smtClean="0"/>
              <a:t> קיימת במחלקת הבסיס, או </a:t>
            </a:r>
            <a:r>
              <a:rPr lang="he-IL" b="1" dirty="0" smtClean="0"/>
              <a:t>לשנות</a:t>
            </a:r>
            <a:r>
              <a:rPr lang="he-IL" dirty="0" smtClean="0"/>
              <a:t> פונקציונאליות שקיבלה בירושה</a:t>
            </a:r>
          </a:p>
          <a:p>
            <a:pPr eaLnBrk="1" hangingPunct="1">
              <a:defRPr/>
            </a:pPr>
            <a:endParaRPr lang="he-IL" dirty="0" smtClean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E7B5F19-F2D9-4125-B65A-4885BE13BE35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22549" y="2297608"/>
            <a:ext cx="5806911" cy="1319752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הכלה (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aggregation</a:t>
            </a:r>
            <a:r>
              <a:rPr lang="he-IL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)– במחלקה א' יש שדה מטיפוס מחלקה ב'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e-IL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האצלה (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delegation</a:t>
            </a:r>
            <a:r>
              <a:rPr lang="he-IL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)– קוראים מתוך מתודות במחלקה א' למתודות של מחלקה ב'</a:t>
            </a:r>
          </a:p>
        </p:txBody>
      </p:sp>
    </p:spTree>
    <p:extLst>
      <p:ext uri="{BB962C8B-B14F-4D97-AF65-F5344CB8AC3E}">
        <p14:creationId xmlns:p14="http://schemas.microsoft.com/office/powerpoint/2010/main" xmlns="" val="252656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דריסת שירותים</a:t>
            </a:r>
            <a:endParaRPr lang="en-US" dirty="0" smtClean="0"/>
          </a:p>
        </p:txBody>
      </p:sp>
      <p:sp>
        <p:nvSpPr>
          <p:cNvPr id="818179" name="Rectangle 3"/>
          <p:cNvSpPr>
            <a:spLocks noGrp="1" noChangeArrowheads="1"/>
          </p:cNvSpPr>
          <p:nvPr>
            <p:ph idx="1"/>
          </p:nvPr>
        </p:nvSpPr>
        <p:spPr>
          <a:xfrm>
            <a:off x="572532" y="1600200"/>
            <a:ext cx="8229600" cy="4876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he-IL" sz="3000" dirty="0" smtClean="0"/>
              <a:t>המחלקה היורשת בדרך כלל מייצגת תת</a:t>
            </a:r>
            <a:r>
              <a:rPr lang="en-US" sz="3000" dirty="0" smtClean="0"/>
              <a:t>-</a:t>
            </a:r>
            <a:r>
              <a:rPr lang="he-IL" sz="3000" dirty="0" smtClean="0"/>
              <a:t>משפחה של מחלקת הבסיס</a:t>
            </a:r>
          </a:p>
          <a:p>
            <a:pPr eaLnBrk="1" hangingPunct="1">
              <a:defRPr/>
            </a:pPr>
            <a:endParaRPr lang="he-IL" sz="3000" dirty="0" smtClean="0"/>
          </a:p>
          <a:p>
            <a:pPr eaLnBrk="1" hangingPunct="1">
              <a:defRPr/>
            </a:pPr>
            <a:r>
              <a:rPr lang="he-IL" sz="3000" dirty="0" smtClean="0"/>
              <a:t>המחלקה היורשת יכולה לדרוס שירותים שהתקבלו בירושה</a:t>
            </a:r>
          </a:p>
          <a:p>
            <a:pPr eaLnBrk="1" hangingPunct="1">
              <a:defRPr/>
            </a:pPr>
            <a:endParaRPr lang="he-IL" sz="3000" dirty="0" smtClean="0"/>
          </a:p>
          <a:p>
            <a:pPr eaLnBrk="1" hangingPunct="1">
              <a:defRPr/>
            </a:pPr>
            <a:r>
              <a:rPr lang="he-IL" sz="3000" dirty="0" smtClean="0"/>
              <a:t>כדי להשתמש בשירות המקורי (למשל מהשירות הדורס) ניתן לפנות לשירות המקורי בתחביר: </a:t>
            </a:r>
            <a:r>
              <a:rPr lang="en-US" sz="3000" dirty="0" err="1" smtClean="0"/>
              <a:t>super.methodName</a:t>
            </a:r>
            <a:r>
              <a:rPr lang="en-US" sz="3000" dirty="0" smtClean="0"/>
              <a:t>(…)                                     </a:t>
            </a:r>
            <a:endParaRPr lang="he-IL" sz="3000" dirty="0" smtClean="0"/>
          </a:p>
          <a:p>
            <a:pPr eaLnBrk="1" hangingPunct="1">
              <a:defRPr/>
            </a:pPr>
            <a:endParaRPr lang="he-IL" dirty="0" smtClean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693E1B6B-0CA7-47E1-AF06-BE86CF8CCDCA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323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שימוש בשירות המקורי מתוך השירות הדורס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847088"/>
            <a:ext cx="6089904" cy="38679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class B {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protected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a;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protected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b;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String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(){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return "a: " +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this.a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+ " b: " +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this.b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r>
              <a:rPr lang="he-IL" sz="16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>
              <a:lnSpc>
                <a:spcPct val="110000"/>
              </a:lnSpc>
              <a:buNone/>
            </a:pPr>
            <a:r>
              <a:rPr lang="he-IL" sz="160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>
              <a:lnSpc>
                <a:spcPct val="110000"/>
              </a:lnSpc>
              <a:buNone/>
            </a:pPr>
            <a:endParaRPr lang="he-IL" sz="1600" dirty="0" smtClean="0"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10000"/>
              </a:lnSpc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class C extends B{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private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c;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public String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(){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return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super.toString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+ " c: " +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this.c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algn="l" rtl="0">
              <a:lnSpc>
                <a:spcPct val="110000"/>
              </a:lnSpc>
            </a:pPr>
            <a:r>
              <a:rPr lang="he-IL" sz="1600" dirty="0" smtClean="0">
                <a:latin typeface="Consolas" pitchFamily="49" charset="0"/>
                <a:cs typeface="Consolas" pitchFamily="49" charset="0"/>
              </a:rPr>
              <a:t>{	</a:t>
            </a:r>
          </a:p>
          <a:p>
            <a:pPr algn="l" rtl="0">
              <a:lnSpc>
                <a:spcPct val="110000"/>
              </a:lnSpc>
              <a:buNone/>
            </a:pPr>
            <a:r>
              <a:rPr lang="he-IL" sz="1600" dirty="0" smtClean="0">
                <a:latin typeface="Consolas" pitchFamily="49" charset="0"/>
                <a:cs typeface="Consolas" pitchFamily="49" charset="0"/>
              </a:rPr>
              <a:t>{</a:t>
            </a:r>
            <a:endParaRPr lang="he-IL" sz="2400" dirty="0"/>
          </a:p>
        </p:txBody>
      </p:sp>
      <p:sp>
        <p:nvSpPr>
          <p:cNvPr id="8" name="Rectangle 7"/>
          <p:cNvSpPr/>
          <p:nvPr/>
        </p:nvSpPr>
        <p:spPr>
          <a:xfrm>
            <a:off x="2167128" y="4901184"/>
            <a:ext cx="1874520" cy="25603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Curved Right Arrow 8"/>
          <p:cNvSpPr/>
          <p:nvPr/>
        </p:nvSpPr>
        <p:spPr>
          <a:xfrm rot="10800000">
            <a:off x="4041648" y="3520440"/>
            <a:ext cx="420624" cy="1380744"/>
          </a:xfrm>
          <a:prstGeom prst="curvedRightArrow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938784" y="2724912"/>
            <a:ext cx="5123688" cy="795528"/>
          </a:xfrm>
          <a:prstGeom prst="rect">
            <a:avLst/>
          </a:prstGeom>
          <a:noFill/>
          <a:ln w="25400">
            <a:solidFill>
              <a:srgbClr val="92D05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33095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err="1" smtClean="0"/>
              <a:t>ניראות</a:t>
            </a:r>
            <a:r>
              <a:rPr lang="he-IL" dirty="0" smtClean="0"/>
              <a:t> והורשה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שדות ושירותים פרטיים (</a:t>
            </a:r>
            <a:r>
              <a:rPr lang="en-US" dirty="0" smtClean="0"/>
              <a:t>private</a:t>
            </a:r>
            <a:r>
              <a:rPr lang="he-IL" dirty="0" smtClean="0"/>
              <a:t>) של מחלקת הבסיס אינם נגישים למחלקה היורשת</a:t>
            </a:r>
          </a:p>
          <a:p>
            <a:pPr eaLnBrk="1" hangingPunct="1"/>
            <a:r>
              <a:rPr lang="he-IL" dirty="0" smtClean="0"/>
              <a:t>כדי לאפשר גישה למחלקות יורשות יש להגדיר להם נראות </a:t>
            </a:r>
            <a:r>
              <a:rPr lang="en-US" dirty="0" smtClean="0">
                <a:solidFill>
                  <a:srgbClr val="FF6600"/>
                </a:solidFill>
              </a:rPr>
              <a:t>protected</a:t>
            </a:r>
            <a:endParaRPr lang="he-IL" dirty="0" smtClean="0">
              <a:solidFill>
                <a:srgbClr val="FF6600"/>
              </a:solidFill>
            </a:endParaRPr>
          </a:p>
          <a:p>
            <a:pPr lvl="1" eaLnBrk="1" hangingPunct="1"/>
            <a:r>
              <a:rPr lang="he-IL" dirty="0" smtClean="0"/>
              <a:t>שימוש בירושה יעשה בזהירות מרבית, בפרט הרשאות גישה למימוש</a:t>
            </a:r>
          </a:p>
          <a:p>
            <a:pPr lvl="1" eaLnBrk="1" hangingPunct="1"/>
            <a:r>
              <a:rPr lang="he-IL" dirty="0" smtClean="0"/>
              <a:t>נשתמש ב </a:t>
            </a:r>
            <a:r>
              <a:rPr lang="en-US" dirty="0" smtClean="0"/>
              <a:t>protected</a:t>
            </a:r>
            <a:r>
              <a:rPr lang="he-IL" dirty="0" smtClean="0"/>
              <a:t> רק כאשר אנחנו מתכננים היררכיות ירושה שלמות ושולטים במחלקה היורשת</a:t>
            </a:r>
          </a:p>
          <a:p>
            <a:pPr eaLnBrk="1" hangingPunct="1">
              <a:buNone/>
            </a:pPr>
            <a:endParaRPr lang="he-IL" dirty="0" smtClean="0"/>
          </a:p>
          <a:p>
            <a:pPr eaLnBrk="1" hangingPunct="1"/>
            <a:endParaRPr lang="he-IL" dirty="0" smtClean="0"/>
          </a:p>
          <a:p>
            <a:pPr eaLnBrk="1" hangingPunct="1"/>
            <a:endParaRPr lang="he-IL" dirty="0" smtClean="0"/>
          </a:p>
          <a:p>
            <a:pPr eaLnBrk="1" hangingPunct="1"/>
            <a:endParaRPr lang="he-IL" dirty="0" smtClean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5C261957-2DE3-4337-BEF8-3C13764C3BAD}" type="slidenum">
              <a:rPr lang="he-IL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49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צד הלקוח</a:t>
            </a:r>
            <a:endParaRPr lang="en-US" dirty="0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781050" y="1600200"/>
            <a:ext cx="7905750" cy="4530725"/>
          </a:xfrm>
        </p:spPr>
        <p:txBody>
          <a:bodyPr/>
          <a:lstStyle/>
          <a:p>
            <a:pPr eaLnBrk="1" hangingPunct="1"/>
            <a:r>
              <a:rPr lang="he-IL" sz="2400" dirty="0" smtClean="0"/>
              <a:t>בהרצאה ראינו את המנשק </a:t>
            </a:r>
            <a:r>
              <a:rPr lang="en-US" sz="2400" dirty="0" err="1" smtClean="0"/>
              <a:t>IPoint</a:t>
            </a:r>
            <a:r>
              <a:rPr lang="he-IL" sz="2400" dirty="0" smtClean="0"/>
              <a:t>, והצגנו 3 מימושים שונים עבורו</a:t>
            </a:r>
          </a:p>
          <a:p>
            <a:pPr eaLnBrk="1" hangingPunct="1"/>
            <a:r>
              <a:rPr lang="he-IL" sz="2400" dirty="0" smtClean="0"/>
              <a:t>ראינו כי </a:t>
            </a:r>
            <a:r>
              <a:rPr lang="he-IL" sz="2400" b="1" dirty="0" smtClean="0"/>
              <a:t>לקוחות</a:t>
            </a:r>
            <a:r>
              <a:rPr lang="he-IL" sz="2400" dirty="0" smtClean="0"/>
              <a:t> התלויים במנשק </a:t>
            </a:r>
            <a:r>
              <a:rPr lang="en-US" sz="2400" dirty="0" err="1" smtClean="0"/>
              <a:t>IPoint</a:t>
            </a:r>
            <a:r>
              <a:rPr lang="he-IL" sz="2400" dirty="0" smtClean="0"/>
              <a:t> בלבד, ואינם מכירים את המחלקות המממשות, יהיו </a:t>
            </a:r>
            <a:r>
              <a:rPr lang="he-IL" sz="2400" b="1" dirty="0" smtClean="0"/>
              <a:t>אדישים</a:t>
            </a:r>
            <a:r>
              <a:rPr lang="he-IL" sz="2400" dirty="0" smtClean="0"/>
              <a:t> לשינויים עתידים בקוד הספק</a:t>
            </a:r>
          </a:p>
          <a:p>
            <a:pPr eaLnBrk="1" hangingPunct="1"/>
            <a:r>
              <a:rPr lang="he-IL" sz="2400" dirty="0" smtClean="0"/>
              <a:t>שימוש </a:t>
            </a:r>
            <a:r>
              <a:rPr lang="he-IL" sz="2400" b="1" dirty="0" smtClean="0"/>
              <a:t>במנשקים</a:t>
            </a:r>
            <a:r>
              <a:rPr lang="he-IL" sz="2400" dirty="0" smtClean="0"/>
              <a:t> חוסך </a:t>
            </a:r>
            <a:r>
              <a:rPr lang="he-IL" sz="2400" b="1" dirty="0" smtClean="0"/>
              <a:t>שכפול בקוד לקוח,</a:t>
            </a:r>
            <a:r>
              <a:rPr lang="he-IL" sz="2400" dirty="0" smtClean="0"/>
              <a:t> בכך שאותו קטע קוד עובד בצורה נכונה עם מגוון ספקים (פולימורפיזם)</a:t>
            </a:r>
            <a:endParaRPr lang="he-IL" dirty="0" smtClean="0"/>
          </a:p>
          <a:p>
            <a:pPr eaLnBrk="1" hangingPunct="1"/>
            <a:endParaRPr lang="he-IL" dirty="0" smtClean="0"/>
          </a:p>
          <a:p>
            <a:pPr eaLnBrk="1" hangingPunct="1"/>
            <a:endParaRPr lang="he-IL" dirty="0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E4113C9-EFC6-4917-841D-F46870BC5976}" type="slidenum">
              <a:rPr lang="he-IL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4" name="AutoShape 4" descr="30%"/>
          <p:cNvSpPr>
            <a:spLocks noChangeArrowheads="1"/>
          </p:cNvSpPr>
          <p:nvPr/>
        </p:nvSpPr>
        <p:spPr bwMode="auto">
          <a:xfrm>
            <a:off x="3270646" y="4375150"/>
            <a:ext cx="1979613" cy="720725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sp>
        <p:nvSpPr>
          <p:cNvPr id="17415" name="AutoShape 5" descr="30%"/>
          <p:cNvSpPr>
            <a:spLocks noChangeArrowheads="1"/>
          </p:cNvSpPr>
          <p:nvPr/>
        </p:nvSpPr>
        <p:spPr bwMode="auto">
          <a:xfrm>
            <a:off x="1135063" y="5959475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7416" name="AutoShape 6" descr="30%"/>
          <p:cNvSpPr>
            <a:spLocks noChangeArrowheads="1"/>
          </p:cNvSpPr>
          <p:nvPr/>
        </p:nvSpPr>
        <p:spPr bwMode="auto">
          <a:xfrm>
            <a:off x="3241278" y="5953125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7417" name="AutoShape 7"/>
          <p:cNvSpPr>
            <a:spLocks noChangeArrowheads="1"/>
          </p:cNvSpPr>
          <p:nvPr/>
        </p:nvSpPr>
        <p:spPr bwMode="auto">
          <a:xfrm rot="3249630">
            <a:off x="3538834" y="5091815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7418" name="AutoShape 8"/>
          <p:cNvCxnSpPr>
            <a:cxnSpLocks noChangeShapeType="1"/>
            <a:stCxn id="17415" idx="0"/>
            <a:endCxn id="17417" idx="2"/>
          </p:cNvCxnSpPr>
          <p:nvPr/>
        </p:nvCxnSpPr>
        <p:spPr bwMode="auto">
          <a:xfrm flipV="1">
            <a:off x="2124869" y="5207597"/>
            <a:ext cx="1462717" cy="75187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7419" name="AutoShape 9"/>
          <p:cNvCxnSpPr>
            <a:cxnSpLocks noChangeShapeType="1"/>
            <a:stCxn id="17420" idx="2"/>
            <a:endCxn id="17416" idx="0"/>
          </p:cNvCxnSpPr>
          <p:nvPr/>
        </p:nvCxnSpPr>
        <p:spPr bwMode="auto">
          <a:xfrm flipH="1">
            <a:off x="4260453" y="5272088"/>
            <a:ext cx="397" cy="681037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7420" name="AutoShape 10"/>
          <p:cNvSpPr>
            <a:spLocks noChangeArrowheads="1"/>
          </p:cNvSpPr>
          <p:nvPr/>
        </p:nvSpPr>
        <p:spPr bwMode="auto">
          <a:xfrm>
            <a:off x="4152900" y="51260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21" name="AutoShape 11" descr="30%"/>
          <p:cNvSpPr>
            <a:spLocks noChangeArrowheads="1"/>
          </p:cNvSpPr>
          <p:nvPr/>
        </p:nvSpPr>
        <p:spPr bwMode="auto">
          <a:xfrm>
            <a:off x="5406231" y="5953125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&lt;&lt;class&gt;&gt;</a:t>
            </a:r>
            <a:endParaRPr lang="en-US" dirty="0"/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cxnSp>
        <p:nvCxnSpPr>
          <p:cNvPr id="17422" name="AutoShape 12"/>
          <p:cNvCxnSpPr>
            <a:cxnSpLocks noChangeShapeType="1"/>
            <a:stCxn id="17423" idx="2"/>
            <a:endCxn id="17421" idx="0"/>
          </p:cNvCxnSpPr>
          <p:nvPr/>
        </p:nvCxnSpPr>
        <p:spPr bwMode="auto">
          <a:xfrm>
            <a:off x="4982444" y="5206496"/>
            <a:ext cx="1413594" cy="74662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7423" name="AutoShape 13"/>
          <p:cNvSpPr>
            <a:spLocks noChangeArrowheads="1"/>
          </p:cNvSpPr>
          <p:nvPr/>
        </p:nvSpPr>
        <p:spPr bwMode="auto">
          <a:xfrm rot="18514395">
            <a:off x="4817402" y="508793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24" name="AutoShape 14" descr="30%"/>
          <p:cNvSpPr>
            <a:spLocks noChangeArrowheads="1"/>
          </p:cNvSpPr>
          <p:nvPr/>
        </p:nvSpPr>
        <p:spPr bwMode="auto">
          <a:xfrm>
            <a:off x="6396038" y="4384773"/>
            <a:ext cx="1979612" cy="720725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 class &gt;&gt;</a:t>
            </a:r>
          </a:p>
          <a:p>
            <a:pPr algn="ctr"/>
            <a:r>
              <a:rPr lang="en-US" b="1" dirty="0"/>
              <a:t>Rectangle</a:t>
            </a:r>
          </a:p>
        </p:txBody>
      </p:sp>
      <p:sp>
        <p:nvSpPr>
          <p:cNvPr id="17425" name="AutoShape 16"/>
          <p:cNvSpPr>
            <a:spLocks noChangeArrowheads="1"/>
          </p:cNvSpPr>
          <p:nvPr/>
        </p:nvSpPr>
        <p:spPr bwMode="auto">
          <a:xfrm>
            <a:off x="5318125" y="4678363"/>
            <a:ext cx="933450" cy="219075"/>
          </a:xfrm>
          <a:prstGeom prst="leftArrow">
            <a:avLst>
              <a:gd name="adj1" fmla="val 17769"/>
              <a:gd name="adj2" fmla="val 106522"/>
            </a:avLst>
          </a:prstGeom>
          <a:solidFill>
            <a:schemeClr val="tx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65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הממשק </a:t>
            </a:r>
            <a:r>
              <a:rPr lang="en-US" dirty="0" err="1" smtClean="0"/>
              <a:t>IPoint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369925"/>
            <a:ext cx="82296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b="1" dirty="0">
                <a:solidFill>
                  <a:srgbClr val="7F0055"/>
                </a:solidFill>
                <a:latin typeface="Garamond" panose="02020404030301010803" pitchFamily="18" charset="0"/>
                <a:cs typeface="+mn-cs"/>
              </a:rPr>
              <a:t>public interface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IPoint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 {</a:t>
            </a:r>
          </a:p>
          <a:p>
            <a:pPr algn="l" rtl="0"/>
            <a:endParaRPr lang="en-US" sz="6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x coordinate of the current point*/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getX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y coordinate of the current point*/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getY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distance between the current point and (0,0)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smtClean="0">
                <a:latin typeface="Garamond" pitchFamily="18" charset="0"/>
                <a:cs typeface="+mn-cs"/>
              </a:rPr>
              <a:t>r</a:t>
            </a:r>
            <a:r>
              <a:rPr lang="en-US" sz="1600" b="1" dirty="0" smtClean="0">
                <a:latin typeface="Garamond" panose="02020404030301010803" pitchFamily="18" charset="0"/>
                <a:cs typeface="Consolas" pitchFamily="49" charset="0"/>
              </a:rPr>
              <a:t>ho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angle between the current point and the abscissa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>
                <a:latin typeface="Garamond" pitchFamily="18" charset="0"/>
                <a:cs typeface="+mn-cs"/>
              </a:rPr>
              <a:t>t</a:t>
            </a:r>
            <a:r>
              <a:rPr lang="en-US" sz="1600" b="1" dirty="0" smtClean="0">
                <a:latin typeface="Garamond" panose="02020404030301010803" pitchFamily="18" charset="0"/>
                <a:cs typeface="Consolas" pitchFamily="49" charset="0"/>
              </a:rPr>
              <a:t>heta();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move the current point by dx and </a:t>
            </a:r>
            <a:r>
              <a:rPr lang="en-US" sz="1600" b="1" dirty="0" err="1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dy</a:t>
            </a:r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</a:t>
            </a:r>
            <a:r>
              <a:rPr lang="en-US" sz="1600" b="1" dirty="0" smtClean="0">
                <a:solidFill>
                  <a:srgbClr val="7F0055"/>
                </a:solidFill>
                <a:latin typeface="Garamond" pitchFamily="18" charset="0"/>
                <a:cs typeface="+mn-cs"/>
              </a:rPr>
              <a:t>ublic void </a:t>
            </a:r>
            <a:r>
              <a:rPr lang="en-US" sz="1600" b="1" dirty="0" smtClean="0">
                <a:latin typeface="Garamond" pitchFamily="18" charset="0"/>
                <a:cs typeface="+mn-cs"/>
              </a:rPr>
              <a:t>translate(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 smtClean="0">
                <a:latin typeface="Garamond" pitchFamily="18" charset="0"/>
                <a:cs typeface="+mn-cs"/>
              </a:rPr>
              <a:t> dx</a:t>
            </a:r>
            <a:r>
              <a:rPr lang="en-US" sz="1600" b="1" dirty="0">
                <a:latin typeface="Garamond" pitchFamily="18" charset="0"/>
                <a:cs typeface="+mn-cs"/>
              </a:rPr>
              <a:t>, 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 smtClean="0">
                <a:latin typeface="Garamond" pitchFamily="18" charset="0"/>
                <a:cs typeface="+mn-cs"/>
              </a:rPr>
              <a:t> </a:t>
            </a:r>
            <a:r>
              <a:rPr lang="en-US" sz="1600" b="1" dirty="0" err="1" smtClean="0">
                <a:latin typeface="Garamond" pitchFamily="18" charset="0"/>
                <a:cs typeface="+mn-cs"/>
              </a:rPr>
              <a:t>dy</a:t>
            </a:r>
            <a:r>
              <a:rPr lang="en-US" sz="1600" b="1" dirty="0" smtClean="0">
                <a:latin typeface="Garamond" pitchFamily="18" charset="0"/>
                <a:cs typeface="+mn-cs"/>
              </a:rPr>
              <a:t>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rotate the current point by angle degrees with respect to (0,0) */</a:t>
            </a:r>
          </a:p>
          <a:p>
            <a:pPr lvl="1" algn="l" rtl="0"/>
            <a:r>
              <a:rPr lang="en-US" sz="1600" b="1" dirty="0" smtClean="0">
                <a:solidFill>
                  <a:srgbClr val="7F0055"/>
                </a:solidFill>
                <a:latin typeface="Garamond" pitchFamily="18" charset="0"/>
                <a:cs typeface="+mn-cs"/>
              </a:rPr>
              <a:t>public void </a:t>
            </a:r>
            <a:r>
              <a:rPr lang="en-US" sz="1600" b="1" dirty="0" smtClean="0">
                <a:latin typeface="Garamond" pitchFamily="18" charset="0"/>
                <a:cs typeface="+mn-cs"/>
              </a:rPr>
              <a:t>rotate(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 smtClean="0">
                <a:latin typeface="Garamond" pitchFamily="18" charset="0"/>
                <a:cs typeface="+mn-cs"/>
              </a:rPr>
              <a:t> angle);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 smtClean="0">
                <a:latin typeface="Garamond" pitchFamily="18" charset="0"/>
                <a:cs typeface="+mn-cs"/>
              </a:rPr>
              <a:t>…</a:t>
            </a:r>
            <a:endParaRPr lang="en-US" sz="1600" b="1" dirty="0">
              <a:latin typeface="Garamond" panose="02020404030301010803" pitchFamily="18" charset="0"/>
              <a:cs typeface="Consolas" pitchFamily="49" charset="0"/>
            </a:endParaRPr>
          </a:p>
          <a:p>
            <a:pPr algn="l" rtl="0"/>
            <a:r>
              <a:rPr lang="en-US" sz="1600" b="1" dirty="0" smtClean="0">
                <a:latin typeface="Garamond" panose="02020404030301010803" pitchFamily="18" charset="0"/>
                <a:cs typeface="Consolas" pitchFamily="49" charset="0"/>
              </a:rPr>
              <a:t>}</a:t>
            </a:r>
            <a:endParaRPr lang="en-US" sz="1600" b="1" dirty="0">
              <a:latin typeface="Garamond" panose="02020404030301010803" pitchFamily="18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40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צד הספק</a:t>
            </a:r>
            <a:endParaRPr lang="en-US" dirty="0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sz="2400" dirty="0" smtClean="0"/>
              <a:t>לעומת זאת, </a:t>
            </a:r>
            <a:r>
              <a:rPr lang="he-IL" sz="2400" b="1" dirty="0" smtClean="0"/>
              <a:t>מנגנון ההורשה</a:t>
            </a:r>
            <a:r>
              <a:rPr lang="he-IL" sz="2400" dirty="0" smtClean="0"/>
              <a:t> חוסך </a:t>
            </a:r>
            <a:r>
              <a:rPr lang="he-IL" sz="2400" b="1" dirty="0" smtClean="0"/>
              <a:t>שכפול קוד בצד הספק</a:t>
            </a:r>
            <a:endParaRPr lang="he-IL" sz="2400" dirty="0" smtClean="0"/>
          </a:p>
          <a:p>
            <a:pPr eaLnBrk="1" hangingPunct="1"/>
            <a:r>
              <a:rPr lang="he-IL" sz="2400" dirty="0" smtClean="0"/>
              <a:t>ע"י הורשה מקבלת מחלקה את קטע הקוד בירושה במקום לחזור עליו. שני הספקים חולקים אותו הקוד</a:t>
            </a:r>
          </a:p>
          <a:p>
            <a:pPr eaLnBrk="1" hangingPunct="1"/>
            <a:r>
              <a:rPr lang="he-IL" dirty="0" smtClean="0"/>
              <a:t>פתרון אלטרנטיבי הוא להשתמש </a:t>
            </a:r>
          </a:p>
          <a:p>
            <a:pPr eaLnBrk="1" hangingPunct="1">
              <a:buNone/>
            </a:pPr>
            <a:r>
              <a:rPr lang="he-IL" sz="2400" dirty="0" smtClean="0"/>
              <a:t>  במתודות </a:t>
            </a:r>
            <a:r>
              <a:rPr lang="he-IL" sz="2400" dirty="0" err="1" smtClean="0"/>
              <a:t>דיפולטיות</a:t>
            </a:r>
            <a:r>
              <a:rPr lang="he-IL" sz="2400" dirty="0" smtClean="0"/>
              <a:t> במנשק</a:t>
            </a:r>
          </a:p>
          <a:p>
            <a:pPr eaLnBrk="1" hangingPunct="1"/>
            <a:r>
              <a:rPr lang="he-IL" sz="2400" dirty="0" smtClean="0"/>
              <a:t>ננסה לזהות את שכפול הקוד בין 3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מימושי המנשק </a:t>
            </a:r>
            <a:r>
              <a:rPr lang="en-US" sz="2400" dirty="0" err="1" smtClean="0"/>
              <a:t>IPoint</a:t>
            </a:r>
            <a:r>
              <a:rPr lang="he-IL" sz="2400" dirty="0" smtClean="0"/>
              <a:t> ולרכז קטעים	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he-IL" sz="2400" dirty="0" smtClean="0"/>
              <a:t>משותפים אלה במחלקת בסיס</a:t>
            </a:r>
          </a:p>
          <a:p>
            <a:pPr eaLnBrk="1" hangingPunct="1">
              <a:buNone/>
            </a:pPr>
            <a:r>
              <a:rPr lang="he-IL" sz="2400" dirty="0" smtClean="0"/>
              <a:t>  משותפת</a:t>
            </a:r>
            <a:r>
              <a:rPr lang="en-US" sz="2400" dirty="0" smtClean="0"/>
              <a:t> </a:t>
            </a:r>
            <a:r>
              <a:rPr lang="he-IL" sz="2400" dirty="0" smtClean="0"/>
              <a:t> ממנה ירשו שלושת</a:t>
            </a:r>
          </a:p>
          <a:p>
            <a:pPr eaLnBrk="1" hangingPunct="1">
              <a:buNone/>
            </a:pPr>
            <a:r>
              <a:rPr lang="he-IL" dirty="0" smtClean="0"/>
              <a:t> </a:t>
            </a:r>
            <a:r>
              <a:rPr lang="he-IL" sz="2400" dirty="0" smtClean="0"/>
              <a:t> המימושים.</a:t>
            </a:r>
          </a:p>
          <a:p>
            <a:pPr eaLnBrk="1" hangingPunct="1">
              <a:buNone/>
            </a:pPr>
            <a:endParaRPr lang="he-IL" sz="2400" dirty="0" smtClean="0"/>
          </a:p>
          <a:p>
            <a:pPr eaLnBrk="1" hangingPunct="1">
              <a:buNone/>
            </a:pPr>
            <a:endParaRPr lang="en-US" sz="2400" dirty="0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96843BA-0AF8-4D61-9363-22D947962A57}" type="slidenum">
              <a:rPr lang="he-IL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AutoShape 15" descr="30%"/>
          <p:cNvSpPr>
            <a:spLocks noChangeArrowheads="1"/>
          </p:cNvSpPr>
          <p:nvPr/>
        </p:nvSpPr>
        <p:spPr bwMode="auto">
          <a:xfrm>
            <a:off x="1866900" y="3003550"/>
            <a:ext cx="1979613" cy="7207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cxnSp>
        <p:nvCxnSpPr>
          <p:cNvPr id="18439" name="AutoShape 16"/>
          <p:cNvCxnSpPr>
            <a:cxnSpLocks noChangeShapeType="1"/>
            <a:stCxn id="18440" idx="2"/>
          </p:cNvCxnSpPr>
          <p:nvPr/>
        </p:nvCxnSpPr>
        <p:spPr bwMode="auto">
          <a:xfrm>
            <a:off x="2973388" y="3903663"/>
            <a:ext cx="9525" cy="31432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8440" name="AutoShape 17"/>
          <p:cNvSpPr>
            <a:spLocks noChangeArrowheads="1"/>
          </p:cNvSpPr>
          <p:nvPr/>
        </p:nvSpPr>
        <p:spPr bwMode="auto">
          <a:xfrm>
            <a:off x="2865438" y="374808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41" name="AutoShape 18" descr="30%"/>
          <p:cNvSpPr>
            <a:spLocks noChangeArrowheads="1"/>
          </p:cNvSpPr>
          <p:nvPr/>
        </p:nvSpPr>
        <p:spPr bwMode="auto">
          <a:xfrm>
            <a:off x="1939075" y="4192588"/>
            <a:ext cx="1979613" cy="720725"/>
          </a:xfrm>
          <a:prstGeom prst="flowChartProcess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&lt;&lt;abstract&gt;&gt;</a:t>
            </a:r>
          </a:p>
          <a:p>
            <a:pPr algn="ctr"/>
            <a:r>
              <a:rPr lang="en-US" dirty="0" err="1"/>
              <a:t>AbstPoint</a:t>
            </a:r>
            <a:endParaRPr lang="en-US" dirty="0"/>
          </a:p>
        </p:txBody>
      </p:sp>
      <p:sp>
        <p:nvSpPr>
          <p:cNvPr id="18442" name="AutoShape 19" descr="30%"/>
          <p:cNvSpPr>
            <a:spLocks noChangeArrowheads="1"/>
          </p:cNvSpPr>
          <p:nvPr/>
        </p:nvSpPr>
        <p:spPr bwMode="auto">
          <a:xfrm>
            <a:off x="277813" y="5746750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8443" name="AutoShape 20" descr="30%"/>
          <p:cNvSpPr>
            <a:spLocks noChangeArrowheads="1"/>
          </p:cNvSpPr>
          <p:nvPr/>
        </p:nvSpPr>
        <p:spPr bwMode="auto">
          <a:xfrm>
            <a:off x="2365375" y="5746750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8444" name="AutoShape 21"/>
          <p:cNvSpPr>
            <a:spLocks noChangeArrowheads="1"/>
          </p:cNvSpPr>
          <p:nvPr/>
        </p:nvSpPr>
        <p:spPr bwMode="auto">
          <a:xfrm rot="2079250">
            <a:off x="1862138" y="488262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8445" name="AutoShape 22"/>
          <p:cNvCxnSpPr>
            <a:cxnSpLocks noChangeShapeType="1"/>
            <a:stCxn id="18442" idx="0"/>
            <a:endCxn id="18444" idx="2"/>
          </p:cNvCxnSpPr>
          <p:nvPr/>
        </p:nvCxnSpPr>
        <p:spPr bwMode="auto">
          <a:xfrm flipV="1">
            <a:off x="1267619" y="5015715"/>
            <a:ext cx="660945" cy="73103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6" name="AutoShape 23"/>
          <p:cNvCxnSpPr>
            <a:cxnSpLocks noChangeShapeType="1"/>
            <a:stCxn id="18447" idx="2"/>
            <a:endCxn id="18443" idx="0"/>
          </p:cNvCxnSpPr>
          <p:nvPr/>
        </p:nvCxnSpPr>
        <p:spPr bwMode="auto">
          <a:xfrm>
            <a:off x="3122613" y="5059363"/>
            <a:ext cx="261937" cy="6873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7" name="AutoShape 24"/>
          <p:cNvSpPr>
            <a:spLocks noChangeArrowheads="1"/>
          </p:cNvSpPr>
          <p:nvPr/>
        </p:nvSpPr>
        <p:spPr bwMode="auto">
          <a:xfrm>
            <a:off x="3014663" y="49133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8448" name="AutoShape 25"/>
          <p:cNvCxnSpPr>
            <a:cxnSpLocks noChangeShapeType="1"/>
            <a:endCxn id="18450" idx="0"/>
          </p:cNvCxnSpPr>
          <p:nvPr/>
        </p:nvCxnSpPr>
        <p:spPr bwMode="auto">
          <a:xfrm>
            <a:off x="3925888" y="4999038"/>
            <a:ext cx="1553369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9" name="AutoShape 26"/>
          <p:cNvSpPr>
            <a:spLocks noChangeArrowheads="1"/>
          </p:cNvSpPr>
          <p:nvPr/>
        </p:nvSpPr>
        <p:spPr bwMode="auto">
          <a:xfrm rot="-2400000">
            <a:off x="3770313" y="4875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50" name="AutoShape 28" descr="30%"/>
          <p:cNvSpPr>
            <a:spLocks noChangeArrowheads="1"/>
          </p:cNvSpPr>
          <p:nvPr/>
        </p:nvSpPr>
        <p:spPr bwMode="auto">
          <a:xfrm>
            <a:off x="4489450" y="5740400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sp>
        <p:nvSpPr>
          <p:cNvPr id="393245" name="Text Box 29"/>
          <p:cNvSpPr txBox="1">
            <a:spLocks noChangeArrowheads="1"/>
          </p:cNvSpPr>
          <p:nvPr/>
        </p:nvSpPr>
        <p:spPr bwMode="auto">
          <a:xfrm>
            <a:off x="1744663" y="3846513"/>
            <a:ext cx="463550" cy="6413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C0"/>
                </a:solidFill>
                <a:latin typeface="Arial" charset="0"/>
                <a:cs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423253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smtClean="0"/>
              <a:t>מחלקות מופשטות       </a:t>
            </a:r>
            <a:r>
              <a:rPr lang="en-US" dirty="0" smtClean="0"/>
              <a:t>Abstract Classes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4286250" y="1600200"/>
            <a:ext cx="4400550" cy="3170099"/>
          </a:xfr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he-IL" sz="2000" dirty="0" smtClean="0"/>
              <a:t>מחלקה מופשטת מוגדרת ע"י המלה השמורה </a:t>
            </a:r>
            <a:r>
              <a:rPr lang="en-US" sz="2000" b="1" dirty="0" smtClean="0">
                <a:solidFill>
                  <a:srgbClr val="7F004B"/>
                </a:solidFill>
              </a:rPr>
              <a:t>abstract</a:t>
            </a:r>
            <a:endParaRPr lang="he-IL" sz="2000" b="1" dirty="0" smtClean="0">
              <a:solidFill>
                <a:srgbClr val="7F004B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he-IL" sz="2000" dirty="0" smtClean="0"/>
          </a:p>
          <a:p>
            <a:pPr eaLnBrk="1" hangingPunct="1">
              <a:lnSpc>
                <a:spcPct val="80000"/>
              </a:lnSpc>
            </a:pPr>
            <a:r>
              <a:rPr lang="he-IL" sz="2000" dirty="0" smtClean="0"/>
              <a:t>לא ניתן ליצור מופע של מחלקה מופשטת (בדומה למנשק)</a:t>
            </a:r>
          </a:p>
          <a:p>
            <a:pPr eaLnBrk="1" hangingPunct="1">
              <a:lnSpc>
                <a:spcPct val="80000"/>
              </a:lnSpc>
            </a:pPr>
            <a:endParaRPr lang="he-IL" sz="2000" dirty="0" smtClean="0"/>
          </a:p>
          <a:p>
            <a:pPr eaLnBrk="1" hangingPunct="1">
              <a:lnSpc>
                <a:spcPct val="80000"/>
              </a:lnSpc>
            </a:pPr>
            <a:r>
              <a:rPr lang="he-IL" sz="2000" dirty="0" smtClean="0"/>
              <a:t>יכולה לממש מנשק מבלי לממש את כל השירותים המוגדרים בו</a:t>
            </a:r>
          </a:p>
          <a:p>
            <a:pPr eaLnBrk="1" hangingPunct="1">
              <a:lnSpc>
                <a:spcPct val="80000"/>
              </a:lnSpc>
            </a:pPr>
            <a:endParaRPr lang="he-IL" sz="2000" dirty="0" smtClean="0"/>
          </a:p>
          <a:p>
            <a:pPr eaLnBrk="1" hangingPunct="1">
              <a:lnSpc>
                <a:spcPct val="80000"/>
              </a:lnSpc>
            </a:pPr>
            <a:r>
              <a:rPr lang="he-IL" sz="2000" dirty="0" smtClean="0"/>
              <a:t>זהו מנגנון המועיל להימנע משכפול קוד במחלקות יורשות</a:t>
            </a:r>
            <a:endParaRPr lang="en-US" sz="2000" dirty="0" smtClean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4D9E98A5-999D-4C01-ADEA-10FC01712B37}" type="slidenum">
              <a:rPr lang="he-IL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he-IL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" y="1709738"/>
            <a:ext cx="3305175" cy="4114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843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6448</TotalTime>
  <Words>792</Words>
  <Application>Microsoft Office PowerPoint</Application>
  <PresentationFormat>On-screen Show (4:3)</PresentationFormat>
  <Paragraphs>324</Paragraphs>
  <Slides>18</Slides>
  <Notes>14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sw1</vt:lpstr>
      <vt:lpstr>תוכנה 1</vt:lpstr>
      <vt:lpstr>ירושה ממחלקות קיימות</vt:lpstr>
      <vt:lpstr>דריסת שירותים</vt:lpstr>
      <vt:lpstr>שימוש בשירות המקורי מתוך השירות הדורס</vt:lpstr>
      <vt:lpstr>ניראות והורשה</vt:lpstr>
      <vt:lpstr>צד הלקוח</vt:lpstr>
      <vt:lpstr>הממשק IPoint</vt:lpstr>
      <vt:lpstr>צד הספק</vt:lpstr>
      <vt:lpstr>מחלקות מופשטות       Abstract Classes</vt:lpstr>
      <vt:lpstr>מחלקות מופשטות  - דוגמא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Tel-Aviv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ohadbr</dc:creator>
  <cp:lastModifiedBy>shay</cp:lastModifiedBy>
  <cp:revision>1431</cp:revision>
  <dcterms:created xsi:type="dcterms:W3CDTF">2006-10-09T12:27:45Z</dcterms:created>
  <dcterms:modified xsi:type="dcterms:W3CDTF">2018-11-28T13:39:48Z</dcterms:modified>
</cp:coreProperties>
</file>