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theme/themeOverride12.xml" ContentType="application/vnd.openxmlformats-officedocument.themeOverride+xml"/>
  <Override PartName="/ppt/theme/themeOverride30.xml" ContentType="application/vnd.openxmlformats-officedocument.themeOverr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theme/themeOverride17.xml" ContentType="application/vnd.openxmlformats-officedocument.themeOverride+xml"/>
  <Override PartName="/ppt/theme/themeOverride28.xml" ContentType="application/vnd.openxmlformats-officedocument.themeOverride+xml"/>
  <Override PartName="/ppt/theme/themeOverride15.xml" ContentType="application/vnd.openxmlformats-officedocument.themeOverride+xml"/>
  <Override PartName="/ppt/theme/themeOverride24.xml" ContentType="application/vnd.openxmlformats-officedocument.themeOverride+xml"/>
  <Override PartName="/ppt/diagrams/layout1.xml" ContentType="application/vnd.openxmlformats-officedocument.drawingml.diagramLayout+xml"/>
  <Override PartName="/ppt/theme/themeOverride26.xml" ContentType="application/vnd.openxmlformats-officedocument.themeOverride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Override13.xml" ContentType="application/vnd.openxmlformats-officedocument.themeOverride+xml"/>
  <Override PartName="/ppt/theme/themeOverride22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33.xml" ContentType="application/vnd.openxmlformats-officedocument.themeOverr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theme/themeOverride20.xml" ContentType="application/vnd.openxmlformats-officedocument.themeOverride+xml"/>
  <Override PartName="/ppt/diagrams/colors2.xml" ContentType="application/vnd.openxmlformats-officedocument.drawingml.diagramColors+xml"/>
  <Override PartName="/ppt/theme/themeOverride31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theme/themeOverride29.xml" ContentType="application/vnd.openxmlformats-officedocument.themeOverride+xml"/>
  <Override PartName="/ppt/slideLayouts/slideLayout10.xml" ContentType="application/vnd.openxmlformats-officedocument.presentationml.slideLayout+xml"/>
  <Override PartName="/ppt/theme/themeOverride18.xml" ContentType="application/vnd.openxmlformats-officedocument.themeOverride+xml"/>
  <Override PartName="/ppt/theme/themeOverride27.xml" ContentType="application/vnd.openxmlformats-officedocument.themeOverride+xml"/>
  <Override PartName="/ppt/diagrams/layout2.xml" ContentType="application/vnd.openxmlformats-officedocument.drawingml.diagramLayout+xml"/>
  <Override PartName="/ppt/theme/themeOverride16.xml" ContentType="application/vnd.openxmlformats-officedocument.themeOverride+xml"/>
  <Override PartName="/ppt/theme/themeOverride25.xml" ContentType="application/vnd.openxmlformats-officedocument.themeOverr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theme/themeOverride9.xml" ContentType="application/vnd.openxmlformats-officedocument.themeOverride+xml"/>
  <Override PartName="/ppt/theme/themeOverride14.xml" ContentType="application/vnd.openxmlformats-officedocument.themeOverride+xml"/>
  <Override PartName="/ppt/theme/themeOverride23.xml" ContentType="application/vnd.openxmlformats-officedocument.themeOverride+xml"/>
  <Override PartName="/ppt/diagrams/data1.xml" ContentType="application/vnd.openxmlformats-officedocument.drawingml.diagramData+xml"/>
  <Override PartName="/ppt/theme/themeOverride32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theme/themeOverride21.xml" ContentType="application/vnd.openxmlformats-officedocument.themeOverr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Override10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theme/themeOverride3.xml" ContentType="application/vnd.openxmlformats-officedocument.themeOverr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Override19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51"/>
  </p:notesMasterIdLst>
  <p:handoutMasterIdLst>
    <p:handoutMasterId r:id="rId52"/>
  </p:handoutMasterIdLst>
  <p:sldIdLst>
    <p:sldId id="340" r:id="rId2"/>
    <p:sldId id="341" r:id="rId3"/>
    <p:sldId id="342" r:id="rId4"/>
    <p:sldId id="343" r:id="rId5"/>
    <p:sldId id="344" r:id="rId6"/>
    <p:sldId id="345" r:id="rId7"/>
    <p:sldId id="346" r:id="rId8"/>
    <p:sldId id="347" r:id="rId9"/>
    <p:sldId id="348" r:id="rId10"/>
    <p:sldId id="349" r:id="rId11"/>
    <p:sldId id="350" r:id="rId12"/>
    <p:sldId id="351" r:id="rId13"/>
    <p:sldId id="352" r:id="rId14"/>
    <p:sldId id="353" r:id="rId15"/>
    <p:sldId id="354" r:id="rId16"/>
    <p:sldId id="287" r:id="rId17"/>
    <p:sldId id="265" r:id="rId18"/>
    <p:sldId id="328" r:id="rId19"/>
    <p:sldId id="329" r:id="rId20"/>
    <p:sldId id="332" r:id="rId21"/>
    <p:sldId id="302" r:id="rId22"/>
    <p:sldId id="301" r:id="rId23"/>
    <p:sldId id="303" r:id="rId24"/>
    <p:sldId id="307" r:id="rId25"/>
    <p:sldId id="308" r:id="rId26"/>
    <p:sldId id="339" r:id="rId27"/>
    <p:sldId id="309" r:id="rId28"/>
    <p:sldId id="310" r:id="rId29"/>
    <p:sldId id="311" r:id="rId30"/>
    <p:sldId id="312" r:id="rId31"/>
    <p:sldId id="313" r:id="rId32"/>
    <p:sldId id="314" r:id="rId33"/>
    <p:sldId id="325" r:id="rId34"/>
    <p:sldId id="326" r:id="rId35"/>
    <p:sldId id="315" r:id="rId36"/>
    <p:sldId id="316" r:id="rId37"/>
    <p:sldId id="327" r:id="rId38"/>
    <p:sldId id="317" r:id="rId39"/>
    <p:sldId id="318" r:id="rId40"/>
    <p:sldId id="319" r:id="rId41"/>
    <p:sldId id="335" r:id="rId42"/>
    <p:sldId id="336" r:id="rId43"/>
    <p:sldId id="320" r:id="rId44"/>
    <p:sldId id="321" r:id="rId45"/>
    <p:sldId id="322" r:id="rId46"/>
    <p:sldId id="323" r:id="rId47"/>
    <p:sldId id="283" r:id="rId48"/>
    <p:sldId id="337" r:id="rId49"/>
    <p:sldId id="286" r:id="rId50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761" autoAdjust="0"/>
    <p:restoredTop sz="90300" autoAdjust="0"/>
  </p:normalViewPr>
  <p:slideViewPr>
    <p:cSldViewPr snapToGrid="0">
      <p:cViewPr varScale="1">
        <p:scale>
          <a:sx n="105" d="100"/>
          <a:sy n="105" d="100"/>
        </p:scale>
        <p:origin x="-19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-3822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75EA0D-BE9A-4812-991C-02038142E4DE}" type="doc">
      <dgm:prSet loTypeId="urn:microsoft.com/office/officeart/2005/8/layout/pyramid2" loCatId="list" qsTypeId="urn:microsoft.com/office/officeart/2009/2/quickstyle/3d8" qsCatId="3D" csTypeId="urn:microsoft.com/office/officeart/2005/8/colors/colorful5" csCatId="colorful" phldr="1"/>
      <dgm:spPr/>
    </dgm:pt>
    <dgm:pt modelId="{E4489C1D-80BB-41C6-859A-D2924BA80978}">
      <dgm:prSet phldrT="[טקסט]"/>
      <dgm:spPr/>
      <dgm:t>
        <a:bodyPr/>
        <a:lstStyle/>
        <a:p>
          <a:pPr rtl="1"/>
          <a:r>
            <a:rPr lang="he-IL" dirty="0" smtClean="0"/>
            <a:t>מנכ"ל</a:t>
          </a:r>
        </a:p>
      </dgm:t>
    </dgm:pt>
    <dgm:pt modelId="{EADEA318-D832-48BD-BEB7-58DF115366BA}" type="parTrans" cxnId="{F7F0093E-0E7D-46FB-952F-2832A5922069}">
      <dgm:prSet/>
      <dgm:spPr/>
      <dgm:t>
        <a:bodyPr/>
        <a:lstStyle/>
        <a:p>
          <a:pPr rtl="1"/>
          <a:endParaRPr lang="he-IL"/>
        </a:p>
      </dgm:t>
    </dgm:pt>
    <dgm:pt modelId="{79DBAFB8-F850-447A-A6AE-2B9EC62042B4}" type="sibTrans" cxnId="{F7F0093E-0E7D-46FB-952F-2832A5922069}">
      <dgm:prSet/>
      <dgm:spPr/>
      <dgm:t>
        <a:bodyPr/>
        <a:lstStyle/>
        <a:p>
          <a:pPr rtl="1"/>
          <a:endParaRPr lang="he-IL"/>
        </a:p>
      </dgm:t>
    </dgm:pt>
    <dgm:pt modelId="{D22A7071-B482-4789-90A6-9AC3295D78FE}">
      <dgm:prSet phldrT="[טקסט]"/>
      <dgm:spPr/>
      <dgm:t>
        <a:bodyPr/>
        <a:lstStyle/>
        <a:p>
          <a:pPr rtl="1"/>
          <a:r>
            <a:rPr lang="he-IL" dirty="0" smtClean="0"/>
            <a:t>מנהלים</a:t>
          </a:r>
          <a:endParaRPr lang="he-IL" dirty="0"/>
        </a:p>
      </dgm:t>
    </dgm:pt>
    <dgm:pt modelId="{E302684A-6AEF-4AF7-9321-FCFF0E57DCED}" type="parTrans" cxnId="{340CA2BE-88E5-479B-A30D-F28E89FBF6C8}">
      <dgm:prSet/>
      <dgm:spPr/>
      <dgm:t>
        <a:bodyPr/>
        <a:lstStyle/>
        <a:p>
          <a:pPr rtl="1"/>
          <a:endParaRPr lang="he-IL"/>
        </a:p>
      </dgm:t>
    </dgm:pt>
    <dgm:pt modelId="{840EC279-FD6B-49E4-8CDC-D0CE12A4C230}" type="sibTrans" cxnId="{340CA2BE-88E5-479B-A30D-F28E89FBF6C8}">
      <dgm:prSet/>
      <dgm:spPr/>
      <dgm:t>
        <a:bodyPr/>
        <a:lstStyle/>
        <a:p>
          <a:pPr rtl="1"/>
          <a:endParaRPr lang="he-IL"/>
        </a:p>
      </dgm:t>
    </dgm:pt>
    <dgm:pt modelId="{10B88C38-2C47-40FB-816A-4653D7099FBA}">
      <dgm:prSet phldrT="[טקסט]"/>
      <dgm:spPr/>
      <dgm:t>
        <a:bodyPr/>
        <a:lstStyle/>
        <a:p>
          <a:pPr rtl="1"/>
          <a:r>
            <a:rPr lang="he-IL" dirty="0" smtClean="0"/>
            <a:t>תכניתנים\בודקי תוכנה</a:t>
          </a:r>
          <a:endParaRPr lang="he-IL" dirty="0"/>
        </a:p>
      </dgm:t>
    </dgm:pt>
    <dgm:pt modelId="{955D5936-0524-4DA4-8A34-C9BFE2A0E26B}" type="parTrans" cxnId="{8D5F30FE-9ECB-4483-ADC4-E2E397477D04}">
      <dgm:prSet/>
      <dgm:spPr/>
      <dgm:t>
        <a:bodyPr/>
        <a:lstStyle/>
        <a:p>
          <a:pPr rtl="1"/>
          <a:endParaRPr lang="he-IL"/>
        </a:p>
      </dgm:t>
    </dgm:pt>
    <dgm:pt modelId="{CDB0F00F-57CB-4DA1-B7BD-5D3409636719}" type="sibTrans" cxnId="{8D5F30FE-9ECB-4483-ADC4-E2E397477D04}">
      <dgm:prSet/>
      <dgm:spPr/>
      <dgm:t>
        <a:bodyPr/>
        <a:lstStyle/>
        <a:p>
          <a:pPr rtl="1"/>
          <a:endParaRPr lang="he-IL"/>
        </a:p>
      </dgm:t>
    </dgm:pt>
    <dgm:pt modelId="{EB8C1F0C-524D-4132-905B-430A14BA99A0}" type="pres">
      <dgm:prSet presAssocID="{2575EA0D-BE9A-4812-991C-02038142E4DE}" presName="compositeShape" presStyleCnt="0">
        <dgm:presLayoutVars>
          <dgm:dir/>
          <dgm:resizeHandles/>
        </dgm:presLayoutVars>
      </dgm:prSet>
      <dgm:spPr/>
    </dgm:pt>
    <dgm:pt modelId="{EEF4B27A-4525-4331-B2EF-79057727A6E9}" type="pres">
      <dgm:prSet presAssocID="{2575EA0D-BE9A-4812-991C-02038142E4DE}" presName="pyramid" presStyleLbl="node1" presStyleIdx="0" presStyleCnt="1" custLinFactNeighborX="-25401" custLinFactNeighborY="-78164"/>
      <dgm:spPr/>
    </dgm:pt>
    <dgm:pt modelId="{B4C5F78A-3325-471B-9DE3-17E2AA1496F3}" type="pres">
      <dgm:prSet presAssocID="{2575EA0D-BE9A-4812-991C-02038142E4DE}" presName="theList" presStyleCnt="0"/>
      <dgm:spPr/>
    </dgm:pt>
    <dgm:pt modelId="{E35430B0-6792-4E8C-9137-C49652AF6EE8}" type="pres">
      <dgm:prSet presAssocID="{E4489C1D-80BB-41C6-859A-D2924BA80978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36DD7EB-9B2A-4425-94BA-0B2B5AF331CE}" type="pres">
      <dgm:prSet presAssocID="{E4489C1D-80BB-41C6-859A-D2924BA80978}" presName="aSpace" presStyleCnt="0"/>
      <dgm:spPr/>
    </dgm:pt>
    <dgm:pt modelId="{A01C82A5-54BD-4B7F-969A-CDD15A2D0D36}" type="pres">
      <dgm:prSet presAssocID="{D22A7071-B482-4789-90A6-9AC3295D78FE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C3AE52-B763-477E-AB84-70F5353946E6}" type="pres">
      <dgm:prSet presAssocID="{D22A7071-B482-4789-90A6-9AC3295D78FE}" presName="aSpace" presStyleCnt="0"/>
      <dgm:spPr/>
    </dgm:pt>
    <dgm:pt modelId="{309B1D9D-8D85-4E73-9FD1-22129A887D82}" type="pres">
      <dgm:prSet presAssocID="{10B88C38-2C47-40FB-816A-4653D7099FBA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7B62243-CBC9-43E1-B123-DA25B3BEBE57}" type="pres">
      <dgm:prSet presAssocID="{10B88C38-2C47-40FB-816A-4653D7099FBA}" presName="aSpace" presStyleCnt="0"/>
      <dgm:spPr/>
    </dgm:pt>
  </dgm:ptLst>
  <dgm:cxnLst>
    <dgm:cxn modelId="{8D5F30FE-9ECB-4483-ADC4-E2E397477D04}" srcId="{2575EA0D-BE9A-4812-991C-02038142E4DE}" destId="{10B88C38-2C47-40FB-816A-4653D7099FBA}" srcOrd="2" destOrd="0" parTransId="{955D5936-0524-4DA4-8A34-C9BFE2A0E26B}" sibTransId="{CDB0F00F-57CB-4DA1-B7BD-5D3409636719}"/>
    <dgm:cxn modelId="{00B2B3E6-4745-4146-A39B-7AA4D08126C5}" type="presOf" srcId="{D22A7071-B482-4789-90A6-9AC3295D78FE}" destId="{A01C82A5-54BD-4B7F-969A-CDD15A2D0D36}" srcOrd="0" destOrd="0" presId="urn:microsoft.com/office/officeart/2005/8/layout/pyramid2"/>
    <dgm:cxn modelId="{340CA2BE-88E5-479B-A30D-F28E89FBF6C8}" srcId="{2575EA0D-BE9A-4812-991C-02038142E4DE}" destId="{D22A7071-B482-4789-90A6-9AC3295D78FE}" srcOrd="1" destOrd="0" parTransId="{E302684A-6AEF-4AF7-9321-FCFF0E57DCED}" sibTransId="{840EC279-FD6B-49E4-8CDC-D0CE12A4C230}"/>
    <dgm:cxn modelId="{0899D02C-B08E-49CF-8B53-1558103C1E65}" type="presOf" srcId="{10B88C38-2C47-40FB-816A-4653D7099FBA}" destId="{309B1D9D-8D85-4E73-9FD1-22129A887D82}" srcOrd="0" destOrd="0" presId="urn:microsoft.com/office/officeart/2005/8/layout/pyramid2"/>
    <dgm:cxn modelId="{80C003C8-6405-403E-A650-DDF4F7A3C88C}" type="presOf" srcId="{2575EA0D-BE9A-4812-991C-02038142E4DE}" destId="{EB8C1F0C-524D-4132-905B-430A14BA99A0}" srcOrd="0" destOrd="0" presId="urn:microsoft.com/office/officeart/2005/8/layout/pyramid2"/>
    <dgm:cxn modelId="{E7F73995-B759-4638-AC88-7B45AD8F4A80}" type="presOf" srcId="{E4489C1D-80BB-41C6-859A-D2924BA80978}" destId="{E35430B0-6792-4E8C-9137-C49652AF6EE8}" srcOrd="0" destOrd="0" presId="urn:microsoft.com/office/officeart/2005/8/layout/pyramid2"/>
    <dgm:cxn modelId="{F7F0093E-0E7D-46FB-952F-2832A5922069}" srcId="{2575EA0D-BE9A-4812-991C-02038142E4DE}" destId="{E4489C1D-80BB-41C6-859A-D2924BA80978}" srcOrd="0" destOrd="0" parTransId="{EADEA318-D832-48BD-BEB7-58DF115366BA}" sibTransId="{79DBAFB8-F850-447A-A6AE-2B9EC62042B4}"/>
    <dgm:cxn modelId="{5CDF3FE3-4704-4F0A-BDBF-DC520030B589}" type="presParOf" srcId="{EB8C1F0C-524D-4132-905B-430A14BA99A0}" destId="{EEF4B27A-4525-4331-B2EF-79057727A6E9}" srcOrd="0" destOrd="0" presId="urn:microsoft.com/office/officeart/2005/8/layout/pyramid2"/>
    <dgm:cxn modelId="{6007F450-A589-4BE2-874F-0EBFADBCB711}" type="presParOf" srcId="{EB8C1F0C-524D-4132-905B-430A14BA99A0}" destId="{B4C5F78A-3325-471B-9DE3-17E2AA1496F3}" srcOrd="1" destOrd="0" presId="urn:microsoft.com/office/officeart/2005/8/layout/pyramid2"/>
    <dgm:cxn modelId="{16952815-9B70-4999-82B3-A1C2AE6B0910}" type="presParOf" srcId="{B4C5F78A-3325-471B-9DE3-17E2AA1496F3}" destId="{E35430B0-6792-4E8C-9137-C49652AF6EE8}" srcOrd="0" destOrd="0" presId="urn:microsoft.com/office/officeart/2005/8/layout/pyramid2"/>
    <dgm:cxn modelId="{5545D85E-E81B-42DB-885A-0E8925F78AFB}" type="presParOf" srcId="{B4C5F78A-3325-471B-9DE3-17E2AA1496F3}" destId="{E36DD7EB-9B2A-4425-94BA-0B2B5AF331CE}" srcOrd="1" destOrd="0" presId="urn:microsoft.com/office/officeart/2005/8/layout/pyramid2"/>
    <dgm:cxn modelId="{5D84E952-0F02-4514-B035-31938BE55249}" type="presParOf" srcId="{B4C5F78A-3325-471B-9DE3-17E2AA1496F3}" destId="{A01C82A5-54BD-4B7F-969A-CDD15A2D0D36}" srcOrd="2" destOrd="0" presId="urn:microsoft.com/office/officeart/2005/8/layout/pyramid2"/>
    <dgm:cxn modelId="{02696C3E-CC6F-452B-9F71-17F934BBDEEA}" type="presParOf" srcId="{B4C5F78A-3325-471B-9DE3-17E2AA1496F3}" destId="{12C3AE52-B763-477E-AB84-70F5353946E6}" srcOrd="3" destOrd="0" presId="urn:microsoft.com/office/officeart/2005/8/layout/pyramid2"/>
    <dgm:cxn modelId="{BD85D45C-714D-4C3B-94B0-C2E46BC8CFFE}" type="presParOf" srcId="{B4C5F78A-3325-471B-9DE3-17E2AA1496F3}" destId="{309B1D9D-8D85-4E73-9FD1-22129A887D82}" srcOrd="4" destOrd="0" presId="urn:microsoft.com/office/officeart/2005/8/layout/pyramid2"/>
    <dgm:cxn modelId="{8FE647E6-491C-41FD-B816-871BC9C76F34}" type="presParOf" srcId="{B4C5F78A-3325-471B-9DE3-17E2AA1496F3}" destId="{D7B62243-CBC9-43E1-B123-DA25B3BEBE57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75EA0D-BE9A-4812-991C-02038142E4DE}" type="doc">
      <dgm:prSet loTypeId="urn:microsoft.com/office/officeart/2005/8/layout/pyramid2" loCatId="list" qsTypeId="urn:microsoft.com/office/officeart/2009/2/quickstyle/3d8" qsCatId="3D" csTypeId="urn:microsoft.com/office/officeart/2005/8/colors/colorful5" csCatId="colorful" phldr="1"/>
      <dgm:spPr/>
    </dgm:pt>
    <dgm:pt modelId="{E4489C1D-80BB-41C6-859A-D2924BA80978}">
      <dgm:prSet phldrT="[טקסט]"/>
      <dgm:spPr/>
      <dgm:t>
        <a:bodyPr/>
        <a:lstStyle/>
        <a:p>
          <a:pPr rtl="1"/>
          <a:r>
            <a:rPr lang="he-IL" dirty="0" smtClean="0"/>
            <a:t>מנכ"ל</a:t>
          </a:r>
        </a:p>
      </dgm:t>
    </dgm:pt>
    <dgm:pt modelId="{EADEA318-D832-48BD-BEB7-58DF115366BA}" type="parTrans" cxnId="{F7F0093E-0E7D-46FB-952F-2832A5922069}">
      <dgm:prSet/>
      <dgm:spPr/>
      <dgm:t>
        <a:bodyPr/>
        <a:lstStyle/>
        <a:p>
          <a:pPr rtl="1"/>
          <a:endParaRPr lang="he-IL"/>
        </a:p>
      </dgm:t>
    </dgm:pt>
    <dgm:pt modelId="{79DBAFB8-F850-447A-A6AE-2B9EC62042B4}" type="sibTrans" cxnId="{F7F0093E-0E7D-46FB-952F-2832A5922069}">
      <dgm:prSet/>
      <dgm:spPr/>
      <dgm:t>
        <a:bodyPr/>
        <a:lstStyle/>
        <a:p>
          <a:pPr rtl="1"/>
          <a:endParaRPr lang="he-IL"/>
        </a:p>
      </dgm:t>
    </dgm:pt>
    <dgm:pt modelId="{D22A7071-B482-4789-90A6-9AC3295D78FE}">
      <dgm:prSet phldrT="[טקסט]"/>
      <dgm:spPr/>
      <dgm:t>
        <a:bodyPr/>
        <a:lstStyle/>
        <a:p>
          <a:pPr rtl="1"/>
          <a:r>
            <a:rPr lang="he-IL" dirty="0" smtClean="0"/>
            <a:t>מנהלים</a:t>
          </a:r>
          <a:endParaRPr lang="he-IL" dirty="0"/>
        </a:p>
      </dgm:t>
    </dgm:pt>
    <dgm:pt modelId="{E302684A-6AEF-4AF7-9321-FCFF0E57DCED}" type="parTrans" cxnId="{340CA2BE-88E5-479B-A30D-F28E89FBF6C8}">
      <dgm:prSet/>
      <dgm:spPr/>
      <dgm:t>
        <a:bodyPr/>
        <a:lstStyle/>
        <a:p>
          <a:pPr rtl="1"/>
          <a:endParaRPr lang="he-IL"/>
        </a:p>
      </dgm:t>
    </dgm:pt>
    <dgm:pt modelId="{840EC279-FD6B-49E4-8CDC-D0CE12A4C230}" type="sibTrans" cxnId="{340CA2BE-88E5-479B-A30D-F28E89FBF6C8}">
      <dgm:prSet/>
      <dgm:spPr/>
      <dgm:t>
        <a:bodyPr/>
        <a:lstStyle/>
        <a:p>
          <a:pPr rtl="1"/>
          <a:endParaRPr lang="he-IL"/>
        </a:p>
      </dgm:t>
    </dgm:pt>
    <dgm:pt modelId="{10B88C38-2C47-40FB-816A-4653D7099FBA}">
      <dgm:prSet phldrT="[טקסט]"/>
      <dgm:spPr/>
      <dgm:t>
        <a:bodyPr/>
        <a:lstStyle/>
        <a:p>
          <a:pPr rtl="1"/>
          <a:r>
            <a:rPr lang="he-IL" dirty="0" smtClean="0"/>
            <a:t>תכניתנים\בודקי תוכנה</a:t>
          </a:r>
          <a:endParaRPr lang="he-IL" dirty="0"/>
        </a:p>
      </dgm:t>
    </dgm:pt>
    <dgm:pt modelId="{955D5936-0524-4DA4-8A34-C9BFE2A0E26B}" type="parTrans" cxnId="{8D5F30FE-9ECB-4483-ADC4-E2E397477D04}">
      <dgm:prSet/>
      <dgm:spPr/>
      <dgm:t>
        <a:bodyPr/>
        <a:lstStyle/>
        <a:p>
          <a:pPr rtl="1"/>
          <a:endParaRPr lang="he-IL"/>
        </a:p>
      </dgm:t>
    </dgm:pt>
    <dgm:pt modelId="{CDB0F00F-57CB-4DA1-B7BD-5D3409636719}" type="sibTrans" cxnId="{8D5F30FE-9ECB-4483-ADC4-E2E397477D04}">
      <dgm:prSet/>
      <dgm:spPr/>
      <dgm:t>
        <a:bodyPr/>
        <a:lstStyle/>
        <a:p>
          <a:pPr rtl="1"/>
          <a:endParaRPr lang="he-IL"/>
        </a:p>
      </dgm:t>
    </dgm:pt>
    <dgm:pt modelId="{EB8C1F0C-524D-4132-905B-430A14BA99A0}" type="pres">
      <dgm:prSet presAssocID="{2575EA0D-BE9A-4812-991C-02038142E4DE}" presName="compositeShape" presStyleCnt="0">
        <dgm:presLayoutVars>
          <dgm:dir/>
          <dgm:resizeHandles/>
        </dgm:presLayoutVars>
      </dgm:prSet>
      <dgm:spPr/>
    </dgm:pt>
    <dgm:pt modelId="{EEF4B27A-4525-4331-B2EF-79057727A6E9}" type="pres">
      <dgm:prSet presAssocID="{2575EA0D-BE9A-4812-991C-02038142E4DE}" presName="pyramid" presStyleLbl="node1" presStyleIdx="0" presStyleCnt="1" custLinFactNeighborX="-25401" custLinFactNeighborY="-78164"/>
      <dgm:spPr/>
    </dgm:pt>
    <dgm:pt modelId="{B4C5F78A-3325-471B-9DE3-17E2AA1496F3}" type="pres">
      <dgm:prSet presAssocID="{2575EA0D-BE9A-4812-991C-02038142E4DE}" presName="theList" presStyleCnt="0"/>
      <dgm:spPr/>
    </dgm:pt>
    <dgm:pt modelId="{E35430B0-6792-4E8C-9137-C49652AF6EE8}" type="pres">
      <dgm:prSet presAssocID="{E4489C1D-80BB-41C6-859A-D2924BA80978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36DD7EB-9B2A-4425-94BA-0B2B5AF331CE}" type="pres">
      <dgm:prSet presAssocID="{E4489C1D-80BB-41C6-859A-D2924BA80978}" presName="aSpace" presStyleCnt="0"/>
      <dgm:spPr/>
    </dgm:pt>
    <dgm:pt modelId="{A01C82A5-54BD-4B7F-969A-CDD15A2D0D36}" type="pres">
      <dgm:prSet presAssocID="{D22A7071-B482-4789-90A6-9AC3295D78FE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C3AE52-B763-477E-AB84-70F5353946E6}" type="pres">
      <dgm:prSet presAssocID="{D22A7071-B482-4789-90A6-9AC3295D78FE}" presName="aSpace" presStyleCnt="0"/>
      <dgm:spPr/>
    </dgm:pt>
    <dgm:pt modelId="{309B1D9D-8D85-4E73-9FD1-22129A887D82}" type="pres">
      <dgm:prSet presAssocID="{10B88C38-2C47-40FB-816A-4653D7099FBA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7B62243-CBC9-43E1-B123-DA25B3BEBE57}" type="pres">
      <dgm:prSet presAssocID="{10B88C38-2C47-40FB-816A-4653D7099FBA}" presName="aSpace" presStyleCnt="0"/>
      <dgm:spPr/>
    </dgm:pt>
  </dgm:ptLst>
  <dgm:cxnLst>
    <dgm:cxn modelId="{8D5F30FE-9ECB-4483-ADC4-E2E397477D04}" srcId="{2575EA0D-BE9A-4812-991C-02038142E4DE}" destId="{10B88C38-2C47-40FB-816A-4653D7099FBA}" srcOrd="2" destOrd="0" parTransId="{955D5936-0524-4DA4-8A34-C9BFE2A0E26B}" sibTransId="{CDB0F00F-57CB-4DA1-B7BD-5D3409636719}"/>
    <dgm:cxn modelId="{340CA2BE-88E5-479B-A30D-F28E89FBF6C8}" srcId="{2575EA0D-BE9A-4812-991C-02038142E4DE}" destId="{D22A7071-B482-4789-90A6-9AC3295D78FE}" srcOrd="1" destOrd="0" parTransId="{E302684A-6AEF-4AF7-9321-FCFF0E57DCED}" sibTransId="{840EC279-FD6B-49E4-8CDC-D0CE12A4C230}"/>
    <dgm:cxn modelId="{3DBE24DE-8BEF-4D5A-8A49-0A83CF37DD78}" type="presOf" srcId="{10B88C38-2C47-40FB-816A-4653D7099FBA}" destId="{309B1D9D-8D85-4E73-9FD1-22129A887D82}" srcOrd="0" destOrd="0" presId="urn:microsoft.com/office/officeart/2005/8/layout/pyramid2"/>
    <dgm:cxn modelId="{A1068796-2F44-48A9-936B-92C009FBFCA1}" type="presOf" srcId="{E4489C1D-80BB-41C6-859A-D2924BA80978}" destId="{E35430B0-6792-4E8C-9137-C49652AF6EE8}" srcOrd="0" destOrd="0" presId="urn:microsoft.com/office/officeart/2005/8/layout/pyramid2"/>
    <dgm:cxn modelId="{22FC4CD2-9AFB-4464-8009-B4C5E315DB3C}" type="presOf" srcId="{D22A7071-B482-4789-90A6-9AC3295D78FE}" destId="{A01C82A5-54BD-4B7F-969A-CDD15A2D0D36}" srcOrd="0" destOrd="0" presId="urn:microsoft.com/office/officeart/2005/8/layout/pyramid2"/>
    <dgm:cxn modelId="{F084B7F0-C2F2-4D6D-BD1D-408BA57B40AF}" type="presOf" srcId="{2575EA0D-BE9A-4812-991C-02038142E4DE}" destId="{EB8C1F0C-524D-4132-905B-430A14BA99A0}" srcOrd="0" destOrd="0" presId="urn:microsoft.com/office/officeart/2005/8/layout/pyramid2"/>
    <dgm:cxn modelId="{F7F0093E-0E7D-46FB-952F-2832A5922069}" srcId="{2575EA0D-BE9A-4812-991C-02038142E4DE}" destId="{E4489C1D-80BB-41C6-859A-D2924BA80978}" srcOrd="0" destOrd="0" parTransId="{EADEA318-D832-48BD-BEB7-58DF115366BA}" sibTransId="{79DBAFB8-F850-447A-A6AE-2B9EC62042B4}"/>
    <dgm:cxn modelId="{9367C2E4-FA77-4676-8BB7-3F13CE454AD5}" type="presParOf" srcId="{EB8C1F0C-524D-4132-905B-430A14BA99A0}" destId="{EEF4B27A-4525-4331-B2EF-79057727A6E9}" srcOrd="0" destOrd="0" presId="urn:microsoft.com/office/officeart/2005/8/layout/pyramid2"/>
    <dgm:cxn modelId="{7B4B19AD-A2F6-4E07-8CB3-EFC049953929}" type="presParOf" srcId="{EB8C1F0C-524D-4132-905B-430A14BA99A0}" destId="{B4C5F78A-3325-471B-9DE3-17E2AA1496F3}" srcOrd="1" destOrd="0" presId="urn:microsoft.com/office/officeart/2005/8/layout/pyramid2"/>
    <dgm:cxn modelId="{B4650AE6-F256-476C-99BA-6B95A8F70CDC}" type="presParOf" srcId="{B4C5F78A-3325-471B-9DE3-17E2AA1496F3}" destId="{E35430B0-6792-4E8C-9137-C49652AF6EE8}" srcOrd="0" destOrd="0" presId="urn:microsoft.com/office/officeart/2005/8/layout/pyramid2"/>
    <dgm:cxn modelId="{30E098EA-47E9-4125-AAFA-3BE958DC4DEB}" type="presParOf" srcId="{B4C5F78A-3325-471B-9DE3-17E2AA1496F3}" destId="{E36DD7EB-9B2A-4425-94BA-0B2B5AF331CE}" srcOrd="1" destOrd="0" presId="urn:microsoft.com/office/officeart/2005/8/layout/pyramid2"/>
    <dgm:cxn modelId="{44A1DA74-CE71-4CEB-891A-DE0FF8AFE0DD}" type="presParOf" srcId="{B4C5F78A-3325-471B-9DE3-17E2AA1496F3}" destId="{A01C82A5-54BD-4B7F-969A-CDD15A2D0D36}" srcOrd="2" destOrd="0" presId="urn:microsoft.com/office/officeart/2005/8/layout/pyramid2"/>
    <dgm:cxn modelId="{C4071C68-C035-4A32-B5FC-235FB462E75C}" type="presParOf" srcId="{B4C5F78A-3325-471B-9DE3-17E2AA1496F3}" destId="{12C3AE52-B763-477E-AB84-70F5353946E6}" srcOrd="3" destOrd="0" presId="urn:microsoft.com/office/officeart/2005/8/layout/pyramid2"/>
    <dgm:cxn modelId="{190C4C67-3912-4426-8560-52B3DD86932F}" type="presParOf" srcId="{B4C5F78A-3325-471B-9DE3-17E2AA1496F3}" destId="{309B1D9D-8D85-4E73-9FD1-22129A887D82}" srcOrd="4" destOrd="0" presId="urn:microsoft.com/office/officeart/2005/8/layout/pyramid2"/>
    <dgm:cxn modelId="{59FB3100-B2E3-45A2-B964-F8697928DA56}" type="presParOf" srcId="{B4C5F78A-3325-471B-9DE3-17E2AA1496F3}" destId="{D7B62243-CBC9-43E1-B123-DA25B3BEBE57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EF4B27A-4525-4331-B2EF-79057727A6E9}">
      <dsp:nvSpPr>
        <dsp:cNvPr id="0" name=""/>
        <dsp:cNvSpPr/>
      </dsp:nvSpPr>
      <dsp:spPr>
        <a:xfrm>
          <a:off x="0" y="0"/>
          <a:ext cx="2824088" cy="2824088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5430B0-6792-4E8C-9137-C49652AF6EE8}">
      <dsp:nvSpPr>
        <dsp:cNvPr id="0" name=""/>
        <dsp:cNvSpPr/>
      </dsp:nvSpPr>
      <dsp:spPr>
        <a:xfrm>
          <a:off x="1642145" y="283925"/>
          <a:ext cx="1835657" cy="6685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700" kern="1200" dirty="0" smtClean="0"/>
            <a:t>מנכ"ל</a:t>
          </a:r>
        </a:p>
      </dsp:txBody>
      <dsp:txXfrm>
        <a:off x="1642145" y="283925"/>
        <a:ext cx="1835657" cy="668514"/>
      </dsp:txXfrm>
    </dsp:sp>
    <dsp:sp modelId="{A01C82A5-54BD-4B7F-969A-CDD15A2D0D36}">
      <dsp:nvSpPr>
        <dsp:cNvPr id="0" name=""/>
        <dsp:cNvSpPr/>
      </dsp:nvSpPr>
      <dsp:spPr>
        <a:xfrm>
          <a:off x="1642145" y="1036004"/>
          <a:ext cx="1835657" cy="6685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700" kern="1200" dirty="0" smtClean="0"/>
            <a:t>מנהלים</a:t>
          </a:r>
          <a:endParaRPr lang="he-IL" sz="1700" kern="1200" dirty="0"/>
        </a:p>
      </dsp:txBody>
      <dsp:txXfrm>
        <a:off x="1642145" y="1036004"/>
        <a:ext cx="1835657" cy="668514"/>
      </dsp:txXfrm>
    </dsp:sp>
    <dsp:sp modelId="{309B1D9D-8D85-4E73-9FD1-22129A887D82}">
      <dsp:nvSpPr>
        <dsp:cNvPr id="0" name=""/>
        <dsp:cNvSpPr/>
      </dsp:nvSpPr>
      <dsp:spPr>
        <a:xfrm>
          <a:off x="1642145" y="1788083"/>
          <a:ext cx="1835657" cy="6685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700" kern="1200" dirty="0" smtClean="0"/>
            <a:t>תכניתנים\בודקי תוכנה</a:t>
          </a:r>
          <a:endParaRPr lang="he-IL" sz="1700" kern="1200" dirty="0"/>
        </a:p>
      </dsp:txBody>
      <dsp:txXfrm>
        <a:off x="1642145" y="1788083"/>
        <a:ext cx="1835657" cy="66851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EF4B27A-4525-4331-B2EF-79057727A6E9}">
      <dsp:nvSpPr>
        <dsp:cNvPr id="0" name=""/>
        <dsp:cNvSpPr/>
      </dsp:nvSpPr>
      <dsp:spPr>
        <a:xfrm>
          <a:off x="0" y="0"/>
          <a:ext cx="2824088" cy="2824088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5430B0-6792-4E8C-9137-C49652AF6EE8}">
      <dsp:nvSpPr>
        <dsp:cNvPr id="0" name=""/>
        <dsp:cNvSpPr/>
      </dsp:nvSpPr>
      <dsp:spPr>
        <a:xfrm>
          <a:off x="1642145" y="283925"/>
          <a:ext cx="1835657" cy="6685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700" kern="1200" dirty="0" smtClean="0"/>
            <a:t>מנכ"ל</a:t>
          </a:r>
        </a:p>
      </dsp:txBody>
      <dsp:txXfrm>
        <a:off x="1642145" y="283925"/>
        <a:ext cx="1835657" cy="668514"/>
      </dsp:txXfrm>
    </dsp:sp>
    <dsp:sp modelId="{A01C82A5-54BD-4B7F-969A-CDD15A2D0D36}">
      <dsp:nvSpPr>
        <dsp:cNvPr id="0" name=""/>
        <dsp:cNvSpPr/>
      </dsp:nvSpPr>
      <dsp:spPr>
        <a:xfrm>
          <a:off x="1642145" y="1036004"/>
          <a:ext cx="1835657" cy="6685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700" kern="1200" dirty="0" smtClean="0"/>
            <a:t>מנהלים</a:t>
          </a:r>
          <a:endParaRPr lang="he-IL" sz="1700" kern="1200" dirty="0"/>
        </a:p>
      </dsp:txBody>
      <dsp:txXfrm>
        <a:off x="1642145" y="1036004"/>
        <a:ext cx="1835657" cy="668514"/>
      </dsp:txXfrm>
    </dsp:sp>
    <dsp:sp modelId="{309B1D9D-8D85-4E73-9FD1-22129A887D82}">
      <dsp:nvSpPr>
        <dsp:cNvPr id="0" name=""/>
        <dsp:cNvSpPr/>
      </dsp:nvSpPr>
      <dsp:spPr>
        <a:xfrm>
          <a:off x="1642145" y="1788083"/>
          <a:ext cx="1835657" cy="6685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700" kern="1200" dirty="0" smtClean="0"/>
            <a:t>תכניתנים\בודקי תוכנה</a:t>
          </a:r>
          <a:endParaRPr lang="he-IL" sz="1700" kern="1200" dirty="0"/>
        </a:p>
      </dsp:txBody>
      <dsp:txXfrm>
        <a:off x="1642145" y="1788083"/>
        <a:ext cx="1835657" cy="6685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C33FD34-3308-44EE-99C1-30635FA6054F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78B6394-52D4-4164-8D75-0EB289AD30F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1881772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smtClean="0"/>
              <a:t>אם לא מוסיפים את הבנאי</a:t>
            </a:r>
            <a:r>
              <a:rPr lang="he-IL" baseline="0" smtClean="0"/>
              <a:t> הזה, יהיה רק בנאי דיפולטי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הצבע האדום הוא בגלל ש </a:t>
            </a:r>
            <a:r>
              <a:rPr lang="en-US" dirty="0" err="1" smtClean="0"/>
              <a:t>e.printStackTrace</a:t>
            </a:r>
            <a:r>
              <a:rPr lang="he-IL" dirty="0" smtClean="0"/>
              <a:t> מדפיס ל </a:t>
            </a:r>
            <a:r>
              <a:rPr lang="en-US" dirty="0" smtClean="0"/>
              <a:t>system.err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הצבע האדום הוא בגלל ש </a:t>
            </a:r>
            <a:r>
              <a:rPr lang="en-US" dirty="0" err="1" smtClean="0"/>
              <a:t>e.printStackTrace</a:t>
            </a:r>
            <a:r>
              <a:rPr lang="he-IL" dirty="0" smtClean="0"/>
              <a:t> מדפיס ל </a:t>
            </a:r>
            <a:r>
              <a:rPr lang="en-US" dirty="0" smtClean="0"/>
              <a:t>system.err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 smtClean="0"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277676-F6B1-43EA-A6A8-2D2ABB787F36}" type="slidenum">
              <a:rPr lang="he-IL" smtClean="0"/>
              <a:pPr>
                <a:defRPr/>
              </a:pPr>
              <a:t>16</a:t>
            </a:fld>
            <a:endParaRPr lang="he-I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47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241241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285135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616144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284406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546730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723380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704852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59330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425979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590036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073387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dirty="0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44592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1" eaLnBrk="1" latinLnBrk="0" hangingPunct="1">
        <a:spcBef>
          <a:spcPct val="0"/>
        </a:spcBef>
        <a:buNone/>
        <a:defRPr sz="4000" kern="1200" spc="-100" baseline="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חריגים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נממש שירות המחשב ממוצע הרמוני על אוסף של מספרים.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640080" y="2788920"/>
            <a:ext cx="7397496" cy="2930033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marL="182880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public static double </a:t>
            </a:r>
            <a:r>
              <a:rPr lang="en-US" sz="1400" b="1" dirty="0" err="1" smtClean="0">
                <a:latin typeface="Consolas" pitchFamily="49" charset="0"/>
                <a:cs typeface="Consolas" pitchFamily="49" charset="0"/>
              </a:rPr>
              <a:t>harmonicMean</a:t>
            </a:r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(Collection&lt;Integer&gt; numbers){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if (</a:t>
            </a:r>
            <a:r>
              <a:rPr lang="en-US" sz="1400" b="1" dirty="0" err="1">
                <a:latin typeface="Consolas" pitchFamily="49" charset="0"/>
                <a:cs typeface="Consolas" pitchFamily="49" charset="0"/>
              </a:rPr>
              <a:t>numbers.isEmpty</a:t>
            </a:r>
            <a:r>
              <a:rPr lang="en-US" sz="1400" b="1" dirty="0">
                <a:latin typeface="Consolas" pitchFamily="49" charset="0"/>
                <a:cs typeface="Consolas" pitchFamily="49" charset="0"/>
              </a:rPr>
              <a:t>()){</a:t>
            </a:r>
          </a:p>
          <a:p>
            <a:pPr marL="1097280" lvl="2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return 0;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double denominator = 0;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14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 : numbers){</a:t>
            </a:r>
          </a:p>
          <a:p>
            <a:pPr marL="1097280" lvl="2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denominator += 1.0/</a:t>
            </a:r>
            <a:r>
              <a:rPr lang="en-US" sz="1400" b="1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}</a:t>
            </a:r>
            <a:endParaRPr lang="he-IL" sz="1400" b="1" dirty="0" smtClean="0">
              <a:latin typeface="Consolas" pitchFamily="49" charset="0"/>
              <a:cs typeface="Consolas" pitchFamily="49" charset="0"/>
            </a:endParaRP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return </a:t>
            </a:r>
            <a:r>
              <a:rPr lang="en-US" sz="1400" b="1" dirty="0" err="1" smtClean="0">
                <a:latin typeface="Consolas" pitchFamily="49" charset="0"/>
                <a:cs typeface="Consolas" pitchFamily="49" charset="0"/>
              </a:rPr>
              <a:t>numbers.size</a:t>
            </a:r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()/ denominator;</a:t>
            </a:r>
          </a:p>
          <a:p>
            <a:pPr marL="182880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he-IL" sz="1400" b="1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182880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he-IL" sz="1600" b="1" dirty="0" smtClean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91116" y="2042160"/>
            <a:ext cx="21812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ounded Rectangle 8"/>
          <p:cNvSpPr/>
          <p:nvPr/>
        </p:nvSpPr>
        <p:spPr>
          <a:xfrm>
            <a:off x="4014216" y="5558828"/>
            <a:ext cx="4462272" cy="918172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</a:rPr>
              <a:t>שאלה: ממוצע הרמוני מוגדר רק על מספרים חיוביים. מה נעשה אם נקבל מספר אי-חיובי ברשימה?</a:t>
            </a:r>
            <a:endParaRPr lang="he-I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חריגים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מה נרצה לעשות במידה והמפה שלי מכילה </a:t>
            </a:r>
            <a:r>
              <a:rPr lang="en-US" dirty="0" smtClean="0"/>
              <a:t>null</a:t>
            </a:r>
            <a:r>
              <a:rPr lang="he-IL" dirty="0" smtClean="0"/>
              <a:t>?</a:t>
            </a:r>
          </a:p>
          <a:p>
            <a:pPr lvl="1"/>
            <a:r>
              <a:rPr lang="he-IL" dirty="0" smtClean="0"/>
              <a:t>יכול להיות שנרצה להתייחס לזה כמו לרשימה ריקה (שזה למעשה הטיפול שקיים כרגע בקוד).</a:t>
            </a:r>
          </a:p>
          <a:p>
            <a:pPr lvl="1"/>
            <a:r>
              <a:rPr lang="he-IL" dirty="0" smtClean="0"/>
              <a:t>יכול להיות שנרצה להדפיס הודעה למשתמש: המפה מכילה </a:t>
            </a:r>
            <a:r>
              <a:rPr lang="en-US" dirty="0" smtClean="0"/>
              <a:t>null</a:t>
            </a:r>
            <a:r>
              <a:rPr lang="he-IL" dirty="0" smtClean="0"/>
              <a:t>, אולי קרתה שגיאה בטעינת הקובץ?</a:t>
            </a:r>
          </a:p>
          <a:p>
            <a:pPr lvl="1"/>
            <a:r>
              <a:rPr lang="he-IL" dirty="0" smtClean="0"/>
              <a:t>יכול להיות שנרצה לזרוק את השגיאה ולהטיל את הטיפול על מי שמשתמש ב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printMeansByFiles</a:t>
            </a:r>
            <a:endParaRPr lang="he-IL" dirty="0" smtClean="0">
              <a:latin typeface="Consolas" pitchFamily="49" charset="0"/>
              <a:cs typeface="Consolas" pitchFamily="49" charset="0"/>
            </a:endParaRPr>
          </a:p>
          <a:p>
            <a:r>
              <a:rPr lang="he-IL" dirty="0" smtClean="0">
                <a:latin typeface="Consolas" pitchFamily="49" charset="0"/>
              </a:rPr>
              <a:t>אם נרצה להתייחס למקרה של מפה המכילה </a:t>
            </a:r>
            <a:r>
              <a:rPr lang="en-US" dirty="0" smtClean="0">
                <a:latin typeface="Consolas" pitchFamily="49" charset="0"/>
              </a:rPr>
              <a:t>null</a:t>
            </a:r>
            <a:r>
              <a:rPr lang="he-IL" dirty="0" smtClean="0">
                <a:latin typeface="Consolas" pitchFamily="49" charset="0"/>
              </a:rPr>
              <a:t> באופן שונה ממפה המכילה מספר לא חיובי, עלינו לדעת להבדיל בין החריגים.</a:t>
            </a:r>
          </a:p>
          <a:p>
            <a:pPr lvl="1"/>
            <a:r>
              <a:rPr lang="he-IL" dirty="0" smtClean="0"/>
              <a:t>הצעה: נוסיף בלוק </a:t>
            </a:r>
            <a:r>
              <a:rPr lang="en-US" dirty="0" smtClean="0"/>
              <a:t>except</a:t>
            </a:r>
            <a:r>
              <a:rPr lang="he-IL" dirty="0" smtClean="0"/>
              <a:t> עבור </a:t>
            </a:r>
            <a:r>
              <a:rPr lang="en-US" dirty="0" err="1" smtClean="0"/>
              <a:t>NullPointerException</a:t>
            </a:r>
            <a:endParaRPr lang="he-IL" dirty="0" smtClean="0"/>
          </a:p>
          <a:p>
            <a:pPr lvl="2"/>
            <a:r>
              <a:rPr lang="he-IL" dirty="0" smtClean="0"/>
              <a:t>ומה אם יש עוד שגיאות שיכולות להיזרק?</a:t>
            </a:r>
          </a:p>
          <a:p>
            <a:pPr marL="274320" lvl="1" indent="0">
              <a:buNone/>
            </a:pPr>
            <a:endParaRPr lang="he-I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10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יצירת טיפוס חריג חדש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11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637032" y="2250906"/>
            <a:ext cx="6876288" cy="1149179"/>
          </a:xfrm>
          <a:prstGeom prst="rect">
            <a:avLst/>
          </a:prstGeom>
          <a:noFill/>
          <a:ln w="25400">
            <a:solidFill>
              <a:srgbClr val="FFC000"/>
            </a:solidFill>
          </a:ln>
        </p:spPr>
        <p:txBody>
          <a:bodyPr wrap="square" rtlCol="1">
            <a:noAutofit/>
          </a:bodyPr>
          <a:lstStyle/>
          <a:p>
            <a:pPr algn="l" rtl="0"/>
            <a:endParaRPr lang="en-US" sz="500" b="1" dirty="0" smtClean="0"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class 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 extends Exception{</a:t>
            </a:r>
          </a:p>
          <a:p>
            <a:pPr lvl="1" algn="l" rtl="0"/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public 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(String message) {</a:t>
            </a:r>
          </a:p>
          <a:p>
            <a:pPr lvl="2" algn="l" rtl="0"/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super("Harmonic Mean calculation error! " + message);</a:t>
            </a:r>
          </a:p>
          <a:p>
            <a:pPr lvl="1" algn="l" rtl="0"/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}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he-IL" sz="1300" b="1" dirty="0" smtClean="0">
                <a:latin typeface="Consolas" pitchFamily="49" charset="0"/>
                <a:cs typeface="Consolas" pitchFamily="49" charset="0"/>
              </a:rPr>
              <a:t>{</a:t>
            </a:r>
          </a:p>
        </p:txBody>
      </p:sp>
      <p:sp>
        <p:nvSpPr>
          <p:cNvPr id="7" name="Rectangle 6"/>
          <p:cNvSpPr/>
          <p:nvPr/>
        </p:nvSpPr>
        <p:spPr>
          <a:xfrm>
            <a:off x="2583180" y="2324058"/>
            <a:ext cx="1691640" cy="256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 smtClean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429000" y="3017520"/>
            <a:ext cx="1060704" cy="1078992"/>
          </a:xfrm>
          <a:prstGeom prst="straightConnector1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" name="Rounded Rectangle 9"/>
          <p:cNvSpPr/>
          <p:nvPr/>
        </p:nvSpPr>
        <p:spPr>
          <a:xfrm>
            <a:off x="6458712" y="1524000"/>
            <a:ext cx="2322576" cy="534966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 smtClean="0">
                <a:solidFill>
                  <a:schemeClr val="tx1"/>
                </a:solidFill>
              </a:rPr>
              <a:t>ירושה מ </a:t>
            </a:r>
            <a:r>
              <a:rPr lang="en-US" sz="1600" dirty="0" smtClean="0">
                <a:solidFill>
                  <a:schemeClr val="tx1"/>
                </a:solidFill>
              </a:rPr>
              <a:t>Exception</a:t>
            </a:r>
            <a:endParaRPr lang="he-IL" sz="1600" dirty="0" smtClean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37716" y="2761488"/>
            <a:ext cx="4917948" cy="256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 smtClean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633472" y="4096512"/>
            <a:ext cx="4291584" cy="768096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 smtClean="0">
                <a:solidFill>
                  <a:schemeClr val="tx1"/>
                </a:solidFill>
              </a:rPr>
              <a:t>קריאה לבנאי של מחלקת האב – קריאה זו תמיד תהיה הפקודה הראשונה של הבנאי</a:t>
            </a:r>
          </a:p>
        </p:txBody>
      </p:sp>
      <p:cxnSp>
        <p:nvCxnSpPr>
          <p:cNvPr id="14" name="Straight Arrow Connector 13"/>
          <p:cNvCxnSpPr>
            <a:stCxn id="7" idx="3"/>
            <a:endCxn id="10" idx="1"/>
          </p:cNvCxnSpPr>
          <p:nvPr/>
        </p:nvCxnSpPr>
        <p:spPr>
          <a:xfrm flipV="1">
            <a:off x="4274820" y="1791483"/>
            <a:ext cx="2183892" cy="660591"/>
          </a:xfrm>
          <a:prstGeom prst="straightConnector1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שימוש בטיפוס החריג החדש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12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438912" y="2302478"/>
            <a:ext cx="8138160" cy="3484031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marL="182880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sz="1400" b="1" dirty="0" smtClean="0">
              <a:latin typeface="Consolas" pitchFamily="49" charset="0"/>
              <a:cs typeface="Consolas" pitchFamily="49" charset="0"/>
            </a:endParaRPr>
          </a:p>
          <a:p>
            <a:pPr marL="182880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public static double 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harmonicMean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(Collection&lt;Integer&gt; numbers) throws 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if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numbers.isEmpty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()){</a:t>
            </a:r>
          </a:p>
          <a:p>
            <a:pPr marL="1097280" lvl="2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return 0;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double denominator = 0;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 : numbers){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		 if (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 &lt;= 0){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			throw new 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("wrong value in list: " + 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		 }</a:t>
            </a:r>
          </a:p>
          <a:p>
            <a:pPr marL="1097280" lvl="2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denominator+ = 1.0/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}</a:t>
            </a:r>
            <a:endParaRPr lang="he-IL" sz="1300" b="1" dirty="0" smtClean="0">
              <a:latin typeface="Consolas" pitchFamily="49" charset="0"/>
              <a:cs typeface="Consolas" pitchFamily="49" charset="0"/>
            </a:endParaRP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return 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numbers.size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()/denominator;</a:t>
            </a:r>
          </a:p>
          <a:p>
            <a:pPr marL="182880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he-IL" sz="1300" b="1" dirty="0" smtClean="0">
                <a:latin typeface="Consolas" pitchFamily="49" charset="0"/>
                <a:cs typeface="Consolas" pitchFamily="49" charset="0"/>
              </a:rPr>
              <a:t>{</a:t>
            </a:r>
            <a:endParaRPr lang="en-US" sz="1300" b="1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39712" y="2585942"/>
            <a:ext cx="1371600" cy="237744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 smtClean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37249" y="4252105"/>
            <a:ext cx="3931920" cy="237744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שימוש בטיפוס החריג החדש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13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" y="2498847"/>
            <a:ext cx="8101584" cy="1732782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(Map&lt;String,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 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…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catch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e){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("cannot calculate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for file " + 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…</a:t>
            </a:r>
          </a:p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443856" y="2975239"/>
            <a:ext cx="1299344" cy="237744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 smtClean="0">
              <a:solidFill>
                <a:schemeClr val="tx1"/>
              </a:solidFill>
            </a:endParaRPr>
          </a:p>
        </p:txBody>
      </p:sp>
      <p:sp>
        <p:nvSpPr>
          <p:cNvPr id="12" name="Cloud Callout 11"/>
          <p:cNvSpPr/>
          <p:nvPr/>
        </p:nvSpPr>
        <p:spPr>
          <a:xfrm>
            <a:off x="3767328" y="4983480"/>
            <a:ext cx="4078224" cy="1493520"/>
          </a:xfrm>
          <a:prstGeom prst="cloudCallout">
            <a:avLst>
              <a:gd name="adj1" fmla="val -65188"/>
              <a:gd name="adj2" fmla="val -172593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</a:rPr>
              <a:t>הבלוק הזה יטפל רק בשגיאה שזרקנו מתוך </a:t>
            </a:r>
            <a:r>
              <a:rPr lang="en-US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harmonicMean</a:t>
            </a:r>
            <a:r>
              <a:rPr lang="he-IL" dirty="0">
                <a:solidFill>
                  <a:schemeClr val="tx1"/>
                </a:solidFill>
              </a:rPr>
              <a:t>, </a:t>
            </a:r>
            <a:r>
              <a:rPr lang="he-IL" dirty="0" smtClean="0">
                <a:solidFill>
                  <a:schemeClr val="tx1"/>
                </a:solidFill>
              </a:rPr>
              <a:t>חריגים אחרים יזרקו הלאה.</a:t>
            </a:r>
            <a:endParaRPr lang="he-I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561" y="5338715"/>
            <a:ext cx="5116651" cy="1067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שימוש בשגיאות – פורמט הודעת השגיאה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pPr marL="0" indent="0">
              <a:buNone/>
            </a:pPr>
            <a:r>
              <a:rPr lang="he-IL" dirty="0" smtClean="0"/>
              <a:t> </a:t>
            </a:r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  <a:p>
            <a:r>
              <a:rPr lang="he-IL" sz="2000" dirty="0" smtClean="0"/>
              <a:t>עבור תוכנית זו נקבל את הפלט: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14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567069" y="1600200"/>
            <a:ext cx="8101584" cy="3273204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(Map&lt;String,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 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…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catch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e){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("cannot calculate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for file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());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lvl="2" indent="-182880" algn="l" rtl="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e.printStackTrace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he-IL" sz="1300" b="1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main(String[]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){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Map&lt;String, Collection&lt;Integer&gt;&gt; files = new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LinkedHashMap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&lt;&gt;();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("file2",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(1,2,-4));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("file3",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(15,17,30));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(files);</a:t>
            </a:r>
          </a:p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7" name="Rectangle 6"/>
          <p:cNvSpPr/>
          <p:nvPr/>
        </p:nvSpPr>
        <p:spPr>
          <a:xfrm>
            <a:off x="1327791" y="2675781"/>
            <a:ext cx="1911096" cy="201168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4263" y="4436405"/>
            <a:ext cx="39338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שימוש בשגיאות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הדפסת פורמט שגיאה מצומצם יותר:</a:t>
            </a:r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en-US" sz="1100" dirty="0" smtClean="0"/>
          </a:p>
          <a:p>
            <a:r>
              <a:rPr lang="he-IL" dirty="0" smtClean="0"/>
              <a:t>פלט התוכנית יהיה:</a:t>
            </a:r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pPr>
              <a:buNone/>
            </a:pPr>
            <a:endParaRPr lang="he-I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15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585216" y="2075688"/>
            <a:ext cx="8101584" cy="1732782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(Map&lt;String,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 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…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catch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e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){</a:t>
            </a:r>
            <a:endParaRPr lang="he-IL" sz="1300" b="1" dirty="0" smtClean="0">
              <a:latin typeface="Consolas" pitchFamily="49" charset="0"/>
              <a:cs typeface="Consolas" pitchFamily="49" charset="0"/>
            </a:endParaRPr>
          </a:p>
          <a:p>
            <a:pPr lvl="2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("cannot calculate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for file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());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lvl="2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e.getMessage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he-IL" sz="1300" b="1" dirty="0">
                <a:latin typeface="Consolas" pitchFamily="49" charset="0"/>
                <a:cs typeface="Consolas" pitchFamily="49" charset="0"/>
              </a:rPr>
              <a:t>{</a:t>
            </a:r>
          </a:p>
        </p:txBody>
      </p:sp>
      <p:sp>
        <p:nvSpPr>
          <p:cNvPr id="7" name="Rectangle 6"/>
          <p:cNvSpPr/>
          <p:nvPr/>
        </p:nvSpPr>
        <p:spPr>
          <a:xfrm>
            <a:off x="1336835" y="3039520"/>
            <a:ext cx="3218688" cy="274048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 smtClean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5216" y="5327821"/>
            <a:ext cx="6876288" cy="1149179"/>
          </a:xfrm>
          <a:prstGeom prst="rect">
            <a:avLst/>
          </a:prstGeom>
          <a:noFill/>
          <a:ln w="25400">
            <a:solidFill>
              <a:srgbClr val="FFC000"/>
            </a:solidFill>
          </a:ln>
        </p:spPr>
        <p:txBody>
          <a:bodyPr wrap="square" rtlCol="1">
            <a:noAutofit/>
          </a:bodyPr>
          <a:lstStyle/>
          <a:p>
            <a:pPr algn="l" rtl="0"/>
            <a:endParaRPr lang="en-US" sz="500" b="1" dirty="0" smtClean="0"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class 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 extends Exception{</a:t>
            </a:r>
          </a:p>
          <a:p>
            <a:pPr lvl="1" algn="l" rtl="0"/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public 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(String message) {</a:t>
            </a:r>
          </a:p>
          <a:p>
            <a:pPr lvl="2" algn="l" rtl="0"/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super("Harmonic Mean calculation error! " + message);</a:t>
            </a:r>
          </a:p>
          <a:p>
            <a:pPr lvl="1" algn="l" rtl="0"/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1" name="Right Brace 10"/>
          <p:cNvSpPr/>
          <p:nvPr/>
        </p:nvSpPr>
        <p:spPr>
          <a:xfrm rot="5400000">
            <a:off x="3482149" y="3850508"/>
            <a:ext cx="256032" cy="1723263"/>
          </a:xfrm>
          <a:prstGeom prst="rightBrace">
            <a:avLst/>
          </a:prstGeom>
          <a:ln w="254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Right Brace 11"/>
          <p:cNvSpPr/>
          <p:nvPr/>
        </p:nvSpPr>
        <p:spPr>
          <a:xfrm rot="5400000">
            <a:off x="5807390" y="5725100"/>
            <a:ext cx="256036" cy="766192"/>
          </a:xfrm>
          <a:prstGeom prst="rightBrace">
            <a:avLst/>
          </a:prstGeom>
          <a:ln w="254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Right Brace 12"/>
          <p:cNvSpPr/>
          <p:nvPr/>
        </p:nvSpPr>
        <p:spPr>
          <a:xfrm rot="5400000">
            <a:off x="1551049" y="3647313"/>
            <a:ext cx="231650" cy="2163317"/>
          </a:xfrm>
          <a:prstGeom prst="rightBrace">
            <a:avLst/>
          </a:prstGeom>
          <a:ln w="254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Right Brace 13"/>
          <p:cNvSpPr/>
          <p:nvPr/>
        </p:nvSpPr>
        <p:spPr>
          <a:xfrm rot="5400000">
            <a:off x="3485386" y="4701547"/>
            <a:ext cx="231652" cy="2837687"/>
          </a:xfrm>
          <a:prstGeom prst="rightBrace">
            <a:avLst/>
          </a:prstGeom>
          <a:ln w="254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itle 5"/>
          <p:cNvSpPr>
            <a:spLocks noGrp="1"/>
          </p:cNvSpPr>
          <p:nvPr>
            <p:ph type="ctrTitle"/>
          </p:nvPr>
        </p:nvSpPr>
        <p:spPr>
          <a:xfrm>
            <a:off x="971600" y="692696"/>
            <a:ext cx="7776864" cy="2808312"/>
          </a:xfrm>
        </p:spPr>
        <p:txBody>
          <a:bodyPr/>
          <a:lstStyle/>
          <a:p>
            <a:pPr algn="r"/>
            <a:r>
              <a:rPr lang="he-IL" dirty="0" smtClean="0"/>
              <a:t>תוכנה 1</a:t>
            </a:r>
            <a:endParaRPr lang="en-US" dirty="0" smtClean="0"/>
          </a:p>
        </p:txBody>
      </p:sp>
      <p:sp>
        <p:nvSpPr>
          <p:cNvPr id="4099" name="Subtitle 6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6640" cy="1752600"/>
          </a:xfrm>
        </p:spPr>
        <p:txBody>
          <a:bodyPr>
            <a:normAutofit/>
          </a:bodyPr>
          <a:lstStyle/>
          <a:p>
            <a:pPr algn="r"/>
            <a:r>
              <a:rPr lang="he-IL" sz="3600" dirty="0" smtClean="0"/>
              <a:t>תרגול </a:t>
            </a:r>
            <a:r>
              <a:rPr lang="he-IL" sz="3600" smtClean="0"/>
              <a:t>מספר 9: </a:t>
            </a:r>
            <a:endParaRPr lang="he-IL" sz="3600" dirty="0" smtClean="0"/>
          </a:p>
          <a:p>
            <a:pPr algn="r"/>
            <a:r>
              <a:rPr lang="he-IL" sz="3600" dirty="0" smtClean="0"/>
              <a:t>תרגיל – חברת הייטק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098" name="Slide Number Placeholder 15"/>
          <p:cNvSpPr>
            <a:spLocks noGrp="1"/>
          </p:cNvSpPr>
          <p:nvPr>
            <p:ph type="sldNum" sz="quarter" idx="12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C938A1B2-F162-47BA-9E71-66810C7086F1}" type="slidenum">
              <a:rPr lang="ar-SA" smtClean="0"/>
              <a:pPr/>
              <a:t>16</a:t>
            </a:fld>
            <a:endParaRPr lang="he-IL" smtClean="0"/>
          </a:p>
        </p:txBody>
      </p:sp>
      <p:sp>
        <p:nvSpPr>
          <p:cNvPr id="4100" name="Slide Number Placeholder 4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8C188D9-8350-4BC3-AF06-CC146D7396C0}" type="slidenum">
              <a:rPr lang="ar-SA" sz="1000">
                <a:solidFill>
                  <a:srgbClr val="CCCCCC"/>
                </a:solidFill>
              </a:rPr>
              <a:pPr algn="r"/>
              <a:t>16</a:t>
            </a:fld>
            <a:endParaRPr lang="he-IL" sz="1000">
              <a:solidFill>
                <a:srgbClr val="CCCCCC"/>
              </a:solidFill>
            </a:endParaRP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1250950" y="5557838"/>
            <a:ext cx="6858000" cy="1600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he-IL" sz="1600" b="1" dirty="0"/>
              <a:t>בית הספר למדעי המחשב</a:t>
            </a:r>
            <a:endParaRPr lang="he-IL" dirty="0"/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he-IL" sz="1600" b="1" dirty="0"/>
              <a:t>אוניברסיטת תל אביב</a:t>
            </a:r>
          </a:p>
        </p:txBody>
      </p:sp>
    </p:spTree>
    <p:extLst>
      <p:ext uri="{BB962C8B-B14F-4D97-AF65-F5344CB8AC3E}">
        <p14:creationId xmlns:p14="http://schemas.microsoft.com/office/powerpoint/2010/main" xmlns="" val="32491612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חברת </a:t>
            </a:r>
            <a:r>
              <a:rPr lang="he-IL" dirty="0" err="1" smtClean="0"/>
              <a:t>הייטק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800" dirty="0" smtClean="0"/>
              <a:t>בתרגיל זה נתרגל מספר נושאים אותם למדנו בשיעורים האחרונים:</a:t>
            </a:r>
          </a:p>
          <a:p>
            <a:pPr lvl="1"/>
            <a:r>
              <a:rPr lang="he-IL" sz="2400" dirty="0" smtClean="0"/>
              <a:t>עיצוב ובניית מודל המורכב ממחלקות לתיאור סביבה מסוימת</a:t>
            </a:r>
          </a:p>
          <a:p>
            <a:pPr lvl="1"/>
            <a:r>
              <a:rPr lang="he-IL" sz="2400" dirty="0" smtClean="0"/>
              <a:t>מנשקים, מחלקות מופשטות וירושה</a:t>
            </a:r>
          </a:p>
          <a:p>
            <a:pPr lvl="1"/>
            <a:r>
              <a:rPr lang="he-IL" sz="2400" dirty="0" smtClean="0"/>
              <a:t>אוספים</a:t>
            </a:r>
          </a:p>
          <a:p>
            <a:r>
              <a:rPr lang="he-IL" sz="2800" dirty="0" smtClean="0"/>
              <a:t>במסגרת התרגיל נכתוב תכנית לחישוב שכר בחברת הייטק המורכבת ממספר סוגים של עובדים.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5098628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he-IL" sz="3600" dirty="0" smtClean="0">
                <a:cs typeface="+mn-cs"/>
              </a:rPr>
              <a:t>עצבו מחלקות לייצוג עובדים בחברה על פי המפרט הבא:</a:t>
            </a:r>
            <a:endParaRPr lang="he-IL" sz="3600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בחברת הייטק מצליחה ישנם 3 סוגי עובדים:  </a:t>
            </a:r>
            <a:endParaRPr lang="en-US" dirty="0" smtClean="0"/>
          </a:p>
          <a:p>
            <a:pPr lvl="1"/>
            <a:r>
              <a:rPr lang="he-IL" dirty="0" smtClean="0"/>
              <a:t>תוכניתנים</a:t>
            </a:r>
            <a:endParaRPr lang="en-US" dirty="0" smtClean="0"/>
          </a:p>
          <a:p>
            <a:pPr lvl="1"/>
            <a:r>
              <a:rPr lang="he-IL" dirty="0" smtClean="0"/>
              <a:t>בודקי תוכנה </a:t>
            </a:r>
            <a:endParaRPr lang="en-US" dirty="0" smtClean="0"/>
          </a:p>
          <a:p>
            <a:pPr lvl="1"/>
            <a:r>
              <a:rPr lang="he-IL" dirty="0" smtClean="0"/>
              <a:t>מנהלים.</a:t>
            </a:r>
          </a:p>
          <a:p>
            <a:r>
              <a:rPr lang="he-IL" dirty="0" smtClean="0"/>
              <a:t>לכל עובד יש: </a:t>
            </a:r>
          </a:p>
          <a:p>
            <a:pPr lvl="1"/>
            <a:r>
              <a:rPr lang="he-IL" dirty="0" smtClean="0"/>
              <a:t>שם </a:t>
            </a:r>
          </a:p>
          <a:p>
            <a:pPr lvl="1"/>
            <a:r>
              <a:rPr lang="he-IL" dirty="0" smtClean="0"/>
              <a:t>מזהה מספרי </a:t>
            </a:r>
          </a:p>
          <a:p>
            <a:pPr lvl="1"/>
            <a:r>
              <a:rPr lang="he-IL" dirty="0" smtClean="0"/>
              <a:t>בוס (מסוג מנהל).</a:t>
            </a:r>
          </a:p>
          <a:p>
            <a:r>
              <a:rPr lang="he-IL" dirty="0" smtClean="0"/>
              <a:t>כל עובד מקבל משכורת.</a:t>
            </a:r>
          </a:p>
          <a:p>
            <a:r>
              <a:rPr lang="he-IL" dirty="0" smtClean="0"/>
              <a:t>לכל מנהל יש רשימה של עובדים אותם הוא מנהל.</a:t>
            </a:r>
          </a:p>
          <a:p>
            <a:r>
              <a:rPr lang="he-IL" dirty="0" smtClean="0"/>
              <a:t>לכל תוכניתן יש שפת תכנות מועדפת (מתוך רשימה אפשרית)</a:t>
            </a:r>
          </a:p>
          <a:p>
            <a:pPr marL="0" indent="0">
              <a:buNone/>
            </a:pPr>
            <a:endParaRPr lang="he-IL" dirty="0" smtClean="0"/>
          </a:p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18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005874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3600" dirty="0" smtClean="0">
                <a:cs typeface="+mn-cs"/>
              </a:rPr>
              <a:t>המשך המפרט:</a:t>
            </a:r>
            <a:endParaRPr lang="he-IL" sz="3600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שכר:</a:t>
            </a:r>
          </a:p>
          <a:p>
            <a:pPr lvl="1"/>
            <a:r>
              <a:rPr lang="he-IL" dirty="0" smtClean="0"/>
              <a:t>תוכניתנים ובודקי תוכנה מקבלים שכר בסיס אישי</a:t>
            </a:r>
          </a:p>
          <a:p>
            <a:pPr lvl="1"/>
            <a:r>
              <a:rPr lang="he-IL" dirty="0" smtClean="0"/>
              <a:t>בודקי תוכנה מקבלים גם בונוס על כל באג שמצאו השבוע (בונוס קבוע לכל הבודקים).</a:t>
            </a:r>
          </a:p>
          <a:p>
            <a:pPr lvl="1"/>
            <a:r>
              <a:rPr lang="he-IL" dirty="0" smtClean="0"/>
              <a:t>מנהל מקבל שכר אשר נקבע כמספר העובדים שהוא מנהל ישירות * פקטור אישי.</a:t>
            </a:r>
          </a:p>
          <a:p>
            <a:pPr marL="0" indent="0">
              <a:buNone/>
            </a:pPr>
            <a:endParaRPr lang="he-IL" dirty="0" smtClean="0"/>
          </a:p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19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005874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חריגים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אופציה ראשונה:</a:t>
            </a:r>
          </a:p>
          <a:p>
            <a:pPr lvl="1"/>
            <a:r>
              <a:rPr lang="he-IL" dirty="0" smtClean="0"/>
              <a:t>נקבל החלטה בתוך השירות, למשל:</a:t>
            </a:r>
          </a:p>
          <a:p>
            <a:pPr lvl="2"/>
            <a:r>
              <a:rPr lang="he-IL" dirty="0" smtClean="0"/>
              <a:t>נתעלם מהמספרים האי-חיוביים ונחשב ממוצע הרמוני על שאר המספרים.</a:t>
            </a:r>
          </a:p>
          <a:p>
            <a:pPr lvl="2"/>
            <a:r>
              <a:rPr lang="he-IL" dirty="0" smtClean="0"/>
              <a:t>נחזיר 0 או מספר ברירת מחדל אחר</a:t>
            </a:r>
          </a:p>
          <a:p>
            <a:pPr lvl="1"/>
            <a:r>
              <a:rPr lang="he-IL" dirty="0" smtClean="0"/>
              <a:t>חסרונות – המשתמש לא ידע שמשהו לא תקין, אם היה יודע, אולי היה מעדיף דרך אחרת לטיפול.</a:t>
            </a:r>
          </a:p>
          <a:p>
            <a:r>
              <a:rPr lang="he-IL" dirty="0" smtClean="0"/>
              <a:t>אופציה </a:t>
            </a:r>
            <a:r>
              <a:rPr lang="he-IL" dirty="0" err="1" smtClean="0"/>
              <a:t>שניה</a:t>
            </a:r>
            <a:r>
              <a:rPr lang="he-IL" dirty="0" smtClean="0"/>
              <a:t>: </a:t>
            </a:r>
          </a:p>
          <a:p>
            <a:pPr lvl="1"/>
            <a:r>
              <a:rPr lang="he-IL" dirty="0" smtClean="0"/>
              <a:t>שימוש בחריגים.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he-IL" dirty="0" smtClean="0"/>
              <a:t>נתחיל?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20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20688"/>
            <a:ext cx="8841432" cy="51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מה ידוע עד כה?</a:t>
            </a:r>
            <a:endParaRPr lang="en-US" dirty="0"/>
          </a:p>
        </p:txBody>
      </p:sp>
      <p:sp>
        <p:nvSpPr>
          <p:cNvPr id="4" name="מציין מיקום תוכן 2"/>
          <p:cNvSpPr>
            <a:spLocks noGrp="1"/>
          </p:cNvSpPr>
          <p:nvPr>
            <p:ph idx="1"/>
          </p:nvPr>
        </p:nvSpPr>
        <p:spPr>
          <a:xfrm>
            <a:off x="3059832" y="4005064"/>
            <a:ext cx="5842992" cy="2687960"/>
          </a:xfrm>
        </p:spPr>
        <p:txBody>
          <a:bodyPr>
            <a:normAutofit fontScale="85000" lnSpcReduction="20000"/>
          </a:bodyPr>
          <a:lstStyle/>
          <a:p>
            <a:r>
              <a:rPr lang="he-IL" dirty="0" smtClean="0"/>
              <a:t>3 סוגי עובדים:  </a:t>
            </a:r>
            <a:endParaRPr lang="en-US" dirty="0" smtClean="0"/>
          </a:p>
          <a:p>
            <a:pPr lvl="1"/>
            <a:r>
              <a:rPr lang="he-IL" dirty="0" smtClean="0"/>
              <a:t>תוכניתנים</a:t>
            </a:r>
            <a:endParaRPr lang="en-US" dirty="0" smtClean="0"/>
          </a:p>
          <a:p>
            <a:pPr lvl="1"/>
            <a:r>
              <a:rPr lang="he-IL" dirty="0" smtClean="0"/>
              <a:t>בודקי תוכנה </a:t>
            </a:r>
            <a:endParaRPr lang="en-US" dirty="0" smtClean="0"/>
          </a:p>
          <a:p>
            <a:pPr lvl="1"/>
            <a:r>
              <a:rPr lang="he-IL" dirty="0" smtClean="0"/>
              <a:t>מנהלים.</a:t>
            </a:r>
          </a:p>
          <a:p>
            <a:r>
              <a:rPr lang="he-IL" dirty="0" smtClean="0"/>
              <a:t>לכל עובד יש שם, מזהה מספרי ובוס (מסוג מנהל).</a:t>
            </a:r>
          </a:p>
          <a:p>
            <a:r>
              <a:rPr lang="he-IL" dirty="0" smtClean="0"/>
              <a:t>כל עובד מקבל משכורת.</a:t>
            </a:r>
          </a:p>
          <a:p>
            <a:r>
              <a:rPr lang="he-IL" dirty="0" smtClean="0"/>
              <a:t>לכל מנהל יש רשימה של עובדים אותם הוא מנהל.</a:t>
            </a:r>
          </a:p>
          <a:p>
            <a:r>
              <a:rPr lang="he-IL" dirty="0" smtClean="0"/>
              <a:t>לכל תוכניתן יש שפת תכנות מועדפת (מתוך רשימה אפשרית)</a:t>
            </a:r>
          </a:p>
          <a:p>
            <a:pPr marL="0" indent="0">
              <a:buNone/>
            </a:pPr>
            <a:endParaRPr lang="he-IL" dirty="0" smtClean="0"/>
          </a:p>
          <a:p>
            <a:endParaRPr lang="he-IL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21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3600" dirty="0" smtClean="0">
                <a:cs typeface="+mn-cs"/>
              </a:rPr>
              <a:t>המשך המפרט:</a:t>
            </a:r>
            <a:endParaRPr lang="he-IL" sz="3600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שכר:</a:t>
            </a:r>
          </a:p>
          <a:p>
            <a:pPr lvl="1"/>
            <a:r>
              <a:rPr lang="he-IL" dirty="0" smtClean="0"/>
              <a:t>תוכניתנים ובודקי תוכנה מקבלים שכר בסיס אישי</a:t>
            </a:r>
          </a:p>
          <a:p>
            <a:pPr lvl="1"/>
            <a:r>
              <a:rPr lang="he-IL" dirty="0" smtClean="0"/>
              <a:t>בודקי תוכנה מקבלים גם בונוס על כל באג שמצאו השבוע (בונוס קבוע לכל הבודקים).</a:t>
            </a:r>
          </a:p>
          <a:p>
            <a:pPr lvl="1"/>
            <a:r>
              <a:rPr lang="he-IL" dirty="0" smtClean="0"/>
              <a:t>מנהל מקבל שכר אשר נקבע כמספר העובדים שהוא מנהל ישירות * פקטור אישי.</a:t>
            </a:r>
          </a:p>
          <a:p>
            <a:pPr marL="0" indent="0">
              <a:buNone/>
            </a:pPr>
            <a:endParaRPr lang="he-IL" dirty="0" smtClean="0"/>
          </a:p>
          <a:p>
            <a:endParaRPr lang="he-IL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22</a:t>
            </a:fld>
            <a:endParaRPr lang="he-IL"/>
          </a:p>
        </p:txBody>
      </p:sp>
      <p:pic>
        <p:nvPicPr>
          <p:cNvPr id="33802" name="Picture 1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2506" y="3501008"/>
            <a:ext cx="8293194" cy="3096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ectangle 10"/>
          <p:cNvSpPr/>
          <p:nvPr/>
        </p:nvSpPr>
        <p:spPr>
          <a:xfrm>
            <a:off x="3373394" y="2100650"/>
            <a:ext cx="1643450" cy="251254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Rectangle 11"/>
          <p:cNvSpPr/>
          <p:nvPr/>
        </p:nvSpPr>
        <p:spPr>
          <a:xfrm>
            <a:off x="716691" y="4950940"/>
            <a:ext cx="1643450" cy="181233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Rectangle 12"/>
          <p:cNvSpPr/>
          <p:nvPr/>
        </p:nvSpPr>
        <p:spPr>
          <a:xfrm>
            <a:off x="3282778" y="5161005"/>
            <a:ext cx="1643450" cy="181233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Rectangle 13"/>
          <p:cNvSpPr/>
          <p:nvPr/>
        </p:nvSpPr>
        <p:spPr>
          <a:xfrm>
            <a:off x="2644346" y="2483709"/>
            <a:ext cx="3093309" cy="251254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Rectangle 14"/>
          <p:cNvSpPr/>
          <p:nvPr/>
        </p:nvSpPr>
        <p:spPr>
          <a:xfrm>
            <a:off x="3278659" y="5362832"/>
            <a:ext cx="1643450" cy="370703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Rectangle 15"/>
          <p:cNvSpPr/>
          <p:nvPr/>
        </p:nvSpPr>
        <p:spPr>
          <a:xfrm>
            <a:off x="922638" y="3159212"/>
            <a:ext cx="6025979" cy="251254"/>
          </a:xfrm>
          <a:prstGeom prst="rect">
            <a:avLst/>
          </a:prstGeom>
          <a:noFill/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Rectangle 17"/>
          <p:cNvSpPr/>
          <p:nvPr/>
        </p:nvSpPr>
        <p:spPr>
          <a:xfrm>
            <a:off x="5939480" y="4967416"/>
            <a:ext cx="1771136" cy="172995"/>
          </a:xfrm>
          <a:prstGeom prst="rect">
            <a:avLst/>
          </a:prstGeom>
          <a:noFill/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005874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המידול הנאיבי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23</a:t>
            </a:fld>
            <a:endParaRPr lang="he-IL"/>
          </a:p>
        </p:txBody>
      </p:sp>
      <p:pic>
        <p:nvPicPr>
          <p:cNvPr id="12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980728"/>
            <a:ext cx="9040813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Diamond 5"/>
          <p:cNvSpPr/>
          <p:nvPr/>
        </p:nvSpPr>
        <p:spPr>
          <a:xfrm>
            <a:off x="5194671" y="4725144"/>
            <a:ext cx="288032" cy="144016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Diamond 6"/>
          <p:cNvSpPr/>
          <p:nvPr/>
        </p:nvSpPr>
        <p:spPr>
          <a:xfrm rot="5400000">
            <a:off x="2121270" y="5868144"/>
            <a:ext cx="288032" cy="144016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67544" y="3344292"/>
            <a:ext cx="2160240" cy="64807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3059832" y="3356992"/>
            <a:ext cx="2016224" cy="64807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5774928" y="3356992"/>
            <a:ext cx="2253456" cy="64807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762228" y="4903068"/>
            <a:ext cx="2253456" cy="64807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3059832" y="5322416"/>
            <a:ext cx="2016224" cy="64807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467544" y="4928468"/>
            <a:ext cx="2160240" cy="64807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683568" y="1124744"/>
            <a:ext cx="2160240" cy="64807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Duplicate Code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5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980728"/>
            <a:ext cx="9040813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המידול הנאיבי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24</a:t>
            </a:fld>
            <a:endParaRPr lang="he-IL"/>
          </a:p>
        </p:txBody>
      </p:sp>
      <p:sp>
        <p:nvSpPr>
          <p:cNvPr id="17" name="Diamond 16"/>
          <p:cNvSpPr/>
          <p:nvPr/>
        </p:nvSpPr>
        <p:spPr>
          <a:xfrm>
            <a:off x="5194671" y="4725144"/>
            <a:ext cx="288032" cy="144016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Diamond 17"/>
          <p:cNvSpPr/>
          <p:nvPr/>
        </p:nvSpPr>
        <p:spPr>
          <a:xfrm rot="5400000">
            <a:off x="2121270" y="5868144"/>
            <a:ext cx="288032" cy="144016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1164426"/>
            <a:ext cx="8265368" cy="561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Diamond 9"/>
          <p:cNvSpPr/>
          <p:nvPr/>
        </p:nvSpPr>
        <p:spPr>
          <a:xfrm>
            <a:off x="5118471" y="4284132"/>
            <a:ext cx="255654" cy="127827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Rounded Rectangle 5"/>
          <p:cNvSpPr/>
          <p:nvPr/>
        </p:nvSpPr>
        <p:spPr>
          <a:xfrm>
            <a:off x="179512" y="4941168"/>
            <a:ext cx="8208912" cy="1728192"/>
          </a:xfrm>
          <a:prstGeom prst="roundRect">
            <a:avLst/>
          </a:prstGeom>
          <a:noFill/>
          <a:ln w="508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 algn="l" rtl="0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 smtClean="0"/>
              <a:t>שלב 1 – עובד אבסטרקטי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25</a:t>
            </a:fld>
            <a:endParaRPr lang="he-IL"/>
          </a:p>
        </p:txBody>
      </p:sp>
      <p:sp>
        <p:nvSpPr>
          <p:cNvPr id="5" name="Rounded Rectangle 4"/>
          <p:cNvSpPr/>
          <p:nvPr/>
        </p:nvSpPr>
        <p:spPr>
          <a:xfrm>
            <a:off x="179512" y="1340767"/>
            <a:ext cx="3240360" cy="858735"/>
          </a:xfrm>
          <a:prstGeom prst="roundRect">
            <a:avLst/>
          </a:prstGeom>
          <a:noFill/>
          <a:ln w="508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 algn="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8324" y="1449858"/>
            <a:ext cx="304799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מחלקות קונקרטיות (ממשיות) פשוטות</a:t>
            </a:r>
            <a:endParaRPr lang="he-I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1164426"/>
            <a:ext cx="8265368" cy="561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Diamond 9"/>
          <p:cNvSpPr/>
          <p:nvPr/>
        </p:nvSpPr>
        <p:spPr>
          <a:xfrm>
            <a:off x="5118471" y="4284132"/>
            <a:ext cx="255654" cy="127827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Rounded Rectangle 5"/>
          <p:cNvSpPr/>
          <p:nvPr/>
        </p:nvSpPr>
        <p:spPr>
          <a:xfrm>
            <a:off x="3935966" y="4036541"/>
            <a:ext cx="3563792" cy="1375718"/>
          </a:xfrm>
          <a:prstGeom prst="roundRect">
            <a:avLst/>
          </a:prstGeom>
          <a:noFill/>
          <a:ln w="508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 algn="l" rtl="0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 smtClean="0"/>
              <a:t>שלב 1 – עובד אבסטרקטי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26</a:t>
            </a:fld>
            <a:endParaRPr lang="he-IL"/>
          </a:p>
        </p:txBody>
      </p:sp>
      <p:sp>
        <p:nvSpPr>
          <p:cNvPr id="5" name="Rounded Rectangle 4"/>
          <p:cNvSpPr/>
          <p:nvPr/>
        </p:nvSpPr>
        <p:spPr>
          <a:xfrm>
            <a:off x="179512" y="1340768"/>
            <a:ext cx="3240360" cy="1171773"/>
          </a:xfrm>
          <a:prstGeom prst="roundRect">
            <a:avLst/>
          </a:prstGeom>
          <a:noFill/>
          <a:ln w="508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82880" indent="-18288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8324" y="1499286"/>
            <a:ext cx="3047999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ה </a:t>
            </a:r>
            <a:r>
              <a:rPr lang="en-US" dirty="0" smtClean="0"/>
              <a:t>Manager</a:t>
            </a:r>
            <a:r>
              <a:rPr lang="he-IL" dirty="0" smtClean="0"/>
              <a:t> מכיר את המחלקה האבסטרקטית, ולא את המימושים הממשיים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1164426"/>
            <a:ext cx="8265368" cy="561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 smtClean="0"/>
              <a:t>שלב 1 – עובד אבסטרקטי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27</a:t>
            </a:fld>
            <a:endParaRPr lang="he-IL"/>
          </a:p>
        </p:txBody>
      </p:sp>
      <p:sp>
        <p:nvSpPr>
          <p:cNvPr id="12" name="Diamond 11"/>
          <p:cNvSpPr/>
          <p:nvPr/>
        </p:nvSpPr>
        <p:spPr>
          <a:xfrm>
            <a:off x="5118471" y="4284132"/>
            <a:ext cx="255654" cy="127827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Down Arrow 12"/>
          <p:cNvSpPr/>
          <p:nvPr/>
        </p:nvSpPr>
        <p:spPr>
          <a:xfrm rot="5400000">
            <a:off x="1762897" y="5634682"/>
            <a:ext cx="263611" cy="403654"/>
          </a:xfrm>
          <a:prstGeom prst="down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Down Arrow 14"/>
          <p:cNvSpPr/>
          <p:nvPr/>
        </p:nvSpPr>
        <p:spPr>
          <a:xfrm rot="5400000">
            <a:off x="4263082" y="5787083"/>
            <a:ext cx="263611" cy="403654"/>
          </a:xfrm>
          <a:prstGeom prst="down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Rounded Rectangle 15"/>
          <p:cNvSpPr/>
          <p:nvPr/>
        </p:nvSpPr>
        <p:spPr>
          <a:xfrm>
            <a:off x="179512" y="1340768"/>
            <a:ext cx="3240360" cy="842259"/>
          </a:xfrm>
          <a:prstGeom prst="roundRect">
            <a:avLst/>
          </a:prstGeom>
          <a:noFill/>
          <a:ln w="508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82880" indent="-18288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6561" y="1458096"/>
            <a:ext cx="304799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ישנה כפילות נוספת שניתן לחסוך</a:t>
            </a:r>
            <a:endParaRPr lang="he-I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3616" y="501104"/>
            <a:ext cx="7769820" cy="6356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 smtClean="0"/>
              <a:t>שלב </a:t>
            </a:r>
            <a:r>
              <a:rPr lang="en-US" dirty="0" smtClean="0"/>
              <a:t>2</a:t>
            </a:r>
            <a:r>
              <a:rPr lang="he-IL" dirty="0" smtClean="0"/>
              <a:t> – עובדים בצוות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28</a:t>
            </a:fld>
            <a:endParaRPr lang="he-IL"/>
          </a:p>
        </p:txBody>
      </p:sp>
      <p:sp>
        <p:nvSpPr>
          <p:cNvPr id="8" name="Diamond 7"/>
          <p:cNvSpPr/>
          <p:nvPr/>
        </p:nvSpPr>
        <p:spPr>
          <a:xfrm>
            <a:off x="4373404" y="3462865"/>
            <a:ext cx="255654" cy="127827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Cloud Callout 8"/>
          <p:cNvSpPr/>
          <p:nvPr/>
        </p:nvSpPr>
        <p:spPr>
          <a:xfrm>
            <a:off x="551934" y="2413686"/>
            <a:ext cx="1771135" cy="1639330"/>
          </a:xfrm>
          <a:prstGeom prst="cloudCallout">
            <a:avLst>
              <a:gd name="adj1" fmla="val 31353"/>
              <a:gd name="adj2" fmla="val 78003"/>
            </a:avLst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TextBox 9"/>
          <p:cNvSpPr txBox="1"/>
          <p:nvPr/>
        </p:nvSpPr>
        <p:spPr>
          <a:xfrm>
            <a:off x="518984" y="2784388"/>
            <a:ext cx="1408671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מימוש של חישוב שכר לפי בסיס</a:t>
            </a:r>
            <a:endParaRPr lang="he-IL" dirty="0"/>
          </a:p>
        </p:txBody>
      </p:sp>
      <p:sp>
        <p:nvSpPr>
          <p:cNvPr id="13" name="Left Arrow 12"/>
          <p:cNvSpPr/>
          <p:nvPr/>
        </p:nvSpPr>
        <p:spPr>
          <a:xfrm>
            <a:off x="7150443" y="5066271"/>
            <a:ext cx="1721708" cy="1573428"/>
          </a:xfrm>
          <a:prstGeom prst="left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TextBox 13"/>
          <p:cNvSpPr txBox="1"/>
          <p:nvPr/>
        </p:nvSpPr>
        <p:spPr>
          <a:xfrm>
            <a:off x="7331675" y="5432853"/>
            <a:ext cx="1474573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dirty="0" smtClean="0"/>
              <a:t>שימוש חוזר במימוש של מחלקת האב</a:t>
            </a:r>
            <a:endParaRPr lang="he-IL" sz="16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284984"/>
            <a:ext cx="6096000" cy="317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 smtClean="0"/>
              <a:t>שלב 3 – </a:t>
            </a:r>
            <a:r>
              <a:rPr lang="en-US" dirty="0" smtClean="0"/>
              <a:t>plan ahead</a:t>
            </a:r>
            <a:r>
              <a:rPr lang="he-IL" dirty="0" smtClean="0"/>
              <a:t>? (אופציונאלי) 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לפנינו מבנה היררכי (עץ)</a:t>
            </a:r>
          </a:p>
          <a:p>
            <a:r>
              <a:rPr lang="he-IL" dirty="0" smtClean="0"/>
              <a:t>ייתכן שנרצה לעבור על המבנה בצורה אחידה</a:t>
            </a:r>
          </a:p>
          <a:p>
            <a:pPr lvl="1"/>
            <a:r>
              <a:rPr lang="he-IL" dirty="0" smtClean="0"/>
              <a:t>נבצע שינוי פשוט במחלקות כך שלכולם יהיה </a:t>
            </a:r>
            <a:r>
              <a:rPr lang="en-US" dirty="0" err="1" smtClean="0"/>
              <a:t>getEmployees</a:t>
            </a:r>
            <a:r>
              <a:rPr lang="he-IL" dirty="0" smtClean="0"/>
              <a:t>, ואלה שאינם מנהלים יחזירו </a:t>
            </a:r>
            <a:r>
              <a:rPr lang="en-US" dirty="0" smtClean="0"/>
              <a:t>null</a:t>
            </a:r>
            <a:endParaRPr lang="he-IL" dirty="0" smtClean="0"/>
          </a:p>
          <a:p>
            <a:pPr lvl="1"/>
            <a:endParaRPr lang="he-IL" dirty="0" smtClean="0"/>
          </a:p>
          <a:p>
            <a:pPr lvl="1"/>
            <a:r>
              <a:rPr lang="he-IL" sz="1600" dirty="0" smtClean="0"/>
              <a:t>(מזכיר מאוד תבנית עיצוב שנקראת </a:t>
            </a:r>
            <a:r>
              <a:rPr lang="en-US" sz="1600" dirty="0" smtClean="0"/>
              <a:t>Composite</a:t>
            </a:r>
            <a:r>
              <a:rPr lang="he-IL" sz="1600" dirty="0" smtClean="0"/>
              <a:t>)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29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חריגים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3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600200"/>
            <a:ext cx="8229600" cy="3993401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marL="182880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public 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static double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harmonicMean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(Collection&lt;Integer&gt; numbers) throws Exception{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if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numbers.isEmpty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()){</a:t>
            </a:r>
          </a:p>
          <a:p>
            <a:pPr marL="1097280" lvl="2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return 0;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double 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denominator = 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0;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: numbers){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	 if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&lt;= 0){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		throw new Exception("wrong value in list: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	 }</a:t>
            </a:r>
          </a:p>
          <a:p>
            <a:pPr marL="1097280" lvl="2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denominator += 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1.0/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return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numbers.size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()/denominator;</a:t>
            </a:r>
            <a:endParaRPr lang="en-US" sz="1300" b="1" dirty="0">
              <a:latin typeface="Consolas" pitchFamily="49" charset="0"/>
              <a:cs typeface="Consolas" pitchFamily="49" charset="0"/>
            </a:endParaRPr>
          </a:p>
          <a:p>
            <a:pPr marL="182880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he-IL" sz="1300" b="1" dirty="0">
                <a:latin typeface="Consolas" pitchFamily="49" charset="0"/>
                <a:cs typeface="Consolas" pitchFamily="49" charset="0"/>
              </a:rPr>
              <a:t>{</a:t>
            </a:r>
            <a:endParaRPr lang="en-US" sz="13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19731" y="1705356"/>
            <a:ext cx="1525237" cy="30175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 smtClean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319528" y="3731382"/>
            <a:ext cx="4913376" cy="30175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 smtClean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7548055" y="2007108"/>
            <a:ext cx="0" cy="3378618"/>
          </a:xfrm>
          <a:prstGeom prst="straightConnector1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901184" y="3969763"/>
            <a:ext cx="0" cy="1438054"/>
          </a:xfrm>
          <a:prstGeom prst="straightConnector1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6" name="Rounded Rectangle 15"/>
          <p:cNvSpPr/>
          <p:nvPr/>
        </p:nvSpPr>
        <p:spPr>
          <a:xfrm>
            <a:off x="2319528" y="5407817"/>
            <a:ext cx="3432048" cy="1106424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</a:rPr>
              <a:t>עלינו לייצר אובייקט חדש מטיפוס </a:t>
            </a:r>
            <a:r>
              <a:rPr lang="en-US" dirty="0" smtClean="0">
                <a:solidFill>
                  <a:schemeClr val="tx1"/>
                </a:solidFill>
              </a:rPr>
              <a:t>Exception</a:t>
            </a:r>
            <a:r>
              <a:rPr lang="he-IL" dirty="0" smtClean="0">
                <a:solidFill>
                  <a:schemeClr val="tx1"/>
                </a:solidFill>
              </a:rPr>
              <a:t> ולהשתמש במילה השמורה </a:t>
            </a:r>
            <a:r>
              <a:rPr lang="en-US" dirty="0" smtClean="0">
                <a:solidFill>
                  <a:schemeClr val="tx1"/>
                </a:solidFill>
              </a:rPr>
              <a:t>throw</a:t>
            </a:r>
            <a:r>
              <a:rPr lang="he-IL" dirty="0" smtClean="0">
                <a:solidFill>
                  <a:schemeClr val="tx1"/>
                </a:solidFill>
              </a:rPr>
              <a:t> בשביל לזרוק את השגיאה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6382512" y="5385726"/>
            <a:ext cx="2322576" cy="1106424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</a:rPr>
              <a:t>מצהירים על שגיאה שנזרקת בשירות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1132508" y="2649612"/>
            <a:ext cx="1166192" cy="258688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827584" y="4005064"/>
            <a:ext cx="1166192" cy="258688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 smtClean="0"/>
              <a:t>שלב 3 – </a:t>
            </a:r>
            <a:r>
              <a:rPr lang="en-US" dirty="0" smtClean="0"/>
              <a:t>plan ahead</a:t>
            </a:r>
            <a:r>
              <a:rPr lang="he-IL" dirty="0" smtClean="0"/>
              <a:t>? (אופציונאלי) 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30</a:t>
            </a:fld>
            <a:endParaRPr lang="he-IL"/>
          </a:p>
        </p:txBody>
      </p:sp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1299072"/>
            <a:ext cx="5256584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83568" y="3501008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interface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Employee {</a:t>
            </a: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getId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String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getName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Manager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getBoss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();   </a:t>
            </a: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getSalary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();  </a:t>
            </a:r>
          </a:p>
          <a:p>
            <a:pPr algn="l"/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619672" y="3517484"/>
            <a:ext cx="1224136" cy="313111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 smtClean="0"/>
              <a:t>מה הלאה?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לכתוב קוד! </a:t>
            </a:r>
          </a:p>
          <a:p>
            <a:pPr lvl="1"/>
            <a:r>
              <a:rPr lang="he-IL" dirty="0" smtClean="0"/>
              <a:t>נעבור רק על החלקים המרכזיים</a:t>
            </a:r>
          </a:p>
          <a:p>
            <a:pPr lvl="1"/>
            <a:r>
              <a:rPr lang="he-IL" dirty="0" smtClean="0"/>
              <a:t>שאר הקוד באתר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31</a:t>
            </a:fld>
            <a:endParaRPr lang="he-IL"/>
          </a:p>
        </p:txBody>
      </p:sp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76672"/>
            <a:ext cx="1778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79512" y="985946"/>
            <a:ext cx="799288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abstract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Employee {</a:t>
            </a: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C0"/>
                </a:solidFill>
                <a:latin typeface="Consolas"/>
              </a:rPr>
              <a:t>id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String </a:t>
            </a:r>
            <a:r>
              <a:rPr lang="en-US" sz="1600" b="1" dirty="0" smtClean="0">
                <a:solidFill>
                  <a:srgbClr val="0000C0"/>
                </a:solidFill>
                <a:latin typeface="Consolas"/>
              </a:rPr>
              <a:t>name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Manager </a:t>
            </a:r>
            <a:r>
              <a:rPr lang="en-US" sz="1600" b="1" dirty="0" smtClean="0">
                <a:solidFill>
                  <a:srgbClr val="0000C0"/>
                </a:solidFill>
                <a:latin typeface="Consolas"/>
              </a:rPr>
              <a:t>boss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   </a:t>
            </a:r>
          </a:p>
          <a:p>
            <a:pPr algn="l" rtl="0"/>
            <a:endParaRPr lang="en-US" sz="1600" dirty="0" smtClean="0">
              <a:latin typeface="Consolas"/>
            </a:endParaRP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id, String name, Manager boss) {</a:t>
            </a: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this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 smtClean="0">
                <a:solidFill>
                  <a:srgbClr val="0000C0"/>
                </a:solidFill>
                <a:latin typeface="Consolas"/>
              </a:rPr>
              <a:t>id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= id;</a:t>
            </a: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this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 smtClean="0">
                <a:solidFill>
                  <a:srgbClr val="0000C0"/>
                </a:solidFill>
                <a:latin typeface="Consolas"/>
              </a:rPr>
              <a:t>name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= name;</a:t>
            </a: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 err="1" smtClean="0">
                <a:solidFill>
                  <a:srgbClr val="0000C0"/>
                </a:solidFill>
                <a:latin typeface="Consolas"/>
              </a:rPr>
              <a:t>boss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= boss;   </a:t>
            </a:r>
          </a:p>
          <a:p>
            <a:pPr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}</a:t>
            </a:r>
            <a:endParaRPr lang="en-US" sz="1600" dirty="0" smtClean="0">
              <a:latin typeface="Consolas"/>
            </a:endParaRP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onsolas"/>
              </a:rPr>
              <a:t>@Override</a:t>
            </a: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getId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C0"/>
                </a:solidFill>
                <a:latin typeface="Consolas"/>
              </a:rPr>
              <a:t>id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}</a:t>
            </a:r>
            <a:endParaRPr lang="en-US" sz="1600" dirty="0" smtClean="0">
              <a:latin typeface="Consolas"/>
            </a:endParaRPr>
          </a:p>
          <a:p>
            <a:pPr algn="l" rtl="0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onsolas"/>
              </a:rPr>
              <a:t>   @Override</a:t>
            </a: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String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getName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C0"/>
                </a:solidFill>
                <a:latin typeface="Consolas"/>
              </a:rPr>
              <a:t>name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}</a:t>
            </a:r>
            <a:endParaRPr lang="en-US" sz="1600" dirty="0" smtClean="0">
              <a:latin typeface="Consolas"/>
            </a:endParaRPr>
          </a:p>
          <a:p>
            <a:pPr algn="l" rtl="0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onsolas"/>
              </a:rPr>
              <a:t>   @Override</a:t>
            </a:r>
            <a:endParaRPr lang="en-US" sz="1600" dirty="0" smtClean="0">
              <a:solidFill>
                <a:srgbClr val="646464"/>
              </a:solidFill>
              <a:highlight>
                <a:srgbClr val="D4D4D4"/>
              </a:highlight>
              <a:latin typeface="Consolas"/>
            </a:endParaRP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Manager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getBoss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C0"/>
                </a:solidFill>
                <a:latin typeface="Consolas"/>
              </a:rPr>
              <a:t>boss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 smtClean="0"/>
              <a:t>עוד קוד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32</a:t>
            </a:fld>
            <a:endParaRPr lang="he-IL"/>
          </a:p>
        </p:txBody>
      </p:sp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4293096"/>
            <a:ext cx="2667000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ounded Rectangle 8"/>
          <p:cNvSpPr/>
          <p:nvPr/>
        </p:nvSpPr>
        <p:spPr>
          <a:xfrm>
            <a:off x="977121" y="988468"/>
            <a:ext cx="1024674" cy="313111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4572937" y="984349"/>
            <a:ext cx="1185312" cy="313111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Enumerated types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33</a:t>
            </a:fld>
            <a:endParaRPr lang="he-IL"/>
          </a:p>
        </p:txBody>
      </p:sp>
      <p:sp>
        <p:nvSpPr>
          <p:cNvPr id="4" name="Rectangle 3"/>
          <p:cNvSpPr/>
          <p:nvPr/>
        </p:nvSpPr>
        <p:spPr>
          <a:xfrm>
            <a:off x="475782" y="1700950"/>
            <a:ext cx="31683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enum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Language {</a:t>
            </a:r>
          </a:p>
          <a:p>
            <a:pPr algn="l"/>
            <a:r>
              <a:rPr lang="en-US" sz="1600" i="1" dirty="0" smtClean="0">
                <a:solidFill>
                  <a:srgbClr val="0000C0"/>
                </a:solidFill>
                <a:latin typeface="Consolas"/>
              </a:rPr>
              <a:t>   C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,</a:t>
            </a:r>
          </a:p>
          <a:p>
            <a:pPr algn="l"/>
            <a:r>
              <a:rPr lang="en-US" sz="1600" i="1" dirty="0" smtClean="0">
                <a:solidFill>
                  <a:srgbClr val="0000C0"/>
                </a:solidFill>
                <a:latin typeface="Consolas"/>
              </a:rPr>
              <a:t>   CPP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,</a:t>
            </a:r>
          </a:p>
          <a:p>
            <a:pPr algn="l"/>
            <a:r>
              <a:rPr lang="en-US" sz="1600" i="1" dirty="0" smtClean="0">
                <a:solidFill>
                  <a:srgbClr val="0000C0"/>
                </a:solidFill>
                <a:latin typeface="Consolas"/>
              </a:rPr>
              <a:t>   Java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,</a:t>
            </a:r>
          </a:p>
          <a:p>
            <a:pPr algn="l"/>
            <a:r>
              <a:rPr lang="en-US" sz="1600" i="1" dirty="0" smtClean="0">
                <a:solidFill>
                  <a:srgbClr val="0000C0"/>
                </a:solidFill>
                <a:latin typeface="Consolas"/>
              </a:rPr>
              <a:t>   Python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,</a:t>
            </a:r>
          </a:p>
          <a:p>
            <a:pPr algn="l"/>
            <a:r>
              <a:rPr lang="en-US" sz="1600" i="1" dirty="0" smtClean="0">
                <a:solidFill>
                  <a:srgbClr val="0000C0"/>
                </a:solidFill>
                <a:latin typeface="Consolas"/>
              </a:rPr>
              <a:t>   Ruby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4644008" y="1733902"/>
            <a:ext cx="43924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enum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Language {</a:t>
            </a:r>
          </a:p>
          <a:p>
            <a:pPr algn="l"/>
            <a:r>
              <a:rPr lang="en-US" sz="1600" i="1" dirty="0" smtClean="0">
                <a:solidFill>
                  <a:srgbClr val="0000C0"/>
                </a:solidFill>
                <a:latin typeface="Consolas"/>
              </a:rPr>
              <a:t>   C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 smtClean="0">
                <a:solidFill>
                  <a:srgbClr val="2A00FF"/>
                </a:solidFill>
                <a:latin typeface="Consolas"/>
              </a:rPr>
              <a:t>"C"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),</a:t>
            </a:r>
          </a:p>
          <a:p>
            <a:pPr algn="l"/>
            <a:r>
              <a:rPr lang="en-US" sz="1600" i="1" dirty="0" smtClean="0">
                <a:solidFill>
                  <a:srgbClr val="0000C0"/>
                </a:solidFill>
                <a:latin typeface="Consolas"/>
              </a:rPr>
              <a:t>   CPP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 smtClean="0">
                <a:solidFill>
                  <a:srgbClr val="2A00FF"/>
                </a:solidFill>
                <a:latin typeface="Consolas"/>
              </a:rPr>
              <a:t>"C++"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),</a:t>
            </a:r>
          </a:p>
          <a:p>
            <a:pPr algn="l"/>
            <a:r>
              <a:rPr lang="en-US" sz="1600" i="1" dirty="0" smtClean="0">
                <a:solidFill>
                  <a:srgbClr val="0000C0"/>
                </a:solidFill>
                <a:latin typeface="Consolas"/>
              </a:rPr>
              <a:t>   Java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 smtClean="0">
                <a:solidFill>
                  <a:srgbClr val="2A00FF"/>
                </a:solidFill>
                <a:latin typeface="Consolas"/>
              </a:rPr>
              <a:t>"Java"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),</a:t>
            </a:r>
          </a:p>
          <a:p>
            <a:pPr algn="l"/>
            <a:r>
              <a:rPr lang="en-US" sz="1600" i="1" dirty="0" smtClean="0">
                <a:solidFill>
                  <a:srgbClr val="0000C0"/>
                </a:solidFill>
                <a:latin typeface="Consolas"/>
              </a:rPr>
              <a:t>   Python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 smtClean="0">
                <a:solidFill>
                  <a:srgbClr val="2A00FF"/>
                </a:solidFill>
                <a:latin typeface="Consolas"/>
              </a:rPr>
              <a:t>"Python"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),</a:t>
            </a:r>
          </a:p>
          <a:p>
            <a:pPr algn="l"/>
            <a:r>
              <a:rPr lang="en-US" sz="1600" i="1" dirty="0" smtClean="0">
                <a:solidFill>
                  <a:srgbClr val="0000C0"/>
                </a:solidFill>
                <a:latin typeface="Consolas"/>
              </a:rPr>
              <a:t>   Ruby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 smtClean="0">
                <a:solidFill>
                  <a:srgbClr val="2A00FF"/>
                </a:solidFill>
                <a:latin typeface="Consolas"/>
              </a:rPr>
              <a:t>"Ruby"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algn="l"/>
            <a:endParaRPr lang="en-US" sz="1600" dirty="0" smtClean="0">
              <a:latin typeface="Consolas"/>
            </a:endParaRP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String </a:t>
            </a:r>
            <a:r>
              <a:rPr lang="en-US" sz="1600" dirty="0" err="1" smtClean="0">
                <a:solidFill>
                  <a:srgbClr val="0000C0"/>
                </a:solidFill>
                <a:latin typeface="Consolas"/>
              </a:rPr>
              <a:t>displayName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endParaRPr lang="en-US" sz="1600" dirty="0" smtClean="0">
              <a:latin typeface="Consolas"/>
            </a:endParaRP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Language(String name) {</a:t>
            </a:r>
          </a:p>
          <a:p>
            <a:pPr algn="l"/>
            <a:r>
              <a:rPr lang="en-US" sz="1600" dirty="0" smtClean="0">
                <a:solidFill>
                  <a:srgbClr val="0000C0"/>
                </a:solidFill>
                <a:latin typeface="Consolas"/>
              </a:rPr>
              <a:t>      </a:t>
            </a:r>
            <a:r>
              <a:rPr lang="en-US" sz="1600" dirty="0" err="1" smtClean="0">
                <a:solidFill>
                  <a:srgbClr val="0000C0"/>
                </a:solidFill>
                <a:latin typeface="Consolas"/>
              </a:rPr>
              <a:t>displayName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= name;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endParaRPr lang="en-US" sz="1600" dirty="0" smtClean="0">
              <a:latin typeface="Consolas"/>
            </a:endParaRPr>
          </a:p>
          <a:p>
            <a:pPr algn="l"/>
            <a:r>
              <a:rPr lang="en-US" sz="1600" dirty="0" smtClean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String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toString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 smtClean="0">
                <a:solidFill>
                  <a:srgbClr val="0000C0"/>
                </a:solidFill>
                <a:latin typeface="Consolas"/>
              </a:rPr>
              <a:t>displayName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  <p:sp>
        <p:nvSpPr>
          <p:cNvPr id="8" name="Rounded Rectangle 7"/>
          <p:cNvSpPr/>
          <p:nvPr/>
        </p:nvSpPr>
        <p:spPr>
          <a:xfrm>
            <a:off x="726185" y="5572472"/>
            <a:ext cx="3024336" cy="720080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91440" algn="ctr"/>
            <a:r>
              <a:rPr lang="he-IL" dirty="0" smtClean="0">
                <a:solidFill>
                  <a:schemeClr val="tx1"/>
                </a:solidFill>
              </a:rPr>
              <a:t>וריאציה יותר מתוחכמת, הכוללת הגדרת שדות ומתודות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298397" y="1713398"/>
            <a:ext cx="571592" cy="313111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/>
      <p:bldP spid="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95536" y="1587564"/>
            <a:ext cx="82089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Programmer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extends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TeamMember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{</a:t>
            </a:r>
          </a:p>
          <a:p>
            <a:pPr algn="l"/>
            <a:endParaRPr lang="en-US" sz="1600" dirty="0" smtClean="0">
              <a:latin typeface="Consolas"/>
            </a:endParaRP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Language </a:t>
            </a:r>
            <a:r>
              <a:rPr lang="en-US" sz="1600" b="1" dirty="0" err="1" smtClean="0">
                <a:solidFill>
                  <a:srgbClr val="0000C0"/>
                </a:solidFill>
                <a:latin typeface="Consolas"/>
              </a:rPr>
              <a:t>preferredLanguage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endParaRPr lang="en-US" sz="1600" dirty="0" smtClean="0">
              <a:latin typeface="Consolas"/>
            </a:endParaRP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Programmer(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id, String name, Manager boss,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wage,</a:t>
            </a:r>
          </a:p>
          <a:p>
            <a:pPr algn="l"/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                 Language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preferredLanguage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super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(id, name, boss, wage);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 err="1" smtClean="0">
                <a:solidFill>
                  <a:srgbClr val="0000C0"/>
                </a:solidFill>
                <a:latin typeface="Consolas"/>
              </a:rPr>
              <a:t>preferredLanguage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preferredLanguage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endParaRPr lang="en-US" sz="1600" dirty="0" smtClean="0">
              <a:latin typeface="Consolas"/>
            </a:endParaRP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Language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getPreferredLanguage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C0"/>
                </a:solidFill>
                <a:latin typeface="Consolas"/>
              </a:rPr>
              <a:t>preferredLanguage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endParaRPr lang="en-US" sz="1600" dirty="0" smtClean="0">
              <a:latin typeface="Consolas"/>
            </a:endParaRP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  <p:sp>
        <p:nvSpPr>
          <p:cNvPr id="6" name="Rounded Rectangle 5"/>
          <p:cNvSpPr/>
          <p:nvPr/>
        </p:nvSpPr>
        <p:spPr>
          <a:xfrm>
            <a:off x="1658728" y="2143227"/>
            <a:ext cx="1008112" cy="229270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428236" y="2881426"/>
            <a:ext cx="1008112" cy="216001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115616" y="3361038"/>
            <a:ext cx="4896544" cy="222421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115616" y="4349578"/>
            <a:ext cx="2880320" cy="222422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 Enumerated types </a:t>
            </a:r>
            <a:r>
              <a:rPr lang="en-US" smtClean="0"/>
              <a:t>- usage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34</a:t>
            </a:fld>
            <a:endParaRPr lang="he-IL"/>
          </a:p>
        </p:txBody>
      </p:sp>
      <p:sp>
        <p:nvSpPr>
          <p:cNvPr id="12" name="Rounded Rectangle 11"/>
          <p:cNvSpPr/>
          <p:nvPr/>
        </p:nvSpPr>
        <p:spPr>
          <a:xfrm>
            <a:off x="1550906" y="4088270"/>
            <a:ext cx="1008112" cy="216001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פרטי מימוש...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נרצה לוודא כי לעובד יש </a:t>
            </a:r>
            <a:r>
              <a:rPr lang="he-IL" b="1" dirty="0" smtClean="0"/>
              <a:t>רק </a:t>
            </a:r>
            <a:r>
              <a:rPr lang="he-IL" dirty="0" smtClean="0"/>
              <a:t>מנהל אחד. </a:t>
            </a:r>
          </a:p>
          <a:p>
            <a:pPr lvl="1"/>
            <a:r>
              <a:rPr lang="he-IL" dirty="0" smtClean="0"/>
              <a:t>אין בעיה מצד העובד (משתנה יחיד למנהל)</a:t>
            </a:r>
          </a:p>
          <a:p>
            <a:pPr lvl="1"/>
            <a:r>
              <a:rPr lang="he-IL" dirty="0" smtClean="0"/>
              <a:t>צריך לוודא שכאשר משנים מנהל מורידים את העובד מהרשימה המתאימה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35</a:t>
            </a:fld>
            <a:endParaRPr lang="he-IL"/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4725144"/>
            <a:ext cx="3302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467544" y="2924944"/>
            <a:ext cx="7776864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abstract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Employee {</a:t>
            </a:r>
          </a:p>
          <a:p>
            <a:pPr algn="l"/>
            <a:r>
              <a:rPr lang="en-US" sz="1600" dirty="0" smtClean="0">
                <a:latin typeface="Consolas"/>
              </a:rPr>
              <a:t>...</a:t>
            </a:r>
          </a:p>
          <a:p>
            <a:pPr algn="l"/>
            <a:r>
              <a:rPr lang="en-US" sz="1600" dirty="0" smtClean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setBoss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(Manager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newManager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Employee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oldBoss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getBoss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();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 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		      if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oldBoss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!=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)</a:t>
            </a:r>
          </a:p>
          <a:p>
            <a:pPr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	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oldBoss.removeEmployee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algn="l"/>
            <a:endParaRPr lang="en-US" sz="1600" dirty="0" smtClean="0">
              <a:latin typeface="Consolas"/>
            </a:endParaRP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 err="1" smtClean="0">
                <a:solidFill>
                  <a:srgbClr val="0000C0"/>
                </a:solidFill>
                <a:latin typeface="Consolas"/>
              </a:rPr>
              <a:t>boss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newManager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if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 err="1" smtClean="0">
                <a:solidFill>
                  <a:srgbClr val="0000C0"/>
                </a:solidFill>
                <a:latin typeface="Consolas"/>
              </a:rPr>
              <a:t>boss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!=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)</a:t>
            </a:r>
          </a:p>
          <a:p>
            <a:pPr algn="l" rtl="0"/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	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 err="1" smtClean="0">
                <a:solidFill>
                  <a:srgbClr val="0000C0"/>
                </a:solidFill>
                <a:latin typeface="Consolas"/>
              </a:rPr>
              <a:t>boss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.addEmployee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פרטי מימוש...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תמיכה ב-</a:t>
            </a:r>
            <a:r>
              <a:rPr lang="en-US" dirty="0" smtClean="0"/>
              <a:t>Hash</a:t>
            </a:r>
          </a:p>
          <a:p>
            <a:pPr lvl="1"/>
            <a:r>
              <a:rPr lang="en-US" dirty="0" smtClean="0"/>
              <a:t>)</a:t>
            </a:r>
            <a:r>
              <a:rPr lang="he-IL" dirty="0" smtClean="0"/>
              <a:t>ניתן ל-</a:t>
            </a:r>
            <a:r>
              <a:rPr lang="en-US" dirty="0" smtClean="0"/>
              <a:t>eclipse</a:t>
            </a:r>
            <a:r>
              <a:rPr lang="he-IL" dirty="0" smtClean="0"/>
              <a:t> לעשות את העבודה.</a:t>
            </a:r>
            <a:r>
              <a:rPr lang="en-US" dirty="0" smtClean="0"/>
              <a:t>(</a:t>
            </a:r>
            <a:endParaRPr lang="he-IL" dirty="0" smtClean="0"/>
          </a:p>
          <a:p>
            <a:pPr lvl="1"/>
            <a:r>
              <a:rPr lang="he-IL" dirty="0" smtClean="0"/>
              <a:t>נסתמך על שדה ה-</a:t>
            </a:r>
            <a:r>
              <a:rPr lang="en-US" dirty="0" smtClean="0"/>
              <a:t>id</a:t>
            </a:r>
            <a:r>
              <a:rPr lang="he-IL" dirty="0" smtClean="0"/>
              <a:t>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36</a:t>
            </a:fld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467544" y="3014950"/>
            <a:ext cx="77768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abstract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Employee {</a:t>
            </a:r>
          </a:p>
          <a:p>
            <a:pPr algn="l"/>
            <a:r>
              <a:rPr lang="en-US" dirty="0" smtClean="0">
                <a:latin typeface="Consolas"/>
              </a:rPr>
              <a:t>...</a:t>
            </a:r>
          </a:p>
          <a:p>
            <a:pPr algn="l"/>
            <a:r>
              <a:rPr lang="en-US" dirty="0" smtClean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hashCode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   final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prime = 31;</a:t>
            </a: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  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result = 1;</a:t>
            </a:r>
          </a:p>
          <a:p>
            <a:pPr algn="l"/>
            <a:r>
              <a:rPr lang="en-US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result = prime * result + </a:t>
            </a:r>
            <a:r>
              <a:rPr lang="en-US" b="1" dirty="0" smtClean="0">
                <a:solidFill>
                  <a:srgbClr val="0000C0"/>
                </a:solidFill>
                <a:latin typeface="Consolas"/>
              </a:rPr>
              <a:t>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result;</a:t>
            </a:r>
          </a:p>
          <a:p>
            <a:pPr algn="l"/>
            <a:r>
              <a:rPr lang="en-US" dirty="0" smtClean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פרטי מימוש...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תמיכה ב-</a:t>
            </a:r>
            <a:r>
              <a:rPr lang="en-US" dirty="0" smtClean="0"/>
              <a:t>Collections</a:t>
            </a:r>
          </a:p>
          <a:p>
            <a:pPr lvl="1"/>
            <a:r>
              <a:rPr lang="en-US" dirty="0" smtClean="0"/>
              <a:t>)</a:t>
            </a:r>
            <a:r>
              <a:rPr lang="he-IL" dirty="0" smtClean="0"/>
              <a:t>ניתן ל-</a:t>
            </a:r>
            <a:r>
              <a:rPr lang="en-US" dirty="0" smtClean="0"/>
              <a:t>eclipse</a:t>
            </a:r>
            <a:r>
              <a:rPr lang="he-IL" dirty="0" smtClean="0"/>
              <a:t> לעשות את העבודה.</a:t>
            </a:r>
            <a:r>
              <a:rPr lang="en-US" dirty="0" smtClean="0"/>
              <a:t>(</a:t>
            </a:r>
            <a:endParaRPr lang="he-IL" dirty="0" smtClean="0"/>
          </a:p>
          <a:p>
            <a:pPr lvl="1"/>
            <a:r>
              <a:rPr lang="he-IL" dirty="0" smtClean="0"/>
              <a:t>שוב, נסתמך על שדה ה-</a:t>
            </a:r>
            <a:r>
              <a:rPr lang="en-US" dirty="0" smtClean="0"/>
              <a:t>id</a:t>
            </a:r>
            <a:r>
              <a:rPr lang="he-IL" dirty="0" smtClean="0"/>
              <a:t>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37</a:t>
            </a:fld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467544" y="2863383"/>
            <a:ext cx="7776864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abstract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Employee {</a:t>
            </a:r>
          </a:p>
          <a:p>
            <a:pPr algn="l"/>
            <a:r>
              <a:rPr lang="en-US" sz="1600" dirty="0" smtClean="0">
                <a:latin typeface="Consolas"/>
              </a:rPr>
              <a:t>...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equals(Object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) {</a:t>
            </a:r>
            <a:endParaRPr lang="en-US" sz="1600" dirty="0" smtClean="0">
              <a:latin typeface="Consolas"/>
            </a:endParaRP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if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)   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   return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true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if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)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   return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if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getClass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() !=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obj.getClass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())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   return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other = (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)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if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600" b="1" dirty="0" smtClean="0">
                <a:solidFill>
                  <a:srgbClr val="0000C0"/>
                </a:solidFill>
                <a:latin typeface="Consolas"/>
              </a:rPr>
              <a:t>id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!= other.</a:t>
            </a:r>
            <a:r>
              <a:rPr lang="en-US" sz="1600" b="1" dirty="0" smtClean="0">
                <a:solidFill>
                  <a:srgbClr val="0000C0"/>
                </a:solidFill>
                <a:latin typeface="Consolas"/>
              </a:rPr>
              <a:t>id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)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   return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true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חישובי שכר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למנהל חישוב שכר ייחודי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38</a:t>
            </a:fld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611560" y="2754794"/>
            <a:ext cx="70385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Manager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extends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{</a:t>
            </a:r>
          </a:p>
          <a:p>
            <a:pPr algn="l"/>
            <a:r>
              <a:rPr lang="en-US" dirty="0" smtClean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getSalary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C0"/>
                </a:solidFill>
                <a:latin typeface="Consolas"/>
              </a:rPr>
              <a:t>employeeFactor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* </a:t>
            </a:r>
            <a:r>
              <a:rPr lang="en-US" b="1" dirty="0" err="1" smtClean="0">
                <a:solidFill>
                  <a:srgbClr val="0000C0"/>
                </a:solidFill>
                <a:latin typeface="Consolas"/>
              </a:rPr>
              <a:t>employees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.size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algn="l"/>
            <a:r>
              <a:rPr lang="en-US" dirty="0" smtClean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חישובי שכר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חישוב שכר עפ"י שכר בסיס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39</a:t>
            </a:fld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467544" y="2278027"/>
            <a:ext cx="83529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TeamMember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extends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{</a:t>
            </a:r>
          </a:p>
          <a:p>
            <a:pPr algn="l"/>
            <a:endParaRPr lang="en-US" dirty="0" smtClean="0">
              <a:latin typeface="Consolas"/>
            </a:endParaRP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C0"/>
                </a:solidFill>
                <a:latin typeface="Consolas"/>
              </a:rPr>
              <a:t>wage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endParaRPr lang="en-US" dirty="0" smtClean="0">
              <a:latin typeface="Consolas"/>
            </a:endParaRP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TeamMember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id, String name, Manager boss, </a:t>
            </a:r>
          </a:p>
          <a:p>
            <a:pPr algn="l"/>
            <a:r>
              <a:rPr lang="en-US" b="1" dirty="0" smtClean="0">
                <a:solidFill>
                  <a:srgbClr val="000000"/>
                </a:solidFill>
                <a:latin typeface="Consolas"/>
              </a:rPr>
              <a:t>                    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wage) {</a:t>
            </a: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   super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(id, name, boss);</a:t>
            </a: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  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b="1" dirty="0" err="1" smtClean="0">
                <a:solidFill>
                  <a:srgbClr val="0000C0"/>
                </a:solidFill>
                <a:latin typeface="Consolas"/>
              </a:rPr>
              <a:t>wage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= wage;</a:t>
            </a:r>
          </a:p>
          <a:p>
            <a:pPr algn="l"/>
            <a:r>
              <a:rPr lang="en-US" dirty="0" smtClean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endParaRPr lang="en-US" dirty="0" smtClean="0">
              <a:latin typeface="Consolas"/>
            </a:endParaRPr>
          </a:p>
          <a:p>
            <a:pPr algn="l"/>
            <a:r>
              <a:rPr lang="en-US" dirty="0" smtClean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getSalary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C0"/>
                </a:solidFill>
                <a:latin typeface="Consolas"/>
              </a:rPr>
              <a:t>wage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dirty="0" smtClean="0">
                <a:solidFill>
                  <a:srgbClr val="000000"/>
                </a:solidFill>
                <a:latin typeface="Consolas"/>
              </a:rPr>
              <a:t>   }</a:t>
            </a:r>
            <a:endParaRPr lang="en-US" dirty="0" smtClean="0">
              <a:latin typeface="Consolas"/>
            </a:endParaRPr>
          </a:p>
          <a:p>
            <a:pPr algn="l"/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חריגים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נוסיף שירות נוסף – השירות מקבל מפה: משם קובץ לאוסף המספרים שהוא מכיל, ומדפיס ממוצע הרמוני עבור כל קובץ.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4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2532888"/>
            <a:ext cx="7582278" cy="2408352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(Map&lt;String, Collection&lt;Integer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&gt;&gt; numbers) 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{</a:t>
            </a:r>
            <a:endParaRPr lang="en-US" sz="1300" b="1" dirty="0">
              <a:latin typeface="Consolas" pitchFamily="49" charset="0"/>
              <a:cs typeface="Consolas" pitchFamily="49" charset="0"/>
            </a:endParaRPr>
          </a:p>
          <a:p>
            <a:pPr lvl="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for 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Map.Entry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&lt;String, Collection&lt;Integer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: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numbers.entrySet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()){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	double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hMeanForFile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harmonicMean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mapEntry.getValue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("for file: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 + " 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						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 is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: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hMeanForFile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1300" b="1" dirty="0">
              <a:latin typeface="Consolas" pitchFamily="49" charset="0"/>
              <a:cs typeface="Consolas" pitchFamily="49" charset="0"/>
            </a:endParaRP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182880" indent="-182880" algn="l" rtl="0">
              <a:buClr>
                <a:schemeClr val="accent1"/>
              </a:buClr>
              <a:buSzPct val="85000"/>
            </a:pPr>
            <a:endParaRPr lang="en-US" sz="1400" b="1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3435506" y="3477003"/>
            <a:ext cx="3976264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739962" y="4451568"/>
            <a:ext cx="1202436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400" dirty="0" smtClean="0">
                <a:solidFill>
                  <a:schemeClr val="accent2"/>
                </a:solidFill>
              </a:rPr>
              <a:t>Exception</a:t>
            </a:r>
            <a:endParaRPr lang="he-IL" sz="1400" dirty="0">
              <a:solidFill>
                <a:schemeClr val="accent2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H="1" flipV="1">
            <a:off x="7275975" y="3477003"/>
            <a:ext cx="1" cy="974565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loud Callout 35"/>
          <p:cNvSpPr/>
          <p:nvPr/>
        </p:nvSpPr>
        <p:spPr>
          <a:xfrm>
            <a:off x="3767328" y="4983480"/>
            <a:ext cx="4078224" cy="1493520"/>
          </a:xfrm>
          <a:prstGeom prst="cloudCallout">
            <a:avLst>
              <a:gd name="adj1" fmla="val -70516"/>
              <a:gd name="adj2" fmla="val -75604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</a:rPr>
              <a:t>בקוד הזה יש שגיאת קומפילציה בגלל שגיאה שלא הצהרנו עליה אך גם לא טיפלנו בה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חישובי שכר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חישוב שכר עפ"י שכר בסיס + בונוס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40</a:t>
            </a:fld>
            <a:endParaRPr lang="he-IL"/>
          </a:p>
        </p:txBody>
      </p:sp>
      <p:sp>
        <p:nvSpPr>
          <p:cNvPr id="5" name="Rectangle 4"/>
          <p:cNvSpPr/>
          <p:nvPr/>
        </p:nvSpPr>
        <p:spPr>
          <a:xfrm>
            <a:off x="251520" y="2247250"/>
            <a:ext cx="813690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QATester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extends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TeamMember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{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i="1" dirty="0" smtClean="0">
                <a:solidFill>
                  <a:srgbClr val="0000C0"/>
                </a:solidFill>
                <a:latin typeface="Consolas"/>
              </a:rPr>
              <a:t>PER_BUG_BONUS</a:t>
            </a:r>
            <a:r>
              <a:rPr lang="en-US" sz="1600" b="1" i="1" dirty="0" smtClean="0">
                <a:solidFill>
                  <a:srgbClr val="000000"/>
                </a:solidFill>
                <a:latin typeface="Consolas"/>
              </a:rPr>
              <a:t> = 100.0;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C0"/>
                </a:solidFill>
                <a:latin typeface="Consolas"/>
              </a:rPr>
              <a:t>bugsFound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= 0;</a:t>
            </a:r>
            <a:endParaRPr lang="en-US" sz="1600" dirty="0" smtClean="0">
              <a:latin typeface="Consolas"/>
            </a:endParaRPr>
          </a:p>
          <a:p>
            <a:pPr algn="l"/>
            <a:endParaRPr lang="en-US" sz="1600" dirty="0" smtClean="0">
              <a:latin typeface="Consolas"/>
            </a:endParaRP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QATester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id, String name, Manager boss,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wage) {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super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(id, name, boss, wage);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endParaRPr lang="en-US" sz="1600" dirty="0" smtClean="0">
              <a:latin typeface="Consolas"/>
            </a:endParaRP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incrementBugs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() {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this.bugsFound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++; } 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int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getBugsFound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()   {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retrun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bugsFound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 }</a:t>
            </a:r>
          </a:p>
          <a:p>
            <a:pPr algn="l"/>
            <a:endParaRPr lang="en-US" sz="1600" dirty="0" smtClean="0">
              <a:latin typeface="Consolas"/>
            </a:endParaRPr>
          </a:p>
          <a:p>
            <a:pPr algn="l"/>
            <a:r>
              <a:rPr lang="en-US" sz="1600" dirty="0" smtClean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getSalary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super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.getSalary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() +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getBugsFound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() * </a:t>
            </a:r>
            <a:r>
              <a:rPr lang="en-US" sz="1600" b="1" i="1" dirty="0" smtClean="0">
                <a:solidFill>
                  <a:srgbClr val="0000C0"/>
                </a:solidFill>
                <a:latin typeface="Consolas"/>
              </a:rPr>
              <a:t>PER_BUG_BONUS</a:t>
            </a:r>
            <a:r>
              <a:rPr lang="en-US" sz="1600" b="1" i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}</a:t>
            </a:r>
            <a:endParaRPr lang="en-US" sz="1600" dirty="0" smtClean="0">
              <a:latin typeface="Consolas"/>
            </a:endParaRP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  <p:sp>
        <p:nvSpPr>
          <p:cNvPr id="8" name="Rounded Rectangle 7"/>
          <p:cNvSpPr/>
          <p:nvPr/>
        </p:nvSpPr>
        <p:spPr>
          <a:xfrm>
            <a:off x="1757582" y="5487790"/>
            <a:ext cx="1990634" cy="229270"/>
          </a:xfrm>
          <a:prstGeom prst="roundRect">
            <a:avLst/>
          </a:prstGeom>
          <a:noFill/>
          <a:ln w="317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עוד דרישות: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329408" y="1600200"/>
            <a:ext cx="6563072" cy="4876800"/>
          </a:xfrm>
        </p:spPr>
        <p:txBody>
          <a:bodyPr>
            <a:normAutofit/>
          </a:bodyPr>
          <a:lstStyle/>
          <a:p>
            <a:endParaRPr lang="he-IL" dirty="0" smtClean="0"/>
          </a:p>
          <a:p>
            <a:endParaRPr lang="he-IL" dirty="0"/>
          </a:p>
          <a:p>
            <a:r>
              <a:rPr lang="he-IL" dirty="0" smtClean="0"/>
              <a:t>כתבו תכנית המייצרת אובייקטים של עובדים עם נתונים אקראיים ושומרת אותם בשלוש רמות היררכיות לפי הפירוט הבא:</a:t>
            </a:r>
          </a:p>
          <a:p>
            <a:pPr lvl="1"/>
            <a:r>
              <a:rPr lang="he-IL" dirty="0" smtClean="0"/>
              <a:t>בראש ההיררכיה נמצא המנכ"ל שהינו מנהל</a:t>
            </a:r>
          </a:p>
          <a:p>
            <a:pPr lvl="1"/>
            <a:r>
              <a:rPr lang="he-IL" dirty="0" smtClean="0"/>
              <a:t>מתחתיו בהיררכיה יש 5 מנהלים</a:t>
            </a:r>
          </a:p>
          <a:p>
            <a:pPr lvl="1"/>
            <a:r>
              <a:rPr lang="he-IL" dirty="0" smtClean="0"/>
              <a:t>מתחת לכל מנהל מצויים בהיררכיה 10 תכניתנים או בודקי תוכנה (בהסתברות שווה).</a:t>
            </a:r>
          </a:p>
          <a:p>
            <a:pPr marL="274320" lvl="1" indent="0">
              <a:buNone/>
            </a:pPr>
            <a:endParaRPr lang="he-IL" dirty="0"/>
          </a:p>
          <a:p>
            <a:r>
              <a:rPr lang="he-IL" dirty="0" smtClean="0"/>
              <a:t>לאחר מכן, התוכנית תדפיס את פרטי 3 העובדים עם המשכורת הגבוהה ביותר בכל רמה היררכית.</a:t>
            </a:r>
            <a:endParaRPr lang="he-IL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41</a:t>
            </a:fld>
            <a:endParaRPr lang="he-IL"/>
          </a:p>
        </p:txBody>
      </p:sp>
      <p:graphicFrame>
        <p:nvGraphicFramePr>
          <p:cNvPr id="4" name="דיאגרמה 3"/>
          <p:cNvGraphicFramePr/>
          <p:nvPr>
            <p:extLst>
              <p:ext uri="{D42A27DB-BD31-4B8C-83A1-F6EECF244321}">
                <p14:modId xmlns="" xmlns:p14="http://schemas.microsoft.com/office/powerpoint/2010/main" val="2939771750"/>
              </p:ext>
            </p:extLst>
          </p:nvPr>
        </p:nvGraphicFramePr>
        <p:xfrm>
          <a:off x="0" y="332656"/>
          <a:ext cx="3707904" cy="282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35729775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דוגמא לפלט: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42</a:t>
            </a:fld>
            <a:endParaRPr lang="he-IL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67544" y="1916832"/>
          <a:ext cx="7992888" cy="2228850"/>
        </p:xfrm>
        <a:graphic>
          <a:graphicData uri="http://schemas.openxmlformats.org/drawingml/2006/table">
            <a:tbl>
              <a:tblPr/>
              <a:tblGrid>
                <a:gridCol w="1394559"/>
                <a:gridCol w="2048796"/>
                <a:gridCol w="1911062"/>
                <a:gridCol w="1360126"/>
                <a:gridCol w="1278345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CEO: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ID: 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Name: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Taylor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Zuckerberg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Boss: None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Salary: 49740.43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Employees: 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Managers: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ID: 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Name: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Kate Hewlett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Boss: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Taylor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Zuckerberg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Salary: 30395.94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Employees: 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ID: 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Name: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Shlomo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Noyce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Boss: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Taylor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Zuckerberg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Salary: 29222.68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Employees: 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ID: 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Name: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Kate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Filo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Boss: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Taylor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Zuckerberg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Salary: 25677.13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Employees: 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Team members: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ID: 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Name: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Max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Noyce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Boss: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Kate Hewlett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Salary: 20675.38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Language: Java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ID: 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Name: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Lucy Jobs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Boss: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Max Ballmer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Salary: 19595.35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Language: C++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ID: 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Name: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Imen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Moore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Boss: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Shlomo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Noyce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Salary: 19509.67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Language: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Ruby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63582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איך מייצרים דו"ח?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329408" y="1600200"/>
            <a:ext cx="6563072" cy="3340968"/>
          </a:xfrm>
        </p:spPr>
        <p:txBody>
          <a:bodyPr>
            <a:normAutofit/>
          </a:bodyPr>
          <a:lstStyle/>
          <a:p>
            <a:r>
              <a:rPr lang="he-IL" dirty="0" smtClean="0"/>
              <a:t>שימוש ב-</a:t>
            </a:r>
            <a:r>
              <a:rPr lang="en-US" dirty="0" err="1" smtClean="0"/>
              <a:t>instanceof</a:t>
            </a:r>
            <a:r>
              <a:rPr lang="he-IL" dirty="0" smtClean="0"/>
              <a:t> במתודת יצירת דו"ח</a:t>
            </a:r>
          </a:p>
          <a:p>
            <a:endParaRPr lang="he-IL" dirty="0" smtClean="0"/>
          </a:p>
          <a:p>
            <a:r>
              <a:rPr lang="he-IL" dirty="0" smtClean="0"/>
              <a:t>שימוש ב-</a:t>
            </a:r>
            <a:r>
              <a:rPr lang="en-US" dirty="0" err="1" smtClean="0"/>
              <a:t>toString</a:t>
            </a:r>
            <a:r>
              <a:rPr lang="he-IL" dirty="0" smtClean="0"/>
              <a:t> (או מתודה ייעודית)</a:t>
            </a:r>
          </a:p>
          <a:p>
            <a:pPr lvl="1"/>
            <a:r>
              <a:rPr lang="he-IL" dirty="0" smtClean="0"/>
              <a:t>תלוי במספר מצומצם של פורמטים/דו"חות?</a:t>
            </a:r>
          </a:p>
          <a:p>
            <a:endParaRPr lang="he-IL" dirty="0" smtClean="0"/>
          </a:p>
          <a:p>
            <a:r>
              <a:rPr lang="he-IL" dirty="0" smtClean="0"/>
              <a:t>שימוש במחלקה ייעודית לכל דו"ח</a:t>
            </a:r>
          </a:p>
          <a:p>
            <a:pPr lvl="1"/>
            <a:r>
              <a:rPr lang="he-IL" dirty="0" smtClean="0"/>
              <a:t>תלוי בכך שאין שינויים רבים במחלקות</a:t>
            </a:r>
          </a:p>
          <a:p>
            <a:endParaRPr lang="he-IL" dirty="0" smtClean="0"/>
          </a:p>
          <a:p>
            <a:endParaRPr lang="he-IL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43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5729775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err="1" smtClean="0"/>
              <a:t>toString</a:t>
            </a:r>
            <a:r>
              <a:rPr lang="en-US" dirty="0" smtClean="0"/>
              <a:t>()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44</a:t>
            </a:fld>
            <a:endParaRPr lang="he-IL"/>
          </a:p>
        </p:txBody>
      </p:sp>
      <p:sp>
        <p:nvSpPr>
          <p:cNvPr id="5" name="Rectangle 4"/>
          <p:cNvSpPr/>
          <p:nvPr/>
        </p:nvSpPr>
        <p:spPr>
          <a:xfrm>
            <a:off x="395536" y="1412776"/>
            <a:ext cx="777686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abstract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Employee {</a:t>
            </a:r>
          </a:p>
          <a:p>
            <a:pPr algn="l"/>
            <a:r>
              <a:rPr lang="en-US" sz="1600" dirty="0" smtClean="0">
                <a:latin typeface="Consolas"/>
              </a:rPr>
              <a:t>...</a:t>
            </a:r>
          </a:p>
          <a:p>
            <a:pPr lvl="1" algn="l" rtl="0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onsolas"/>
              </a:rPr>
              <a:t>@Override</a:t>
            </a:r>
          </a:p>
          <a:p>
            <a:pPr lvl="1" algn="l" rtl="0"/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String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toString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lvl="1"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StringBuilder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str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StringBuilder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lvl="1"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str.append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"ID: "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).append(</a:t>
            </a:r>
            <a:r>
              <a:rPr lang="en-US" sz="1600" dirty="0" smtClean="0">
                <a:solidFill>
                  <a:srgbClr val="0000C0"/>
                </a:solidFill>
                <a:latin typeface="Consolas"/>
              </a:rPr>
              <a:t>id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lvl="1"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str.append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"\</a:t>
            </a:r>
            <a:r>
              <a:rPr lang="en-US" sz="1600" dirty="0" err="1" smtClean="0">
                <a:solidFill>
                  <a:srgbClr val="2A00FF"/>
                </a:solidFill>
                <a:latin typeface="Consolas"/>
              </a:rPr>
              <a:t>tName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: "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).append(</a:t>
            </a:r>
            <a:r>
              <a:rPr lang="en-US" sz="1600" dirty="0" smtClean="0">
                <a:solidFill>
                  <a:srgbClr val="0000C0"/>
                </a:solidFill>
                <a:latin typeface="Consolas"/>
              </a:rPr>
              <a:t>name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lvl="1"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str.append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"\</a:t>
            </a:r>
            <a:r>
              <a:rPr lang="en-US" sz="1600" dirty="0" err="1" smtClean="0">
                <a:solidFill>
                  <a:srgbClr val="2A00FF"/>
                </a:solidFill>
                <a:latin typeface="Consolas"/>
              </a:rPr>
              <a:t>tBoss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: "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lvl="1" algn="l" rtl="0"/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 if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getBoss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() != </a:t>
            </a:r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</a:t>
            </a:r>
          </a:p>
          <a:p>
            <a:pPr lvl="1"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str.append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getBoss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().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getName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());</a:t>
            </a:r>
          </a:p>
          <a:p>
            <a:pPr lvl="1" algn="l" rtl="0"/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 else</a:t>
            </a:r>
          </a:p>
          <a:p>
            <a:pPr lvl="1"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str.append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"None"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lvl="1"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str.append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"\</a:t>
            </a:r>
            <a:r>
              <a:rPr lang="en-US" sz="1600" dirty="0" err="1" smtClean="0">
                <a:solidFill>
                  <a:srgbClr val="2A00FF"/>
                </a:solidFill>
                <a:latin typeface="Consolas"/>
              </a:rPr>
              <a:t>tSalary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: "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lvl="1"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str.append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String.</a:t>
            </a:r>
            <a:r>
              <a:rPr lang="en-US" sz="1600" i="1" dirty="0" err="1" smtClean="0">
                <a:solidFill>
                  <a:srgbClr val="000000"/>
                </a:solidFill>
                <a:latin typeface="Consolas"/>
              </a:rPr>
              <a:t>format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 smtClean="0">
                <a:solidFill>
                  <a:srgbClr val="2A00FF"/>
                </a:solidFill>
                <a:latin typeface="Consolas"/>
              </a:rPr>
              <a:t>"%.2f"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,getSalary()));</a:t>
            </a:r>
          </a:p>
          <a:p>
            <a:pPr lvl="1" algn="l" rtl="0"/>
            <a:endParaRPr lang="en-US" sz="1600" dirty="0" smtClean="0">
              <a:latin typeface="Consolas"/>
            </a:endParaRPr>
          </a:p>
          <a:p>
            <a:pPr lvl="1" algn="l" rtl="0"/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 return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str.toString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lvl="1"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pPr lvl="1" algn="l" rtl="0"/>
            <a:endParaRPr lang="en-US" sz="1600" dirty="0" smtClean="0">
              <a:latin typeface="Consolas"/>
            </a:endParaRP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5729775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err="1" smtClean="0"/>
              <a:t>toString</a:t>
            </a:r>
            <a:r>
              <a:rPr lang="en-US" dirty="0" smtClean="0"/>
              <a:t>()</a:t>
            </a:r>
            <a:endParaRPr lang="he-IL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45</a:t>
            </a:fld>
            <a:endParaRPr lang="he-IL"/>
          </a:p>
        </p:txBody>
      </p:sp>
      <p:sp>
        <p:nvSpPr>
          <p:cNvPr id="4" name="Rectangle 3"/>
          <p:cNvSpPr/>
          <p:nvPr/>
        </p:nvSpPr>
        <p:spPr>
          <a:xfrm>
            <a:off x="251520" y="1757134"/>
            <a:ext cx="81369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QATester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extends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TeamMember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{</a:t>
            </a:r>
          </a:p>
          <a:p>
            <a:pPr algn="l"/>
            <a:r>
              <a:rPr lang="en-US" sz="1600" dirty="0" smtClean="0">
                <a:latin typeface="Consolas"/>
              </a:rPr>
              <a:t>   ...</a:t>
            </a:r>
          </a:p>
          <a:p>
            <a:pPr algn="l"/>
            <a:r>
              <a:rPr lang="en-US" sz="1600" dirty="0" smtClean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String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toString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/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 smtClean="0">
                <a:solidFill>
                  <a:srgbClr val="7F0055"/>
                </a:solidFill>
                <a:latin typeface="Consolas"/>
              </a:rPr>
              <a:t>super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.toString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() + 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"\</a:t>
            </a:r>
            <a:r>
              <a:rPr lang="en-US" sz="1600" dirty="0" err="1" smtClean="0">
                <a:solidFill>
                  <a:srgbClr val="2A00FF"/>
                </a:solidFill>
                <a:latin typeface="Consolas"/>
              </a:rPr>
              <a:t>tBugs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 found: "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getBugsFound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5729775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5724128" y="5877272"/>
            <a:ext cx="2952328" cy="360040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עוד דרישות: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329408" y="1600200"/>
            <a:ext cx="6563072" cy="4876800"/>
          </a:xfrm>
        </p:spPr>
        <p:txBody>
          <a:bodyPr>
            <a:normAutofit/>
          </a:bodyPr>
          <a:lstStyle/>
          <a:p>
            <a:endParaRPr lang="he-IL" dirty="0" smtClean="0"/>
          </a:p>
          <a:p>
            <a:endParaRPr lang="he-IL" dirty="0"/>
          </a:p>
          <a:p>
            <a:r>
              <a:rPr lang="he-IL" dirty="0" smtClean="0"/>
              <a:t>כתבו תכנית המייצרת אובייקטים של עובדים עם נתונים אקראיים ושומרת אותם בשלוש רמות היררכיות לפי הפירוט הבא:</a:t>
            </a:r>
          </a:p>
          <a:p>
            <a:pPr lvl="1"/>
            <a:r>
              <a:rPr lang="he-IL" dirty="0" smtClean="0"/>
              <a:t>בראש ההיררכיה נמצא המנכ"ל שהינו מנהל</a:t>
            </a:r>
          </a:p>
          <a:p>
            <a:pPr lvl="1"/>
            <a:r>
              <a:rPr lang="he-IL" dirty="0" smtClean="0"/>
              <a:t>מתחתיו בהיררכיה יש 5 מנהלים</a:t>
            </a:r>
          </a:p>
          <a:p>
            <a:pPr lvl="1"/>
            <a:r>
              <a:rPr lang="he-IL" dirty="0" smtClean="0"/>
              <a:t>מתחת לכל מנהל מצויים בהיררכיה 10 תכניתנים או בודקי תוכנה (בהסתברות שווה).</a:t>
            </a:r>
          </a:p>
          <a:p>
            <a:pPr marL="274320" lvl="1" indent="0">
              <a:buNone/>
            </a:pPr>
            <a:endParaRPr lang="he-IL" dirty="0"/>
          </a:p>
          <a:p>
            <a:r>
              <a:rPr lang="he-IL" dirty="0" smtClean="0"/>
              <a:t>לאחר מכן, התוכנית תדפיס את פרטי 3 העובדים עם המשכורת הגבוהה ביותר בכל רמה היררכית.</a:t>
            </a:r>
            <a:endParaRPr lang="he-IL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46</a:t>
            </a:fld>
            <a:endParaRPr lang="he-IL"/>
          </a:p>
        </p:txBody>
      </p:sp>
      <p:graphicFrame>
        <p:nvGraphicFramePr>
          <p:cNvPr id="4" name="דיאגרמה 3"/>
          <p:cNvGraphicFramePr/>
          <p:nvPr>
            <p:extLst>
              <p:ext uri="{D42A27DB-BD31-4B8C-83A1-F6EECF244321}">
                <p14:modId xmlns:p14="http://schemas.microsoft.com/office/powerpoint/2010/main" xmlns="" val="2939771750"/>
              </p:ext>
            </p:extLst>
          </p:nvPr>
        </p:nvGraphicFramePr>
        <p:xfrm>
          <a:off x="0" y="332656"/>
          <a:ext cx="3707904" cy="282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5729775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by salary</a:t>
            </a:r>
            <a:endParaRPr lang="he-IL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נגדיר השוואה מתאימה: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he-IL" dirty="0" smtClean="0"/>
              <a:t>כעת נוכל לייצר את הדו"ח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47</a:t>
            </a:fld>
            <a:endParaRPr lang="he-IL"/>
          </a:p>
        </p:txBody>
      </p:sp>
      <p:sp>
        <p:nvSpPr>
          <p:cNvPr id="5" name="Rectangle 4"/>
          <p:cNvSpPr/>
          <p:nvPr/>
        </p:nvSpPr>
        <p:spPr>
          <a:xfrm>
            <a:off x="431540" y="2178730"/>
            <a:ext cx="81369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SalaryComparator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Comparator&lt;Employee&gt; {</a:t>
            </a:r>
          </a:p>
          <a:p>
            <a:pPr algn="l"/>
            <a:r>
              <a:rPr lang="en-US" sz="1600" dirty="0" smtClean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compare(Employee o1, Employee o2) {</a:t>
            </a:r>
          </a:p>
          <a:p>
            <a:pPr algn="l"/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Double.</a:t>
            </a:r>
            <a:r>
              <a:rPr lang="en-US" sz="1600" i="1" dirty="0" err="1" smtClean="0">
                <a:solidFill>
                  <a:srgbClr val="000000"/>
                </a:solidFill>
                <a:latin typeface="Consolas"/>
              </a:rPr>
              <a:t>compare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(o2.getSalary(), o1.getSalary());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sp>
        <p:nvSpPr>
          <p:cNvPr id="6" name="Rectangle 5"/>
          <p:cNvSpPr/>
          <p:nvPr/>
        </p:nvSpPr>
        <p:spPr>
          <a:xfrm>
            <a:off x="467544" y="4409817"/>
            <a:ext cx="80648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public static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printTopPaid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(List&lt;Employee&gt; employees) {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Collections.sort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(employees, </a:t>
            </a:r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SalaryComparator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());</a:t>
            </a:r>
          </a:p>
          <a:p>
            <a:pPr algn="l"/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 for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=0;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&lt;3; ++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</a:t>
            </a:r>
          </a:p>
          <a:p>
            <a:pPr algn="l"/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System</a:t>
            </a:r>
            <a:r>
              <a:rPr lang="en-US" sz="1600" i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1600" i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println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employees.get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));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996778" y="3717032"/>
            <a:ext cx="3262184" cy="360040"/>
          </a:xfrm>
          <a:prstGeom prst="wedgeRoundRectCallout">
            <a:avLst>
              <a:gd name="adj1" fmla="val 34915"/>
              <a:gd name="adj2" fmla="val -182320"/>
              <a:gd name="adj3" fmla="val 16667"/>
            </a:avLst>
          </a:prstGeom>
          <a:solidFill>
            <a:srgbClr val="FFFF0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</a:rPr>
              <a:t>מיון בסדר הפוך – מהגדול לקטן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43519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ראינו היום</a:t>
            </a:r>
            <a:endParaRPr lang="he-IL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תכנון היררכית מחלקות וירושה</a:t>
            </a:r>
          </a:p>
          <a:p>
            <a:r>
              <a:rPr lang="he-IL" dirty="0" smtClean="0"/>
              <a:t>קצת </a:t>
            </a:r>
            <a:r>
              <a:rPr lang="en-US" dirty="0" err="1" smtClean="0"/>
              <a:t>enums</a:t>
            </a:r>
            <a:endParaRPr lang="he-IL" dirty="0" smtClean="0"/>
          </a:p>
          <a:p>
            <a:r>
              <a:rPr lang="he-IL" dirty="0" smtClean="0"/>
              <a:t>"חלוקת אחריות" על פעולה בין מחלקות</a:t>
            </a:r>
          </a:p>
          <a:p>
            <a:r>
              <a:rPr lang="he-IL" dirty="0" smtClean="0"/>
              <a:t>מתודות חשובות מ-</a:t>
            </a:r>
            <a:r>
              <a:rPr lang="en-US" dirty="0" smtClean="0"/>
              <a:t>Object</a:t>
            </a:r>
            <a:r>
              <a:rPr lang="he-IL" dirty="0" smtClean="0"/>
              <a:t>: </a:t>
            </a:r>
            <a:r>
              <a:rPr lang="en-US" dirty="0" err="1" smtClean="0"/>
              <a:t>toString</a:t>
            </a:r>
            <a:r>
              <a:rPr lang="en-US" dirty="0" smtClean="0"/>
              <a:t>, equals, </a:t>
            </a:r>
            <a:r>
              <a:rPr lang="en-US" dirty="0" err="1" smtClean="0"/>
              <a:t>hashCode</a:t>
            </a:r>
            <a:endParaRPr lang="he-IL" dirty="0" smtClean="0"/>
          </a:p>
          <a:p>
            <a:r>
              <a:rPr lang="he-IL" dirty="0" smtClean="0"/>
              <a:t>עוד דוגמאות לשימוש באוספים גנריים ומיון רשימות</a:t>
            </a:r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48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1843519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e-IL" dirty="0" smtClean="0"/>
          </a:p>
          <a:p>
            <a:pPr marL="0" indent="0" algn="ctr">
              <a:buNone/>
            </a:pPr>
            <a:r>
              <a:rPr lang="en-US" sz="3600" dirty="0" smtClean="0"/>
              <a:t>THE END</a:t>
            </a:r>
            <a:endParaRPr lang="he-IL" sz="3600" dirty="0"/>
          </a:p>
          <a:p>
            <a:pPr marL="0" indent="0" algn="ctr">
              <a:buNone/>
            </a:pPr>
            <a:endParaRPr lang="he-IL" dirty="0" smtClean="0"/>
          </a:p>
          <a:p>
            <a:pPr marL="0" indent="0" algn="ctr">
              <a:buNone/>
            </a:pPr>
            <a:r>
              <a:rPr lang="he-IL" dirty="0" smtClean="0"/>
              <a:t>הקוד נמצא במלואו באתר הקורס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49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6774340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חריגים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אפשרות ראשונה: לא נטפל בחריג, ורק נצהיר עליו</a:t>
            </a:r>
          </a:p>
          <a:p>
            <a:r>
              <a:rPr lang="he-IL" dirty="0" smtClean="0"/>
              <a:t>במקרה הזה, מי שיצטרך להתמודד עם הטיפול בחריג הוא השירות שיקרא ל </a:t>
            </a:r>
            <a:r>
              <a:rPr lang="en-US" dirty="0" err="1" smtClean="0"/>
              <a:t>printMeansByFiles</a:t>
            </a:r>
            <a:r>
              <a:rPr lang="he-IL" dirty="0" smtClean="0"/>
              <a:t>.</a:t>
            </a:r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5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362138" y="3411104"/>
            <a:ext cx="8130011" cy="2708434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(Map&lt;String, Collection&lt;Integer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)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						throws Exception{</a:t>
            </a:r>
            <a:endParaRPr lang="en-US" sz="1300" b="1" dirty="0">
              <a:latin typeface="Consolas" pitchFamily="49" charset="0"/>
              <a:cs typeface="Consolas" pitchFamily="49" charset="0"/>
            </a:endParaRPr>
          </a:p>
          <a:p>
            <a:pPr lvl="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for 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Map.Entry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&lt;String, 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Collection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&lt;Integer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: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.entrySet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()){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	double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hMeanForFile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harmonicMean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mapEntry.getValue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("for file: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 + " 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						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 is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: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hMeanForFile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1300" b="1" dirty="0">
              <a:latin typeface="Consolas" pitchFamily="49" charset="0"/>
              <a:cs typeface="Consolas" pitchFamily="49" charset="0"/>
            </a:endParaRP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182880" indent="-182880" algn="l" rtl="0">
              <a:buClr>
                <a:schemeClr val="accent1"/>
              </a:buClr>
              <a:buSzPct val="85000"/>
            </a:pPr>
            <a:endParaRPr lang="en-US" sz="1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781181" y="3772535"/>
            <a:ext cx="1525237" cy="30175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חריגים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אפשרות שניה: נטפל בחריג!</a:t>
            </a:r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6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362137" y="2297528"/>
            <a:ext cx="8419723" cy="3693319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(Map&lt;String,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for 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Map.Entry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: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filesInfo.entrySet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()){</a:t>
            </a:r>
          </a:p>
          <a:p>
            <a:pPr lvl="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try{</a:t>
            </a:r>
          </a:p>
          <a:p>
            <a:pPr lvl="3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double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hMeanForFile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harmonicMean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mapEntry.getValue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());</a:t>
            </a:r>
          </a:p>
          <a:p>
            <a:pPr lvl="3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("for file: " + 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 + "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is: " </a:t>
            </a:r>
            <a:endParaRPr lang="en-US" sz="1300" b="1" dirty="0" smtClean="0">
              <a:latin typeface="Consolas" pitchFamily="49" charset="0"/>
              <a:cs typeface="Consolas" pitchFamily="49" charset="0"/>
            </a:endParaRPr>
          </a:p>
          <a:p>
            <a:pPr lvl="3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			+ 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hMeanForFile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lvl="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catch (Exception e){</a:t>
            </a:r>
          </a:p>
          <a:p>
            <a:pPr lvl="3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("cannot calculate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for file " 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+ 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pPr lvl="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13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21941" y="4444269"/>
            <a:ext cx="1756237" cy="30175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 smtClean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57059" y="2948939"/>
            <a:ext cx="544582" cy="30175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601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חריגים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איך זה עובד?</a:t>
            </a:r>
            <a:endParaRPr lang="en-US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r>
              <a:rPr lang="he-IL" dirty="0" smtClean="0"/>
              <a:t>תוכנית זו מייצרת את הפלט:</a:t>
            </a:r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7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362138" y="2297528"/>
            <a:ext cx="8130011" cy="2192908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main(String[]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){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	Map&lt;String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, Collection&lt;Integer&gt;&gt; files = new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LinkedHashMap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&lt;&gt;();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("file1",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(1, 2, 3));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("file2",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(1,2,-4));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("file3",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(15,17,30));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(files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4130" y="5214561"/>
            <a:ext cx="3683013" cy="565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88549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חריגים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2000" dirty="0" smtClean="0"/>
              <a:t>ובכל זאת יש בעיה – אנחנו מטפלים בכל שגיאה אפשרית שיכולה להיזרק מתוך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harmonicMean</a:t>
            </a:r>
            <a:r>
              <a:rPr lang="he-IL" sz="20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he-IL" sz="2000" dirty="0" smtClean="0"/>
              <a:t>ועל </a:t>
            </a:r>
            <a:r>
              <a:rPr lang="he-IL" sz="2000" dirty="0"/>
              <a:t>הדרך יכולים </a:t>
            </a:r>
            <a:r>
              <a:rPr lang="he-IL" sz="2000" dirty="0" smtClean="0"/>
              <a:t>להתעלם משגיאות שמעידות על באג אפשרי.</a:t>
            </a:r>
          </a:p>
          <a:p>
            <a:r>
              <a:rPr lang="he-IL" sz="2000" dirty="0" smtClean="0"/>
              <a:t>במימוש שלנו הנחנו הנחה סמויה לגבי המפה, למרות שאין לנו דרך לדעת כיצד היא נוצרה (נניח שאין חוזה לשירות).</a:t>
            </a:r>
          </a:p>
          <a:p>
            <a:r>
              <a:rPr lang="he-IL" sz="2000" dirty="0" smtClean="0"/>
              <a:t>מה יקרה במקרה הבא?</a:t>
            </a:r>
            <a:endParaRPr lang="he-IL" sz="2000" dirty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8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13" name="TextBox 12"/>
          <p:cNvSpPr txBox="1"/>
          <p:nvPr/>
        </p:nvSpPr>
        <p:spPr>
          <a:xfrm>
            <a:off x="362138" y="3999579"/>
            <a:ext cx="8130011" cy="2192908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main(String[]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){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	Map&lt;String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, Collection&lt;Integer&gt;&gt; files = new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LinkedHashMap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&lt;&gt;();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("file1", 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null);</a:t>
            </a:r>
            <a:endParaRPr lang="en-US" sz="1300" b="1" dirty="0">
              <a:latin typeface="Consolas" pitchFamily="49" charset="0"/>
              <a:cs typeface="Consolas" pitchFamily="49" charset="0"/>
            </a:endParaRP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("file2",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(1,2,-4));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("file3",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(15,17,30));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(files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חריגים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1876602"/>
            <a:ext cx="8101584" cy="1212640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public static double </a:t>
            </a:r>
            <a:r>
              <a:rPr lang="en-US" sz="1400" b="1" dirty="0" err="1" smtClean="0">
                <a:latin typeface="Consolas" pitchFamily="49" charset="0"/>
                <a:cs typeface="Consolas" pitchFamily="49" charset="0"/>
              </a:rPr>
              <a:t>harmonicMean</a:t>
            </a:r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(Collection&lt;Integer&gt; numbers) throws Exception{</a:t>
            </a:r>
          </a:p>
          <a:p>
            <a:pPr lvl="1" algn="l" rtl="0"/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if </a:t>
            </a:r>
            <a:r>
              <a:rPr lang="en-US" sz="14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b="1" dirty="0" err="1">
                <a:latin typeface="Consolas" pitchFamily="49" charset="0"/>
                <a:cs typeface="Consolas" pitchFamily="49" charset="0"/>
              </a:rPr>
              <a:t>numbers.isEmpty</a:t>
            </a:r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())</a:t>
            </a:r>
          </a:p>
          <a:p>
            <a:pPr lvl="1" algn="l" rtl="0"/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…</a:t>
            </a:r>
          </a:p>
          <a:p>
            <a:pPr algn="l" rtl="0"/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}</a:t>
            </a:r>
            <a:endParaRPr lang="he-IL" sz="1400" b="1" dirty="0" smtClean="0">
              <a:latin typeface="Consolas" pitchFamily="49" charset="0"/>
              <a:cs typeface="Consolas" pitchFamily="49" charset="0"/>
            </a:endParaRPr>
          </a:p>
          <a:p>
            <a:pPr marL="182880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sz="14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4581144"/>
            <a:ext cx="8101584" cy="1492716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(Map&lt;String,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 </a:t>
            </a:r>
            <a:endParaRPr lang="en-US" sz="1300" b="1" dirty="0" smtClean="0">
              <a:latin typeface="Consolas" pitchFamily="49" charset="0"/>
              <a:cs typeface="Consolas" pitchFamily="49" charset="0"/>
            </a:endParaRPr>
          </a:p>
          <a:p>
            <a:pPr lvl="1" algn="l" rtl="0"/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…</a:t>
            </a:r>
          </a:p>
          <a:p>
            <a:pPr lvl="1" algn="l" rtl="0"/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catch (Exception e){</a:t>
            </a:r>
          </a:p>
          <a:p>
            <a:pPr lvl="1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("cannot calculate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for file " +  </a:t>
            </a:r>
            <a:r>
              <a:rPr lang="en-US" sz="1300" b="1" dirty="0" err="1" smtClean="0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pPr lvl="1" algn="l" rtl="0"/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…</a:t>
            </a:r>
          </a:p>
          <a:p>
            <a:pPr algn="l" rtl="0"/>
            <a:r>
              <a:rPr lang="en-US" sz="1300" b="1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13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Curved Left Arrow 10"/>
          <p:cNvSpPr/>
          <p:nvPr/>
        </p:nvSpPr>
        <p:spPr>
          <a:xfrm rot="20375255">
            <a:off x="4063331" y="1981645"/>
            <a:ext cx="728158" cy="3384973"/>
          </a:xfrm>
          <a:prstGeom prst="curvedLeftArrow">
            <a:avLst>
              <a:gd name="adj1" fmla="val 25000"/>
              <a:gd name="adj2" fmla="val 41214"/>
              <a:gd name="adj3" fmla="val 31301"/>
            </a:avLst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 smtClean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57572" y="3777619"/>
            <a:ext cx="2185416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1400" dirty="0" err="1" smtClean="0">
                <a:solidFill>
                  <a:schemeClr val="accent2"/>
                </a:solidFill>
              </a:rPr>
              <a:t>NullPointerException</a:t>
            </a:r>
            <a:endParaRPr lang="he-IL" sz="1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025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w1">
  <a:themeElements>
    <a:clrScheme name="Custom 2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106485"/>
      </a:hlink>
      <a:folHlink>
        <a:srgbClr val="106485"/>
      </a:folHlink>
    </a:clrScheme>
    <a:fontScheme name="Office קלאסי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בהירות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>
    <a:spDef>
      <a:spPr>
        <a:noFill/>
        <a:ln>
          <a:solidFill>
            <a:srgbClr val="92D050"/>
          </a:solidFill>
        </a:ln>
      </a:spPr>
      <a:bodyPr rtlCol="1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ערכת נושא1" id="{279C5FF5-C7C8-4C86-8AAD-4DD40FD88B78}" vid="{577E7557-20CD-4CDB-81E9-459C2F235F81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0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1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2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3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4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5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6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7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8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9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0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1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2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3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4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5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6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7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8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9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3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30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31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32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33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4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5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6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7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8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9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8296</TotalTime>
  <Words>2416</Words>
  <Application>Microsoft Office PowerPoint</Application>
  <PresentationFormat>On-screen Show (4:3)</PresentationFormat>
  <Paragraphs>636</Paragraphs>
  <Slides>49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sw1</vt:lpstr>
      <vt:lpstr>חריגים</vt:lpstr>
      <vt:lpstr>חריגים</vt:lpstr>
      <vt:lpstr>חריגים</vt:lpstr>
      <vt:lpstr>חריגים</vt:lpstr>
      <vt:lpstr>חריגים</vt:lpstr>
      <vt:lpstr>חריגים</vt:lpstr>
      <vt:lpstr>חריגים</vt:lpstr>
      <vt:lpstr>חריגים</vt:lpstr>
      <vt:lpstr>חריגים</vt:lpstr>
      <vt:lpstr>חריגים</vt:lpstr>
      <vt:lpstr>יצירת טיפוס חריג חדש</vt:lpstr>
      <vt:lpstr>שימוש בטיפוס החריג החדש</vt:lpstr>
      <vt:lpstr>שימוש בטיפוס החריג החדש</vt:lpstr>
      <vt:lpstr>שימוש בשגיאות – פורמט הודעת השגיאה</vt:lpstr>
      <vt:lpstr>שימוש בשגיאות</vt:lpstr>
      <vt:lpstr>תוכנה 1</vt:lpstr>
      <vt:lpstr>חברת הייטק</vt:lpstr>
      <vt:lpstr>עצבו מחלקות לייצוג עובדים בחברה על פי המפרט הבא:</vt:lpstr>
      <vt:lpstr>המשך המפרט:</vt:lpstr>
      <vt:lpstr>נתחיל?</vt:lpstr>
      <vt:lpstr>מה ידוע עד כה?</vt:lpstr>
      <vt:lpstr>המשך המפרט:</vt:lpstr>
      <vt:lpstr>המידול הנאיבי</vt:lpstr>
      <vt:lpstr>המידול הנאיבי</vt:lpstr>
      <vt:lpstr>שלב 1 – עובד אבסטרקטי</vt:lpstr>
      <vt:lpstr>שלב 1 – עובד אבסטרקטי</vt:lpstr>
      <vt:lpstr>שלב 1 – עובד אבסטרקטי</vt:lpstr>
      <vt:lpstr>שלב 2 – עובדים בצוות</vt:lpstr>
      <vt:lpstr>שלב 3 – plan ahead? (אופציונאלי) </vt:lpstr>
      <vt:lpstr>שלב 3 – plan ahead? (אופציונאלי) </vt:lpstr>
      <vt:lpstr>מה הלאה?</vt:lpstr>
      <vt:lpstr>עוד קוד</vt:lpstr>
      <vt:lpstr>Enumerated types</vt:lpstr>
      <vt:lpstr> Enumerated types - usage</vt:lpstr>
      <vt:lpstr>פרטי מימוש...</vt:lpstr>
      <vt:lpstr>פרטי מימוש...</vt:lpstr>
      <vt:lpstr>פרטי מימוש...</vt:lpstr>
      <vt:lpstr>חישובי שכר</vt:lpstr>
      <vt:lpstr>חישובי שכר</vt:lpstr>
      <vt:lpstr>חישובי שכר</vt:lpstr>
      <vt:lpstr>עוד דרישות:</vt:lpstr>
      <vt:lpstr>דוגמא לפלט:</vt:lpstr>
      <vt:lpstr>איך מייצרים דו"ח?</vt:lpstr>
      <vt:lpstr>toString()</vt:lpstr>
      <vt:lpstr>toString()</vt:lpstr>
      <vt:lpstr>עוד דרישות:</vt:lpstr>
      <vt:lpstr>Sorting by salary</vt:lpstr>
      <vt:lpstr>ראינו היום</vt:lpstr>
      <vt:lpstr>Slide 49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DN</dc:creator>
  <cp:lastModifiedBy>shay</cp:lastModifiedBy>
  <cp:revision>365</cp:revision>
  <dcterms:created xsi:type="dcterms:W3CDTF">2012-12-30T18:02:14Z</dcterms:created>
  <dcterms:modified xsi:type="dcterms:W3CDTF">2018-11-28T13:39:30Z</dcterms:modified>
</cp:coreProperties>
</file>