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78.xml" ContentType="application/vnd.openxmlformats-officedocument.presentationml.tags+xml"/>
  <Override PartName="/ppt/tags/tag96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85.xml" ContentType="application/vnd.openxmlformats-officedocument.presentationml.tags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92.xml" ContentType="application/vnd.openxmlformats-officedocument.presentationml.tags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81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tags/tag70.xml" ContentType="application/vnd.openxmlformats-officedocument.presentationml.tags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ags/tag79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9.xml" ContentType="application/vnd.openxmlformats-officedocument.presentationml.tags+xml"/>
  <Override PartName="/ppt/tags/tag68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tags/tag57.xml" ContentType="application/vnd.openxmlformats-officedocument.presentationml.tags+xml"/>
  <Override PartName="/ppt/tags/tag75.xml" ContentType="application/vnd.openxmlformats-officedocument.presentationml.tags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17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64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tags/tag24.xml" ContentType="application/vnd.openxmlformats-officedocument.presentationml.tags+xml"/>
  <Override PartName="/ppt/tags/tag53.xml" ContentType="application/vnd.openxmlformats-officedocument.presentationml.tags+xml"/>
  <Override PartName="/ppt/tags/tag71.xml" ContentType="application/vnd.openxmlformats-officedocument.presentationml.tags+xml"/>
  <Default Extension="gif" ContentType="image/gif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tags/tag13.xml" ContentType="application/vnd.openxmlformats-officedocument.presentationml.tags+xml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tags/tag60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ags/tag98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notesSlides/notesSlide14.xml" ContentType="application/vnd.openxmlformats-officedocument.presentationml.notesSlide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tags/tag3.xml" ContentType="application/vnd.openxmlformats-officedocument.presentationml.tags+xml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notesSlides/notesSlide15.xml" ContentType="application/vnd.openxmlformats-officedocument.presentationml.notesSlide+xml"/>
  <Override PartName="/ppt/slides/slide20.xml" ContentType="application/vnd.openxmlformats-officedocument.presentationml.slide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notesSlides/notesSlide22.xml" ContentType="application/vnd.openxmlformats-officedocument.presentationml.notesSlide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notesSlides/notesSlide11.xml" ContentType="application/vnd.openxmlformats-officedocument.presentationml.notesSlide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33"/>
  </p:notesMasterIdLst>
  <p:handoutMasterIdLst>
    <p:handoutMasterId r:id="rId34"/>
  </p:handoutMasterIdLst>
  <p:sldIdLst>
    <p:sldId id="347" r:id="rId2"/>
    <p:sldId id="400" r:id="rId3"/>
    <p:sldId id="452" r:id="rId4"/>
    <p:sldId id="365" r:id="rId5"/>
    <p:sldId id="367" r:id="rId6"/>
    <p:sldId id="366" r:id="rId7"/>
    <p:sldId id="492" r:id="rId8"/>
    <p:sldId id="493" r:id="rId9"/>
    <p:sldId id="494" r:id="rId10"/>
    <p:sldId id="495" r:id="rId11"/>
    <p:sldId id="472" r:id="rId12"/>
    <p:sldId id="487" r:id="rId13"/>
    <p:sldId id="486" r:id="rId14"/>
    <p:sldId id="491" r:id="rId15"/>
    <p:sldId id="496" r:id="rId16"/>
    <p:sldId id="475" r:id="rId17"/>
    <p:sldId id="476" r:id="rId18"/>
    <p:sldId id="477" r:id="rId19"/>
    <p:sldId id="478" r:id="rId20"/>
    <p:sldId id="479" r:id="rId21"/>
    <p:sldId id="490" r:id="rId22"/>
    <p:sldId id="480" r:id="rId23"/>
    <p:sldId id="497" r:id="rId24"/>
    <p:sldId id="481" r:id="rId25"/>
    <p:sldId id="488" r:id="rId26"/>
    <p:sldId id="482" r:id="rId27"/>
    <p:sldId id="483" r:id="rId28"/>
    <p:sldId id="484" r:id="rId29"/>
    <p:sldId id="485" r:id="rId30"/>
    <p:sldId id="469" r:id="rId31"/>
    <p:sldId id="468" r:id="rId32"/>
  </p:sldIdLst>
  <p:sldSz cx="9144000" cy="6858000" type="screen4x3"/>
  <p:notesSz cx="7315200" cy="96012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772">
          <p15:clr>
            <a:srgbClr val="A4A3A4"/>
          </p15:clr>
        </p15:guide>
        <p15:guide id="2" pos="276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CC00"/>
    <a:srgbClr val="FFCCCC"/>
    <a:srgbClr val="ABDFFF"/>
    <a:srgbClr val="CCECFF"/>
    <a:srgbClr val="FFCC66"/>
    <a:srgbClr val="CC99FF"/>
    <a:srgbClr val="0066CC"/>
    <a:srgbClr val="FF9933"/>
    <a:srgbClr val="80008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סגנון בהיר 2 - הדגשה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B4B98B0-60AC-42C2-AFA5-B58CD77FA1E5}" styleName="סגנון בהיר 1 - הדגשה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27102A9-8310-4765-A935-A1911B00CA55}" styleName="סגנון בהיר 1 - הדגשה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27" autoAdjust="0"/>
    <p:restoredTop sz="81685" autoAdjust="0"/>
  </p:normalViewPr>
  <p:slideViewPr>
    <p:cSldViewPr>
      <p:cViewPr varScale="1">
        <p:scale>
          <a:sx n="94" d="100"/>
          <a:sy n="94" d="100"/>
        </p:scale>
        <p:origin x="-2124" y="-108"/>
      </p:cViewPr>
      <p:guideLst>
        <p:guide orient="horz" pos="2772"/>
        <p:guide pos="27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3375" y="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t" anchorCtr="0" compatLnSpc="1">
            <a:prstTxWarp prst="textNoShape">
              <a:avLst/>
            </a:prstTxWarp>
          </a:bodyPr>
          <a:lstStyle>
            <a:lvl1pPr algn="r" defTabSz="984250" rtl="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t" anchorCtr="0" compatLnSpc="1">
            <a:prstTxWarp prst="textNoShape">
              <a:avLst/>
            </a:prstTxWarp>
          </a:bodyPr>
          <a:lstStyle>
            <a:lvl1pPr algn="l" defTabSz="98425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911860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b" anchorCtr="0" compatLnSpc="1">
            <a:prstTxWarp prst="textNoShape">
              <a:avLst/>
            </a:prstTxWarp>
          </a:bodyPr>
          <a:lstStyle>
            <a:lvl1pPr algn="r" defTabSz="984250" rtl="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11860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b" anchorCtr="0" compatLnSpc="1">
            <a:prstTxWarp prst="textNoShape">
              <a:avLst/>
            </a:prstTxWarp>
          </a:bodyPr>
          <a:lstStyle>
            <a:lvl1pPr algn="l" defTabSz="98425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3F5554D7-393C-4ED8-9D4C-755822520FD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2814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3375" y="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t" anchorCtr="0" compatLnSpc="1">
            <a:prstTxWarp prst="textNoShape">
              <a:avLst/>
            </a:prstTxWarp>
          </a:bodyPr>
          <a:lstStyle>
            <a:lvl1pPr algn="r" defTabSz="984250" rtl="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t" anchorCtr="0" compatLnSpc="1">
            <a:prstTxWarp prst="textNoShape">
              <a:avLst/>
            </a:prstTxWarp>
          </a:bodyPr>
          <a:lstStyle>
            <a:lvl1pPr algn="l" defTabSz="98425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43375" y="911860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b" anchorCtr="0" compatLnSpc="1">
            <a:prstTxWarp prst="textNoShape">
              <a:avLst/>
            </a:prstTxWarp>
          </a:bodyPr>
          <a:lstStyle>
            <a:lvl1pPr algn="r" defTabSz="984250" rtl="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11860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b" anchorCtr="0" compatLnSpc="1">
            <a:prstTxWarp prst="textNoShape">
              <a:avLst/>
            </a:prstTxWarp>
          </a:bodyPr>
          <a:lstStyle>
            <a:lvl1pPr algn="l" defTabSz="98425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4EE9C55C-FA9F-40AA-8B75-76F7FC2B49B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4169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211550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11683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06131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FAFEA0-92D2-412D-A65F-772BC2208B55}" type="slidenum">
              <a:rPr lang="he-IL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4562223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F679E1-C2A0-433D-BBAC-A26AE7D589F7}" type="slidenum">
              <a:rPr lang="he-IL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8390769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71DDD5-02F2-424A-938C-651B3F0CE12F}" type="slidenum">
              <a:rPr lang="he-IL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1279730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6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/>
            <a:endParaRPr lang="he-IL" dirty="0" smtClean="0">
              <a:cs typeface="Arial" charset="0"/>
            </a:endParaRPr>
          </a:p>
        </p:txBody>
      </p:sp>
      <p:sp>
        <p:nvSpPr>
          <p:cNvPr id="47107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BA4ED2-51EB-4FA7-9968-26E2D5E97285}" type="slidenum">
              <a:rPr lang="he-IL" smtClean="0"/>
              <a:pPr/>
              <a:t>22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1543069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6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/>
            <a:endParaRPr lang="he-IL" dirty="0" smtClean="0">
              <a:cs typeface="Arial" charset="0"/>
            </a:endParaRPr>
          </a:p>
        </p:txBody>
      </p:sp>
      <p:sp>
        <p:nvSpPr>
          <p:cNvPr id="47107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BA4ED2-51EB-4FA7-9968-26E2D5E97285}" type="slidenum">
              <a:rPr lang="he-IL" smtClean="0"/>
              <a:pPr/>
              <a:t>23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1543069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09775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928585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0130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 smtClean="0">
              <a:cs typeface="Arial" charset="0"/>
            </a:endParaRPr>
          </a:p>
        </p:txBody>
      </p:sp>
      <p:sp>
        <p:nvSpPr>
          <p:cNvPr id="18435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BD6B53-5876-4F88-9A2F-AADEBC3BF0CE}" type="slidenum">
              <a:rPr lang="he-IL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23338818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B66FF3-8906-4E31-8740-4C0037525086}" type="slidenum">
              <a:rPr lang="he-IL" smtClean="0"/>
              <a:pPr/>
              <a:t>27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9848805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390336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93F8CF-EEA8-4DC7-8AB8-C65C83A54EB5}" type="slidenum">
              <a:rPr lang="he-IL" smtClean="0"/>
              <a:pPr/>
              <a:t>29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25523332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/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575111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4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  <p:sp>
        <p:nvSpPr>
          <p:cNvPr id="59395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B461F6-B4A9-44F5-AA70-E9779679FC3B}" type="slidenum">
              <a:rPr lang="he-IL" smtClean="0"/>
              <a:pPr/>
              <a:t>31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596434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en-US" b="1" dirty="0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80027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7421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eaLnBrk="1" hangingPunct="1"/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96743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9" y="4560889"/>
            <a:ext cx="5851525" cy="4319587"/>
          </a:xfrm>
          <a:noFill/>
          <a:ln/>
        </p:spPr>
        <p:txBody>
          <a:bodyPr/>
          <a:lstStyle/>
          <a:p>
            <a:pPr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4108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765175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80238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8023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1.xml"/><Relationship Id="rId4" Type="http://schemas.openxmlformats.org/officeDocument/2006/relationships/tags" Target="../tags/tag60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6.xml"/><Relationship Id="rId4" Type="http://schemas.openxmlformats.org/officeDocument/2006/relationships/tags" Target="../tags/tag6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7.xml"/><Relationship Id="rId3" Type="http://schemas.openxmlformats.org/officeDocument/2006/relationships/tags" Target="../tags/tag32.xml"/><Relationship Id="rId7" Type="http://schemas.openxmlformats.org/officeDocument/2006/relationships/tags" Target="../tags/tag36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5" Type="http://schemas.openxmlformats.org/officeDocument/2006/relationships/tags" Target="../tags/tag49.xml"/><Relationship Id="rId4" Type="http://schemas.openxmlformats.org/officeDocument/2006/relationships/tags" Target="../tags/tag48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>
                <a:cs typeface="Guttman Yad-Brush" pitchFamily="2" charset="-79"/>
              </a:defRPr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29FF1-BD39-456C-8065-28746ADE1260}" type="datetime8">
              <a:rPr lang="he-IL"/>
              <a:pPr>
                <a:defRPr/>
              </a:pPr>
              <a:t>05 מרץ 19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A3580-5F56-441F-A351-8DECD4D5228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82A6E-201F-4634-AD2A-97FEE45092A3}" type="datetime8">
              <a:rPr lang="he-IL"/>
              <a:pPr>
                <a:defRPr/>
              </a:pPr>
              <a:t>05 מרץ 19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C5CB7-5E6C-4301-A95F-303F68C69E7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F7381-D7F7-48E6-A9AB-DE5B448115E6}" type="datetime8">
              <a:rPr lang="he-IL"/>
              <a:pPr>
                <a:defRPr/>
              </a:pPr>
              <a:t>05 מרץ 19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E0543-E0EA-49A0-81BB-03F3F20B76F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0ECFC-CF47-410F-981E-02E31E437487}" type="datetime8">
              <a:rPr lang="he-IL"/>
              <a:pPr>
                <a:defRPr/>
              </a:pPr>
              <a:t>05 מרץ 19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77425-F769-4BEA-B669-7D456C8BB13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4144F-685F-458F-B1E2-00B0CA6D120D}" type="datetime8">
              <a:rPr lang="he-IL"/>
              <a:pPr>
                <a:defRPr/>
              </a:pPr>
              <a:t>05 מרץ 19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3464E-13B6-4205-BBBE-CD6838859D8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CF3C0-2CD8-42E0-A448-9EB200836F02}" type="datetime8">
              <a:rPr lang="he-IL"/>
              <a:pPr>
                <a:defRPr/>
              </a:pPr>
              <a:t>05 מרץ 19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809DF-D1FD-446E-BDEF-F7D8F464659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8C756-E6E7-485B-9294-E2D70B100456}" type="datetime8">
              <a:rPr lang="he-IL"/>
              <a:pPr>
                <a:defRPr/>
              </a:pPr>
              <a:t>05 מרץ 19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  <p:custDataLst>
              <p:tags r:id="rId7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  <p:custDataLst>
              <p:tags r:id="rId8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E1D45-47BD-44A8-92F4-63A50ED1910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F686E-5CDA-4A27-B4FF-148CEC82F860}" type="datetime8">
              <a:rPr lang="he-IL"/>
              <a:pPr>
                <a:defRPr/>
              </a:pPr>
              <a:t>05 מרץ 19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D4E3B-C591-48DD-A8B7-2F594E339C1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3CDFC-8C44-4AE6-B962-6D14F76457CB}" type="datetime8">
              <a:rPr lang="he-IL"/>
              <a:pPr>
                <a:defRPr/>
              </a:pPr>
              <a:t>05 מרץ 19</a:t>
            </a:fld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65095-F866-4992-AE53-4703D7148B1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D5B45-2E50-4F60-9FE0-DA762963696D}" type="datetime8">
              <a:rPr lang="he-IL"/>
              <a:pPr>
                <a:defRPr/>
              </a:pPr>
              <a:t>05 מרץ 19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52EF9-FEB7-4B10-92E7-8759436C973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53756-5EFB-4E34-B8A3-184E3ED36D38}" type="datetime8">
              <a:rPr lang="he-IL"/>
              <a:pPr>
                <a:defRPr/>
              </a:pPr>
              <a:t>05 מרץ 19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C00DC-E634-40CA-819E-D3D44A9957D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7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>
            <p:custDataLst>
              <p:tags r:id="rId13"/>
            </p:custDataLst>
          </p:nvPr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  <p:custDataLst>
              <p:tags r:id="rId14"/>
            </p:custDataLst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  <p:custDataLst>
              <p:tags r:id="rId15"/>
            </p:custDataLst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  <p:custDataLst>
              <p:tags r:id="rId16"/>
            </p:custDataLst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D2DC92F-E159-415C-A959-748D23879408}" type="datetime8">
              <a:rPr lang="he-IL"/>
              <a:pPr>
                <a:defRPr/>
              </a:pPr>
              <a:t>05 מרץ 19</a:t>
            </a:fld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  <p:custDataLst>
              <p:tags r:id="rId17"/>
            </p:custDataLst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  <p:custDataLst>
              <p:tags r:id="rId18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DA669BBB-E752-4ECC-AF22-C2307F73455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lang="he-IL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5pPr>
      <a:lvl6pPr marL="457200" algn="ct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6pPr>
      <a:lvl7pPr marL="914400" algn="ct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7pPr>
      <a:lvl8pPr marL="1371600" algn="ct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8pPr>
      <a:lvl9pPr marL="1828800" algn="ct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71.xml"/><Relationship Id="rId4" Type="http://schemas.openxmlformats.org/officeDocument/2006/relationships/tags" Target="../tags/tag7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kashmir-tourism.net/images/mount-climbing-kashmir.jpg&amp;imgrefurl=http://www.kashmir-tourism.net/adventure-tourism/mountain-climbing.html&amp;h=197&amp;w=296&amp;sz=14&amp;hl=iw&amp;sig2=_GBfl_qJqIY09uG-sa5I6g&amp;start=3&amp;tbnid=Htj8Mnpzx3Jc6M:&amp;tbnh=77&amp;tbnw=116&amp;ei=jDsgRYKsO73-wAHpzKn-CA&amp;prev=/images?q=mountain+climbing&amp;svnum=10&amp;hl=iw&amp;lr=&amp;rls=GGLJ,GGLJ:2006-33,GGLJ:e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8/docs/api/index.html?java/lang/String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7" Type="http://schemas.openxmlformats.org/officeDocument/2006/relationships/notesSlide" Target="../notesSlides/notesSlide2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hyperlink" Target="http://courses.cs.tau.ac.il/software1/1718b" TargetMode="Externa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0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8.xml"/><Relationship Id="rId5" Type="http://schemas.openxmlformats.org/officeDocument/2006/relationships/image" Target="../media/image12.png"/><Relationship Id="rId4" Type="http://schemas.openxmlformats.org/officeDocument/2006/relationships/hyperlink" Target="http://java.sun.com/docs/books/jls/third_edition/html/conversions.html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oracle.com/technetwork/java/javase/downloads/jdk8-downloads-2133151.html" TargetMode="External"/><Relationship Id="rId3" Type="http://schemas.openxmlformats.org/officeDocument/2006/relationships/tags" Target="../tags/tag83.xml"/><Relationship Id="rId7" Type="http://schemas.openxmlformats.org/officeDocument/2006/relationships/notesSlide" Target="../notesSlides/notesSlide3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85.xml"/><Relationship Id="rId4" Type="http://schemas.openxmlformats.org/officeDocument/2006/relationships/tags" Target="../tags/tag84.xml"/><Relationship Id="rId9" Type="http://schemas.openxmlformats.org/officeDocument/2006/relationships/hyperlink" Target="http://www.oracle.com/technetwork/java/javase/downloads/index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88.xml"/><Relationship Id="rId7" Type="http://schemas.openxmlformats.org/officeDocument/2006/relationships/notesSlide" Target="../notesSlides/notesSlide4.xml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90.xml"/><Relationship Id="rId4" Type="http://schemas.openxmlformats.org/officeDocument/2006/relationships/tags" Target="../tags/tag8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5.xml"/><Relationship Id="rId3" Type="http://schemas.openxmlformats.org/officeDocument/2006/relationships/tags" Target="../tags/tag9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6" Type="http://schemas.openxmlformats.org/officeDocument/2006/relationships/tags" Target="../tags/tag96.xml"/><Relationship Id="rId5" Type="http://schemas.openxmlformats.org/officeDocument/2006/relationships/tags" Target="../tags/tag95.xml"/><Relationship Id="rId10" Type="http://schemas.openxmlformats.org/officeDocument/2006/relationships/image" Target="../media/image1.png"/><Relationship Id="rId4" Type="http://schemas.openxmlformats.org/officeDocument/2006/relationships/tags" Target="../tags/tag94.xml"/><Relationship Id="rId9" Type="http://schemas.openxmlformats.org/officeDocument/2006/relationships/hyperlink" Target="http://www.eclipse.org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e-IL" b="1" dirty="0" smtClean="0">
                <a:cs typeface="+mn-cs"/>
              </a:rPr>
              <a:t>תוכנה 1</a:t>
            </a:r>
            <a:endParaRPr lang="en-US" b="1" dirty="0" smtClean="0">
              <a:cs typeface="+mn-cs"/>
            </a:endParaRPr>
          </a:p>
        </p:txBody>
      </p:sp>
      <p:sp>
        <p:nvSpPr>
          <p:cNvPr id="15364" name="Rectangle 5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/>
            <a:r>
              <a:rPr lang="he-IL" sz="2400" dirty="0" smtClean="0">
                <a:solidFill>
                  <a:srgbClr val="000099"/>
                </a:solidFill>
                <a:cs typeface="Arial" charset="0"/>
              </a:rPr>
              <a:t>תרגול 1: סביבת העבודה ומבוא ל-</a:t>
            </a:r>
            <a:r>
              <a:rPr lang="en-US" sz="2400" dirty="0" smtClean="0">
                <a:solidFill>
                  <a:srgbClr val="000099"/>
                </a:solidFill>
                <a:cs typeface="Arial" charset="0"/>
              </a:rPr>
              <a:t>Java</a:t>
            </a:r>
            <a:endParaRPr lang="he-IL" sz="2400" dirty="0" smtClean="0">
              <a:solidFill>
                <a:srgbClr val="000099"/>
              </a:solidFill>
              <a:cs typeface="Arial" charset="0"/>
            </a:endParaRP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6EAED8E0-F8E1-42B4-A567-C69B244038CE}" type="slidenum">
              <a:rPr lang="he-IL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Rectangle 15"/>
          <p:cNvSpPr txBox="1">
            <a:spLocks noGrp="1" noChangeArrowheads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CFD4CEF8-54A1-4569-9B3F-21816039FF64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856941" y="2636912"/>
            <a:ext cx="7848872" cy="2154436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>
              <a:defRPr sz="2000" b="1">
                <a:latin typeface="Courier New" pitchFamily="49" charset="0"/>
                <a:cs typeface="Courier New" pitchFamily="49" charset="0"/>
              </a:defRPr>
            </a:lvl1pPr>
          </a:lstStyle>
          <a:p>
            <a:endParaRPr lang="en-US" sz="1900" dirty="0" smtClean="0"/>
          </a:p>
          <a:p>
            <a:r>
              <a:rPr lang="en-US" sz="1900" dirty="0" smtClean="0"/>
              <a:t>public </a:t>
            </a:r>
            <a:r>
              <a:rPr lang="en-US" sz="1900" dirty="0"/>
              <a:t>class </a:t>
            </a:r>
            <a:r>
              <a:rPr lang="en-US" sz="1900" dirty="0" err="1"/>
              <a:t>MyProg</a:t>
            </a:r>
            <a:r>
              <a:rPr lang="en-US" sz="1900" dirty="0"/>
              <a:t>{</a:t>
            </a:r>
          </a:p>
          <a:p>
            <a:r>
              <a:rPr lang="en-US" sz="1900" dirty="0"/>
              <a:t>	public static void main(String[] </a:t>
            </a:r>
            <a:r>
              <a:rPr lang="en-US" sz="1900" dirty="0" err="1"/>
              <a:t>args</a:t>
            </a:r>
            <a:r>
              <a:rPr lang="en-US" sz="1900" dirty="0"/>
              <a:t>){</a:t>
            </a:r>
          </a:p>
          <a:p>
            <a:r>
              <a:rPr lang="en-US" sz="1900" dirty="0"/>
              <a:t>		</a:t>
            </a:r>
            <a:r>
              <a:rPr lang="en-US" sz="1900" dirty="0" err="1"/>
              <a:t>System.out.println</a:t>
            </a:r>
            <a:r>
              <a:rPr lang="en-US" sz="1900" dirty="0"/>
              <a:t>("Java is the best</a:t>
            </a:r>
            <a:r>
              <a:rPr lang="en-US" sz="1900" dirty="0" smtClean="0"/>
              <a:t>!");</a:t>
            </a:r>
            <a:endParaRPr lang="en-US" sz="1900" dirty="0"/>
          </a:p>
          <a:p>
            <a:r>
              <a:rPr lang="en-US" sz="1900" dirty="0"/>
              <a:t>	}</a:t>
            </a:r>
          </a:p>
          <a:p>
            <a:r>
              <a:rPr lang="en-US" sz="1900" dirty="0"/>
              <a:t>}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מבנה תוכנית ב </a:t>
            </a:r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"כתבו תוכנית בשם </a:t>
            </a:r>
            <a:r>
              <a:rPr lang="en-US" dirty="0" err="1" smtClean="0"/>
              <a:t>MyProg</a:t>
            </a:r>
            <a:r>
              <a:rPr lang="he-IL" dirty="0" smtClean="0"/>
              <a:t> אשר מדפיסה את השורה </a:t>
            </a:r>
            <a:r>
              <a:rPr lang="en-US" dirty="0" smtClean="0"/>
              <a:t>“Java is the best!”</a:t>
            </a:r>
            <a:endParaRPr lang="he-IL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935596" y="4122392"/>
            <a:ext cx="216024" cy="324036"/>
          </a:xfrm>
          <a:prstGeom prst="roundRect">
            <a:avLst/>
          </a:prstGeom>
          <a:noFill/>
          <a:ln w="254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5121188"/>
            <a:ext cx="83009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cs typeface="+mn-cs"/>
              </a:rPr>
              <a:t>ב </a:t>
            </a:r>
            <a:r>
              <a:rPr lang="en-US" dirty="0" smtClean="0">
                <a:cs typeface="+mn-cs"/>
              </a:rPr>
              <a:t>Java</a:t>
            </a:r>
            <a:r>
              <a:rPr lang="he-IL" dirty="0" smtClean="0">
                <a:cs typeface="+mn-cs"/>
              </a:rPr>
              <a:t> – כל בלוק תחום על ידי סוגריים מסולסלים, כולל הגדרות מחלקות, מתודות וכו'.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cs typeface="+mn-cs"/>
              </a:rPr>
              <a:t>בסוף כל פקודה צריך להוסיף התו "</a:t>
            </a:r>
            <a:r>
              <a:rPr lang="en-US" dirty="0" smtClean="0">
                <a:cs typeface="+mn-cs"/>
              </a:rPr>
              <a:t>;</a:t>
            </a:r>
            <a:r>
              <a:rPr lang="he-IL" dirty="0" smtClean="0">
                <a:cs typeface="+mn-cs"/>
              </a:rPr>
              <a:t>".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cs typeface="+mn-cs"/>
              </a:rPr>
              <a:t>ירידות שורה והזחות נועדו לקריאות בלבד. הן לא משפיעות כלל על התנהגות התוכנית.</a:t>
            </a:r>
            <a:endParaRPr lang="en-US" dirty="0" smtClean="0">
              <a:cs typeface="+mn-cs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1835696" y="3804150"/>
            <a:ext cx="216024" cy="324036"/>
          </a:xfrm>
          <a:prstGeom prst="roundRect">
            <a:avLst/>
          </a:prstGeom>
          <a:noFill/>
          <a:ln w="254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8352420" y="3561428"/>
            <a:ext cx="216024" cy="324036"/>
          </a:xfrm>
          <a:prstGeom prst="roundRect">
            <a:avLst/>
          </a:prstGeom>
          <a:noFill/>
          <a:ln w="254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7308304" y="3243186"/>
            <a:ext cx="216024" cy="324036"/>
          </a:xfrm>
          <a:prstGeom prst="roundRect">
            <a:avLst/>
          </a:prstGeom>
          <a:noFill/>
          <a:ln w="254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3671900" y="2924944"/>
            <a:ext cx="216024" cy="324036"/>
          </a:xfrm>
          <a:prstGeom prst="roundRect">
            <a:avLst/>
          </a:prstGeom>
          <a:noFill/>
          <a:ln w="254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215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algn="ctr" defTabSz="-13873163" eaLnBrk="1" hangingPunct="1"/>
            <a:r>
              <a:rPr lang="he-IL" dirty="0" smtClean="0"/>
              <a:t>טיפוסי השפה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defTabSz="-13873163" eaLnBrk="1" hangingPunct="1"/>
            <a:r>
              <a:rPr lang="he-IL" sz="2600" b="1" dirty="0" smtClean="0"/>
              <a:t>טיפוסים יסודיים (פרימיטיביים)</a:t>
            </a:r>
            <a:r>
              <a:rPr lang="he-IL" sz="2600" dirty="0" smtClean="0"/>
              <a:t>: 8 טיפוסים מוגדרים בשפה שמיועדים להכיל ערכים פשוטים:</a:t>
            </a:r>
          </a:p>
          <a:p>
            <a:pPr lvl="1" defTabSz="-13873163" eaLnBrk="1" hangingPunct="1"/>
            <a:r>
              <a:rPr lang="he-IL" sz="2400" dirty="0" smtClean="0"/>
              <a:t>מספרים שלמים: </a:t>
            </a:r>
            <a:r>
              <a:rPr lang="en-US" sz="2400" b="1" dirty="0" smtClean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byte, short, </a:t>
            </a:r>
            <a:r>
              <a:rPr lang="en-US" sz="2400" b="1" dirty="0" err="1" smtClean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, long</a:t>
            </a:r>
            <a:endParaRPr lang="he-IL" sz="2400" b="1" dirty="0" smtClean="0">
              <a:solidFill>
                <a:srgbClr val="7F0055"/>
              </a:solidFill>
              <a:latin typeface="Garamond" pitchFamily="18" charset="0"/>
              <a:cs typeface="Courier New" pitchFamily="49" charset="0"/>
            </a:endParaRPr>
          </a:p>
          <a:p>
            <a:pPr lvl="1" defTabSz="-13873163" eaLnBrk="1" hangingPunct="1"/>
            <a:r>
              <a:rPr lang="he-IL" sz="2400" dirty="0" smtClean="0"/>
              <a:t>מספרים ממשיים: </a:t>
            </a:r>
            <a:r>
              <a:rPr lang="en-US" sz="2400" b="1" dirty="0" smtClean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float, double</a:t>
            </a:r>
            <a:endParaRPr lang="he-IL" sz="2400" b="1" dirty="0" smtClean="0">
              <a:solidFill>
                <a:srgbClr val="7F0055"/>
              </a:solidFill>
              <a:latin typeface="Garamond" pitchFamily="18" charset="0"/>
              <a:cs typeface="Courier New" pitchFamily="49" charset="0"/>
            </a:endParaRPr>
          </a:p>
          <a:p>
            <a:pPr lvl="1" defTabSz="-13873163" eaLnBrk="1" hangingPunct="1"/>
            <a:r>
              <a:rPr lang="he-IL" sz="2400" dirty="0" smtClean="0"/>
              <a:t>תווים: </a:t>
            </a:r>
            <a:r>
              <a:rPr lang="en-US" sz="2400" b="1" dirty="0" smtClean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char</a:t>
            </a:r>
          </a:p>
          <a:p>
            <a:pPr lvl="1" defTabSz="-13873163" eaLnBrk="1" hangingPunct="1"/>
            <a:r>
              <a:rPr lang="he-IL" sz="2400" dirty="0" smtClean="0"/>
              <a:t>ערכים בוליאניים: </a:t>
            </a:r>
            <a:r>
              <a:rPr lang="en-US" sz="2400" b="1" dirty="0" err="1" smtClean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boolean</a:t>
            </a:r>
            <a:endParaRPr lang="he-IL" sz="2400" dirty="0" smtClean="0">
              <a:latin typeface="Garamond" pitchFamily="18" charset="0"/>
            </a:endParaRPr>
          </a:p>
          <a:p>
            <a:pPr defTabSz="-13873163" eaLnBrk="1" hangingPunct="1"/>
            <a:r>
              <a:rPr lang="he-IL" sz="2600" b="1" dirty="0" smtClean="0"/>
              <a:t>טיפוסי הפנייה</a:t>
            </a:r>
            <a:r>
              <a:rPr lang="he-IL" sz="2600" dirty="0" smtClean="0"/>
              <a:t>: טיפוסים מורכבים היכולים גם להכיל מידע וגם לספק שירותים (יוסבר בהמשך)</a:t>
            </a:r>
          </a:p>
          <a:p>
            <a:pPr lvl="1" defTabSz="-13873163" eaLnBrk="1" hangingPunct="1"/>
            <a:r>
              <a:rPr lang="he-IL" sz="2400" dirty="0" smtClean="0"/>
              <a:t>המתכנת יכול להגדיר טיפוסי הפנייה חדשים</a:t>
            </a:r>
          </a:p>
          <a:p>
            <a:pPr lvl="1" defTabSz="-13873163" eaLnBrk="1" hangingPunct="1"/>
            <a:r>
              <a:rPr lang="he-IL" sz="2400" dirty="0" smtClean="0"/>
              <a:t>דוגמאות מיוחדות: מחרוזות ומערכים </a:t>
            </a:r>
            <a:endParaRPr lang="en-US" sz="2400" dirty="0" smtClean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CE23F-BAE3-45D1-9AB4-76C95941726A}" type="slidenum">
              <a:rPr lang="he-IL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5E183C0A-C860-4243-9C11-E8CC93609523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11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29701" name="Shape 4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8148AE43-CFCE-4D9B-929B-D6159DBE7684}" type="slidenum">
              <a:rPr lang="he-IL" sz="1000">
                <a:cs typeface="Arial" charset="0"/>
              </a:rPr>
              <a:pPr rtl="0"/>
              <a:t>11</a:t>
            </a:fld>
            <a:endParaRPr lang="he-IL" sz="1000">
              <a:cs typeface="Arial" charset="0"/>
            </a:endParaRPr>
          </a:p>
        </p:txBody>
      </p:sp>
      <p:pic>
        <p:nvPicPr>
          <p:cNvPr id="29702" name="Picture 5" descr="mount-climbing-kashmir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5" y="5981700"/>
            <a:ext cx="11049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הטיפוסים הפרימיטיביים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7" name="מציין מיקום תוכן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72" y="1808820"/>
            <a:ext cx="8313151" cy="3132348"/>
          </a:xfrm>
        </p:spPr>
      </p:pic>
    </p:spTree>
    <p:extLst>
      <p:ext uri="{BB962C8B-B14F-4D97-AF65-F5344CB8AC3E}">
        <p14:creationId xmlns="" xmlns:p14="http://schemas.microsoft.com/office/powerpoint/2010/main" val="72905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6632"/>
            <a:ext cx="7772400" cy="774923"/>
          </a:xfrm>
        </p:spPr>
        <p:txBody>
          <a:bodyPr/>
          <a:lstStyle/>
          <a:p>
            <a:pPr algn="ctr"/>
            <a:r>
              <a:rPr lang="en-US" dirty="0" smtClean="0"/>
              <a:t>ASCII Table – char values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C1A3B-F008-474D-A6EC-2DB237D03F92}" type="slidenum">
              <a:rPr lang="he-IL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0A2F070F-B4A1-4F86-9A9A-15DBCE71881B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13</a:t>
            </a:fld>
            <a:endParaRPr lang="en-US" sz="1000">
              <a:latin typeface="Arial" pitchFamily="34" charset="0"/>
              <a:cs typeface="+mn-cs"/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816877"/>
            <a:ext cx="5563129" cy="596049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514080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A0F06C-1A4C-4CAE-A2CF-CE24B0AB269B}" type="slidenum">
              <a:rPr lang="he-IL"/>
              <a:pPr>
                <a:defRPr/>
              </a:pPr>
              <a:t>14</a:t>
            </a:fld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7813"/>
            <a:ext cx="7772400" cy="1143000"/>
          </a:xfrm>
        </p:spPr>
        <p:txBody>
          <a:bodyPr/>
          <a:lstStyle/>
          <a:p>
            <a:pPr algn="ctr"/>
            <a:r>
              <a:rPr lang="he-IL" dirty="0" smtClean="0"/>
              <a:t>טיפוסים לא פרימיטיביים</a:t>
            </a:r>
            <a:endParaRPr lang="en-US" dirty="0" smtClean="0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791580" y="5265204"/>
            <a:ext cx="8352420" cy="857784"/>
          </a:xfrm>
        </p:spPr>
        <p:txBody>
          <a:bodyPr/>
          <a:lstStyle/>
          <a:p>
            <a:pPr algn="ctr" rtl="0"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new String("Hello World“);</a:t>
            </a:r>
            <a:endParaRPr lang="he-IL" sz="2400" dirty="0" smtClean="0"/>
          </a:p>
        </p:txBody>
      </p:sp>
      <p:sp>
        <p:nvSpPr>
          <p:cNvPr id="9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C5831B88-8206-4A5F-88E0-7379B56C372F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14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793846" y="1857519"/>
            <a:ext cx="78952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buClr>
                <a:srgbClr val="CCCC99"/>
              </a:buClr>
              <a:buSzPct val="90000"/>
              <a:buFont typeface="Wingdings" pitchFamily="2" charset="2"/>
              <a:buChar char="n"/>
            </a:pPr>
            <a:r>
              <a:rPr lang="he-IL" sz="2400" kern="0" dirty="0">
                <a:solidFill>
                  <a:srgbClr val="000000"/>
                </a:solidFill>
                <a:latin typeface="Arial"/>
                <a:cs typeface="Arial"/>
              </a:rPr>
              <a:t>טיפוסי הפניה (</a:t>
            </a:r>
            <a:r>
              <a:rPr lang="en-US" sz="2400" kern="0" dirty="0">
                <a:solidFill>
                  <a:srgbClr val="000000"/>
                </a:solidFill>
                <a:latin typeface="Arial"/>
                <a:cs typeface="Arial"/>
              </a:rPr>
              <a:t>references</a:t>
            </a:r>
            <a:r>
              <a:rPr lang="he-IL" sz="2400" kern="0" dirty="0">
                <a:solidFill>
                  <a:srgbClr val="000000"/>
                </a:solidFill>
                <a:latin typeface="Arial"/>
                <a:cs typeface="Arial"/>
              </a:rPr>
              <a:t>) הם משתנים שמצביעים אל </a:t>
            </a:r>
            <a:r>
              <a:rPr lang="he-IL" sz="2400" kern="0" dirty="0" smtClean="0">
                <a:solidFill>
                  <a:srgbClr val="000000"/>
                </a:solidFill>
                <a:latin typeface="Arial"/>
                <a:cs typeface="Arial"/>
              </a:rPr>
              <a:t>אובייקטים.</a:t>
            </a:r>
            <a:endParaRPr lang="he-IL" sz="2400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12" name="תמונה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656" y="2322832"/>
            <a:ext cx="4861508" cy="2214404"/>
          </a:xfrm>
          <a:prstGeom prst="rect">
            <a:avLst/>
          </a:prstGeom>
        </p:spPr>
      </p:pic>
      <p:sp>
        <p:nvSpPr>
          <p:cNvPr id="21" name="מלבן 20"/>
          <p:cNvSpPr/>
          <p:nvPr/>
        </p:nvSpPr>
        <p:spPr>
          <a:xfrm>
            <a:off x="791580" y="4710255"/>
            <a:ext cx="78952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buClr>
                <a:srgbClr val="CCCC99"/>
              </a:buClr>
              <a:buSzPct val="90000"/>
              <a:buFont typeface="Wingdings" pitchFamily="2" charset="2"/>
              <a:buChar char="n"/>
            </a:pPr>
            <a:r>
              <a:rPr lang="he-IL" sz="2400" kern="0" dirty="0" smtClean="0">
                <a:solidFill>
                  <a:srgbClr val="000000"/>
                </a:solidFill>
                <a:latin typeface="Arial"/>
                <a:cs typeface="Arial"/>
              </a:rPr>
              <a:t>דוגמא: הגדרת מחרוזת (</a:t>
            </a:r>
            <a:r>
              <a:rPr lang="en-US" sz="2400" kern="0" dirty="0" smtClean="0">
                <a:solidFill>
                  <a:srgbClr val="000000"/>
                </a:solidFill>
                <a:latin typeface="Arial"/>
                <a:cs typeface="Arial"/>
              </a:rPr>
              <a:t>String</a:t>
            </a:r>
            <a:r>
              <a:rPr lang="he-IL" sz="2400" kern="0" dirty="0" smtClean="0">
                <a:solidFill>
                  <a:srgbClr val="000000"/>
                </a:solidFill>
                <a:latin typeface="Arial"/>
                <a:cs typeface="Arial"/>
              </a:rPr>
              <a:t>):</a:t>
            </a:r>
            <a:endParaRPr lang="he-IL" sz="2400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58619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A0F06C-1A4C-4CAE-A2CF-CE24B0AB269B}" type="slidenum">
              <a:rPr lang="he-IL"/>
              <a:pPr>
                <a:defRPr/>
              </a:pPr>
              <a:t>15</a:t>
            </a:fld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7813"/>
            <a:ext cx="7772400" cy="1143000"/>
          </a:xfrm>
        </p:spPr>
        <p:txBody>
          <a:bodyPr/>
          <a:lstStyle/>
          <a:p>
            <a:pPr algn="ctr"/>
            <a:r>
              <a:rPr lang="he-IL" dirty="0" smtClean="0"/>
              <a:t>טיפוסים לא פרימיטיביים</a:t>
            </a:r>
            <a:endParaRPr lang="en-US" dirty="0" smtClean="0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719572" y="2564904"/>
            <a:ext cx="7014728" cy="969496"/>
          </a:xfr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 algn="l" rtl="0">
              <a:spcBef>
                <a:spcPct val="0"/>
              </a:spcBef>
              <a:buNone/>
            </a:pPr>
            <a:endParaRPr lang="he-IL" sz="1900" b="1" kern="1200" dirty="0">
              <a:latin typeface="Courier New" pitchFamily="49" charset="0"/>
              <a:cs typeface="Courier New" pitchFamily="49" charset="0"/>
            </a:endParaRPr>
          </a:p>
          <a:p>
            <a:pPr marL="0" indent="0" algn="l" rtl="0">
              <a:spcBef>
                <a:spcPct val="0"/>
              </a:spcBef>
              <a:buNone/>
            </a:pPr>
            <a:r>
              <a:rPr lang="he-IL" sz="1900" b="1" kern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kern="1200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900" b="1" kern="1200" dirty="0" err="1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900" b="1" kern="1200" dirty="0">
                <a:latin typeface="Courier New" pitchFamily="49" charset="0"/>
                <a:cs typeface="Courier New" pitchFamily="49" charset="0"/>
              </a:rPr>
              <a:t> = new String("Hello World“);</a:t>
            </a:r>
            <a:endParaRPr lang="he-IL" sz="1900" b="1" kern="1200" dirty="0">
              <a:latin typeface="Courier New" pitchFamily="49" charset="0"/>
              <a:cs typeface="Courier New" pitchFamily="49" charset="0"/>
            </a:endParaRPr>
          </a:p>
          <a:p>
            <a:pPr marL="0" indent="0" algn="l" rtl="0">
              <a:spcBef>
                <a:spcPct val="0"/>
              </a:spcBef>
              <a:buNone/>
            </a:pPr>
            <a:endParaRPr lang="he-IL" sz="1900" b="1" kern="1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C5831B88-8206-4A5F-88E0-7379B56C372F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15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820888" y="1988840"/>
            <a:ext cx="78952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buClr>
                <a:srgbClr val="CCCC99"/>
              </a:buClr>
              <a:buSzPct val="90000"/>
              <a:buFont typeface="Wingdings" pitchFamily="2" charset="2"/>
              <a:buChar char="n"/>
            </a:pPr>
            <a:r>
              <a:rPr lang="he-IL" sz="2400" kern="0" dirty="0" smtClean="0">
                <a:solidFill>
                  <a:srgbClr val="000000"/>
                </a:solidFill>
                <a:latin typeface="Arial"/>
                <a:cs typeface="Arial"/>
              </a:rPr>
              <a:t>דוגמא: הגדרת מחרוזת (</a:t>
            </a:r>
            <a:r>
              <a:rPr lang="en-US" sz="2400" kern="0" dirty="0" smtClean="0">
                <a:solidFill>
                  <a:srgbClr val="000000"/>
                </a:solidFill>
                <a:latin typeface="Arial"/>
                <a:cs typeface="Arial"/>
              </a:rPr>
              <a:t>String</a:t>
            </a:r>
            <a:r>
              <a:rPr lang="he-IL" sz="2400" kern="0" dirty="0" smtClean="0">
                <a:solidFill>
                  <a:srgbClr val="000000"/>
                </a:solidFill>
                <a:latin typeface="Arial"/>
                <a:cs typeface="Arial"/>
              </a:rPr>
              <a:t>):</a:t>
            </a:r>
            <a:endParaRPr lang="he-IL" sz="2400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" name="Rounded Rectangle 1"/>
          <p:cNvSpPr/>
          <p:nvPr/>
        </p:nvSpPr>
        <p:spPr bwMode="auto">
          <a:xfrm>
            <a:off x="3491880" y="2852936"/>
            <a:ext cx="3852428" cy="425648"/>
          </a:xfrm>
          <a:prstGeom prst="roundRect">
            <a:avLst/>
          </a:prstGeom>
          <a:noFill/>
          <a:ln w="25400">
            <a:solidFill>
              <a:srgbClr val="ABD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 rtl="0" eaLnBrk="0" hangingPunct="0"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900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5" name="Straight Arrow Connector 4"/>
          <p:cNvCxnSpPr>
            <a:stCxn id="2" idx="2"/>
          </p:cNvCxnSpPr>
          <p:nvPr/>
        </p:nvCxnSpPr>
        <p:spPr bwMode="auto">
          <a:xfrm>
            <a:off x="5418094" y="3278584"/>
            <a:ext cx="0" cy="906500"/>
          </a:xfrm>
          <a:prstGeom prst="straightConnector1">
            <a:avLst/>
          </a:prstGeom>
          <a:noFill/>
          <a:ln w="25400">
            <a:solidFill>
              <a:srgbClr val="ABDFFF"/>
            </a:solidFill>
            <a:miter lim="800000"/>
            <a:headEnd/>
            <a:tailEnd type="stealth"/>
          </a:ln>
        </p:spPr>
      </p:cxnSp>
      <p:sp>
        <p:nvSpPr>
          <p:cNvPr id="6" name="TextBox 5"/>
          <p:cNvSpPr txBox="1"/>
          <p:nvPr/>
        </p:nvSpPr>
        <p:spPr>
          <a:xfrm>
            <a:off x="1403648" y="4185084"/>
            <a:ext cx="6588732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 smtClean="0">
                <a:cs typeface="+mn-cs"/>
              </a:rPr>
              <a:t>הגדרת עצם (אובייקט) מטיפוס </a:t>
            </a:r>
            <a:r>
              <a:rPr lang="en-US" dirty="0" smtClean="0">
                <a:cs typeface="+mn-cs"/>
              </a:rPr>
              <a:t>String</a:t>
            </a:r>
            <a:r>
              <a:rPr lang="he-IL" dirty="0" smtClean="0">
                <a:cs typeface="+mn-cs"/>
              </a:rPr>
              <a:t>. נשתמש במילה השמורה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he-IL" dirty="0" smtClean="0">
                <a:cs typeface="+mn-cs"/>
              </a:rPr>
              <a:t> בכל פעם שנרצה לייצר עצם מטיפוס לא פרימיטיבי</a:t>
            </a: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67072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מחרוזות</a:t>
            </a:r>
            <a:endParaRPr lang="en-US" dirty="0" smtClean="0"/>
          </a:p>
        </p:txBody>
      </p:sp>
      <p:sp>
        <p:nvSpPr>
          <p:cNvPr id="358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he-IL" sz="2400" dirty="0" smtClean="0"/>
              <a:t>מחרוזות הן אובייקט המחזיק אוסף של תווים.</a:t>
            </a:r>
          </a:p>
          <a:p>
            <a:pPr>
              <a:lnSpc>
                <a:spcPct val="90000"/>
              </a:lnSpc>
            </a:pPr>
            <a:r>
              <a:rPr lang="he-IL" sz="2400" dirty="0" smtClean="0"/>
              <a:t>אופרטור שרשור:</a:t>
            </a:r>
          </a:p>
          <a:p>
            <a:pPr algn="l" rtl="0">
              <a:lnSpc>
                <a:spcPct val="90000"/>
              </a:lnSpc>
              <a:buClr>
                <a:srgbClr val="FFCC00"/>
              </a:buClr>
              <a:buFontTx/>
              <a:buChar char="•"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"Hello " + "World"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/>
              <a:t>is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"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Hello World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algn="l" rtl="0">
              <a:lnSpc>
                <a:spcPct val="90000"/>
              </a:lnSpc>
              <a:buClr>
                <a:srgbClr val="FFCC00"/>
              </a:buClr>
              <a:buFontTx/>
              <a:buChar char="•"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19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+ 8 + 9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/>
              <a:t>is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"1989"</a:t>
            </a:r>
          </a:p>
          <a:p>
            <a:pPr>
              <a:lnSpc>
                <a:spcPct val="90000"/>
              </a:lnSpc>
            </a:pPr>
            <a:r>
              <a:rPr lang="he-IL" sz="2400" dirty="0" smtClean="0"/>
              <a:t>דוגמאות לפונקציות מהמחלקה </a:t>
            </a:r>
            <a:r>
              <a:rPr lang="en-US" sz="2400" dirty="0" smtClean="0"/>
              <a:t>String</a:t>
            </a:r>
            <a:r>
              <a:rPr lang="he-IL" sz="2400" dirty="0" smtClean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e-IL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</a:pPr>
            <a:endParaRPr lang="he-IL" dirty="0" smtClean="0"/>
          </a:p>
          <a:p>
            <a:pPr>
              <a:lnSpc>
                <a:spcPct val="90000"/>
              </a:lnSpc>
            </a:pPr>
            <a:endParaRPr lang="he-IL" sz="24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e-IL" dirty="0" smtClean="0"/>
              <a:t>	</a:t>
            </a:r>
            <a:endParaRPr lang="en-US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e-IL" sz="2000" dirty="0" smtClean="0"/>
              <a:t>עוד ב-</a:t>
            </a: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hlinkClick r:id="rId3"/>
              </a:rPr>
              <a:t>http://docs.oracle.com/javase/8/docs/api/index.html?java/lang/String.html</a:t>
            </a:r>
            <a:endParaRPr lang="en-US" sz="1800" dirty="0" smtClean="0"/>
          </a:p>
        </p:txBody>
      </p:sp>
      <p:sp>
        <p:nvSpPr>
          <p:cNvPr id="10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C9F36B-F575-408C-9BD4-2C21DC53E9D4}" type="slidenum">
              <a:rPr lang="he-IL"/>
              <a:pPr>
                <a:defRPr/>
              </a:pPr>
              <a:t>16</a:t>
            </a:fld>
            <a:endParaRPr lang="en-US"/>
          </a:p>
        </p:txBody>
      </p:sp>
      <p:sp>
        <p:nvSpPr>
          <p:cNvPr id="9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09AEA6A0-B863-4F70-8EA2-FF6ACC72122E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16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35846" name="Text Box 5"/>
          <p:cNvSpPr txBox="1">
            <a:spLocks noChangeArrowheads="1"/>
          </p:cNvSpPr>
          <p:nvPr/>
        </p:nvSpPr>
        <p:spPr bwMode="auto">
          <a:xfrm>
            <a:off x="719572" y="3745651"/>
            <a:ext cx="5043079" cy="1261884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algn="l" rtl="0" eaLnBrk="0" hangingPunct="0">
              <a:buClr>
                <a:schemeClr val="folHlink"/>
              </a:buClr>
              <a:buSzPct val="90000"/>
              <a:buFont typeface="Wingdings" pitchFamily="2" charset="2"/>
              <a:buNone/>
              <a:defRPr sz="1900" b="1">
                <a:latin typeface="Courier New" pitchFamily="49" charset="0"/>
                <a:cs typeface="Courier New" pitchFamily="49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latin typeface="+mn-lt"/>
                <a:cs typeface="+mn-cs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latin typeface="+mn-lt"/>
                <a:cs typeface="+mn-cs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9pPr>
          </a:lstStyle>
          <a:p>
            <a:r>
              <a:rPr lang="en-US" dirty="0"/>
              <a:t>String str1 = "Hello";</a:t>
            </a:r>
          </a:p>
          <a:p>
            <a:r>
              <a:rPr lang="en-US" dirty="0"/>
              <a:t>char c = str1.charAt(0);</a:t>
            </a:r>
          </a:p>
          <a:p>
            <a:r>
              <a:rPr lang="en-US" dirty="0"/>
              <a:t>String str2 = str1.toUpperCase();</a:t>
            </a:r>
          </a:p>
          <a:p>
            <a:r>
              <a:rPr lang="en-US" dirty="0"/>
              <a:t>int </a:t>
            </a:r>
            <a:r>
              <a:rPr lang="en-US" dirty="0" err="1"/>
              <a:t>strLength</a:t>
            </a:r>
            <a:r>
              <a:rPr lang="en-US" dirty="0"/>
              <a:t> = str1.length();</a:t>
            </a:r>
          </a:p>
        </p:txBody>
      </p:sp>
      <p:sp>
        <p:nvSpPr>
          <p:cNvPr id="525318" name="Rectangle 6"/>
          <p:cNvSpPr>
            <a:spLocks noChangeArrowheads="1"/>
          </p:cNvSpPr>
          <p:nvPr/>
        </p:nvSpPr>
        <p:spPr bwMode="auto">
          <a:xfrm>
            <a:off x="5812680" y="4005080"/>
            <a:ext cx="1156384" cy="371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c == ‘H’</a:t>
            </a:r>
          </a:p>
        </p:txBody>
      </p:sp>
      <p:sp>
        <p:nvSpPr>
          <p:cNvPr id="525319" name="Rectangle 7"/>
          <p:cNvSpPr>
            <a:spLocks noChangeArrowheads="1"/>
          </p:cNvSpPr>
          <p:nvPr/>
        </p:nvSpPr>
        <p:spPr bwMode="auto">
          <a:xfrm>
            <a:off x="5812680" y="4317665"/>
            <a:ext cx="2071688" cy="371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str2 == "HELLO"</a:t>
            </a:r>
          </a:p>
        </p:txBody>
      </p:sp>
      <p:sp>
        <p:nvSpPr>
          <p:cNvPr id="525320" name="Rectangle 8"/>
          <p:cNvSpPr>
            <a:spLocks noChangeArrowheads="1"/>
          </p:cNvSpPr>
          <p:nvPr/>
        </p:nvSpPr>
        <p:spPr bwMode="auto">
          <a:xfrm>
            <a:off x="5812680" y="4653136"/>
            <a:ext cx="1861705" cy="371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</a:t>
            </a:r>
            <a:r>
              <a:rPr lang="en-US" dirty="0" err="1"/>
              <a:t>strLength</a:t>
            </a:r>
            <a:r>
              <a:rPr lang="en-US" dirty="0"/>
              <a:t> == 5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5318" grpId="0"/>
      <p:bldP spid="525319" grpId="0"/>
      <p:bldP spid="5253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המרת מחרוזות למספרים</a:t>
            </a:r>
            <a:endParaRPr lang="en-US" dirty="0" smtClean="0"/>
          </a:p>
        </p:txBody>
      </p:sp>
      <p:sp>
        <p:nvSpPr>
          <p:cNvPr id="37892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600200"/>
            <a:ext cx="8147050" cy="2800350"/>
          </a:xfrm>
        </p:spPr>
        <p:txBody>
          <a:bodyPr/>
          <a:lstStyle/>
          <a:p>
            <a:pPr lvl="1" algn="l" rtl="0">
              <a:lnSpc>
                <a:spcPct val="80000"/>
              </a:lnSpc>
            </a:pPr>
            <a:endParaRPr lang="he-IL" sz="2000" b="1" dirty="0" smtClean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Long.parseLong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Integer.parseInt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Short.parseShort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Byte.parseByte</a:t>
            </a:r>
            <a:endParaRPr lang="he-IL" sz="2000" b="1" dirty="0" smtClean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Double.parseDouble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Float.parseFloat</a:t>
            </a:r>
            <a:endParaRPr lang="he-IL" sz="2000" b="1" dirty="0" smtClean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Boolean.parseBoolean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646D1A-FB1F-4E10-A68E-03FCD2695574}" type="slidenum">
              <a:rPr lang="he-IL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36EFF27A-E6BD-4202-97BA-63740EF54146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17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683568" y="4365625"/>
            <a:ext cx="6696744" cy="1138773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algn="l" rtl="0" eaLnBrk="0" hangingPunct="0">
              <a:buClr>
                <a:schemeClr val="folHlink"/>
              </a:buClr>
              <a:buSzPct val="90000"/>
              <a:buFont typeface="Wingdings" pitchFamily="2" charset="2"/>
              <a:buNone/>
              <a:defRPr sz="1900" b="1">
                <a:latin typeface="Courier New" pitchFamily="49" charset="0"/>
                <a:cs typeface="Courier New" pitchFamily="49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latin typeface="+mn-lt"/>
                <a:cs typeface="+mn-cs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latin typeface="+mn-lt"/>
                <a:cs typeface="+mn-cs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9pPr>
          </a:lstStyle>
          <a:p>
            <a:r>
              <a:rPr lang="en-US" sz="1700" dirty="0"/>
              <a:t>public static void main(String[] </a:t>
            </a:r>
            <a:r>
              <a:rPr lang="en-US" sz="1700" dirty="0" err="1"/>
              <a:t>args</a:t>
            </a:r>
            <a:r>
              <a:rPr lang="en-US" sz="1700" dirty="0"/>
              <a:t>){	</a:t>
            </a:r>
          </a:p>
          <a:p>
            <a:r>
              <a:rPr lang="en-US" sz="1700" dirty="0"/>
              <a:t>	</a:t>
            </a:r>
            <a:r>
              <a:rPr lang="en-US" sz="1700" dirty="0" err="1"/>
              <a:t>int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= </a:t>
            </a:r>
            <a:r>
              <a:rPr lang="en-US" sz="1700" dirty="0" err="1"/>
              <a:t>Integer.parseInt</a:t>
            </a:r>
            <a:r>
              <a:rPr lang="en-US" sz="1700" dirty="0"/>
              <a:t>("1");</a:t>
            </a:r>
          </a:p>
          <a:p>
            <a:r>
              <a:rPr lang="en-US" sz="1700" dirty="0"/>
              <a:t>	double d = </a:t>
            </a:r>
            <a:r>
              <a:rPr lang="en-US" sz="1700" dirty="0" err="1"/>
              <a:t>Double.parseDouble</a:t>
            </a:r>
            <a:r>
              <a:rPr lang="en-US" sz="1700" dirty="0"/>
              <a:t>("-12.45e2");	</a:t>
            </a:r>
          </a:p>
          <a:p>
            <a:r>
              <a:rPr lang="en-US" sz="1700" dirty="0"/>
              <a:t>}</a:t>
            </a:r>
          </a:p>
        </p:txBody>
      </p:sp>
      <p:sp>
        <p:nvSpPr>
          <p:cNvPr id="527365" name="Text Box 5"/>
          <p:cNvSpPr txBox="1">
            <a:spLocks noChangeArrowheads="1"/>
          </p:cNvSpPr>
          <p:nvPr/>
        </p:nvSpPr>
        <p:spPr bwMode="auto">
          <a:xfrm>
            <a:off x="7344308" y="4941168"/>
            <a:ext cx="1539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 rtl="0"/>
            <a:r>
              <a:rPr lang="en-US" dirty="0"/>
              <a:t>// d==-1245.0</a:t>
            </a:r>
          </a:p>
        </p:txBody>
      </p:sp>
      <p:sp>
        <p:nvSpPr>
          <p:cNvPr id="527366" name="Rectangle 6"/>
          <p:cNvSpPr>
            <a:spLocks noChangeArrowheads="1"/>
          </p:cNvSpPr>
          <p:nvPr/>
        </p:nvSpPr>
        <p:spPr bwMode="auto">
          <a:xfrm>
            <a:off x="7380312" y="4646613"/>
            <a:ext cx="815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</a:t>
            </a:r>
            <a:r>
              <a:rPr lang="en-US" dirty="0" err="1"/>
              <a:t>i</a:t>
            </a:r>
            <a:r>
              <a:rPr lang="en-US" dirty="0"/>
              <a:t>==1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5" grpId="0"/>
      <p:bldP spid="52736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 איך נדע אילו פקודות קיימות ...?</a:t>
            </a:r>
          </a:p>
        </p:txBody>
      </p:sp>
      <p:sp>
        <p:nvSpPr>
          <p:cNvPr id="39939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CFB94C-5B9F-4AB4-8FAC-324F9C619D3F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3994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4488" y="1493838"/>
            <a:ext cx="609600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והתשובה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DD5DC7-F51B-47F0-BE0A-555B455AC656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4198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5625" y="1822450"/>
            <a:ext cx="8259763" cy="351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כותרת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 smtClean="0"/>
              <a:t>מנהלות</a:t>
            </a:r>
          </a:p>
        </p:txBody>
      </p:sp>
      <p:sp>
        <p:nvSpPr>
          <p:cNvPr id="17411" name="מציין מיקום תוכן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914400" y="1808820"/>
            <a:ext cx="7772400" cy="432210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2400" u="sng" dirty="0" smtClean="0"/>
              <a:t>אתר הקורס</a:t>
            </a:r>
            <a:r>
              <a:rPr lang="he-IL" sz="2400" dirty="0" smtClean="0"/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he-IL" sz="2400" dirty="0"/>
              <a:t>	</a:t>
            </a:r>
            <a:r>
              <a:rPr lang="en-US" sz="2400" dirty="0" smtClean="0"/>
              <a:t> http://courses.cs.tau.ac.il/software1/1819b/</a:t>
            </a:r>
            <a:endParaRPr lang="he-IL" sz="2400" dirty="0" smtClean="0"/>
          </a:p>
          <a:p>
            <a:pPr eaLnBrk="1" hangingPunct="1">
              <a:lnSpc>
                <a:spcPct val="90000"/>
              </a:lnSpc>
            </a:pPr>
            <a:endParaRPr lang="he-IL" sz="2400" u="sng" dirty="0" smtClean="0"/>
          </a:p>
          <a:p>
            <a:pPr eaLnBrk="1" hangingPunct="1">
              <a:lnSpc>
                <a:spcPct val="90000"/>
              </a:lnSpc>
            </a:pPr>
            <a:r>
              <a:rPr lang="he-IL" sz="2400" u="sng" dirty="0" smtClean="0"/>
              <a:t>מתרגלים</a:t>
            </a:r>
            <a:r>
              <a:rPr lang="he-IL" sz="2400" u="sng" dirty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 smtClean="0"/>
              <a:t>שי </a:t>
            </a:r>
            <a:r>
              <a:rPr lang="he-IL" sz="2200" dirty="0" err="1" smtClean="0"/>
              <a:t>גרשטיין</a:t>
            </a:r>
            <a:r>
              <a:rPr lang="he-IL" sz="2200" dirty="0" smtClean="0"/>
              <a:t> (שעת קבלה: רביעי ב-18:00, בתיאום מראש)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 smtClean="0"/>
              <a:t>ברית </a:t>
            </a:r>
            <a:r>
              <a:rPr lang="he-IL" sz="2200" dirty="0" err="1" smtClean="0"/>
              <a:t>יונגמן</a:t>
            </a:r>
            <a:r>
              <a:rPr lang="he-IL" sz="2200" dirty="0" smtClean="0"/>
              <a:t> (שעת קבלה:</a:t>
            </a:r>
            <a:r>
              <a:rPr lang="en-US" sz="2200" dirty="0" smtClean="0"/>
              <a:t> </a:t>
            </a:r>
            <a:r>
              <a:rPr lang="he-IL" sz="2200" dirty="0" smtClean="0"/>
              <a:t>רביעי ב-9:00, בתיאום מראש)</a:t>
            </a:r>
            <a:endParaRPr lang="he-IL" sz="2200" dirty="0"/>
          </a:p>
          <a:p>
            <a:pPr eaLnBrk="1" hangingPunct="1">
              <a:lnSpc>
                <a:spcPct val="90000"/>
              </a:lnSpc>
            </a:pPr>
            <a:endParaRPr lang="he-IL" sz="2400" dirty="0" smtClean="0"/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סביבת המחשוב באוניברסיטה היא </a:t>
            </a:r>
            <a:r>
              <a:rPr lang="en-US" sz="2400" dirty="0" smtClean="0"/>
              <a:t>Linux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u="sng" dirty="0" smtClean="0"/>
              <a:t>תנאי קדם</a:t>
            </a:r>
            <a:r>
              <a:rPr lang="he-IL" sz="2400" dirty="0" smtClean="0"/>
              <a:t>: פתיחת חשבון אישי במחשבי האוניברסיטה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dirty="0" smtClean="0"/>
              <a:t>הנחיות לפתיחת חשבון והכרת סביבת העבודה באתר הקורס. </a:t>
            </a:r>
          </a:p>
          <a:p>
            <a:pPr eaLnBrk="1" hangingPunct="1"/>
            <a:endParaRPr lang="he-IL" sz="2400" dirty="0" smtClean="0"/>
          </a:p>
          <a:p>
            <a:pPr eaLnBrk="1" hangingPunct="1"/>
            <a:endParaRPr lang="he-IL" sz="2400" dirty="0" smtClean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773974D-F9D8-49B8-A340-2303F3D97F65}" type="slidenum">
              <a:rPr lang="he-IL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מציין מיקום של מספר שקופית 3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192E6766-04CF-4C40-B09B-D4938D7C7DF1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2</a:t>
            </a:fld>
            <a:endParaRPr lang="en-US" sz="1000" dirty="0">
              <a:latin typeface="Arial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מערכים בקצרה</a:t>
            </a:r>
            <a:endParaRPr lang="en-US" dirty="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97800" cy="48895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e-IL" sz="2400" dirty="0" smtClean="0"/>
              <a:t>מבנה נתונים פשוט</a:t>
            </a:r>
          </a:p>
          <a:p>
            <a:pPr lvl="1">
              <a:lnSpc>
                <a:spcPct val="90000"/>
              </a:lnSpc>
            </a:pPr>
            <a:r>
              <a:rPr lang="he-IL" sz="2400" dirty="0" smtClean="0"/>
              <a:t>אוסף של פריטים מאותו טיפוס</a:t>
            </a:r>
          </a:p>
          <a:p>
            <a:pPr lvl="1">
              <a:lnSpc>
                <a:spcPct val="90000"/>
              </a:lnSpc>
            </a:pPr>
            <a:r>
              <a:rPr lang="he-IL" sz="2400" dirty="0" smtClean="0"/>
              <a:t>גישה באמצעות אינדקס</a:t>
            </a:r>
          </a:p>
          <a:p>
            <a:pPr>
              <a:lnSpc>
                <a:spcPct val="90000"/>
              </a:lnSpc>
            </a:pPr>
            <a:r>
              <a:rPr lang="he-IL" sz="2400" dirty="0" smtClean="0"/>
              <a:t>נשתמש ב [] לציין טיפוס מסוג מערך.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he-IL" dirty="0" smtClean="0"/>
              <a:t>מערך של </a:t>
            </a:r>
            <a:r>
              <a:rPr lang="en-US" dirty="0" smtClean="0"/>
              <a:t>int</a:t>
            </a:r>
            <a:r>
              <a:rPr lang="he-IL" dirty="0" smtClean="0"/>
              <a:t> בשם </a:t>
            </a:r>
            <a:r>
              <a:rPr lang="en-US" dirty="0" smtClean="0"/>
              <a:t>odds</a:t>
            </a:r>
            <a:r>
              <a:rPr lang="he-IL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pPr>
              <a:lnSpc>
                <a:spcPct val="90000"/>
              </a:lnSpc>
            </a:pPr>
            <a:endParaRPr lang="he-IL" sz="2400" dirty="0" smtClean="0"/>
          </a:p>
          <a:p>
            <a:pPr>
              <a:lnSpc>
                <a:spcPct val="90000"/>
              </a:lnSpc>
            </a:pPr>
            <a:r>
              <a:rPr lang="he-IL" sz="2400" dirty="0" smtClean="0"/>
              <a:t>הרחבה על מערכים בתרגול הבא</a:t>
            </a:r>
            <a:endParaRPr lang="en-US" sz="2400" dirty="0" smtClean="0"/>
          </a:p>
        </p:txBody>
      </p:sp>
      <p:sp>
        <p:nvSpPr>
          <p:cNvPr id="2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2086B-05C1-47D4-B364-0E96FF90FAC0}" type="slidenum">
              <a:rPr lang="he-IL"/>
              <a:pPr>
                <a:defRPr/>
              </a:pPr>
              <a:t>20</a:t>
            </a:fld>
            <a:endParaRPr lang="en-US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649590" y="3255348"/>
            <a:ext cx="3905956" cy="402291"/>
          </a:xfrm>
          <a:prstGeom prst="rect">
            <a:avLst/>
          </a:prstGeom>
          <a:noFill/>
          <a:ln w="254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int[] odds = new int[8];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43735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1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48053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3</a:t>
            </a: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52371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5</a:t>
            </a:r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56689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7</a:t>
            </a: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61007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9</a:t>
            </a:r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65325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11</a:t>
            </a:r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69643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13</a:t>
            </a:r>
          </a:p>
        </p:txBody>
      </p:sp>
      <p:sp>
        <p:nvSpPr>
          <p:cNvPr id="44044" name="Rectangle 12"/>
          <p:cNvSpPr>
            <a:spLocks noChangeArrowheads="1"/>
          </p:cNvSpPr>
          <p:nvPr/>
        </p:nvSpPr>
        <p:spPr bwMode="auto">
          <a:xfrm>
            <a:off x="73961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15</a:t>
            </a:r>
          </a:p>
        </p:txBody>
      </p:sp>
      <p:sp>
        <p:nvSpPr>
          <p:cNvPr id="44045" name="Text Box 13" descr="‎30%‎"/>
          <p:cNvSpPr txBox="1">
            <a:spLocks noChangeArrowheads="1"/>
          </p:cNvSpPr>
          <p:nvPr/>
        </p:nvSpPr>
        <p:spPr bwMode="auto">
          <a:xfrm>
            <a:off x="5311775" y="5378450"/>
            <a:ext cx="18542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latin typeface="Garamond" pitchFamily="18" charset="0"/>
                <a:cs typeface="Arial" charset="0"/>
              </a:rPr>
              <a:t>odds.length == 8</a:t>
            </a:r>
          </a:p>
        </p:txBody>
      </p:sp>
      <p:sp>
        <p:nvSpPr>
          <p:cNvPr id="44046" name="Text Box 14" descr="‎30%‎"/>
          <p:cNvSpPr txBox="1">
            <a:spLocks noChangeArrowheads="1"/>
          </p:cNvSpPr>
          <p:nvPr/>
        </p:nvSpPr>
        <p:spPr bwMode="auto">
          <a:xfrm>
            <a:off x="4419600" y="4049713"/>
            <a:ext cx="311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0</a:t>
            </a:r>
          </a:p>
        </p:txBody>
      </p:sp>
      <p:sp>
        <p:nvSpPr>
          <p:cNvPr id="44047" name="Text Box 15" descr="‎30%‎"/>
          <p:cNvSpPr txBox="1">
            <a:spLocks noChangeArrowheads="1"/>
          </p:cNvSpPr>
          <p:nvPr/>
        </p:nvSpPr>
        <p:spPr bwMode="auto">
          <a:xfrm>
            <a:off x="4851400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1</a:t>
            </a:r>
          </a:p>
        </p:txBody>
      </p:sp>
      <p:sp>
        <p:nvSpPr>
          <p:cNvPr id="44048" name="Text Box 16" descr="‎30%‎"/>
          <p:cNvSpPr txBox="1">
            <a:spLocks noChangeArrowheads="1"/>
          </p:cNvSpPr>
          <p:nvPr/>
        </p:nvSpPr>
        <p:spPr bwMode="auto">
          <a:xfrm>
            <a:off x="5283200" y="4049713"/>
            <a:ext cx="311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2</a:t>
            </a:r>
          </a:p>
        </p:txBody>
      </p:sp>
      <p:sp>
        <p:nvSpPr>
          <p:cNvPr id="44049" name="Text Box 17" descr="‎30%‎"/>
          <p:cNvSpPr txBox="1">
            <a:spLocks noChangeArrowheads="1"/>
          </p:cNvSpPr>
          <p:nvPr/>
        </p:nvSpPr>
        <p:spPr bwMode="auto">
          <a:xfrm>
            <a:off x="5738813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3</a:t>
            </a:r>
          </a:p>
        </p:txBody>
      </p:sp>
      <p:sp>
        <p:nvSpPr>
          <p:cNvPr id="44050" name="Text Box 18" descr="‎30%‎"/>
          <p:cNvSpPr txBox="1">
            <a:spLocks noChangeArrowheads="1"/>
          </p:cNvSpPr>
          <p:nvPr/>
        </p:nvSpPr>
        <p:spPr bwMode="auto">
          <a:xfrm>
            <a:off x="6148388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4</a:t>
            </a:r>
          </a:p>
        </p:txBody>
      </p:sp>
      <p:sp>
        <p:nvSpPr>
          <p:cNvPr id="44051" name="Text Box 19" descr="‎30%‎"/>
          <p:cNvSpPr txBox="1">
            <a:spLocks noChangeArrowheads="1"/>
          </p:cNvSpPr>
          <p:nvPr/>
        </p:nvSpPr>
        <p:spPr bwMode="auto">
          <a:xfrm>
            <a:off x="6580188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5</a:t>
            </a:r>
          </a:p>
        </p:txBody>
      </p:sp>
      <p:sp>
        <p:nvSpPr>
          <p:cNvPr id="44052" name="Text Box 20" descr="‎30%‎"/>
          <p:cNvSpPr txBox="1">
            <a:spLocks noChangeArrowheads="1"/>
          </p:cNvSpPr>
          <p:nvPr/>
        </p:nvSpPr>
        <p:spPr bwMode="auto">
          <a:xfrm>
            <a:off x="6988175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6</a:t>
            </a:r>
          </a:p>
        </p:txBody>
      </p:sp>
      <p:sp>
        <p:nvSpPr>
          <p:cNvPr id="44053" name="Text Box 21" descr="‎30%‎"/>
          <p:cNvSpPr txBox="1">
            <a:spLocks noChangeArrowheads="1"/>
          </p:cNvSpPr>
          <p:nvPr/>
        </p:nvSpPr>
        <p:spPr bwMode="auto">
          <a:xfrm>
            <a:off x="7443788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7</a:t>
            </a:r>
          </a:p>
        </p:txBody>
      </p:sp>
      <p:sp>
        <p:nvSpPr>
          <p:cNvPr id="44054" name="AutoShape 22" descr="‎30%‎"/>
          <p:cNvSpPr>
            <a:spLocks/>
          </p:cNvSpPr>
          <p:nvPr/>
        </p:nvSpPr>
        <p:spPr bwMode="auto">
          <a:xfrm rot="5400000">
            <a:off x="5951538" y="3538538"/>
            <a:ext cx="287337" cy="3455987"/>
          </a:xfrm>
          <a:prstGeom prst="rightBrace">
            <a:avLst>
              <a:gd name="adj1" fmla="val 100230"/>
              <a:gd name="adj2" fmla="val 4993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he-IL"/>
          </a:p>
        </p:txBody>
      </p:sp>
      <p:sp>
        <p:nvSpPr>
          <p:cNvPr id="44055" name="Text Box 23" descr="‎30%‎"/>
          <p:cNvSpPr txBox="1">
            <a:spLocks noChangeArrowheads="1"/>
          </p:cNvSpPr>
          <p:nvPr/>
        </p:nvSpPr>
        <p:spPr bwMode="auto">
          <a:xfrm>
            <a:off x="1820863" y="4041775"/>
            <a:ext cx="20304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e-IL">
                <a:cs typeface="Arial" charset="0"/>
              </a:rPr>
              <a:t>אינדקס (מתחיל מ-0)</a:t>
            </a:r>
            <a:endParaRPr lang="en-US">
              <a:cs typeface="Arial" charset="0"/>
            </a:endParaRPr>
          </a:p>
        </p:txBody>
      </p:sp>
      <p:sp>
        <p:nvSpPr>
          <p:cNvPr id="44056" name="Line 24"/>
          <p:cNvSpPr>
            <a:spLocks noChangeShapeType="1"/>
          </p:cNvSpPr>
          <p:nvPr/>
        </p:nvSpPr>
        <p:spPr bwMode="auto">
          <a:xfrm>
            <a:off x="3816350" y="4221163"/>
            <a:ext cx="587375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0000" tIns="46800" rIns="90000" bIns="46800"/>
          <a:lstStyle/>
          <a:p>
            <a:endParaRPr lang="he-IL"/>
          </a:p>
        </p:txBody>
      </p:sp>
      <p:sp>
        <p:nvSpPr>
          <p:cNvPr id="2" name="מלבן 1"/>
          <p:cNvSpPr/>
          <p:nvPr/>
        </p:nvSpPr>
        <p:spPr>
          <a:xfrm>
            <a:off x="764431" y="5192474"/>
            <a:ext cx="1159292" cy="369332"/>
          </a:xfrm>
          <a:prstGeom prst="rect">
            <a:avLst/>
          </a:prstGeom>
          <a:solidFill>
            <a:schemeClr val="accent5"/>
          </a:solidFill>
        </p:spPr>
        <p:txBody>
          <a:bodyPr wrap="none">
            <a:spAutoFit/>
          </a:bodyPr>
          <a:lstStyle/>
          <a:p>
            <a:r>
              <a:rPr lang="en-US" dirty="0" smtClean="0"/>
              <a:t>reference</a:t>
            </a:r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976027" y="4886541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odds</a:t>
            </a:r>
            <a:endParaRPr lang="he-IL" dirty="0"/>
          </a:p>
        </p:txBody>
      </p:sp>
      <p:cxnSp>
        <p:nvCxnSpPr>
          <p:cNvPr id="8" name="מחבר מעוקל 7"/>
          <p:cNvCxnSpPr/>
          <p:nvPr/>
        </p:nvCxnSpPr>
        <p:spPr bwMode="auto">
          <a:xfrm flipV="1">
            <a:off x="2051720" y="4779962"/>
            <a:ext cx="2196244" cy="597178"/>
          </a:xfrm>
          <a:prstGeom prst="curvedConnector3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oval"/>
            <a:tailEnd type="triangle"/>
          </a:ln>
          <a:effectLst/>
        </p:spPr>
      </p:cxn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מערכים</a:t>
            </a:r>
            <a:endParaRPr lang="he-IL" dirty="0"/>
          </a:p>
        </p:txBody>
      </p:sp>
      <p:pic>
        <p:nvPicPr>
          <p:cNvPr id="5" name="מציין מיקום תוכן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168860"/>
            <a:ext cx="8053245" cy="3240360"/>
          </a:xfrm>
        </p:spPr>
      </p:pic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7057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העברת ארגומנטים לתכנית</a:t>
            </a:r>
            <a:endParaRPr lang="en-US" dirty="0" smtClean="0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F272CF-C8E2-4F9F-8C56-7B4DB62ED65D}" type="slidenum">
              <a:rPr lang="he-IL"/>
              <a:pPr>
                <a:defRPr/>
              </a:pPr>
              <a:t>22</a:t>
            </a:fld>
            <a:endParaRPr lang="en-US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863600" y="1955879"/>
            <a:ext cx="7848600" cy="1941173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) {  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args.length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+ "\t");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[0] + "\t");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args.length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- 1]);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4572000" y="2280002"/>
            <a:ext cx="1836204" cy="252028"/>
          </a:xfrm>
          <a:prstGeom prst="roundRect">
            <a:avLst/>
          </a:prstGeom>
          <a:noFill/>
          <a:ln w="25400">
            <a:solidFill>
              <a:srgbClr val="ABD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l" rtl="0" eaLnBrk="0" hangingPunct="0"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9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35896" y="4473116"/>
            <a:ext cx="4140460" cy="646331"/>
          </a:xfrm>
          <a:prstGeom prst="rect">
            <a:avLst/>
          </a:prstGeom>
          <a:noFill/>
          <a:ln w="25400">
            <a:solidFill>
              <a:srgbClr val="ABDFFF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 smtClean="0">
                <a:cs typeface="+mn-cs"/>
              </a:rPr>
              <a:t>מערך המכיל את הארגומנטים שהועברו לתוכנית עם הרצתה.</a:t>
            </a:r>
            <a:endParaRPr lang="en-US" dirty="0" smtClean="0">
              <a:cs typeface="+mn-cs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6408204" y="2384884"/>
            <a:ext cx="1116124" cy="2088232"/>
            <a:chOff x="971600" y="4617132"/>
            <a:chExt cx="1116124" cy="2088232"/>
          </a:xfrm>
        </p:grpSpPr>
        <p:cxnSp>
          <p:nvCxnSpPr>
            <p:cNvPr id="11" name="Straight Arrow Connector 10"/>
            <p:cNvCxnSpPr/>
            <p:nvPr/>
          </p:nvCxnSpPr>
          <p:spPr bwMode="auto">
            <a:xfrm>
              <a:off x="2087724" y="4617132"/>
              <a:ext cx="0" cy="2088232"/>
            </a:xfrm>
            <a:prstGeom prst="straightConnector1">
              <a:avLst/>
            </a:prstGeom>
            <a:noFill/>
            <a:ln w="25400">
              <a:solidFill>
                <a:srgbClr val="ABDFFF"/>
              </a:solidFill>
              <a:miter lim="800000"/>
              <a:headEnd/>
              <a:tailEnd type="stealth"/>
            </a:ln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971600" y="4617132"/>
              <a:ext cx="1116124" cy="0"/>
            </a:xfrm>
            <a:prstGeom prst="line">
              <a:avLst/>
            </a:prstGeom>
            <a:noFill/>
            <a:ln w="25400">
              <a:solidFill>
                <a:srgbClr val="ABDFFF"/>
              </a:solidFill>
              <a:miter lim="800000"/>
              <a:headEnd/>
              <a:tailEnd type="none"/>
            </a:ln>
          </p:spPr>
        </p:cxnSp>
      </p:grp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העברת ארגומנטים לתכנית</a:t>
            </a:r>
            <a:endParaRPr lang="en-US" dirty="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808820"/>
            <a:ext cx="7772400" cy="2484437"/>
          </a:xfrm>
        </p:spPr>
        <p:txBody>
          <a:bodyPr/>
          <a:lstStyle/>
          <a:p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כיצד מעבירים ארגומנטים לתוכנית? 2 דרכים אפשריות:</a:t>
            </a:r>
          </a:p>
          <a:p>
            <a:pPr lvl="1"/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command line</a:t>
            </a:r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he-IL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Eclipse</a:t>
            </a:r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Run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Run Configurations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Arguments  </a:t>
            </a:r>
            <a:endParaRPr lang="en-US" dirty="0" smtClean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F272CF-C8E2-4F9F-8C56-7B4DB62ED65D}" type="slidenum">
              <a:rPr lang="he-IL"/>
              <a:pPr>
                <a:defRPr/>
              </a:pPr>
              <a:t>23</a:t>
            </a:fld>
            <a:endParaRPr lang="en-US" dirty="0"/>
          </a:p>
        </p:txBody>
      </p:sp>
      <p:pic>
        <p:nvPicPr>
          <p:cNvPr id="4608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1580" y="2384884"/>
            <a:ext cx="4968875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791580" y="4617132"/>
            <a:ext cx="6120680" cy="1815882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 {  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args.length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+ "\t");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[0] + "\t");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args.length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- 1]);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7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84268" y="5481228"/>
            <a:ext cx="190821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>
                <a:cs typeface="+mn-cs"/>
              </a:rPr>
              <a:t>מהו פלט התוכנית בדוגמא הזו?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מחרוזות ותווים</a:t>
            </a:r>
            <a:endParaRPr lang="en-US" dirty="0" smtClean="0"/>
          </a:p>
        </p:txBody>
      </p:sp>
      <p:sp>
        <p:nvSpPr>
          <p:cNvPr id="48132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14335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e-IL" sz="3200" smtClean="0"/>
              <a:t>כתוב תוכנית שמקבלת תו כארגומנט ומדפיסה:</a:t>
            </a:r>
          </a:p>
          <a:p>
            <a:pPr lvl="1">
              <a:lnSpc>
                <a:spcPct val="80000"/>
              </a:lnSpc>
            </a:pPr>
            <a:r>
              <a:rPr lang="he-IL" sz="3200" smtClean="0"/>
              <a:t>את התו </a:t>
            </a:r>
          </a:p>
          <a:p>
            <a:pPr lvl="1">
              <a:lnSpc>
                <a:spcPct val="80000"/>
              </a:lnSpc>
            </a:pPr>
            <a:r>
              <a:rPr lang="he-IL" sz="3200" smtClean="0"/>
              <a:t>את התו העוקב לו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C1A3B-F008-474D-A6EC-2DB237D03F92}" type="slidenum">
              <a:rPr lang="he-IL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0A2F070F-B4A1-4F86-9A9A-15DBCE71881B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24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529412" name="Text Box 4"/>
          <p:cNvSpPr txBox="1">
            <a:spLocks noChangeArrowheads="1"/>
          </p:cNvSpPr>
          <p:nvPr/>
        </p:nvSpPr>
        <p:spPr bwMode="auto">
          <a:xfrm>
            <a:off x="863600" y="3644900"/>
            <a:ext cx="7920038" cy="1555750"/>
          </a:xfrm>
          <a:prstGeom prst="rect">
            <a:avLst/>
          </a:prstGeom>
          <a:noFill/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public static 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/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[0].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charAt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algn="l" rtl="0"/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c1 = (</a:t>
            </a:r>
            <a:r>
              <a:rPr lang="en-US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)(c + 1);</a:t>
            </a:r>
          </a:p>
          <a:p>
            <a:pPr algn="l" rtl="0"/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(c +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"\t"</a:t>
            </a:r>
            <a:r>
              <a:rPr lang="en-US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c1);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4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04664"/>
            <a:ext cx="7772400" cy="774923"/>
          </a:xfrm>
        </p:spPr>
        <p:txBody>
          <a:bodyPr/>
          <a:lstStyle/>
          <a:p>
            <a:r>
              <a:rPr lang="he-IL" dirty="0" smtClean="0"/>
              <a:t>תווים מיוחדים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2000" b="1" dirty="0"/>
              <a:t>Escape Sequences</a:t>
            </a:r>
            <a:endParaRPr lang="en-US" dirty="0" smtClean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C1A3B-F008-474D-A6EC-2DB237D03F92}" type="slidenum">
              <a:rPr lang="he-IL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0A2F070F-B4A1-4F86-9A9A-15DBCE71881B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25</a:t>
            </a:fld>
            <a:endParaRPr lang="en-US" sz="1000">
              <a:latin typeface="Arial" pitchFamily="34" charset="0"/>
              <a:cs typeface="+mn-cs"/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45300444"/>
              </p:ext>
            </p:extLst>
          </p:nvPr>
        </p:nvGraphicFramePr>
        <p:xfrm>
          <a:off x="899592" y="1664804"/>
          <a:ext cx="8064896" cy="3060340"/>
        </p:xfrm>
        <a:graphic>
          <a:graphicData uri="http://schemas.openxmlformats.org/drawingml/2006/table">
            <a:tbl>
              <a:tblPr firstRow="1">
                <a:tableStyleId>{69012ECD-51FC-41F1-AA8D-1B2483CD663E}</a:tableStyleId>
              </a:tblPr>
              <a:tblGrid>
                <a:gridCol w="2419469"/>
                <a:gridCol w="5645427"/>
              </a:tblGrid>
              <a:tr h="437751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Escape Sequence</a:t>
                      </a:r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Description</a:t>
                      </a:r>
                    </a:p>
                  </a:txBody>
                  <a:tcPr marL="21888" marR="21888" marT="21888" marB="21888" anchor="ctr"/>
                </a:tc>
              </a:tr>
              <a:tr h="437751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\t</a:t>
                      </a:r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 smtClean="0"/>
                        <a:t>Tab</a:t>
                      </a:r>
                      <a:endParaRPr lang="en-US" sz="1800" dirty="0"/>
                    </a:p>
                  </a:txBody>
                  <a:tcPr marL="21888" marR="21888" marT="21888" marB="21888" anchor="ctr"/>
                </a:tc>
              </a:tr>
              <a:tr h="437751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\n</a:t>
                      </a:r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 smtClean="0"/>
                        <a:t>Newline</a:t>
                      </a:r>
                      <a:endParaRPr lang="en-US" sz="1800" dirty="0"/>
                    </a:p>
                  </a:txBody>
                  <a:tcPr marL="21888" marR="21888" marT="21888" marB="21888" anchor="ctr"/>
                </a:tc>
              </a:tr>
              <a:tr h="437751">
                <a:tc>
                  <a:txBody>
                    <a:bodyPr/>
                    <a:lstStyle/>
                    <a:p>
                      <a:pPr algn="l" rtl="0"/>
                      <a:r>
                        <a:rPr lang="en-US" sz="1800"/>
                        <a:t>\r</a:t>
                      </a:r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 smtClean="0"/>
                        <a:t>Carriage return</a:t>
                      </a:r>
                      <a:endParaRPr lang="en-US" sz="1800" dirty="0"/>
                    </a:p>
                  </a:txBody>
                  <a:tcPr marL="21888" marR="21888" marT="21888" marB="21888" anchor="ctr"/>
                </a:tc>
              </a:tr>
              <a:tr h="500379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 smtClean="0"/>
                        <a:t>\’</a:t>
                      </a:r>
                      <a:endParaRPr lang="he-IL" sz="1800" dirty="0"/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 smtClean="0"/>
                        <a:t>Single quote</a:t>
                      </a:r>
                      <a:endParaRPr lang="en-US" sz="1800" dirty="0"/>
                    </a:p>
                  </a:txBody>
                  <a:tcPr marL="21888" marR="21888" marT="21888" marB="21888" anchor="ctr"/>
                </a:tc>
              </a:tr>
              <a:tr h="432048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 smtClean="0"/>
                        <a:t>\”</a:t>
                      </a:r>
                      <a:endParaRPr lang="he-IL" sz="1800" dirty="0"/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 smtClean="0"/>
                        <a:t>Double quote</a:t>
                      </a:r>
                      <a:endParaRPr lang="en-US" sz="1800" dirty="0"/>
                    </a:p>
                  </a:txBody>
                  <a:tcPr marL="21888" marR="21888" marT="21888" marB="21888" anchor="ctr"/>
                </a:tc>
              </a:tr>
              <a:tr h="376909">
                <a:tc>
                  <a:txBody>
                    <a:bodyPr/>
                    <a:lstStyle/>
                    <a:p>
                      <a:pPr algn="l" rtl="0"/>
                      <a:r>
                        <a:rPr lang="he-IL" sz="1800" dirty="0"/>
                        <a:t>\\</a:t>
                      </a:r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 smtClean="0"/>
                        <a:t>Backslash</a:t>
                      </a:r>
                      <a:endParaRPr lang="en-US" sz="1800" dirty="0"/>
                    </a:p>
                  </a:txBody>
                  <a:tcPr marL="21888" marR="21888" marT="21888" marB="21888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2139065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מחרוזות ותווים</a:t>
            </a:r>
            <a:endParaRPr lang="en-US" dirty="0" smtClean="0"/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2230438"/>
          </a:xfrm>
        </p:spPr>
        <p:txBody>
          <a:bodyPr/>
          <a:lstStyle/>
          <a:p>
            <a:r>
              <a:rPr lang="he-IL" sz="2000" smtClean="0"/>
              <a:t>כתוב תוכנית המקבלת  תו מ- </a:t>
            </a:r>
            <a:r>
              <a:rPr lang="en-US" sz="2000" smtClean="0"/>
              <a:t>{a,b,...,z}</a:t>
            </a:r>
            <a:r>
              <a:rPr lang="he-IL" sz="2000" smtClean="0"/>
              <a:t> ומדפיסה את ה- </a:t>
            </a:r>
            <a:r>
              <a:rPr lang="en-US" sz="2000" smtClean="0"/>
              <a:t>Uppercase</a:t>
            </a:r>
            <a:r>
              <a:rPr lang="he-IL" sz="2000" smtClean="0"/>
              <a:t> שלו</a:t>
            </a:r>
          </a:p>
          <a:p>
            <a:endParaRPr lang="he-IL" sz="2000" smtClean="0"/>
          </a:p>
          <a:p>
            <a:r>
              <a:rPr lang="he-IL" sz="2000" smtClean="0"/>
              <a:t>נחשב את המיקום של התו ב </a:t>
            </a:r>
            <a:r>
              <a:rPr lang="en-US" sz="2000" smtClean="0"/>
              <a:t>abc</a:t>
            </a:r>
            <a:r>
              <a:rPr lang="he-IL" sz="2000" smtClean="0"/>
              <a:t> ונמיר אותו לאותו תו (אותו מיקום) 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he-IL" sz="2000" smtClean="0"/>
              <a:t>ב </a:t>
            </a:r>
            <a:r>
              <a:rPr lang="en-US" sz="2000" smtClean="0"/>
              <a:t>ABC</a:t>
            </a:r>
          </a:p>
        </p:txBody>
      </p:sp>
      <p:sp>
        <p:nvSpPr>
          <p:cNvPr id="1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3221A4-AA86-4BEA-A233-1A135587CA85}" type="slidenum">
              <a:rPr lang="he-IL"/>
              <a:pPr>
                <a:defRPr/>
              </a:pPr>
              <a:t>26</a:t>
            </a:fld>
            <a:endParaRPr lang="en-US"/>
          </a:p>
        </p:txBody>
      </p:sp>
      <p:sp>
        <p:nvSpPr>
          <p:cNvPr id="13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FA67E7A2-115B-4EC4-88FF-46739C5C8F24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26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50182" name="Text Box 5"/>
          <p:cNvSpPr txBox="1">
            <a:spLocks noChangeArrowheads="1"/>
          </p:cNvSpPr>
          <p:nvPr/>
        </p:nvSpPr>
        <p:spPr bwMode="auto">
          <a:xfrm>
            <a:off x="684213" y="3502025"/>
            <a:ext cx="8101012" cy="1311275"/>
          </a:xfrm>
          <a:prstGeom prst="rect">
            <a:avLst/>
          </a:prstGeom>
          <a:noFill/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public static 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[0].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charAt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(0);	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</a:t>
            </a:r>
            <a:r>
              <a:rPr lang="en-US" sz="2000" b="1" dirty="0" err="1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out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((</a:t>
            </a:r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(c – </a:t>
            </a:r>
            <a:r>
              <a:rPr lang="en-US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'a'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2000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'A'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));</a:t>
            </a:r>
            <a:endParaRPr lang="he-IL" sz="2000" b="1" dirty="0">
              <a:latin typeface="Courier New" pitchFamily="49" charset="0"/>
              <a:cs typeface="Courier New" pitchFamily="49" charset="0"/>
            </a:endParaRP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0183" name="Text Box 6"/>
          <p:cNvSpPr txBox="1">
            <a:spLocks noChangeArrowheads="1"/>
          </p:cNvSpPr>
          <p:nvPr/>
        </p:nvSpPr>
        <p:spPr bwMode="auto">
          <a:xfrm>
            <a:off x="7785100" y="3502025"/>
            <a:ext cx="985837" cy="263525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he-IL" sz="1100" dirty="0"/>
              <a:t>פתרון א':</a:t>
            </a:r>
            <a:endParaRPr lang="en-US" sz="11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דרכים נוספות?</a:t>
            </a:r>
          </a:p>
        </p:txBody>
      </p:sp>
      <p:sp>
        <p:nvSpPr>
          <p:cNvPr id="52227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B26AD-FEB9-4AE5-950A-A52C8513AA08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2638" y="2078038"/>
            <a:ext cx="5648325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מחרוזות ותווים</a:t>
            </a:r>
            <a:endParaRPr lang="en-US" dirty="0" smtClean="0"/>
          </a:p>
        </p:txBody>
      </p:sp>
      <p:sp>
        <p:nvSpPr>
          <p:cNvPr id="5427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1144588"/>
          </a:xfrm>
        </p:spPr>
        <p:txBody>
          <a:bodyPr/>
          <a:lstStyle/>
          <a:p>
            <a:r>
              <a:rPr lang="he-IL" sz="2000" dirty="0" smtClean="0"/>
              <a:t>בעזרת </a:t>
            </a:r>
            <a:r>
              <a:rPr lang="en-US" sz="2000" dirty="0" err="1" smtClean="0"/>
              <a:t>String.toUpperCase</a:t>
            </a:r>
            <a:r>
              <a:rPr lang="en-US" sz="2000" dirty="0" smtClean="0"/>
              <a:t>()</a:t>
            </a:r>
            <a:endParaRPr lang="he-IL" sz="2000" dirty="0" smtClean="0"/>
          </a:p>
          <a:p>
            <a:endParaRPr lang="he-IL" sz="2000" dirty="0" smtClean="0"/>
          </a:p>
          <a:p>
            <a:endParaRPr lang="he-IL" sz="2000" dirty="0" smtClean="0"/>
          </a:p>
          <a:p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בעזרת </a:t>
            </a:r>
            <a:r>
              <a:rPr lang="en-US" sz="2000" dirty="0" err="1" smtClean="0"/>
              <a:t>Character.toUpperCase</a:t>
            </a:r>
            <a:r>
              <a:rPr lang="en-US" sz="2000" dirty="0" smtClean="0"/>
              <a:t>()</a:t>
            </a:r>
          </a:p>
        </p:txBody>
      </p:sp>
      <p:sp>
        <p:nvSpPr>
          <p:cNvPr id="1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1D6F8A-B595-4263-B5C1-90186A22C12E}" type="slidenum">
              <a:rPr lang="he-IL"/>
              <a:pPr>
                <a:defRPr/>
              </a:pPr>
              <a:t>28</a:t>
            </a:fld>
            <a:endParaRPr lang="en-US"/>
          </a:p>
        </p:txBody>
      </p:sp>
      <p:sp>
        <p:nvSpPr>
          <p:cNvPr id="13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3BEDEE7A-4842-46CB-8CA6-B4DF1D099764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28</a:t>
            </a:fld>
            <a:endParaRPr lang="en-US" sz="1000">
              <a:latin typeface="Arial" pitchFamily="34" charset="0"/>
              <a:cs typeface="+mn-cs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684213" y="3933056"/>
            <a:ext cx="8110301" cy="1321569"/>
            <a:chOff x="684213" y="3933056"/>
            <a:chExt cx="8110301" cy="1321569"/>
          </a:xfrm>
        </p:grpSpPr>
        <p:sp>
          <p:nvSpPr>
            <p:cNvPr id="54279" name="Text Box 11"/>
            <p:cNvSpPr txBox="1">
              <a:spLocks noChangeArrowheads="1"/>
            </p:cNvSpPr>
            <p:nvPr/>
          </p:nvSpPr>
          <p:spPr bwMode="auto">
            <a:xfrm>
              <a:off x="684213" y="3943350"/>
              <a:ext cx="8101012" cy="1311275"/>
            </a:xfrm>
            <a:prstGeom prst="rect">
              <a:avLst/>
            </a:prstGeom>
            <a:noFill/>
            <a:ln w="25400">
              <a:solidFill>
                <a:srgbClr val="FFCC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sz="2000" b="1" dirty="0">
                  <a:solidFill>
                    <a:srgbClr val="800080"/>
                  </a:solidFill>
                  <a:latin typeface="Courier New" pitchFamily="49" charset="0"/>
                  <a:cs typeface="Courier New" pitchFamily="49" charset="0"/>
                </a:rPr>
                <a:t>public static void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main(String[]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args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){	</a:t>
              </a:r>
            </a:p>
            <a:p>
              <a:pPr algn="l" rtl="0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2000" b="1" dirty="0">
                  <a:solidFill>
                    <a:srgbClr val="800080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c =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args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[0].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charAt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(0);</a:t>
              </a:r>
            </a:p>
            <a:p>
              <a:pPr algn="l" rtl="0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System.</a:t>
              </a:r>
              <a:r>
                <a:rPr lang="en-US" sz="2000" b="1" dirty="0" err="1">
                  <a:solidFill>
                    <a:srgbClr val="0066CC"/>
                  </a:solidFill>
                  <a:latin typeface="Courier New" pitchFamily="49" charset="0"/>
                  <a:cs typeface="Courier New" pitchFamily="49" charset="0"/>
                </a:rPr>
                <a:t>out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.println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Character.toUpperCase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(c));</a:t>
              </a:r>
            </a:p>
            <a:p>
              <a:pPr algn="l" rtl="0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54280" name="Text Box 12"/>
            <p:cNvSpPr txBox="1">
              <a:spLocks noChangeArrowheads="1"/>
            </p:cNvSpPr>
            <p:nvPr/>
          </p:nvSpPr>
          <p:spPr bwMode="auto">
            <a:xfrm>
              <a:off x="7848364" y="3933056"/>
              <a:ext cx="946150" cy="263525"/>
            </a:xfrm>
            <a:prstGeom prst="rect">
              <a:avLst/>
            </a:prstGeom>
            <a:solidFill>
              <a:srgbClr val="FFC000"/>
            </a:solidFill>
            <a:ln w="25400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l"/>
              <a:r>
                <a:rPr lang="he-IL" sz="1100"/>
                <a:t>פתרון ג':</a:t>
              </a:r>
              <a:endParaRPr lang="en-US" sz="110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83568" y="2024844"/>
            <a:ext cx="8110946" cy="1006475"/>
            <a:chOff x="683568" y="2024844"/>
            <a:chExt cx="8110946" cy="1006475"/>
          </a:xfrm>
        </p:grpSpPr>
        <p:sp>
          <p:nvSpPr>
            <p:cNvPr id="54281" name="Text Box 8"/>
            <p:cNvSpPr txBox="1">
              <a:spLocks noChangeArrowheads="1"/>
            </p:cNvSpPr>
            <p:nvPr/>
          </p:nvSpPr>
          <p:spPr bwMode="auto">
            <a:xfrm>
              <a:off x="683568" y="2024844"/>
              <a:ext cx="8101012" cy="1006475"/>
            </a:xfrm>
            <a:prstGeom prst="rect">
              <a:avLst/>
            </a:prstGeom>
            <a:noFill/>
            <a:ln w="25400">
              <a:solidFill>
                <a:srgbClr val="FFCC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sz="2000" b="1" dirty="0">
                  <a:solidFill>
                    <a:srgbClr val="800080"/>
                  </a:solidFill>
                  <a:latin typeface="Courier New" pitchFamily="49" charset="0"/>
                  <a:cs typeface="Courier New" pitchFamily="49" charset="0"/>
                </a:rPr>
                <a:t>public static void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main(String[]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args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){	</a:t>
              </a:r>
            </a:p>
            <a:p>
              <a:pPr algn="l" rtl="0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System.</a:t>
              </a:r>
              <a:r>
                <a:rPr lang="en-US" sz="2000" b="1" dirty="0" err="1">
                  <a:solidFill>
                    <a:srgbClr val="0066CC"/>
                  </a:solidFill>
                  <a:latin typeface="Courier New" pitchFamily="49" charset="0"/>
                  <a:cs typeface="Courier New" pitchFamily="49" charset="0"/>
                </a:rPr>
                <a:t>out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.println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args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[0].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toUpperCase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());</a:t>
              </a:r>
            </a:p>
            <a:p>
              <a:pPr algn="l" rtl="0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54282" name="Text Box 9"/>
            <p:cNvSpPr txBox="1">
              <a:spLocks noChangeArrowheads="1"/>
            </p:cNvSpPr>
            <p:nvPr/>
          </p:nvSpPr>
          <p:spPr bwMode="auto">
            <a:xfrm>
              <a:off x="7848364" y="2024844"/>
              <a:ext cx="946150" cy="263525"/>
            </a:xfrm>
            <a:prstGeom prst="rect">
              <a:avLst/>
            </a:prstGeom>
            <a:solidFill>
              <a:srgbClr val="FFC000"/>
            </a:solidFill>
            <a:ln w="25400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l"/>
              <a:r>
                <a:rPr lang="he-IL" sz="1100" dirty="0"/>
                <a:t>פתרון ב':</a:t>
              </a:r>
              <a:endParaRPr lang="en-US" sz="1100" dirty="0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smtClean="0"/>
          </a:p>
        </p:txBody>
      </p:sp>
      <p:sp>
        <p:nvSpPr>
          <p:cNvPr id="563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F3AFA9-D9B0-4567-A814-DC546E197FBB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5632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0538" y="1931988"/>
            <a:ext cx="60579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 smtClean="0"/>
              <a:t>עוד מנהלות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he-IL" sz="2400" dirty="0" smtClean="0"/>
              <a:t>נוהל הגשת תרגילים (פרטים מלאים ב</a:t>
            </a:r>
            <a:r>
              <a:rPr lang="he-IL" sz="2400" dirty="0" smtClean="0">
                <a:hlinkClick r:id="rId6"/>
              </a:rPr>
              <a:t>אתר</a:t>
            </a:r>
            <a:r>
              <a:rPr lang="he-IL" sz="2400" dirty="0" smtClean="0"/>
              <a:t>)</a:t>
            </a:r>
          </a:p>
          <a:p>
            <a:pPr lvl="1"/>
            <a:r>
              <a:rPr lang="he-IL" sz="2400" dirty="0" smtClean="0"/>
              <a:t>מועד ההגשה</a:t>
            </a:r>
          </a:p>
          <a:p>
            <a:pPr lvl="1"/>
            <a:r>
              <a:rPr lang="he-IL" sz="2400" dirty="0" smtClean="0"/>
              <a:t>שיטת חישוב הציון (85 מבחן + 15 תרגילים)</a:t>
            </a:r>
          </a:p>
          <a:p>
            <a:pPr lvl="1"/>
            <a:r>
              <a:rPr lang="he-IL" sz="2400" dirty="0" smtClean="0"/>
              <a:t>הגשה באיחור</a:t>
            </a:r>
          </a:p>
          <a:p>
            <a:pPr lvl="1"/>
            <a:r>
              <a:rPr lang="he-IL" sz="2400" dirty="0" smtClean="0"/>
              <a:t>הגשה דרך ה- </a:t>
            </a:r>
            <a:r>
              <a:rPr lang="en-US" sz="2400" dirty="0" err="1" smtClean="0"/>
              <a:t>moodle</a:t>
            </a:r>
            <a:endParaRPr lang="he-IL" sz="2400" dirty="0" smtClean="0"/>
          </a:p>
          <a:p>
            <a:pPr lvl="1"/>
            <a:r>
              <a:rPr lang="he-IL" sz="2400" dirty="0" smtClean="0"/>
              <a:t>פורום הקורס (גם ב-</a:t>
            </a:r>
            <a:r>
              <a:rPr lang="en-US" sz="2400" dirty="0" err="1" smtClean="0"/>
              <a:t>moodle</a:t>
            </a:r>
            <a:r>
              <a:rPr lang="he-IL" sz="2400" dirty="0" smtClean="0"/>
              <a:t>)</a:t>
            </a:r>
          </a:p>
          <a:p>
            <a:r>
              <a:rPr lang="he-IL" sz="2400" dirty="0" smtClean="0"/>
              <a:t>הגשת תרגיל מספר 1</a:t>
            </a:r>
          </a:p>
          <a:p>
            <a:pPr lvl="1"/>
            <a:r>
              <a:rPr lang="he-IL" sz="2400" dirty="0" smtClean="0"/>
              <a:t>ביום ה' הבא</a:t>
            </a:r>
          </a:p>
          <a:p>
            <a:pPr lvl="1"/>
            <a:r>
              <a:rPr lang="he-IL" sz="2400" dirty="0" smtClean="0"/>
              <a:t>פרטים באתר</a:t>
            </a:r>
          </a:p>
          <a:p>
            <a:pPr lvl="1"/>
            <a:r>
              <a:rPr lang="he-IL" sz="2400" dirty="0" smtClean="0"/>
              <a:t>יש להגיש את קבצי הקוד עם סיומת </a:t>
            </a:r>
            <a:r>
              <a:rPr lang="en-US" sz="2400" dirty="0" smtClean="0"/>
              <a:t>java</a:t>
            </a:r>
            <a:r>
              <a:rPr lang="he-IL" sz="2400" dirty="0" smtClean="0"/>
              <a:t> ולא קבצי </a:t>
            </a:r>
            <a:r>
              <a:rPr lang="en-US" sz="2400" dirty="0" smtClean="0"/>
              <a:t>class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המרת טיפוסים פרימיטיביים</a:t>
            </a:r>
            <a:endParaRPr lang="en-US" smtClean="0"/>
          </a:p>
        </p:txBody>
      </p:sp>
      <p:sp>
        <p:nvSpPr>
          <p:cNvPr id="1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341902-3334-4DE5-8081-B0DD70A3A2D7}" type="slidenum">
              <a:rPr lang="he-IL"/>
              <a:pPr>
                <a:defRPr/>
              </a:pPr>
              <a:t>30</a:t>
            </a:fld>
            <a:endParaRPr lang="en-US"/>
          </a:p>
        </p:txBody>
      </p:sp>
      <p:sp>
        <p:nvSpPr>
          <p:cNvPr id="14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9E5C1135-FBBA-4C12-A092-70E3258097EE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30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60420" name="Text Box 3"/>
          <p:cNvSpPr txBox="1">
            <a:spLocks noChangeArrowheads="1"/>
          </p:cNvSpPr>
          <p:nvPr/>
        </p:nvSpPr>
        <p:spPr bwMode="auto">
          <a:xfrm>
            <a:off x="827088" y="1844675"/>
            <a:ext cx="7920037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public static 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algn="l" rtl="0"/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    long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l = 2000000000+2000000000;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b="1" dirty="0" err="1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1.99999999;</a:t>
            </a:r>
            <a:r>
              <a:rPr lang="en-US" b="1" dirty="0"/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/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    float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f = (</a:t>
            </a:r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1.99999999;   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f = 5/2;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f = (float) (5/2);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f = (float) 5/2;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f = 5 / (float) 2;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short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a = 2;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short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 = a*a;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0421" name="Text Box 4"/>
          <p:cNvSpPr txBox="1">
            <a:spLocks noChangeArrowheads="1"/>
          </p:cNvSpPr>
          <p:nvPr/>
        </p:nvSpPr>
        <p:spPr bwMode="auto">
          <a:xfrm>
            <a:off x="719138" y="5559425"/>
            <a:ext cx="81010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he-IL" sz="2000">
                <a:cs typeface="Times New Roman" pitchFamily="18" charset="0"/>
              </a:rPr>
              <a:t>עוד על המרות ב-</a:t>
            </a:r>
            <a:r>
              <a:rPr lang="he-IL" sz="2000"/>
              <a:t> </a:t>
            </a:r>
            <a:endParaRPr lang="en-US" sz="2000"/>
          </a:p>
          <a:p>
            <a:pPr algn="l" rtl="0"/>
            <a:r>
              <a:rPr lang="en-US" sz="2000">
                <a:hlinkClick r:id="rId4"/>
              </a:rPr>
              <a:t>http://java.sun.com/docs/books/jls/third_edition/html/conversions.html</a:t>
            </a:r>
            <a:endParaRPr lang="en-US" sz="2000"/>
          </a:p>
        </p:txBody>
      </p:sp>
      <p:pic>
        <p:nvPicPr>
          <p:cNvPr id="52326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5596" y="4473116"/>
            <a:ext cx="720725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3270" name="Text Box 6"/>
          <p:cNvSpPr txBox="1">
            <a:spLocks noChangeArrowheads="1"/>
          </p:cNvSpPr>
          <p:nvPr/>
        </p:nvSpPr>
        <p:spPr bwMode="auto">
          <a:xfrm>
            <a:off x="3959225" y="4618038"/>
            <a:ext cx="507682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700" dirty="0"/>
              <a:t>// compilation error: cannot convert from </a:t>
            </a:r>
            <a:r>
              <a:rPr lang="en-US" sz="1700" dirty="0" err="1"/>
              <a:t>int</a:t>
            </a:r>
            <a:r>
              <a:rPr lang="en-US" sz="1700" dirty="0"/>
              <a:t> to short</a:t>
            </a:r>
          </a:p>
        </p:txBody>
      </p:sp>
      <p:sp>
        <p:nvSpPr>
          <p:cNvPr id="523271" name="Text Box 7"/>
          <p:cNvSpPr txBox="1">
            <a:spLocks noChangeArrowheads="1"/>
          </p:cNvSpPr>
          <p:nvPr/>
        </p:nvSpPr>
        <p:spPr bwMode="auto">
          <a:xfrm>
            <a:off x="4787900" y="3070225"/>
            <a:ext cx="1223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/>
              <a:t>// f == 2</a:t>
            </a:r>
          </a:p>
        </p:txBody>
      </p:sp>
      <p:sp>
        <p:nvSpPr>
          <p:cNvPr id="523272" name="Text Box 8"/>
          <p:cNvSpPr txBox="1">
            <a:spLocks noChangeArrowheads="1"/>
          </p:cNvSpPr>
          <p:nvPr/>
        </p:nvSpPr>
        <p:spPr bwMode="auto">
          <a:xfrm>
            <a:off x="4787900" y="3351213"/>
            <a:ext cx="12239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/>
              <a:t>// f == 2</a:t>
            </a:r>
          </a:p>
        </p:txBody>
      </p:sp>
      <p:sp>
        <p:nvSpPr>
          <p:cNvPr id="523273" name="Text Box 9"/>
          <p:cNvSpPr txBox="1">
            <a:spLocks noChangeArrowheads="1"/>
          </p:cNvSpPr>
          <p:nvPr/>
        </p:nvSpPr>
        <p:spPr bwMode="auto">
          <a:xfrm>
            <a:off x="4787900" y="3638550"/>
            <a:ext cx="1223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/>
              <a:t>// f == 2.5</a:t>
            </a:r>
          </a:p>
        </p:txBody>
      </p:sp>
      <p:sp>
        <p:nvSpPr>
          <p:cNvPr id="523274" name="Text Box 10"/>
          <p:cNvSpPr txBox="1">
            <a:spLocks noChangeArrowheads="1"/>
          </p:cNvSpPr>
          <p:nvPr/>
        </p:nvSpPr>
        <p:spPr bwMode="auto">
          <a:xfrm>
            <a:off x="4787900" y="3927475"/>
            <a:ext cx="1223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/>
              <a:t>// f == 2.5</a:t>
            </a:r>
          </a:p>
        </p:txBody>
      </p:sp>
      <p:sp>
        <p:nvSpPr>
          <p:cNvPr id="523275" name="Text Box 11"/>
          <p:cNvSpPr txBox="1">
            <a:spLocks noChangeArrowheads="1"/>
          </p:cNvSpPr>
          <p:nvPr/>
        </p:nvSpPr>
        <p:spPr bwMode="auto">
          <a:xfrm>
            <a:off x="6443663" y="2162175"/>
            <a:ext cx="2089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dirty="0"/>
              <a:t>// l == -294967296</a:t>
            </a:r>
          </a:p>
        </p:txBody>
      </p:sp>
      <p:sp>
        <p:nvSpPr>
          <p:cNvPr id="523276" name="Text Box 12"/>
          <p:cNvSpPr txBox="1">
            <a:spLocks noChangeArrowheads="1"/>
          </p:cNvSpPr>
          <p:nvPr/>
        </p:nvSpPr>
        <p:spPr bwMode="auto">
          <a:xfrm>
            <a:off x="6445250" y="2451100"/>
            <a:ext cx="1042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dirty="0"/>
              <a:t>// </a:t>
            </a:r>
            <a:r>
              <a:rPr lang="en-US" dirty="0" err="1"/>
              <a:t>i</a:t>
            </a:r>
            <a:r>
              <a:rPr lang="en-US" dirty="0"/>
              <a:t> == 1</a:t>
            </a:r>
          </a:p>
        </p:txBody>
      </p:sp>
      <p:sp>
        <p:nvSpPr>
          <p:cNvPr id="523277" name="Text Box 13"/>
          <p:cNvSpPr txBox="1">
            <a:spLocks noChangeArrowheads="1"/>
          </p:cNvSpPr>
          <p:nvPr/>
        </p:nvSpPr>
        <p:spPr bwMode="auto">
          <a:xfrm>
            <a:off x="6443663" y="2738438"/>
            <a:ext cx="10445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/>
              <a:t>// f == 2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3270" grpId="0"/>
      <p:bldP spid="523271" grpId="0"/>
      <p:bldP spid="523272" grpId="0"/>
      <p:bldP spid="523273" grpId="0"/>
      <p:bldP spid="523274" grpId="0"/>
      <p:bldP spid="523275" grpId="0"/>
      <p:bldP spid="523276" grpId="0"/>
      <p:bldP spid="52327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 smtClean="0"/>
          </a:p>
        </p:txBody>
      </p:sp>
      <p:sp>
        <p:nvSpPr>
          <p:cNvPr id="58371" name="כותרת משנה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smtClean="0"/>
              <a:t>הסוף...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6A8F1-24E7-43A8-B439-7816DF304AA2}" type="slidenum">
              <a:rPr lang="he-IL"/>
              <a:pPr>
                <a:defRPr/>
              </a:pPr>
              <a:t>31</a:t>
            </a:fld>
            <a:endParaRPr lang="en-US"/>
          </a:p>
        </p:txBody>
      </p:sp>
      <p:sp>
        <p:nvSpPr>
          <p:cNvPr id="4" name="מציין מיקום של מספר שקופית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A141CC0F-D02B-414F-8C29-12C11274801E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31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he-IL" smtClean="0"/>
              <a:t>סביבת פיתוח והרצה ל</a:t>
            </a:r>
            <a:r>
              <a:rPr lang="he-IL" smtClean="0">
                <a:latin typeface="Comic Sans MS" pitchFamily="66" charset="0"/>
              </a:rPr>
              <a:t>-</a:t>
            </a:r>
            <a:r>
              <a:rPr lang="en-US" smtClean="0">
                <a:latin typeface="Comic Sans MS" pitchFamily="66" charset="0"/>
              </a:rPr>
              <a:t>Java</a:t>
            </a:r>
          </a:p>
        </p:txBody>
      </p:sp>
      <p:sp>
        <p:nvSpPr>
          <p:cNvPr id="21508" name="Rectangle 5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גרסת ה-</a:t>
            </a:r>
            <a:r>
              <a:rPr lang="en-US" sz="2400" dirty="0" smtClean="0"/>
              <a:t>Java</a:t>
            </a:r>
            <a:r>
              <a:rPr lang="he-IL" sz="2400" dirty="0" smtClean="0"/>
              <a:t> שעמה נעבוד: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2400" dirty="0" smtClean="0">
                <a:hlinkClick r:id="rId8"/>
              </a:rPr>
              <a:t>Java SE (Standard Edition) </a:t>
            </a:r>
            <a:r>
              <a:rPr lang="he-IL" sz="2400" smtClean="0">
                <a:hlinkClick r:id="rId8"/>
              </a:rPr>
              <a:t>8</a:t>
            </a:r>
            <a:r>
              <a:rPr lang="fr-FR" sz="2400" smtClean="0">
                <a:hlinkClick r:id="rId8"/>
              </a:rPr>
              <a:t>.0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he-IL" sz="2200" dirty="0" smtClean="0"/>
              <a:t>חבילת סביבת ההרצה: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JRE (Java Runtime Environment) that includes: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sz="2200" dirty="0" smtClean="0"/>
              <a:t>JVM (Java Virtual Machine)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sz="2200" dirty="0" smtClean="0"/>
              <a:t>Standard Class Library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 smtClean="0"/>
              <a:t>חבילת ערכת הפיתוח</a:t>
            </a:r>
            <a:r>
              <a:rPr lang="en-US" sz="2200" dirty="0" smtClean="0"/>
              <a:t>: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JDK (Java Development Kit) that includes:</a:t>
            </a:r>
            <a:endParaRPr lang="he-IL" sz="2400" dirty="0" smtClean="0"/>
          </a:p>
          <a:p>
            <a:pPr lvl="1" algn="l" rtl="0" eaLnBrk="1" hangingPunct="1">
              <a:lnSpc>
                <a:spcPct val="90000"/>
              </a:lnSpc>
              <a:buClr>
                <a:srgbClr val="95A3D1"/>
              </a:buClr>
            </a:pPr>
            <a:r>
              <a:rPr lang="en-US" sz="2200" dirty="0" smtClean="0"/>
              <a:t>JRE</a:t>
            </a:r>
          </a:p>
          <a:p>
            <a:pPr lvl="1" algn="l" rtl="0" eaLnBrk="1" hangingPunct="1">
              <a:lnSpc>
                <a:spcPct val="90000"/>
              </a:lnSpc>
              <a:buClr>
                <a:srgbClr val="95A3D1"/>
              </a:buClr>
            </a:pPr>
            <a:r>
              <a:rPr lang="en-US" sz="2200" dirty="0" smtClean="0"/>
              <a:t>Command line tools: compiler, debugger etc.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 smtClean="0"/>
              <a:t>הורדה ותיעוד ב-</a:t>
            </a:r>
            <a:r>
              <a:rPr lang="en-US" sz="1600" dirty="0" smtClean="0">
                <a:hlinkClick r:id="rId9"/>
              </a:rPr>
              <a:t>http://www.oracle.com/technetwork/java/javase/downloads/index.html</a:t>
            </a:r>
            <a:r>
              <a:rPr lang="he-IL" sz="1600" dirty="0" smtClean="0"/>
              <a:t> </a:t>
            </a:r>
            <a:endParaRPr lang="en-US" sz="1600" dirty="0" smtClean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1156FD85-D7B9-4C9E-A1C7-6E984E89101D}" type="slidenum">
              <a:rPr lang="he-IL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מציין מיקום של מספר שקופית 5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2056D288-B8C7-473B-9C13-57A1B6312E9D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4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79388" y="277813"/>
            <a:ext cx="8748712" cy="1143000"/>
          </a:xfrm>
        </p:spPr>
        <p:txBody>
          <a:bodyPr/>
          <a:lstStyle/>
          <a:p>
            <a:pPr eaLnBrk="1" hangingPunct="1"/>
            <a:r>
              <a:rPr lang="he-IL" smtClean="0"/>
              <a:t>סביבת פיתוח שלובה</a:t>
            </a:r>
            <a:endParaRPr lang="en-US" sz="3600" smtClean="0">
              <a:latin typeface="Comic Sans MS" pitchFamily="66" charset="0"/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IDE</a:t>
            </a:r>
            <a:r>
              <a:rPr lang="en-US" smtClean="0"/>
              <a:t> = </a:t>
            </a:r>
            <a:r>
              <a:rPr lang="en-US" sz="2700" smtClean="0">
                <a:latin typeface="Comic Sans MS" pitchFamily="66" charset="0"/>
              </a:rPr>
              <a:t>Integrated Development Environment</a:t>
            </a:r>
            <a:endParaRPr lang="en-US" smtClean="0"/>
          </a:p>
          <a:p>
            <a:pPr eaLnBrk="1" hangingPunct="1"/>
            <a:r>
              <a:rPr lang="he-IL" smtClean="0"/>
              <a:t>סביבה המשלבת רכיבי/כלי פיתוח עצמאיים:</a:t>
            </a:r>
          </a:p>
          <a:p>
            <a:pPr lvl="1" eaLnBrk="1" hangingPunct="1"/>
            <a:r>
              <a:rPr lang="he-IL" smtClean="0"/>
              <a:t>עורך טקסט (</a:t>
            </a:r>
            <a:r>
              <a:rPr lang="en-US" smtClean="0"/>
              <a:t>editor</a:t>
            </a:r>
            <a:r>
              <a:rPr lang="he-IL" smtClean="0"/>
              <a:t>)</a:t>
            </a:r>
          </a:p>
          <a:p>
            <a:pPr lvl="1" eaLnBrk="1" hangingPunct="1"/>
            <a:r>
              <a:rPr lang="he-IL" smtClean="0"/>
              <a:t>סייר הקבצים (</a:t>
            </a:r>
            <a:r>
              <a:rPr lang="en-US" smtClean="0"/>
              <a:t>browser</a:t>
            </a:r>
            <a:r>
              <a:rPr lang="he-IL" smtClean="0"/>
              <a:t>)</a:t>
            </a:r>
          </a:p>
          <a:p>
            <a:pPr lvl="1" eaLnBrk="1" hangingPunct="1"/>
            <a:r>
              <a:rPr lang="he-IL" smtClean="0"/>
              <a:t>מהדר (</a:t>
            </a:r>
            <a:r>
              <a:rPr lang="en-US" smtClean="0"/>
              <a:t>compiler</a:t>
            </a:r>
            <a:r>
              <a:rPr lang="he-IL" smtClean="0"/>
              <a:t>)</a:t>
            </a:r>
          </a:p>
          <a:p>
            <a:pPr lvl="1" eaLnBrk="1" hangingPunct="1"/>
            <a:r>
              <a:rPr lang="he-IL" smtClean="0"/>
              <a:t>סביבת זמן ריצה (</a:t>
            </a:r>
            <a:r>
              <a:rPr lang="en-US" smtClean="0"/>
              <a:t>JRE</a:t>
            </a:r>
            <a:r>
              <a:rPr lang="he-IL" smtClean="0"/>
              <a:t>)</a:t>
            </a:r>
            <a:endParaRPr lang="he-IL" b="1" u="sng" smtClean="0"/>
          </a:p>
          <a:p>
            <a:pPr lvl="1" eaLnBrk="1" hangingPunct="1"/>
            <a:r>
              <a:rPr lang="he-IL" smtClean="0"/>
              <a:t>מנפה השגיאות (</a:t>
            </a:r>
            <a:r>
              <a:rPr lang="en-US" smtClean="0"/>
              <a:t>debugger</a:t>
            </a:r>
            <a:r>
              <a:rPr lang="he-IL" smtClean="0"/>
              <a:t>)</a:t>
            </a:r>
          </a:p>
          <a:p>
            <a:pPr lvl="1" eaLnBrk="1" hangingPunct="1"/>
            <a:r>
              <a:rPr lang="he-IL" smtClean="0"/>
              <a:t>ועוד...</a:t>
            </a:r>
          </a:p>
          <a:p>
            <a:pPr eaLnBrk="1" hangingPunct="1"/>
            <a:r>
              <a:rPr lang="en-US" b="1" smtClean="0"/>
              <a:t>Eclipse</a:t>
            </a:r>
            <a:r>
              <a:rPr lang="he-IL" smtClean="0"/>
              <a:t> – ה- </a:t>
            </a:r>
            <a:r>
              <a:rPr lang="en-US" smtClean="0"/>
              <a:t>IDE</a:t>
            </a:r>
            <a:r>
              <a:rPr lang="he-IL" smtClean="0"/>
              <a:t> בו נשתמש בקורס.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A2A3F58-D4D7-46FB-8502-AC9C3ACF7859}" type="slidenum">
              <a:rPr lang="he-IL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מציין מיקום של מספר שקופית 5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E950D231-6B12-4D4B-985E-7F305D443C11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5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mic Sans MS" pitchFamily="66" charset="0"/>
              </a:rPr>
              <a:t>Eclipse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>
          <a:xfrm>
            <a:off x="684213" y="1600200"/>
            <a:ext cx="8002587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IDE</a:t>
            </a:r>
            <a:r>
              <a:rPr lang="he-IL" sz="2400" dirty="0" smtClean="0"/>
              <a:t> המתאים גם לפיתוח תוכנה ב </a:t>
            </a:r>
            <a:r>
              <a:rPr lang="en-US" sz="2400" dirty="0" smtClean="0"/>
              <a:t>Java</a:t>
            </a:r>
            <a:r>
              <a:rPr lang="he-IL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ניתן להתקנה ב- </a:t>
            </a:r>
            <a:r>
              <a:rPr lang="en-US" sz="2400" dirty="0" smtClean="0"/>
              <a:t>Linux</a:t>
            </a:r>
            <a:r>
              <a:rPr lang="he-IL" sz="2400" dirty="0" smtClean="0"/>
              <a:t>, </a:t>
            </a:r>
            <a:r>
              <a:rPr lang="en-US" sz="2400" dirty="0" smtClean="0"/>
              <a:t>Windows</a:t>
            </a:r>
            <a:r>
              <a:rPr lang="he-IL" sz="2400" dirty="0" smtClean="0"/>
              <a:t> ועוד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דורש התקנה בנפרד של </a:t>
            </a:r>
            <a:r>
              <a:rPr lang="en-US" sz="2400" dirty="0" smtClean="0"/>
              <a:t>JDK</a:t>
            </a:r>
            <a:endParaRPr lang="he-IL" sz="2400" dirty="0" smtClean="0"/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אתר הבית: </a:t>
            </a:r>
            <a:r>
              <a:rPr lang="en-US" sz="2400" dirty="0" smtClean="0">
                <a:hlinkClick r:id="rId9"/>
              </a:rPr>
              <a:t>www.eclipse.org</a:t>
            </a:r>
            <a:endParaRPr lang="he-IL" sz="2400" dirty="0" smtClean="0"/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הוראות התקנה ושימוש – באתר הקורס.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מותקן על כל המחשבים בכיתת המחשבים בשרייבר.</a:t>
            </a:r>
            <a:endParaRPr lang="en-US" sz="2400" dirty="0" smtClean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A543DD1-95A1-4937-B9BD-B795FA8311FA}" type="slidenum">
              <a:rPr lang="he-IL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מציין מיקום של מספר שקופית 5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91F95FE1-2BE3-41F4-AC04-661673F585EF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6</a:t>
            </a:fld>
            <a:endParaRPr lang="en-US" sz="1000">
              <a:latin typeface="Arial" pitchFamily="34" charset="0"/>
              <a:cs typeface="+mn-cs"/>
            </a:endParaRPr>
          </a:p>
        </p:txBody>
      </p:sp>
      <p:pic>
        <p:nvPicPr>
          <p:cNvPr id="25605" name="Picture 5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1675" y="66675"/>
            <a:ext cx="1789113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הגדרת משתנה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ב </a:t>
            </a:r>
            <a:r>
              <a:rPr lang="en-US" dirty="0" smtClean="0"/>
              <a:t>Java</a:t>
            </a:r>
            <a:r>
              <a:rPr lang="he-IL" dirty="0" smtClean="0"/>
              <a:t> לכל משתנה יש את הטיפוס שלו עליו מצהירים בעת הגדרת המשתנה.</a:t>
            </a:r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r>
              <a:rPr lang="he-IL" dirty="0" smtClean="0"/>
              <a:t>ניתן להצהיר על משתנה מבלי לתת לו ערך, ולאתחל אותו בשורה נפרדת בהמשך התוכנית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916019" y="2849160"/>
            <a:ext cx="7920037" cy="1015663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str1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=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"Hello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algn="l" rtl="0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char   c       = ‘a’;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algn="l" rtl="0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someNum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17;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899832" y="5589240"/>
            <a:ext cx="7920037" cy="707886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5;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07604" y="3969060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>
                <a:cs typeface="+mn-cs"/>
              </a:rPr>
              <a:t>טיפוס</a:t>
            </a:r>
            <a:endParaRPr lang="en-US" dirty="0" smtClean="0"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15716" y="3969060"/>
            <a:ext cx="1217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>
                <a:cs typeface="+mn-cs"/>
              </a:rPr>
              <a:t>שם משתנה</a:t>
            </a:r>
            <a:endParaRPr lang="en-US" dirty="0" smtClean="0"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71900" y="3982865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>
                <a:cs typeface="+mn-cs"/>
              </a:rPr>
              <a:t>ערך </a:t>
            </a: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01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מבנה תוכנית ב </a:t>
            </a:r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"כתבו תוכנית בשם </a:t>
            </a:r>
            <a:r>
              <a:rPr lang="en-US" dirty="0" err="1" smtClean="0"/>
              <a:t>MyProg</a:t>
            </a:r>
            <a:r>
              <a:rPr lang="he-IL" dirty="0" smtClean="0"/>
              <a:t> אשר מדפיסה את השורה </a:t>
            </a:r>
            <a:r>
              <a:rPr lang="en-US" dirty="0" smtClean="0"/>
              <a:t>“Java is the best!”</a:t>
            </a:r>
            <a:endParaRPr lang="he-IL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56941" y="2636912"/>
            <a:ext cx="7848872" cy="2154436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>
              <a:defRPr sz="2000" b="1">
                <a:latin typeface="Courier New" pitchFamily="49" charset="0"/>
                <a:cs typeface="Courier New" pitchFamily="49" charset="0"/>
              </a:defRPr>
            </a:lvl1pPr>
          </a:lstStyle>
          <a:p>
            <a:endParaRPr lang="en-US" sz="1900" dirty="0" smtClean="0"/>
          </a:p>
          <a:p>
            <a:r>
              <a:rPr lang="en-US" sz="1900" dirty="0" smtClean="0"/>
              <a:t>public </a:t>
            </a:r>
            <a:r>
              <a:rPr lang="en-US" sz="1900" dirty="0"/>
              <a:t>class </a:t>
            </a:r>
            <a:r>
              <a:rPr lang="en-US" sz="1900" dirty="0" err="1"/>
              <a:t>MyProg</a:t>
            </a:r>
            <a:r>
              <a:rPr lang="en-US" sz="1900" dirty="0"/>
              <a:t>{</a:t>
            </a:r>
          </a:p>
          <a:p>
            <a:r>
              <a:rPr lang="en-US" sz="1900" dirty="0"/>
              <a:t>	public static void main(String[] </a:t>
            </a:r>
            <a:r>
              <a:rPr lang="en-US" sz="1900" dirty="0" err="1"/>
              <a:t>args</a:t>
            </a:r>
            <a:r>
              <a:rPr lang="en-US" sz="1900" dirty="0"/>
              <a:t>){</a:t>
            </a:r>
          </a:p>
          <a:p>
            <a:r>
              <a:rPr lang="en-US" sz="1900" dirty="0"/>
              <a:t>		</a:t>
            </a:r>
            <a:r>
              <a:rPr lang="en-US" sz="1900" dirty="0" err="1"/>
              <a:t>System.out.println</a:t>
            </a:r>
            <a:r>
              <a:rPr lang="en-US" sz="1900" dirty="0"/>
              <a:t>("Java is the best</a:t>
            </a:r>
            <a:r>
              <a:rPr lang="en-US" sz="1900" dirty="0" smtClean="0"/>
              <a:t>!");</a:t>
            </a:r>
            <a:endParaRPr lang="en-US" sz="1900" dirty="0"/>
          </a:p>
          <a:p>
            <a:r>
              <a:rPr lang="en-US" sz="1900" dirty="0"/>
              <a:t>	}</a:t>
            </a:r>
          </a:p>
          <a:p>
            <a:r>
              <a:rPr lang="en-US" sz="1900" dirty="0"/>
              <a:t>}</a:t>
            </a:r>
          </a:p>
          <a:p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946588" y="2960948"/>
            <a:ext cx="2769818" cy="324036"/>
          </a:xfrm>
          <a:prstGeom prst="roundRect">
            <a:avLst/>
          </a:prstGeom>
          <a:noFill/>
          <a:ln w="254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7650" y="5121188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 smtClean="0">
                <a:cs typeface="+mn-cs"/>
              </a:rPr>
              <a:t>כל תוכנית בנויה ממחלקה (</a:t>
            </a:r>
            <a:r>
              <a:rPr lang="en-US" dirty="0" smtClean="0">
                <a:cs typeface="+mn-cs"/>
              </a:rPr>
              <a:t>class</a:t>
            </a:r>
            <a:r>
              <a:rPr lang="he-IL" dirty="0" smtClean="0">
                <a:cs typeface="+mn-cs"/>
              </a:rPr>
              <a:t>) אחת לפחות. במקרה שלנו, מחלקה בשם </a:t>
            </a:r>
            <a:r>
              <a:rPr lang="en-US" dirty="0" err="1" smtClean="0">
                <a:cs typeface="+mn-cs"/>
              </a:rPr>
              <a:t>MyProg</a:t>
            </a:r>
            <a:r>
              <a:rPr lang="he-IL" dirty="0" smtClean="0">
                <a:cs typeface="+mn-cs"/>
              </a:rPr>
              <a:t>.</a:t>
            </a: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659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56941" y="2636912"/>
            <a:ext cx="7848872" cy="2154436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>
              <a:defRPr sz="2000" b="1">
                <a:latin typeface="Courier New" pitchFamily="49" charset="0"/>
                <a:cs typeface="Courier New" pitchFamily="49" charset="0"/>
              </a:defRPr>
            </a:lvl1pPr>
          </a:lstStyle>
          <a:p>
            <a:endParaRPr lang="en-US" sz="1900" dirty="0" smtClean="0"/>
          </a:p>
          <a:p>
            <a:r>
              <a:rPr lang="en-US" sz="1900" dirty="0" smtClean="0"/>
              <a:t>public </a:t>
            </a:r>
            <a:r>
              <a:rPr lang="en-US" sz="1900" dirty="0"/>
              <a:t>class </a:t>
            </a:r>
            <a:r>
              <a:rPr lang="en-US" sz="1900" dirty="0" err="1"/>
              <a:t>MyProg</a:t>
            </a:r>
            <a:r>
              <a:rPr lang="en-US" sz="1900" dirty="0"/>
              <a:t>{</a:t>
            </a:r>
          </a:p>
          <a:p>
            <a:r>
              <a:rPr lang="en-US" sz="1900" dirty="0"/>
              <a:t>	public static void main(String[] </a:t>
            </a:r>
            <a:r>
              <a:rPr lang="en-US" sz="1900" dirty="0" err="1"/>
              <a:t>args</a:t>
            </a:r>
            <a:r>
              <a:rPr lang="en-US" sz="1900" dirty="0"/>
              <a:t>){</a:t>
            </a:r>
          </a:p>
          <a:p>
            <a:r>
              <a:rPr lang="en-US" sz="1900" dirty="0"/>
              <a:t>		</a:t>
            </a:r>
            <a:r>
              <a:rPr lang="en-US" sz="1900" dirty="0" err="1"/>
              <a:t>System.out.println</a:t>
            </a:r>
            <a:r>
              <a:rPr lang="en-US" sz="1900" dirty="0"/>
              <a:t>("Java is the best</a:t>
            </a:r>
            <a:r>
              <a:rPr lang="en-US" sz="1900" dirty="0" smtClean="0"/>
              <a:t>!");</a:t>
            </a:r>
            <a:endParaRPr lang="en-US" sz="1900" dirty="0"/>
          </a:p>
          <a:p>
            <a:r>
              <a:rPr lang="en-US" sz="1900" dirty="0"/>
              <a:t>	}</a:t>
            </a:r>
          </a:p>
          <a:p>
            <a:r>
              <a:rPr lang="en-US" sz="1900" dirty="0"/>
              <a:t>}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מבנה תוכנית ב </a:t>
            </a:r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"כתבו תוכנית בשם </a:t>
            </a:r>
            <a:r>
              <a:rPr lang="en-US" dirty="0" err="1" smtClean="0"/>
              <a:t>MyProg</a:t>
            </a:r>
            <a:r>
              <a:rPr lang="he-IL" dirty="0" smtClean="0"/>
              <a:t> אשר מדפיסה את השורה </a:t>
            </a:r>
            <a:r>
              <a:rPr lang="en-US" dirty="0" smtClean="0"/>
              <a:t>“Java is the best!”</a:t>
            </a:r>
            <a:endParaRPr lang="he-IL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1727684" y="3248980"/>
            <a:ext cx="5616624" cy="324036"/>
          </a:xfrm>
          <a:prstGeom prst="roundRect">
            <a:avLst/>
          </a:prstGeom>
          <a:noFill/>
          <a:ln w="25400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6941" y="5131124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 smtClean="0">
                <a:cs typeface="+mn-cs"/>
              </a:rPr>
              <a:t>על מנת שנוכל להריץ את התוכנית שלנו, עלינו לממש מתודה בשם </a:t>
            </a:r>
            <a:r>
              <a:rPr lang="en-US" dirty="0" smtClean="0">
                <a:cs typeface="+mn-cs"/>
              </a:rPr>
              <a:t>main</a:t>
            </a:r>
            <a:r>
              <a:rPr lang="he-IL" dirty="0" smtClean="0">
                <a:cs typeface="+mn-cs"/>
              </a:rPr>
              <a:t> עם חתימה אחידה וקבועה.</a:t>
            </a: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915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6SRryW6jl6TVVIZIQQ9ci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iewfo571xIAC121DTtm0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N26EWIvCPij0ainWcuBFh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9cMDF6k3xIyUrt8K8pwVS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i1RJfXgSoA64TURi2ohM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sgRUNrlb9lQRTLLVRnMFk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NmAeTPn8D5wIyBSl9Owcr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e106w6wUZ5gutukyyvO1I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lbca3wdY97w28yeMigBI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r48o1Bf0oq2uFOTm30H1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YqmLkLcxpZDVK82EuCI8I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fM62uxjc2Ww3xdHm2Foxc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ZDTpTWdA14th5H2gguOQ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QK4Ljov5jOqSqISUSfkPX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rs2kCelejS5WN8l7CO4W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RdhjnmBywb5hiBIYMgK4u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MuVJyKDvK1NMBP3jQYDL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RvPJpD2NcHaiqMoENQV1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uw0SVtpLrJcRCpTPlZsWP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BiogUcaMQkuN1iIwIznqf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5zaZKYuWyudoVItEydAE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nOoA6PgTyoQacP6VrbiTM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7UmHvv20tLakD5lvszZ8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ADnZ241aPAxdblAaSFFFV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xLwDxCMomZ6neKd6NbRoz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CYELkhjCe64L5Ctowooqd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7O6PWLStNxfg8xZMiu5K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itFACoFtZ833RQEukxKKj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vOtVoK6TltN7vCam9tOjx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d4G98NayZ1FLYQ7HZVn6M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gJl1kYohVZZnAoffBiJNu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sJEkertTWrlEOWO6tc9I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LBfIrKj4mZ5uhBmZJWN1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oSbL0uNtOLzlEcGM1Oa1s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2WAiruPxDLGMX34w0JAR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yjFcJtsdU3Bdyi88iOfPm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OuEjVdW3rctGohDfKl4qR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aKuMoRrMBeZeuayqyfhRC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JSUQv33ULWsckTP9P4BFB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H9MsGkMO8ZZL0CRxmoIHt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MiQEApqcfXOuaL43mI7WN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cyTdhhIdWTMEmtB2KnoWK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Wws6ti2Zzwfj6hLn88u1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IvoArjYKxRI9BmLbOpbXk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TczC0wdPy3PavuwJuycZX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p2nkhmegrI22OWHSRI1OY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BWFoCXj4Q3As6lc72Bvhp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7zyOtVxtWvg0qqESKhWmS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slQmGKFpjGYCP6QNtnwm7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c5UMs9Rel2687cX6fNNwc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1OAy2WNyPvRn9LrThvx5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wHZDPn8JzASC36bU7UqNc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gJ3cFlvhY6e5iTzp7qq6W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uwIlInoDEyJVqfzDHMdhB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oXOhkHNZn5DZewukD8Tls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Kiq9PFxaY2vDYYbothgYc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lmtjPtIDTFFJ8Kwr2GQFb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hq029n84ngjIBrN0RjhJc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kvoJNc5cvMuI43jNkkuOi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pp84D1Owosrj5uEpAWZa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dTmJH4ZWenGV6YAIy4oYo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gLYO9UKyP7EScfHUkJxrd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DaoFORoVMM7bCBLTV4cGy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zvv4FCTJtbsRLJVIkTg2bB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WyNDjYkERzcvxpUle1GkK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brmj4E8AxrEYEdFN6ymx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wuGcfikBPsNushbRHxhn5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Np1HPFrd1Wn8JzVIV8AAM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RBMtqpxHbUXidCDh0Z3kD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SRMuxd0dBowg7xwDOcCsh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RzLGFrV7YdqNlEfQhtPvN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PbPjv6DG1MllQutGZj6wk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5H4enEL1Ei8tnmh0UGwg2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2A1DK4o2qwWvJzQmVOuhb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Lk2IwhynCobEVWpTjdId6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vxzLwI8ny37bCV6e6Vlq6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QX5rhTBmhngpOv8LLPfe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FRwyx65VJYceLWsCpfQmc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wKjtN56NSGgtGBF4qfLbM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PRxIwQIZc7nNRYJG7lo6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mkqlu5CzhCJc1uufbEy83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0oipSgaFt09DRF7Qlq4g5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r8ItNmt4QUChvyAprtm4C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6eZxbPwHQmh6fbxaiHBB5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g9DxL5LxLMmRxadg2fnWT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dKl5NfcIRtvE1LqRVbDVS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WX0OQoLhtCMQbRt2x3UlV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n393G3wW3Xp7j125dmpC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PtwUcBzJHOrJPOGHKewTJ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2oCO7kj74Nam1efPA78wW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mwWBpMXL8DNABo4Y4DeF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xA45WyD6omHYu3TPkjij0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Tyhsn3OUts97CZuiW5WU9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RndtoIcWT1jANn5YpOXzZ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SaAyoSEA0xGf6DBm025wJ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x78ytaIMeqKMHvOubAiuS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8|2.9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6.8|16.5|67.3|57.7|1.2|8.3|12.7|10.5"/>
</p:tagLst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Guttman Yad-Brush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>
          <a:solidFill>
            <a:srgbClr val="CCECFF"/>
          </a:solidFill>
          <a:miter lim="800000"/>
          <a:headEnd/>
          <a:tailEnd/>
        </a:ln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algn="l" rtl="0" eaLnBrk="0" hangingPunct="0">
          <a:buClr>
            <a:schemeClr val="folHlink"/>
          </a:buClr>
          <a:buSzPct val="90000"/>
          <a:buFont typeface="Wingdings" pitchFamily="2" charset="2"/>
          <a:buNone/>
          <a:defRPr sz="1900" b="1">
            <a:latin typeface="Courier New" pitchFamily="49" charset="0"/>
            <a:cs typeface="Courier New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cs typeface="+mn-cs"/>
          </a:defRPr>
        </a:defPPr>
      </a:lstStyle>
    </a:tx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12451</TotalTime>
  <Words>1111</Words>
  <Application>Microsoft Office PowerPoint</Application>
  <PresentationFormat>On-screen Show (4:3)</PresentationFormat>
  <Paragraphs>335</Paragraphs>
  <Slides>31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Layers</vt:lpstr>
      <vt:lpstr>תוכנה 1</vt:lpstr>
      <vt:lpstr>מנהלות</vt:lpstr>
      <vt:lpstr>עוד מנהלות</vt:lpstr>
      <vt:lpstr>סביבת פיתוח והרצה ל-Java</vt:lpstr>
      <vt:lpstr>סביבת פיתוח שלובה</vt:lpstr>
      <vt:lpstr>Eclipse</vt:lpstr>
      <vt:lpstr>הגדרת משתנה</vt:lpstr>
      <vt:lpstr>מבנה תוכנית ב Java</vt:lpstr>
      <vt:lpstr>מבנה תוכנית ב Java</vt:lpstr>
      <vt:lpstr>מבנה תוכנית ב Java</vt:lpstr>
      <vt:lpstr>טיפוסי השפה</vt:lpstr>
      <vt:lpstr>הטיפוסים הפרימיטיביים</vt:lpstr>
      <vt:lpstr>ASCII Table – char values</vt:lpstr>
      <vt:lpstr>טיפוסים לא פרימיטיביים</vt:lpstr>
      <vt:lpstr>טיפוסים לא פרימיטיביים</vt:lpstr>
      <vt:lpstr>מחרוזות</vt:lpstr>
      <vt:lpstr>המרת מחרוזות למספרים</vt:lpstr>
      <vt:lpstr> איך נדע אילו פקודות קיימות ...?</vt:lpstr>
      <vt:lpstr>והתשובה</vt:lpstr>
      <vt:lpstr>מערכים בקצרה</vt:lpstr>
      <vt:lpstr>מערכים</vt:lpstr>
      <vt:lpstr>העברת ארגומנטים לתכנית</vt:lpstr>
      <vt:lpstr>העברת ארגומנטים לתכנית</vt:lpstr>
      <vt:lpstr>מחרוזות ותווים</vt:lpstr>
      <vt:lpstr>תווים מיוחדים  Escape Sequences</vt:lpstr>
      <vt:lpstr>מחרוזות ותווים</vt:lpstr>
      <vt:lpstr>דרכים נוספות?</vt:lpstr>
      <vt:lpstr>מחרוזות ותווים</vt:lpstr>
      <vt:lpstr>Slide 29</vt:lpstr>
      <vt:lpstr>המרת טיפוסים פרימיטיביים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Omega</dc:creator>
  <cp:lastModifiedBy>shay</cp:lastModifiedBy>
  <cp:revision>1737</cp:revision>
  <cp:lastPrinted>1601-01-01T00:00:00Z</cp:lastPrinted>
  <dcterms:created xsi:type="dcterms:W3CDTF">1601-01-01T00:00:00Z</dcterms:created>
  <dcterms:modified xsi:type="dcterms:W3CDTF">2019-03-05T14:21:12Z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  <property fmtid="{D5CDD505-2E9C-101B-9397-08002B2CF9AE}" pid="4" name="Google.Documents.Tracking">
    <vt:lpwstr>true</vt:lpwstr>
  </property>
  <property fmtid="{D5CDD505-2E9C-101B-9397-08002B2CF9AE}" pid="5" name="Google.Documents.DocumentId">
    <vt:lpwstr>1USe8XvFSH8Ab8nLBrez-EVq320SHqur9GTjnxkJMV7E</vt:lpwstr>
  </property>
  <property fmtid="{D5CDD505-2E9C-101B-9397-08002B2CF9AE}" pid="6" name="Google.Documents.RevisionId">
    <vt:lpwstr>04998122200512639286</vt:lpwstr>
  </property>
  <property fmtid="{D5CDD505-2E9C-101B-9397-08002B2CF9AE}" pid="7" name="Google.Documents.PreviousRevisionId">
    <vt:lpwstr>09428947645909391186</vt:lpwstr>
  </property>
  <property fmtid="{D5CDD505-2E9C-101B-9397-08002B2CF9AE}" pid="8" name="Google.Documents.PluginVersion">
    <vt:lpwstr>2.0.2424.7283</vt:lpwstr>
  </property>
  <property fmtid="{D5CDD505-2E9C-101B-9397-08002B2CF9AE}" pid="9" name="Google.Documents.MergeIncapabilityFlags">
    <vt:i4>0</vt:i4>
  </property>
</Properties>
</file>