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0" r:id="rId1"/>
  </p:sldMasterIdLst>
  <p:notesMasterIdLst>
    <p:notesMasterId r:id="rId39"/>
  </p:notesMasterIdLst>
  <p:handoutMasterIdLst>
    <p:handoutMasterId r:id="rId40"/>
  </p:handoutMasterIdLst>
  <p:sldIdLst>
    <p:sldId id="348" r:id="rId2"/>
    <p:sldId id="416" r:id="rId3"/>
    <p:sldId id="349" r:id="rId4"/>
    <p:sldId id="350" r:id="rId5"/>
    <p:sldId id="352" r:id="rId6"/>
    <p:sldId id="353" r:id="rId7"/>
    <p:sldId id="351" r:id="rId8"/>
    <p:sldId id="402" r:id="rId9"/>
    <p:sldId id="357" r:id="rId10"/>
    <p:sldId id="403" r:id="rId11"/>
    <p:sldId id="404" r:id="rId12"/>
    <p:sldId id="360" r:id="rId13"/>
    <p:sldId id="415" r:id="rId14"/>
    <p:sldId id="417" r:id="rId15"/>
    <p:sldId id="405" r:id="rId16"/>
    <p:sldId id="379" r:id="rId17"/>
    <p:sldId id="391" r:id="rId18"/>
    <p:sldId id="390" r:id="rId19"/>
    <p:sldId id="382" r:id="rId20"/>
    <p:sldId id="383" r:id="rId21"/>
    <p:sldId id="381" r:id="rId22"/>
    <p:sldId id="385" r:id="rId23"/>
    <p:sldId id="386" r:id="rId24"/>
    <p:sldId id="387" r:id="rId25"/>
    <p:sldId id="388" r:id="rId26"/>
    <p:sldId id="418" r:id="rId27"/>
    <p:sldId id="398" r:id="rId28"/>
    <p:sldId id="399" r:id="rId29"/>
    <p:sldId id="400" r:id="rId30"/>
    <p:sldId id="407" r:id="rId31"/>
    <p:sldId id="408" r:id="rId32"/>
    <p:sldId id="409" r:id="rId33"/>
    <p:sldId id="410" r:id="rId34"/>
    <p:sldId id="411" r:id="rId35"/>
    <p:sldId id="412" r:id="rId36"/>
    <p:sldId id="413" r:id="rId37"/>
    <p:sldId id="401" r:id="rId38"/>
  </p:sldIdLst>
  <p:sldSz cx="9144000" cy="6858000" type="screen4x3"/>
  <p:notesSz cx="6794500" cy="9906000"/>
  <p:defaultTextStyle>
    <a:defPPr>
      <a:defRPr lang="en-US"/>
    </a:defPPr>
    <a:lvl1pPr algn="r" rtl="1" fontAlgn="base">
      <a:spcBef>
        <a:spcPct val="0"/>
      </a:spcBef>
      <a:spcAft>
        <a:spcPct val="0"/>
      </a:spcAft>
      <a:defRPr b="1" kern="1200">
        <a:solidFill>
          <a:schemeClr val="tx1"/>
        </a:solidFill>
        <a:latin typeface="Arial" charset="0"/>
        <a:ea typeface="+mn-ea"/>
        <a:cs typeface="Arial" charset="0"/>
      </a:defRPr>
    </a:lvl1pPr>
    <a:lvl2pPr marL="457200" algn="r" rtl="1" fontAlgn="base">
      <a:spcBef>
        <a:spcPct val="0"/>
      </a:spcBef>
      <a:spcAft>
        <a:spcPct val="0"/>
      </a:spcAft>
      <a:defRPr b="1" kern="1200">
        <a:solidFill>
          <a:schemeClr val="tx1"/>
        </a:solidFill>
        <a:latin typeface="Arial" charset="0"/>
        <a:ea typeface="+mn-ea"/>
        <a:cs typeface="Arial" charset="0"/>
      </a:defRPr>
    </a:lvl2pPr>
    <a:lvl3pPr marL="914400" algn="r" rtl="1" fontAlgn="base">
      <a:spcBef>
        <a:spcPct val="0"/>
      </a:spcBef>
      <a:spcAft>
        <a:spcPct val="0"/>
      </a:spcAft>
      <a:defRPr b="1" kern="1200">
        <a:solidFill>
          <a:schemeClr val="tx1"/>
        </a:solidFill>
        <a:latin typeface="Arial" charset="0"/>
        <a:ea typeface="+mn-ea"/>
        <a:cs typeface="Arial" charset="0"/>
      </a:defRPr>
    </a:lvl3pPr>
    <a:lvl4pPr marL="1371600" algn="r" rtl="1" fontAlgn="base">
      <a:spcBef>
        <a:spcPct val="0"/>
      </a:spcBef>
      <a:spcAft>
        <a:spcPct val="0"/>
      </a:spcAft>
      <a:defRPr b="1" kern="1200">
        <a:solidFill>
          <a:schemeClr val="tx1"/>
        </a:solidFill>
        <a:latin typeface="Arial" charset="0"/>
        <a:ea typeface="+mn-ea"/>
        <a:cs typeface="Arial" charset="0"/>
      </a:defRPr>
    </a:lvl4pPr>
    <a:lvl5pPr marL="1828800" algn="r" rtl="1" fontAlgn="base">
      <a:spcBef>
        <a:spcPct val="0"/>
      </a:spcBef>
      <a:spcAft>
        <a:spcPct val="0"/>
      </a:spcAft>
      <a:defRPr b="1" kern="1200">
        <a:solidFill>
          <a:schemeClr val="tx1"/>
        </a:solidFill>
        <a:latin typeface="Arial" charset="0"/>
        <a:ea typeface="+mn-ea"/>
        <a:cs typeface="Arial" charset="0"/>
      </a:defRPr>
    </a:lvl5pPr>
    <a:lvl6pPr marL="2286000" algn="r" defTabSz="914400" rtl="1" eaLnBrk="1" latinLnBrk="0" hangingPunct="1">
      <a:defRPr b="1" kern="1200">
        <a:solidFill>
          <a:schemeClr val="tx1"/>
        </a:solidFill>
        <a:latin typeface="Arial" charset="0"/>
        <a:ea typeface="+mn-ea"/>
        <a:cs typeface="Arial" charset="0"/>
      </a:defRPr>
    </a:lvl6pPr>
    <a:lvl7pPr marL="2743200" algn="r" defTabSz="914400" rtl="1" eaLnBrk="1" latinLnBrk="0" hangingPunct="1">
      <a:defRPr b="1" kern="1200">
        <a:solidFill>
          <a:schemeClr val="tx1"/>
        </a:solidFill>
        <a:latin typeface="Arial" charset="0"/>
        <a:ea typeface="+mn-ea"/>
        <a:cs typeface="Arial" charset="0"/>
      </a:defRPr>
    </a:lvl7pPr>
    <a:lvl8pPr marL="3200400" algn="r" defTabSz="914400" rtl="1" eaLnBrk="1" latinLnBrk="0" hangingPunct="1">
      <a:defRPr b="1" kern="1200">
        <a:solidFill>
          <a:schemeClr val="tx1"/>
        </a:solidFill>
        <a:latin typeface="Arial" charset="0"/>
        <a:ea typeface="+mn-ea"/>
        <a:cs typeface="Arial" charset="0"/>
      </a:defRPr>
    </a:lvl8pPr>
    <a:lvl9pPr marL="3657600" algn="r" defTabSz="914400" rtl="1" eaLnBrk="1" latinLnBrk="0" hangingPunct="1">
      <a:defRPr b="1"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CC66"/>
    <a:srgbClr val="FFCC00"/>
    <a:srgbClr val="0066CC"/>
    <a:srgbClr val="FF9933"/>
    <a:srgbClr val="FFDAB5"/>
    <a:srgbClr val="FFFFFF"/>
    <a:srgbClr val="7F005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4" autoAdjust="0"/>
    <p:restoredTop sz="90460" autoAdjust="0"/>
  </p:normalViewPr>
  <p:slideViewPr>
    <p:cSldViewPr snapToGrid="0" snapToObjects="1">
      <p:cViewPr varScale="1">
        <p:scale>
          <a:sx n="66" d="100"/>
          <a:sy n="66" d="100"/>
        </p:scale>
        <p:origin x="-16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32"/>
    </p:cViewPr>
  </p:sorterViewPr>
  <p:notesViewPr>
    <p:cSldViewPr snapToGrid="0" snapToObjects="1">
      <p:cViewPr varScale="1">
        <p:scale>
          <a:sx n="66" d="100"/>
          <a:sy n="66" d="100"/>
        </p:scale>
        <p:origin x="0" y="0"/>
      </p:cViewPr>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3" name="Rectangle 3"/>
          <p:cNvSpPr>
            <a:spLocks noGrp="1" noChangeArrowheads="1"/>
          </p:cNvSpPr>
          <p:nvPr>
            <p:ph type="dt" sz="quarter"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5124" name="Rectangle 4"/>
          <p:cNvSpPr>
            <a:spLocks noGrp="1" noChangeArrowheads="1"/>
          </p:cNvSpPr>
          <p:nvPr>
            <p:ph type="ftr" sz="quarter" idx="2"/>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5" name="Rectangle 5"/>
          <p:cNvSpPr>
            <a:spLocks noGrp="1" noChangeArrowheads="1"/>
          </p:cNvSpPr>
          <p:nvPr>
            <p:ph type="sldNum" sz="quarter" idx="3"/>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34821418-9BA2-467F-ADEF-5E352C458BB2}" type="slidenum">
              <a:rPr lang="he-IL"/>
              <a:pPr>
                <a:defRPr/>
              </a:pPr>
              <a:t>‹#›</a:t>
            </a:fld>
            <a:endParaRPr lang="en-US"/>
          </a:p>
        </p:txBody>
      </p:sp>
    </p:spTree>
    <p:extLst>
      <p:ext uri="{BB962C8B-B14F-4D97-AF65-F5344CB8AC3E}">
        <p14:creationId xmlns="" xmlns:p14="http://schemas.microsoft.com/office/powerpoint/2010/main" val="1688521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050"/>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1" name="Rectangle 2051"/>
          <p:cNvSpPr>
            <a:spLocks noGrp="1" noChangeArrowheads="1"/>
          </p:cNvSpPr>
          <p:nvPr>
            <p:ph type="dt"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14340" name="Rectangle 2052"/>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7173" name="Rectangle 2053"/>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p>
        </p:txBody>
      </p:sp>
      <p:sp>
        <p:nvSpPr>
          <p:cNvPr id="7174" name="Rectangle 2054"/>
          <p:cNvSpPr>
            <a:spLocks noGrp="1" noChangeArrowheads="1"/>
          </p:cNvSpPr>
          <p:nvPr>
            <p:ph type="ftr" sz="quarter" idx="4"/>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5" name="Rectangle 2055"/>
          <p:cNvSpPr>
            <a:spLocks noGrp="1" noChangeArrowheads="1"/>
          </p:cNvSpPr>
          <p:nvPr>
            <p:ph type="sldNum" sz="quarter" idx="5"/>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C389542B-A589-4D7D-9E57-A16AAB84789A}" type="slidenum">
              <a:rPr lang="he-IL"/>
              <a:pPr>
                <a:defRPr/>
              </a:pPr>
              <a:t>‹#›</a:t>
            </a:fld>
            <a:endParaRPr lang="en-US"/>
          </a:p>
        </p:txBody>
      </p:sp>
    </p:spTree>
    <p:extLst>
      <p:ext uri="{BB962C8B-B14F-4D97-AF65-F5344CB8AC3E}">
        <p14:creationId xmlns="" xmlns:p14="http://schemas.microsoft.com/office/powerpoint/2010/main" val="266120635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smtClean="0"/>
          </a:p>
        </p:txBody>
      </p:sp>
    </p:spTree>
    <p:extLst>
      <p:ext uri="{BB962C8B-B14F-4D97-AF65-F5344CB8AC3E}">
        <p14:creationId xmlns="" xmlns:p14="http://schemas.microsoft.com/office/powerpoint/2010/main" val="1756277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he-IL" smtClean="0"/>
          </a:p>
        </p:txBody>
      </p:sp>
      <p:sp>
        <p:nvSpPr>
          <p:cNvPr id="33795" name="Slide Number Placeholder 3"/>
          <p:cNvSpPr>
            <a:spLocks noGrp="1"/>
          </p:cNvSpPr>
          <p:nvPr>
            <p:ph type="sldNum" sz="quarter" idx="5"/>
          </p:nvPr>
        </p:nvSpPr>
        <p:spPr>
          <a:noFill/>
        </p:spPr>
        <p:txBody>
          <a:bodyPr/>
          <a:lstStyle/>
          <a:p>
            <a:fld id="{661F1423-496C-4512-881C-F9DE09FE2DCF}" type="slidenum">
              <a:rPr lang="he-IL" smtClean="0"/>
              <a:pPr/>
              <a:t>10</a:t>
            </a:fld>
            <a:endParaRPr lang="en-US" smtClean="0"/>
          </a:p>
        </p:txBody>
      </p:sp>
    </p:spTree>
    <p:extLst>
      <p:ext uri="{BB962C8B-B14F-4D97-AF65-F5344CB8AC3E}">
        <p14:creationId xmlns="" xmlns:p14="http://schemas.microsoft.com/office/powerpoint/2010/main" val="2212806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pPr algn="l" rtl="0"/>
            <a:r>
              <a:rPr lang="en-US" dirty="0" smtClean="0"/>
              <a:t>The</a:t>
            </a:r>
            <a:r>
              <a:rPr lang="en-US" baseline="0" dirty="0" smtClean="0"/>
              <a:t> first element was not copied, we started from index 1…</a:t>
            </a:r>
            <a:endParaRPr lang="he-IL" dirty="0" smtClean="0"/>
          </a:p>
        </p:txBody>
      </p:sp>
      <p:sp>
        <p:nvSpPr>
          <p:cNvPr id="35843" name="Slide Number Placeholder 3"/>
          <p:cNvSpPr>
            <a:spLocks noGrp="1"/>
          </p:cNvSpPr>
          <p:nvPr>
            <p:ph type="sldNum" sz="quarter" idx="5"/>
          </p:nvPr>
        </p:nvSpPr>
        <p:spPr>
          <a:noFill/>
        </p:spPr>
        <p:txBody>
          <a:bodyPr/>
          <a:lstStyle/>
          <a:p>
            <a:fld id="{48E3DD57-196F-4038-99C4-D31BB90AE5D3}" type="slidenum">
              <a:rPr lang="he-IL" smtClean="0"/>
              <a:pPr/>
              <a:t>11</a:t>
            </a:fld>
            <a:endParaRPr lang="en-US" smtClean="0"/>
          </a:p>
        </p:txBody>
      </p:sp>
    </p:spTree>
    <p:extLst>
      <p:ext uri="{BB962C8B-B14F-4D97-AF65-F5344CB8AC3E}">
        <p14:creationId xmlns="" xmlns:p14="http://schemas.microsoft.com/office/powerpoint/2010/main" val="4268110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algn="l" rtl="0" eaLnBrk="1" hangingPunct="1"/>
            <a:endParaRPr lang="en-US" dirty="0" smtClean="0">
              <a:latin typeface="Courier"/>
              <a:cs typeface="Courier New" pitchFamily="49" charset="0"/>
            </a:endParaRPr>
          </a:p>
        </p:txBody>
      </p:sp>
    </p:spTree>
    <p:extLst>
      <p:ext uri="{BB962C8B-B14F-4D97-AF65-F5344CB8AC3E}">
        <p14:creationId xmlns="" xmlns:p14="http://schemas.microsoft.com/office/powerpoint/2010/main" val="2985552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algn="l" eaLnBrk="1" hangingPunct="1"/>
            <a:r>
              <a:rPr lang="en-US" dirty="0" smtClean="0"/>
              <a:t>.We are using the fact</a:t>
            </a:r>
            <a:r>
              <a:rPr lang="en-US" baseline="0" dirty="0" smtClean="0"/>
              <a:t> that the inner arrays do not have to be equal in size, only of the same type</a:t>
            </a:r>
            <a:endParaRPr lang="he-IL" dirty="0" smtClean="0"/>
          </a:p>
        </p:txBody>
      </p:sp>
    </p:spTree>
    <p:extLst>
      <p:ext uri="{BB962C8B-B14F-4D97-AF65-F5344CB8AC3E}">
        <p14:creationId xmlns="" xmlns:p14="http://schemas.microsoft.com/office/powerpoint/2010/main" val="3511101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smtClean="0"/>
          </a:p>
        </p:txBody>
      </p:sp>
    </p:spTree>
    <p:extLst>
      <p:ext uri="{BB962C8B-B14F-4D97-AF65-F5344CB8AC3E}">
        <p14:creationId xmlns="" xmlns:p14="http://schemas.microsoft.com/office/powerpoint/2010/main" val="1756277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endParaRPr lang="he-IL" smtClean="0"/>
          </a:p>
        </p:txBody>
      </p:sp>
      <p:sp>
        <p:nvSpPr>
          <p:cNvPr id="44035" name="Slide Number Placeholder 3"/>
          <p:cNvSpPr>
            <a:spLocks noGrp="1"/>
          </p:cNvSpPr>
          <p:nvPr>
            <p:ph type="sldNum" sz="quarter" idx="5"/>
          </p:nvPr>
        </p:nvSpPr>
        <p:spPr>
          <a:noFill/>
        </p:spPr>
        <p:txBody>
          <a:bodyPr/>
          <a:lstStyle/>
          <a:p>
            <a:fld id="{A8B5DA59-1E92-46B5-B2BF-755C250AF517}" type="slidenum">
              <a:rPr lang="he-IL" smtClean="0"/>
              <a:pPr/>
              <a:t>15</a:t>
            </a:fld>
            <a:endParaRPr lang="en-US" smtClean="0"/>
          </a:p>
        </p:txBody>
      </p:sp>
    </p:spTree>
    <p:extLst>
      <p:ext uri="{BB962C8B-B14F-4D97-AF65-F5344CB8AC3E}">
        <p14:creationId xmlns="" xmlns:p14="http://schemas.microsoft.com/office/powerpoint/2010/main" val="310665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marL="228600" indent="-228600" eaLnBrk="1" hangingPunct="1">
              <a:buFontTx/>
              <a:buChar char="•"/>
            </a:pPr>
            <a:endParaRPr lang="he-IL" smtClean="0">
              <a:solidFill>
                <a:srgbClr val="7F0055"/>
              </a:solidFill>
              <a:latin typeface="Courier New" pitchFamily="49" charset="0"/>
              <a:cs typeface="Courier New" pitchFamily="49" charset="0"/>
            </a:endParaRPr>
          </a:p>
          <a:p>
            <a:pPr marL="228600" indent="-228600" eaLnBrk="1" hangingPunct="1"/>
            <a:endParaRPr lang="en-US" smtClean="0"/>
          </a:p>
        </p:txBody>
      </p:sp>
    </p:spTree>
    <p:extLst>
      <p:ext uri="{BB962C8B-B14F-4D97-AF65-F5344CB8AC3E}">
        <p14:creationId xmlns="" xmlns:p14="http://schemas.microsoft.com/office/powerpoint/2010/main" val="2056843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marL="228600" indent="-228600" eaLnBrk="1" hangingPunct="1">
              <a:buFontTx/>
              <a:buChar char="•"/>
            </a:pPr>
            <a:r>
              <a:rPr lang="he-IL" dirty="0" smtClean="0"/>
              <a:t>ניתן לוותר על משפט ה-</a:t>
            </a:r>
            <a:r>
              <a:rPr lang="en-US" b="1" dirty="0" smtClean="0">
                <a:solidFill>
                  <a:srgbClr val="7F0055"/>
                </a:solidFill>
                <a:latin typeface="Courier New" pitchFamily="49" charset="0"/>
                <a:cs typeface="Courier New" pitchFamily="49" charset="0"/>
              </a:rPr>
              <a:t>default</a:t>
            </a:r>
            <a:r>
              <a:rPr lang="he-IL" b="1" dirty="0" smtClean="0">
                <a:solidFill>
                  <a:srgbClr val="7F0055"/>
                </a:solidFill>
                <a:latin typeface="Courier New" pitchFamily="49" charset="0"/>
                <a:cs typeface="Courier New" pitchFamily="49" charset="0"/>
              </a:rPr>
              <a:t> </a:t>
            </a:r>
            <a:r>
              <a:rPr lang="he-IL" dirty="0" smtClean="0"/>
              <a:t>ולהוציא את הקריאה הרקורסיבית מחוץ</a:t>
            </a:r>
            <a:r>
              <a:rPr lang="he-IL" b="1" dirty="0" smtClean="0">
                <a:solidFill>
                  <a:srgbClr val="7F0055"/>
                </a:solidFill>
                <a:latin typeface="Courier New" pitchFamily="49" charset="0"/>
                <a:cs typeface="Courier New" pitchFamily="49" charset="0"/>
              </a:rPr>
              <a:t> </a:t>
            </a:r>
            <a:r>
              <a:rPr lang="he-IL" dirty="0" smtClean="0"/>
              <a:t>ל-</a:t>
            </a:r>
            <a:r>
              <a:rPr lang="en-US" b="1" dirty="0" smtClean="0">
                <a:solidFill>
                  <a:srgbClr val="7F0055"/>
                </a:solidFill>
                <a:latin typeface="Courier New" pitchFamily="49" charset="0"/>
                <a:cs typeface="Courier New" pitchFamily="49" charset="0"/>
              </a:rPr>
              <a:t>switch</a:t>
            </a:r>
            <a:endParaRPr lang="he-IL" b="1" dirty="0" smtClean="0">
              <a:solidFill>
                <a:srgbClr val="7F0055"/>
              </a:solidFill>
              <a:latin typeface="Courier New" pitchFamily="49" charset="0"/>
              <a:cs typeface="Courier New" pitchFamily="49" charset="0"/>
            </a:endParaRPr>
          </a:p>
          <a:p>
            <a:pPr marL="228600" indent="-228600" eaLnBrk="1" hangingPunct="1">
              <a:buFontTx/>
              <a:buChar char="•"/>
            </a:pPr>
            <a:r>
              <a:rPr lang="he-IL" dirty="0" smtClean="0">
                <a:solidFill>
                  <a:srgbClr val="7F0055"/>
                </a:solidFill>
                <a:latin typeface="Courier New" pitchFamily="49" charset="0"/>
                <a:cs typeface="Courier New" pitchFamily="49" charset="0"/>
              </a:rPr>
              <a:t>למה אין צורך ב-</a:t>
            </a:r>
            <a:r>
              <a:rPr lang="en-US" dirty="0" smtClean="0">
                <a:solidFill>
                  <a:srgbClr val="7F0055"/>
                </a:solidFill>
                <a:latin typeface="Courier New" pitchFamily="49" charset="0"/>
                <a:cs typeface="Courier New" pitchFamily="49" charset="0"/>
              </a:rPr>
              <a:t>break</a:t>
            </a:r>
            <a:r>
              <a:rPr lang="he-IL" dirty="0" smtClean="0">
                <a:solidFill>
                  <a:srgbClr val="7F0055"/>
                </a:solidFill>
                <a:latin typeface="Courier New" pitchFamily="49" charset="0"/>
                <a:cs typeface="Courier New" pitchFamily="49" charset="0"/>
              </a:rPr>
              <a:t> בסוף כל </a:t>
            </a:r>
            <a:r>
              <a:rPr lang="en-US" dirty="0" smtClean="0">
                <a:solidFill>
                  <a:srgbClr val="7F0055"/>
                </a:solidFill>
                <a:latin typeface="Courier New" pitchFamily="49" charset="0"/>
                <a:cs typeface="Courier New" pitchFamily="49" charset="0"/>
              </a:rPr>
              <a:t>case</a:t>
            </a:r>
          </a:p>
          <a:p>
            <a:pPr marL="228600" indent="-228600" eaLnBrk="1" hangingPunct="1">
              <a:buFontTx/>
              <a:buChar char="•"/>
            </a:pPr>
            <a:endParaRPr lang="he-IL" dirty="0" smtClean="0">
              <a:solidFill>
                <a:srgbClr val="7F0055"/>
              </a:solidFill>
              <a:latin typeface="Courier New" pitchFamily="49" charset="0"/>
              <a:cs typeface="Courier New" pitchFamily="49" charset="0"/>
            </a:endParaRPr>
          </a:p>
          <a:p>
            <a:pPr marL="228600" indent="-228600" eaLnBrk="1" hangingPunct="1"/>
            <a:endParaRPr lang="en-US" dirty="0" smtClean="0"/>
          </a:p>
        </p:txBody>
      </p:sp>
    </p:spTree>
    <p:extLst>
      <p:ext uri="{BB962C8B-B14F-4D97-AF65-F5344CB8AC3E}">
        <p14:creationId xmlns="" xmlns:p14="http://schemas.microsoft.com/office/powerpoint/2010/main" val="26769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marL="228600" indent="-228600" eaLnBrk="1" hangingPunct="1">
              <a:buFontTx/>
              <a:buChar char="•"/>
            </a:pPr>
            <a:endParaRPr lang="he-IL" smtClean="0"/>
          </a:p>
        </p:txBody>
      </p:sp>
    </p:spTree>
    <p:extLst>
      <p:ext uri="{BB962C8B-B14F-4D97-AF65-F5344CB8AC3E}">
        <p14:creationId xmlns="" xmlns:p14="http://schemas.microsoft.com/office/powerpoint/2010/main" val="3396388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p:spPr>
        <p:txBody>
          <a:bodyPr/>
          <a:lstStyle/>
          <a:p>
            <a:pPr algn="l" rtl="0" eaLnBrk="1" hangingPunct="1"/>
            <a:endParaRPr lang="en-US" dirty="0" smtClean="0"/>
          </a:p>
        </p:txBody>
      </p:sp>
    </p:spTree>
    <p:extLst>
      <p:ext uri="{BB962C8B-B14F-4D97-AF65-F5344CB8AC3E}">
        <p14:creationId xmlns="" xmlns:p14="http://schemas.microsoft.com/office/powerpoint/2010/main" val="892142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smtClean="0"/>
          </a:p>
        </p:txBody>
      </p:sp>
    </p:spTree>
    <p:extLst>
      <p:ext uri="{BB962C8B-B14F-4D97-AF65-F5344CB8AC3E}">
        <p14:creationId xmlns="" xmlns:p14="http://schemas.microsoft.com/office/powerpoint/2010/main" val="1756277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pPr marL="228600" indent="-228600" eaLnBrk="1" hangingPunct="1"/>
            <a:endParaRPr lang="en-US" dirty="0" smtClean="0"/>
          </a:p>
        </p:txBody>
      </p:sp>
    </p:spTree>
    <p:extLst>
      <p:ext uri="{BB962C8B-B14F-4D97-AF65-F5344CB8AC3E}">
        <p14:creationId xmlns="" xmlns:p14="http://schemas.microsoft.com/office/powerpoint/2010/main" val="3515352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marL="228600" indent="-228600" eaLnBrk="1" hangingPunct="1">
              <a:buFontTx/>
              <a:buChar char="•"/>
            </a:pPr>
            <a:endParaRPr lang="en-US" dirty="0" smtClean="0"/>
          </a:p>
        </p:txBody>
      </p:sp>
    </p:spTree>
    <p:extLst>
      <p:ext uri="{BB962C8B-B14F-4D97-AF65-F5344CB8AC3E}">
        <p14:creationId xmlns="" xmlns:p14="http://schemas.microsoft.com/office/powerpoint/2010/main" val="781364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algn="l" rtl="0" eaLnBrk="1" hangingPunct="1">
              <a:buFontTx/>
              <a:buChar char="•"/>
            </a:pPr>
            <a:endParaRPr lang="en-US" smtClean="0"/>
          </a:p>
          <a:p>
            <a:pPr algn="l" rtl="0" eaLnBrk="1" hangingPunct="1">
              <a:buFontTx/>
              <a:buChar char="•"/>
            </a:pPr>
            <a:endParaRPr lang="en-US" smtClean="0"/>
          </a:p>
        </p:txBody>
      </p:sp>
    </p:spTree>
    <p:extLst>
      <p:ext uri="{BB962C8B-B14F-4D97-AF65-F5344CB8AC3E}">
        <p14:creationId xmlns="" xmlns:p14="http://schemas.microsoft.com/office/powerpoint/2010/main" val="129067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p:spPr>
        <p:txBody>
          <a:bodyPr/>
          <a:lstStyle/>
          <a:p>
            <a:pPr eaLnBrk="1" hangingPunct="1">
              <a:buFontTx/>
              <a:buChar char="•"/>
            </a:pPr>
            <a:r>
              <a:rPr lang="he-IL" dirty="0" smtClean="0"/>
              <a:t>לכאורה נראה שאפשר לפתור את חוסר היעילות ע"י ערוב של חישוב והדפסה. הדבר לא מומלץ כי זה פוגע במודולריות.</a:t>
            </a:r>
          </a:p>
          <a:p>
            <a:pPr eaLnBrk="1" hangingPunct="1">
              <a:buFontTx/>
              <a:buChar char="•"/>
            </a:pPr>
            <a:r>
              <a:rPr lang="he-IL" dirty="0" smtClean="0"/>
              <a:t>פתרון אחר, הוא לחשב את האיברים בשתי הפונקציות. הדבר גם כן לא מומלץ כי יש שכפול של קוד</a:t>
            </a:r>
          </a:p>
          <a:p>
            <a:pPr eaLnBrk="1" hangingPunct="1">
              <a:buFontTx/>
              <a:buChar char="•"/>
            </a:pPr>
            <a:r>
              <a:rPr lang="he-IL" dirty="0" smtClean="0"/>
              <a:t>הפתרון הנכון הוא הוספת מנגנון </a:t>
            </a:r>
            <a:r>
              <a:rPr lang="en-US" dirty="0" err="1" smtClean="0"/>
              <a:t>memoization</a:t>
            </a:r>
            <a:endParaRPr lang="en-US" dirty="0" smtClean="0"/>
          </a:p>
          <a:p>
            <a:pPr algn="l" rtl="0" eaLnBrk="1" hangingPunct="1"/>
            <a:r>
              <a:rPr lang="en-US" dirty="0" smtClean="0"/>
              <a:t>Comments:</a:t>
            </a:r>
          </a:p>
          <a:p>
            <a:pPr algn="l" rtl="0" eaLnBrk="1" hangingPunct="1">
              <a:buFontTx/>
              <a:buChar char="•"/>
            </a:pPr>
            <a:r>
              <a:rPr lang="en-US" b="1" dirty="0" err="1" smtClean="0"/>
              <a:t>Memoization</a:t>
            </a:r>
            <a:r>
              <a:rPr lang="en-US" b="1" dirty="0" smtClean="0"/>
              <a:t>: </a:t>
            </a:r>
            <a:r>
              <a:rPr lang="en-US" dirty="0" smtClean="0"/>
              <a:t>Save (</a:t>
            </a:r>
            <a:r>
              <a:rPr lang="en-US" dirty="0" err="1" smtClean="0"/>
              <a:t>memoize</a:t>
            </a:r>
            <a:r>
              <a:rPr lang="en-US" dirty="0" smtClean="0"/>
              <a:t>) a computed answer for later reuse, rather than </a:t>
            </a:r>
            <a:r>
              <a:rPr lang="en-US" dirty="0" err="1" smtClean="0"/>
              <a:t>recomputing</a:t>
            </a:r>
            <a:r>
              <a:rPr lang="en-US" dirty="0" smtClean="0"/>
              <a:t> the answer. </a:t>
            </a:r>
            <a:endParaRPr lang="en-US" b="1" dirty="0" smtClean="0"/>
          </a:p>
          <a:p>
            <a:pPr eaLnBrk="1" hangingPunct="1">
              <a:buFontTx/>
              <a:buChar char="•"/>
            </a:pPr>
            <a:endParaRPr lang="en-US" dirty="0" smtClean="0"/>
          </a:p>
          <a:p>
            <a:pPr eaLnBrk="1" hangingPunct="1">
              <a:buFontTx/>
              <a:buChar char="•"/>
            </a:pPr>
            <a:endParaRPr lang="en-US" dirty="0" smtClean="0"/>
          </a:p>
        </p:txBody>
      </p:sp>
    </p:spTree>
    <p:extLst>
      <p:ext uri="{BB962C8B-B14F-4D97-AF65-F5344CB8AC3E}">
        <p14:creationId xmlns="" xmlns:p14="http://schemas.microsoft.com/office/powerpoint/2010/main" val="4004159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endParaRPr lang="he-IL" smtClean="0"/>
          </a:p>
        </p:txBody>
      </p:sp>
      <p:sp>
        <p:nvSpPr>
          <p:cNvPr id="64515" name="Slide Number Placeholder 3"/>
          <p:cNvSpPr>
            <a:spLocks noGrp="1"/>
          </p:cNvSpPr>
          <p:nvPr>
            <p:ph type="sldNum" sz="quarter" idx="5"/>
          </p:nvPr>
        </p:nvSpPr>
        <p:spPr>
          <a:noFill/>
        </p:spPr>
        <p:txBody>
          <a:bodyPr/>
          <a:lstStyle/>
          <a:p>
            <a:fld id="{3BE4EB62-59BD-4840-8C71-5729735052C1}" type="slidenum">
              <a:rPr lang="he-IL" smtClean="0"/>
              <a:pPr/>
              <a:t>24</a:t>
            </a:fld>
            <a:endParaRPr lang="en-US" smtClean="0"/>
          </a:p>
        </p:txBody>
      </p:sp>
    </p:spTree>
    <p:extLst>
      <p:ext uri="{BB962C8B-B14F-4D97-AF65-F5344CB8AC3E}">
        <p14:creationId xmlns="" xmlns:p14="http://schemas.microsoft.com/office/powerpoint/2010/main" val="1876656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dirty="0" smtClean="0"/>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25</a:t>
            </a:fld>
            <a:endParaRPr lang="en-US" smtClean="0"/>
          </a:p>
        </p:txBody>
      </p:sp>
    </p:spTree>
    <p:extLst>
      <p:ext uri="{BB962C8B-B14F-4D97-AF65-F5344CB8AC3E}">
        <p14:creationId xmlns="" xmlns:p14="http://schemas.microsoft.com/office/powerpoint/2010/main" val="3403917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smtClean="0"/>
          </a:p>
        </p:txBody>
      </p:sp>
    </p:spTree>
    <p:extLst>
      <p:ext uri="{BB962C8B-B14F-4D97-AF65-F5344CB8AC3E}">
        <p14:creationId xmlns="" xmlns:p14="http://schemas.microsoft.com/office/powerpoint/2010/main" val="1756277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מציין מיקום של תמונת שקופית 1"/>
          <p:cNvSpPr>
            <a:spLocks noGrp="1" noRot="1" noChangeAspect="1" noTextEdit="1"/>
          </p:cNvSpPr>
          <p:nvPr>
            <p:ph type="sldImg"/>
          </p:nvPr>
        </p:nvSpPr>
        <p:spPr>
          <a:ln/>
        </p:spPr>
      </p:sp>
      <p:sp>
        <p:nvSpPr>
          <p:cNvPr id="70658" name="מציין מיקום של הערות 2"/>
          <p:cNvSpPr>
            <a:spLocks noGrp="1"/>
          </p:cNvSpPr>
          <p:nvPr>
            <p:ph type="body" idx="1"/>
          </p:nvPr>
        </p:nvSpPr>
        <p:spPr>
          <a:noFill/>
          <a:ln/>
        </p:spPr>
        <p:txBody>
          <a:bodyPr/>
          <a:lstStyle/>
          <a:p>
            <a:pPr eaLnBrk="1" hangingPunct="1"/>
            <a:endParaRPr lang="he-IL" dirty="0" smtClean="0"/>
          </a:p>
        </p:txBody>
      </p:sp>
      <p:sp>
        <p:nvSpPr>
          <p:cNvPr id="70659"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6EAC8995-53E8-4DFF-9E26-88D797E37FAA}" type="slidenum">
              <a:rPr lang="he-IL" sz="1200" b="0">
                <a:latin typeface="Times New Roman" pitchFamily="18" charset="0"/>
                <a:cs typeface="Times New Roman" pitchFamily="18" charset="0"/>
              </a:rPr>
              <a:pPr algn="l" defTabSz="917575"/>
              <a:t>27</a:t>
            </a:fld>
            <a:endParaRPr lang="en-US" sz="1200" b="0">
              <a:latin typeface="Times New Roman" pitchFamily="18" charset="0"/>
              <a:cs typeface="Times New Roman" pitchFamily="18" charset="0"/>
            </a:endParaRPr>
          </a:p>
        </p:txBody>
      </p:sp>
    </p:spTree>
    <p:extLst>
      <p:ext uri="{BB962C8B-B14F-4D97-AF65-F5344CB8AC3E}">
        <p14:creationId xmlns="" xmlns:p14="http://schemas.microsoft.com/office/powerpoint/2010/main" val="3943765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מציין מיקום של תמונת שקופית 1"/>
          <p:cNvSpPr>
            <a:spLocks noGrp="1" noRot="1" noChangeAspect="1" noTextEdit="1"/>
          </p:cNvSpPr>
          <p:nvPr>
            <p:ph type="sldImg"/>
          </p:nvPr>
        </p:nvSpPr>
        <p:spPr>
          <a:ln/>
        </p:spPr>
      </p:sp>
      <p:sp>
        <p:nvSpPr>
          <p:cNvPr id="72706" name="מציין מיקום של הערות 2"/>
          <p:cNvSpPr>
            <a:spLocks noGrp="1"/>
          </p:cNvSpPr>
          <p:nvPr>
            <p:ph type="body" idx="1"/>
          </p:nvPr>
        </p:nvSpPr>
        <p:spPr>
          <a:noFill/>
          <a:ln/>
        </p:spPr>
        <p:txBody>
          <a:bodyPr/>
          <a:lstStyle/>
          <a:p>
            <a:pPr eaLnBrk="1" hangingPunct="1"/>
            <a:endParaRPr lang="he-IL" smtClean="0"/>
          </a:p>
        </p:txBody>
      </p:sp>
      <p:sp>
        <p:nvSpPr>
          <p:cNvPr id="72707"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464FE74E-C115-48C1-8E3F-655809607641}" type="slidenum">
              <a:rPr lang="he-IL" sz="1200" b="0">
                <a:latin typeface="Times New Roman" pitchFamily="18" charset="0"/>
                <a:cs typeface="Times New Roman" pitchFamily="18" charset="0"/>
              </a:rPr>
              <a:pPr algn="l" defTabSz="917575"/>
              <a:t>28</a:t>
            </a:fld>
            <a:endParaRPr lang="en-US" sz="1200" b="0">
              <a:latin typeface="Times New Roman" pitchFamily="18" charset="0"/>
              <a:cs typeface="Times New Roman" pitchFamily="18" charset="0"/>
            </a:endParaRPr>
          </a:p>
        </p:txBody>
      </p:sp>
    </p:spTree>
    <p:extLst>
      <p:ext uri="{BB962C8B-B14F-4D97-AF65-F5344CB8AC3E}">
        <p14:creationId xmlns="" xmlns:p14="http://schemas.microsoft.com/office/powerpoint/2010/main" val="4418117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מציין מיקום של תמונת שקופית 1"/>
          <p:cNvSpPr>
            <a:spLocks noGrp="1" noRot="1" noChangeAspect="1" noTextEdit="1"/>
          </p:cNvSpPr>
          <p:nvPr>
            <p:ph type="sldImg"/>
          </p:nvPr>
        </p:nvSpPr>
        <p:spPr>
          <a:ln/>
        </p:spPr>
      </p:sp>
      <p:sp>
        <p:nvSpPr>
          <p:cNvPr id="74754" name="מציין מיקום של הערות 2"/>
          <p:cNvSpPr>
            <a:spLocks noGrp="1"/>
          </p:cNvSpPr>
          <p:nvPr>
            <p:ph type="body" idx="1"/>
          </p:nvPr>
        </p:nvSpPr>
        <p:spPr>
          <a:noFill/>
          <a:ln/>
        </p:spPr>
        <p:txBody>
          <a:bodyPr/>
          <a:lstStyle/>
          <a:p>
            <a:pPr eaLnBrk="1" hangingPunct="1"/>
            <a:endParaRPr lang="he-IL" smtClean="0"/>
          </a:p>
        </p:txBody>
      </p:sp>
      <p:sp>
        <p:nvSpPr>
          <p:cNvPr id="74755"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CEC02C86-148D-443B-9BB8-F0452ED44C46}" type="slidenum">
              <a:rPr lang="he-IL" sz="1200" b="0">
                <a:latin typeface="Times New Roman" pitchFamily="18" charset="0"/>
                <a:cs typeface="Times New Roman" pitchFamily="18" charset="0"/>
              </a:rPr>
              <a:pPr algn="l" defTabSz="917575"/>
              <a:t>29</a:t>
            </a:fld>
            <a:endParaRPr lang="en-US" sz="1200" b="0">
              <a:latin typeface="Times New Roman" pitchFamily="18" charset="0"/>
              <a:cs typeface="Times New Roman" pitchFamily="18" charset="0"/>
            </a:endParaRPr>
          </a:p>
        </p:txBody>
      </p:sp>
    </p:spTree>
    <p:extLst>
      <p:ext uri="{BB962C8B-B14F-4D97-AF65-F5344CB8AC3E}">
        <p14:creationId xmlns="" xmlns:p14="http://schemas.microsoft.com/office/powerpoint/2010/main" val="4060686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marL="228600" indent="-228600" algn="l" rtl="0" eaLnBrk="1" hangingPunct="1">
              <a:spcBef>
                <a:spcPct val="0"/>
              </a:spcBef>
              <a:buFontTx/>
              <a:buAutoNum type="arabicPeriod"/>
            </a:pPr>
            <a:endParaRPr lang="en-US" dirty="0" smtClean="0"/>
          </a:p>
        </p:txBody>
      </p:sp>
    </p:spTree>
    <p:extLst>
      <p:ext uri="{BB962C8B-B14F-4D97-AF65-F5344CB8AC3E}">
        <p14:creationId xmlns="" xmlns:p14="http://schemas.microsoft.com/office/powerpoint/2010/main" val="8749992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30</a:t>
            </a:fld>
            <a:endParaRPr lang="en-US"/>
          </a:p>
        </p:txBody>
      </p:sp>
    </p:spTree>
    <p:extLst>
      <p:ext uri="{BB962C8B-B14F-4D97-AF65-F5344CB8AC3E}">
        <p14:creationId xmlns="" xmlns:p14="http://schemas.microsoft.com/office/powerpoint/2010/main" val="1065673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הדיבאגר יכול לעזור ל"תפוס" טעויות לוגיות</a:t>
            </a:r>
            <a:endParaRPr lang="he-IL" dirty="0"/>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31</a:t>
            </a:fld>
            <a:endParaRPr lang="en-US"/>
          </a:p>
        </p:txBody>
      </p:sp>
    </p:spTree>
    <p:extLst>
      <p:ext uri="{BB962C8B-B14F-4D97-AF65-F5344CB8AC3E}">
        <p14:creationId xmlns="" xmlns:p14="http://schemas.microsoft.com/office/powerpoint/2010/main" val="42248863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כל השקופיות עד הסוף מראות איך להשתמש בדיבאגר עם צילומי מסך.</a:t>
            </a:r>
            <a:endParaRPr lang="he-IL" dirty="0"/>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32</a:t>
            </a:fld>
            <a:endParaRPr lang="en-US"/>
          </a:p>
        </p:txBody>
      </p:sp>
    </p:spTree>
    <p:extLst>
      <p:ext uri="{BB962C8B-B14F-4D97-AF65-F5344CB8AC3E}">
        <p14:creationId xmlns="" xmlns:p14="http://schemas.microsoft.com/office/powerpoint/2010/main" val="3199561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33</a:t>
            </a:fld>
            <a:endParaRPr lang="en-US"/>
          </a:p>
        </p:txBody>
      </p:sp>
    </p:spTree>
    <p:extLst>
      <p:ext uri="{BB962C8B-B14F-4D97-AF65-F5344CB8AC3E}">
        <p14:creationId xmlns="" xmlns:p14="http://schemas.microsoft.com/office/powerpoint/2010/main" val="25435352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34</a:t>
            </a:fld>
            <a:endParaRPr lang="en-US"/>
          </a:p>
        </p:txBody>
      </p:sp>
    </p:spTree>
    <p:extLst>
      <p:ext uri="{BB962C8B-B14F-4D97-AF65-F5344CB8AC3E}">
        <p14:creationId xmlns="" xmlns:p14="http://schemas.microsoft.com/office/powerpoint/2010/main" val="18005863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35</a:t>
            </a:fld>
            <a:endParaRPr lang="en-US"/>
          </a:p>
        </p:txBody>
      </p:sp>
    </p:spTree>
    <p:extLst>
      <p:ext uri="{BB962C8B-B14F-4D97-AF65-F5344CB8AC3E}">
        <p14:creationId xmlns="" xmlns:p14="http://schemas.microsoft.com/office/powerpoint/2010/main" val="90131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smtClean="0"/>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36</a:t>
            </a:fld>
            <a:endParaRPr lang="en-US" smtClean="0"/>
          </a:p>
        </p:txBody>
      </p:sp>
    </p:spTree>
    <p:extLst>
      <p:ext uri="{BB962C8B-B14F-4D97-AF65-F5344CB8AC3E}">
        <p14:creationId xmlns="" xmlns:p14="http://schemas.microsoft.com/office/powerpoint/2010/main" val="24821636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p:spPr>
        <p:txBody>
          <a:bodyPr/>
          <a:lstStyle/>
          <a:p>
            <a:endParaRPr lang="he-IL" smtClean="0"/>
          </a:p>
        </p:txBody>
      </p:sp>
      <p:sp>
        <p:nvSpPr>
          <p:cNvPr id="68611" name="Slide Number Placeholder 3"/>
          <p:cNvSpPr>
            <a:spLocks noGrp="1"/>
          </p:cNvSpPr>
          <p:nvPr>
            <p:ph type="sldNum" sz="quarter" idx="5"/>
          </p:nvPr>
        </p:nvSpPr>
        <p:spPr>
          <a:noFill/>
        </p:spPr>
        <p:txBody>
          <a:bodyPr/>
          <a:lstStyle/>
          <a:p>
            <a:fld id="{6D124A2B-1790-43E4-B29D-D0F20E487F29}" type="slidenum">
              <a:rPr lang="he-IL" smtClean="0"/>
              <a:pPr/>
              <a:t>37</a:t>
            </a:fld>
            <a:endParaRPr lang="en-US" smtClean="0"/>
          </a:p>
        </p:txBody>
      </p:sp>
    </p:spTree>
    <p:extLst>
      <p:ext uri="{BB962C8B-B14F-4D97-AF65-F5344CB8AC3E}">
        <p14:creationId xmlns="" xmlns:p14="http://schemas.microsoft.com/office/powerpoint/2010/main" val="282181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r>
              <a:rPr lang="en-US" dirty="0" smtClean="0"/>
              <a:t>Arrays can hold reference types as well as primitive types. You create such an array in much the same way you create an array with primitive types. The array "names" is an example for an array of Strings.</a:t>
            </a:r>
          </a:p>
          <a:p>
            <a:pPr marL="228600" indent="-228600" algn="l" rtl="0" eaLnBrk="1" hangingPunct="1">
              <a:spcBef>
                <a:spcPct val="0"/>
              </a:spcBef>
              <a:buFontTx/>
              <a:buChar char="•"/>
            </a:pPr>
            <a:endParaRPr lang="en-US" dirty="0" smtClean="0"/>
          </a:p>
          <a:p>
            <a:pPr marL="228600" indent="-228600" algn="l" rtl="0" eaLnBrk="1" hangingPunct="1">
              <a:spcBef>
                <a:spcPct val="0"/>
              </a:spcBef>
            </a:pPr>
            <a:r>
              <a:rPr lang="en-US" dirty="0" smtClean="0"/>
              <a:t>Comments:</a:t>
            </a:r>
          </a:p>
          <a:p>
            <a:pPr marL="228600" indent="-228600" algn="l" rtl="0" eaLnBrk="1" hangingPunct="1">
              <a:spcBef>
                <a:spcPct val="0"/>
              </a:spcBef>
              <a:buFontTx/>
              <a:buChar char="•"/>
            </a:pPr>
            <a:r>
              <a:rPr lang="en-US" sz="1100" dirty="0" err="1" smtClean="0">
                <a:latin typeface="Courier New" pitchFamily="49" charset="0"/>
                <a:cs typeface="Courier New" pitchFamily="49" charset="0"/>
              </a:rPr>
              <a:t>int</a:t>
            </a:r>
            <a:r>
              <a:rPr lang="en-US" sz="1100" dirty="0" smtClean="0">
                <a:latin typeface="Courier New" pitchFamily="49" charset="0"/>
                <a:cs typeface="Courier New" pitchFamily="49" charset="0"/>
              </a:rPr>
              <a:t> odds[]; is C syntax</a:t>
            </a:r>
            <a:endParaRPr lang="en-US" dirty="0" smtClean="0"/>
          </a:p>
          <a:p>
            <a:pPr marL="228600" indent="-228600" algn="l" rtl="0" eaLnBrk="1" hangingPunct="1">
              <a:spcBef>
                <a:spcPct val="0"/>
              </a:spcBef>
              <a:buFontTx/>
              <a:buChar char="•"/>
            </a:pPr>
            <a:endParaRPr lang="en-US" dirty="0" smtClean="0"/>
          </a:p>
          <a:p>
            <a:pPr marL="228600" indent="-228600" algn="l" rtl="0" eaLnBrk="1" hangingPunct="1">
              <a:spcBef>
                <a:spcPct val="0"/>
              </a:spcBef>
              <a:buFontTx/>
              <a:buChar char="•"/>
            </a:pPr>
            <a:endParaRPr lang="en-US" dirty="0" smtClean="0"/>
          </a:p>
        </p:txBody>
      </p:sp>
    </p:spTree>
    <p:extLst>
      <p:ext uri="{BB962C8B-B14F-4D97-AF65-F5344CB8AC3E}">
        <p14:creationId xmlns="" xmlns:p14="http://schemas.microsoft.com/office/powerpoint/2010/main" val="409327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dirty="0" smtClean="0"/>
          </a:p>
        </p:txBody>
      </p:sp>
    </p:spTree>
    <p:extLst>
      <p:ext uri="{BB962C8B-B14F-4D97-AF65-F5344CB8AC3E}">
        <p14:creationId xmlns="" xmlns:p14="http://schemas.microsoft.com/office/powerpoint/2010/main" val="3545285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smtClean="0"/>
          </a:p>
        </p:txBody>
      </p:sp>
    </p:spTree>
    <p:extLst>
      <p:ext uri="{BB962C8B-B14F-4D97-AF65-F5344CB8AC3E}">
        <p14:creationId xmlns="" xmlns:p14="http://schemas.microsoft.com/office/powerpoint/2010/main" val="315170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smtClean="0"/>
          </a:p>
        </p:txBody>
      </p:sp>
    </p:spTree>
    <p:extLst>
      <p:ext uri="{BB962C8B-B14F-4D97-AF65-F5344CB8AC3E}">
        <p14:creationId xmlns="" xmlns:p14="http://schemas.microsoft.com/office/powerpoint/2010/main" val="378775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endParaRPr lang="he-IL" smtClean="0"/>
          </a:p>
        </p:txBody>
      </p:sp>
      <p:sp>
        <p:nvSpPr>
          <p:cNvPr id="29699" name="Slide Number Placeholder 3"/>
          <p:cNvSpPr>
            <a:spLocks noGrp="1"/>
          </p:cNvSpPr>
          <p:nvPr>
            <p:ph type="sldNum" sz="quarter" idx="5"/>
          </p:nvPr>
        </p:nvSpPr>
        <p:spPr>
          <a:noFill/>
        </p:spPr>
        <p:txBody>
          <a:bodyPr/>
          <a:lstStyle/>
          <a:p>
            <a:fld id="{338A5F1F-BAB8-4E52-900F-F8B089D2FE07}" type="slidenum">
              <a:rPr lang="he-IL" smtClean="0"/>
              <a:pPr/>
              <a:t>8</a:t>
            </a:fld>
            <a:endParaRPr lang="en-US" smtClean="0"/>
          </a:p>
        </p:txBody>
      </p:sp>
    </p:spTree>
    <p:extLst>
      <p:ext uri="{BB962C8B-B14F-4D97-AF65-F5344CB8AC3E}">
        <p14:creationId xmlns="" xmlns:p14="http://schemas.microsoft.com/office/powerpoint/2010/main" val="3071980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buFontTx/>
              <a:buChar char="•"/>
            </a:pPr>
            <a:r>
              <a:rPr lang="he-IL" dirty="0" smtClean="0"/>
              <a:t>מערכים הם עצמים ולא פרימיטיביים. לכן, </a:t>
            </a:r>
            <a:r>
              <a:rPr lang="en-US" dirty="0" smtClean="0"/>
              <a:t>array1</a:t>
            </a:r>
            <a:r>
              <a:rPr lang="he-IL" dirty="0" smtClean="0"/>
              <a:t> ו-</a:t>
            </a:r>
            <a:r>
              <a:rPr lang="en-US" dirty="0" smtClean="0"/>
              <a:t>array2</a:t>
            </a:r>
            <a:r>
              <a:rPr lang="he-IL" dirty="0" smtClean="0"/>
              <a:t> הם התייחסויות </a:t>
            </a:r>
          </a:p>
          <a:p>
            <a:pPr eaLnBrk="1" hangingPunct="1">
              <a:buFontTx/>
              <a:buChar char="•"/>
            </a:pPr>
            <a:r>
              <a:rPr lang="he-IL" dirty="0" smtClean="0"/>
              <a:t>השמת התייחסות מעתיקה את ההתייחסות ולא את העצם שמתייחסים אליו.</a:t>
            </a:r>
            <a:endParaRPr lang="en-US" dirty="0" smtClean="0"/>
          </a:p>
          <a:p>
            <a:pPr algn="l" rtl="0" eaLnBrk="1" hangingPunct="1"/>
            <a:endParaRPr lang="en-US" dirty="0" smtClean="0"/>
          </a:p>
          <a:p>
            <a:pPr algn="l" rtl="0" eaLnBrk="1" hangingPunct="1"/>
            <a:endParaRPr lang="en-US" dirty="0" smtClean="0"/>
          </a:p>
        </p:txBody>
      </p:sp>
    </p:spTree>
    <p:extLst>
      <p:ext uri="{BB962C8B-B14F-4D97-AF65-F5344CB8AC3E}">
        <p14:creationId xmlns="" xmlns:p14="http://schemas.microsoft.com/office/powerpoint/2010/main" val="56821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lgn="ct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lgn="ctr">
                  <a:defRPr/>
                </a:pPr>
                <a:endParaRPr lang="en-US"/>
              </a:p>
            </p:txBody>
          </p:sp>
        </p:grpSp>
      </p:grpSp>
      <p:sp>
        <p:nvSpPr>
          <p:cNvPr id="272395" name="Rectangle 11"/>
          <p:cNvSpPr>
            <a:spLocks noGrp="1" noChangeArrowheads="1"/>
          </p:cNvSpPr>
          <p:nvPr>
            <p:ph type="ctrTitle"/>
          </p:nvPr>
        </p:nvSpPr>
        <p:spPr>
          <a:xfrm>
            <a:off x="2057400" y="1143000"/>
            <a:ext cx="6629400" cy="2209800"/>
          </a:xfrm>
        </p:spPr>
        <p:txBody>
          <a:bodyPr/>
          <a:lstStyle>
            <a:lvl1pPr>
              <a:defRPr sz="4800"/>
            </a:lvl1pPr>
          </a:lstStyle>
          <a:p>
            <a:r>
              <a:rPr lang="he-IL"/>
              <a:t>לחץ כדי לערוך סגנון כותרת של תבנית בסיס</a:t>
            </a:r>
          </a:p>
        </p:txBody>
      </p:sp>
      <p:sp>
        <p:nvSpPr>
          <p:cNvPr id="2723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he-IL"/>
              <a:t>לחץ כדי לערוך סגנון כותרת משנה של תבנית בסיס</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r>
              <a:rPr lang="en-US"/>
              <a:t>Software 1 in Java - Week 2</a:t>
            </a:r>
          </a:p>
        </p:txBody>
      </p:sp>
      <p:sp>
        <p:nvSpPr>
          <p:cNvPr id="15" name="Rectangle 15"/>
          <p:cNvSpPr>
            <a:spLocks noGrp="1" noChangeArrowheads="1"/>
          </p:cNvSpPr>
          <p:nvPr>
            <p:ph type="sldNum" sz="quarter" idx="12"/>
          </p:nvPr>
        </p:nvSpPr>
        <p:spPr/>
        <p:txBody>
          <a:bodyPr/>
          <a:lstStyle>
            <a:lvl1pPr>
              <a:defRPr/>
            </a:lvl1pPr>
          </a:lstStyle>
          <a:p>
            <a:pPr>
              <a:defRPr/>
            </a:pPr>
            <a:fld id="{BE55CAC8-73F3-4E93-8867-F508E21F3AC2}"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A41E61B-3BFD-41B4-A2EB-0EE11B0DC972}"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0A965F2-EE08-4115-B1DD-4AD1D042180D}"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e-IL"/>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A2604CEA-88EF-43B4-8948-F9D89F540B96}"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B7D3F673-F234-49C5-9393-686355F9BC64}"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E61600D0-8F24-43FC-B38E-64491354DFBA}"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45C2B667-802F-4EB3-B8B6-5F5670B4F4DD}"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9" name="Rectangle 11"/>
          <p:cNvSpPr>
            <a:spLocks noGrp="1" noChangeArrowheads="1"/>
          </p:cNvSpPr>
          <p:nvPr>
            <p:ph type="sldNum" sz="quarter" idx="12"/>
          </p:nvPr>
        </p:nvSpPr>
        <p:spPr>
          <a:ln/>
        </p:spPr>
        <p:txBody>
          <a:bodyPr/>
          <a:lstStyle>
            <a:lvl1pPr>
              <a:defRPr/>
            </a:lvl1pPr>
          </a:lstStyle>
          <a:p>
            <a:pPr>
              <a:defRPr/>
            </a:pPr>
            <a:fld id="{783FD66F-6904-48FD-AC7C-32D8C6E5ECAC}"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5" name="Rectangle 11"/>
          <p:cNvSpPr>
            <a:spLocks noGrp="1" noChangeArrowheads="1"/>
          </p:cNvSpPr>
          <p:nvPr>
            <p:ph type="sldNum" sz="quarter" idx="12"/>
          </p:nvPr>
        </p:nvSpPr>
        <p:spPr>
          <a:ln/>
        </p:spPr>
        <p:txBody>
          <a:bodyPr/>
          <a:lstStyle>
            <a:lvl1pPr>
              <a:defRPr/>
            </a:lvl1pPr>
          </a:lstStyle>
          <a:p>
            <a:pPr>
              <a:defRPr/>
            </a:pPr>
            <a:fld id="{8CD6F154-8009-40BB-B5C7-32B34A76EBB0}"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4" name="Rectangle 11"/>
          <p:cNvSpPr>
            <a:spLocks noGrp="1" noChangeArrowheads="1"/>
          </p:cNvSpPr>
          <p:nvPr>
            <p:ph type="sldNum" sz="quarter" idx="12"/>
          </p:nvPr>
        </p:nvSpPr>
        <p:spPr>
          <a:ln/>
        </p:spPr>
        <p:txBody>
          <a:bodyPr/>
          <a:lstStyle>
            <a:lvl1pPr>
              <a:defRPr/>
            </a:lvl1pPr>
          </a:lstStyle>
          <a:p>
            <a:pPr>
              <a:defRPr/>
            </a:pPr>
            <a:fld id="{474249F6-6BD3-4739-8FF9-A0F58162DC78}"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9258D4A5-4CB2-4FC3-B40B-A898187F504A}"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10898099-F30E-4349-8947-C5B4180EA0FD}"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27136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27136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27136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lgn="ct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713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b="0">
                <a:latin typeface="Arial" charset="0"/>
                <a:cs typeface="Arial" charset="0"/>
              </a:defRPr>
            </a:lvl1pPr>
          </a:lstStyle>
          <a:p>
            <a:pPr>
              <a:defRPr/>
            </a:pPr>
            <a:endParaRPr lang="en-US"/>
          </a:p>
        </p:txBody>
      </p:sp>
      <p:sp>
        <p:nvSpPr>
          <p:cNvPr id="2713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b="0">
                <a:latin typeface="Arial" charset="0"/>
                <a:cs typeface="Arial" charset="0"/>
              </a:defRPr>
            </a:lvl1pPr>
          </a:lstStyle>
          <a:p>
            <a:pPr>
              <a:defRPr/>
            </a:pPr>
            <a:r>
              <a:rPr lang="en-US"/>
              <a:t>Software 1 in Java - Week 2</a:t>
            </a:r>
          </a:p>
        </p:txBody>
      </p:sp>
      <p:sp>
        <p:nvSpPr>
          <p:cNvPr id="2713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000" b="0">
                <a:latin typeface="Arial" charset="0"/>
                <a:cs typeface="Arial" charset="0"/>
              </a:defRPr>
            </a:lvl1pPr>
          </a:lstStyle>
          <a:p>
            <a:pPr>
              <a:defRPr/>
            </a:pPr>
            <a:fld id="{ED0BCD90-852B-47C6-BC99-B4B4B7C08C22}" type="slidenum">
              <a:rPr lang="he-IL"/>
              <a:pPr>
                <a:defRPr/>
              </a:pPr>
              <a:t>‹#›</a:t>
            </a:fld>
            <a:endParaRPr lang="en-US"/>
          </a:p>
        </p:txBody>
      </p:sp>
      <p:sp>
        <p:nvSpPr>
          <p:cNvPr id="27137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23" r:id="rId1"/>
    <p:sldLayoutId id="2147483822" r:id="rId2"/>
    <p:sldLayoutId id="2147483821" r:id="rId3"/>
    <p:sldLayoutId id="2147483820" r:id="rId4"/>
    <p:sldLayoutId id="2147483819" r:id="rId5"/>
    <p:sldLayoutId id="2147483818" r:id="rId6"/>
    <p:sldLayoutId id="2147483817" r:id="rId7"/>
    <p:sldLayoutId id="2147483816" r:id="rId8"/>
    <p:sldLayoutId id="2147483815" r:id="rId9"/>
    <p:sldLayoutId id="2147483814" r:id="rId10"/>
    <p:sldLayoutId id="2147483813" r:id="rId11"/>
    <p:sldLayoutId id="2147483812" r:id="rId12"/>
  </p:sldLayoutIdLst>
  <p:timing>
    <p:tnLst>
      <p:par>
        <p:cTn id="1" dur="indefinite" restart="never" nodeType="tmRoot"/>
      </p:par>
    </p:tnLst>
  </p:timing>
  <p:hf hdr="0" ftr="0" dt="0"/>
  <p:txStyles>
    <p:titleStyle>
      <a:lvl1pPr algn="l" rtl="1" eaLnBrk="0" fontAlgn="base" hangingPunct="0">
        <a:spcBef>
          <a:spcPct val="0"/>
        </a:spcBef>
        <a:spcAft>
          <a:spcPct val="0"/>
        </a:spcAft>
        <a:defRPr sz="4200">
          <a:solidFill>
            <a:schemeClr val="tx2"/>
          </a:solidFill>
          <a:latin typeface="+mj-lt"/>
          <a:ea typeface="+mj-ea"/>
          <a:cs typeface="+mj-cs"/>
        </a:defRPr>
      </a:lvl1pPr>
      <a:lvl2pPr algn="l" rtl="1" eaLnBrk="0" fontAlgn="base" hangingPunct="0">
        <a:spcBef>
          <a:spcPct val="0"/>
        </a:spcBef>
        <a:spcAft>
          <a:spcPct val="0"/>
        </a:spcAft>
        <a:defRPr sz="4200">
          <a:solidFill>
            <a:schemeClr val="tx2"/>
          </a:solidFill>
          <a:latin typeface="Times New Roman" pitchFamily="18" charset="0"/>
          <a:cs typeface="Arial" charset="0"/>
        </a:defRPr>
      </a:lvl2pPr>
      <a:lvl3pPr algn="l" rtl="1" eaLnBrk="0" fontAlgn="base" hangingPunct="0">
        <a:spcBef>
          <a:spcPct val="0"/>
        </a:spcBef>
        <a:spcAft>
          <a:spcPct val="0"/>
        </a:spcAft>
        <a:defRPr sz="4200">
          <a:solidFill>
            <a:schemeClr val="tx2"/>
          </a:solidFill>
          <a:latin typeface="Times New Roman" pitchFamily="18" charset="0"/>
          <a:cs typeface="Arial" charset="0"/>
        </a:defRPr>
      </a:lvl3pPr>
      <a:lvl4pPr algn="l" rtl="1" eaLnBrk="0" fontAlgn="base" hangingPunct="0">
        <a:spcBef>
          <a:spcPct val="0"/>
        </a:spcBef>
        <a:spcAft>
          <a:spcPct val="0"/>
        </a:spcAft>
        <a:defRPr sz="4200">
          <a:solidFill>
            <a:schemeClr val="tx2"/>
          </a:solidFill>
          <a:latin typeface="Times New Roman" pitchFamily="18" charset="0"/>
          <a:cs typeface="Arial" charset="0"/>
        </a:defRPr>
      </a:lvl4pPr>
      <a:lvl5pPr algn="l" rtl="1" eaLnBrk="0" fontAlgn="base" hangingPunct="0">
        <a:spcBef>
          <a:spcPct val="0"/>
        </a:spcBef>
        <a:spcAft>
          <a:spcPct val="0"/>
        </a:spcAft>
        <a:defRPr sz="4200">
          <a:solidFill>
            <a:schemeClr val="tx2"/>
          </a:solidFill>
          <a:latin typeface="Times New Roman" pitchFamily="18" charset="0"/>
          <a:cs typeface="Arial" charset="0"/>
        </a:defRPr>
      </a:lvl5pPr>
      <a:lvl6pPr marL="457200" algn="l" rtl="1" fontAlgn="base">
        <a:spcBef>
          <a:spcPct val="0"/>
        </a:spcBef>
        <a:spcAft>
          <a:spcPct val="0"/>
        </a:spcAft>
        <a:defRPr sz="4200">
          <a:solidFill>
            <a:schemeClr val="tx2"/>
          </a:solidFill>
          <a:latin typeface="Times New Roman" pitchFamily="18" charset="0"/>
          <a:cs typeface="Arial" charset="0"/>
        </a:defRPr>
      </a:lvl6pPr>
      <a:lvl7pPr marL="914400" algn="l" rtl="1" fontAlgn="base">
        <a:spcBef>
          <a:spcPct val="0"/>
        </a:spcBef>
        <a:spcAft>
          <a:spcPct val="0"/>
        </a:spcAft>
        <a:defRPr sz="4200">
          <a:solidFill>
            <a:schemeClr val="tx2"/>
          </a:solidFill>
          <a:latin typeface="Times New Roman" pitchFamily="18" charset="0"/>
          <a:cs typeface="Arial" charset="0"/>
        </a:defRPr>
      </a:lvl7pPr>
      <a:lvl8pPr marL="1371600" algn="l" rtl="1" fontAlgn="base">
        <a:spcBef>
          <a:spcPct val="0"/>
        </a:spcBef>
        <a:spcAft>
          <a:spcPct val="0"/>
        </a:spcAft>
        <a:defRPr sz="4200">
          <a:solidFill>
            <a:schemeClr val="tx2"/>
          </a:solidFill>
          <a:latin typeface="Times New Roman" pitchFamily="18" charset="0"/>
          <a:cs typeface="Arial" charset="0"/>
        </a:defRPr>
      </a:lvl8pPr>
      <a:lvl9pPr marL="1828800" algn="l" rtl="1"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r" rtl="1"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r" rtl="1"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eclipsetutorial.sourceforge.net/debugger.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vogella.com/tutorials/EclipseDebugging/article.html"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java.sun.com/javase/6/docs/api/java/util/Array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p:txBody>
          <a:bodyPr/>
          <a:lstStyle/>
          <a:p>
            <a:pPr algn="ctr" eaLnBrk="1" hangingPunct="1"/>
            <a:r>
              <a:rPr lang="he-IL" dirty="0" smtClean="0">
                <a:latin typeface="Comic Sans MS" pitchFamily="66" charset="0"/>
              </a:rPr>
              <a:t>תוכנה 1</a:t>
            </a:r>
            <a:endParaRPr lang="en-US" dirty="0" smtClean="0">
              <a:latin typeface="Comic Sans MS" pitchFamily="66" charset="0"/>
            </a:endParaRPr>
          </a:p>
        </p:txBody>
      </p:sp>
      <p:sp>
        <p:nvSpPr>
          <p:cNvPr id="16386" name="Rectangle 3"/>
          <p:cNvSpPr>
            <a:spLocks noGrp="1" noChangeArrowheads="1"/>
          </p:cNvSpPr>
          <p:nvPr>
            <p:ph type="subTitle" idx="1"/>
          </p:nvPr>
        </p:nvSpPr>
        <p:spPr/>
        <p:txBody>
          <a:bodyPr/>
          <a:lstStyle/>
          <a:p>
            <a:pPr eaLnBrk="1" hangingPunct="1"/>
            <a:r>
              <a:rPr lang="he-IL" dirty="0" smtClean="0">
                <a:solidFill>
                  <a:srgbClr val="000099"/>
                </a:solidFill>
              </a:rPr>
              <a:t>תרגול 2: מערכים, לולאות והתמודדות עם שגיאות</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smtClean="0">
                <a:solidFill>
                  <a:srgbClr val="CC0000"/>
                </a:solidFill>
              </a:rPr>
              <a:t>Copying Arrays</a:t>
            </a:r>
            <a:endParaRPr lang="en-US" smtClean="0"/>
          </a:p>
        </p:txBody>
      </p:sp>
      <p:sp>
        <p:nvSpPr>
          <p:cNvPr id="32770" name="Content Placeholder 2"/>
          <p:cNvSpPr>
            <a:spLocks noGrp="1"/>
          </p:cNvSpPr>
          <p:nvPr>
            <p:ph idx="1"/>
          </p:nvPr>
        </p:nvSpPr>
        <p:spPr/>
        <p:txBody>
          <a:bodyPr/>
          <a:lstStyle/>
          <a:p>
            <a:pPr algn="l" rtl="0"/>
            <a:r>
              <a:rPr lang="en-US" b="1" dirty="0" err="1" smtClean="0">
                <a:latin typeface="Courier New" pitchFamily="49" charset="0"/>
                <a:cs typeface="Courier New" pitchFamily="49" charset="0"/>
              </a:rPr>
              <a:t>Arrays.copyOf</a:t>
            </a:r>
            <a:endParaRPr lang="en-US" b="1" dirty="0" smtClean="0">
              <a:latin typeface="Courier New" pitchFamily="49" charset="0"/>
              <a:cs typeface="Courier New" pitchFamily="49" charset="0"/>
            </a:endParaRPr>
          </a:p>
          <a:p>
            <a:pPr lvl="1" algn="l" rtl="0"/>
            <a:r>
              <a:rPr lang="en-US" sz="2400" dirty="0" smtClean="0">
                <a:cs typeface="Courier New" pitchFamily="49" charset="0"/>
              </a:rPr>
              <a:t>1</a:t>
            </a:r>
            <a:r>
              <a:rPr lang="en-US" sz="2400" baseline="30000" dirty="0" smtClean="0">
                <a:cs typeface="Courier New" pitchFamily="49" charset="0"/>
              </a:rPr>
              <a:t>st</a:t>
            </a:r>
            <a:r>
              <a:rPr lang="en-US" sz="2400" dirty="0" smtClean="0">
                <a:cs typeface="Courier New" pitchFamily="49" charset="0"/>
              </a:rPr>
              <a:t> argument: the original array </a:t>
            </a:r>
          </a:p>
          <a:p>
            <a:pPr lvl="1" algn="l" rtl="0"/>
            <a:r>
              <a:rPr lang="en-US" sz="2400" dirty="0" smtClean="0"/>
              <a:t>2</a:t>
            </a:r>
            <a:r>
              <a:rPr lang="en-US" sz="2400" baseline="30000" dirty="0" smtClean="0"/>
              <a:t>nd</a:t>
            </a:r>
            <a:r>
              <a:rPr lang="en-US" sz="2400" dirty="0" smtClean="0"/>
              <a:t>  argument: the length of the copy</a:t>
            </a:r>
          </a:p>
          <a:p>
            <a:pPr lvl="1" algn="l" rtl="0"/>
            <a:endParaRPr lang="en-US" dirty="0" smtClean="0">
              <a:cs typeface="Courier New" pitchFamily="49" charset="0"/>
            </a:endParaRPr>
          </a:p>
          <a:p>
            <a:pPr algn="l" rtl="0"/>
            <a:endParaRPr lang="en-US" dirty="0" smtClean="0">
              <a:cs typeface="Courier New" pitchFamily="49" charset="0"/>
            </a:endParaRPr>
          </a:p>
          <a:p>
            <a:pPr algn="l" rtl="0"/>
            <a:r>
              <a:rPr lang="en-US" b="1" dirty="0" err="1" smtClean="0">
                <a:latin typeface="Courier New" pitchFamily="49" charset="0"/>
                <a:cs typeface="Courier New" pitchFamily="49" charset="0"/>
              </a:rPr>
              <a:t>Arrays.copyOfRange</a:t>
            </a:r>
            <a:endParaRPr lang="en-US" b="1" dirty="0" smtClean="0">
              <a:latin typeface="Courier New" pitchFamily="49" charset="0"/>
              <a:cs typeface="Courier New" pitchFamily="49" charset="0"/>
            </a:endParaRPr>
          </a:p>
          <a:p>
            <a:pPr lvl="1" algn="l" rtl="0"/>
            <a:r>
              <a:rPr lang="en-US" sz="2400" dirty="0">
                <a:cs typeface="Courier New" pitchFamily="49" charset="0"/>
              </a:rPr>
              <a:t>1</a:t>
            </a:r>
            <a:r>
              <a:rPr lang="en-US" sz="2400" baseline="30000" dirty="0">
                <a:cs typeface="Courier New" pitchFamily="49" charset="0"/>
              </a:rPr>
              <a:t>st</a:t>
            </a:r>
            <a:r>
              <a:rPr lang="en-US" sz="2400" dirty="0">
                <a:cs typeface="Courier New" pitchFamily="49" charset="0"/>
              </a:rPr>
              <a:t> argument: the </a:t>
            </a:r>
            <a:r>
              <a:rPr lang="en-US" sz="2400" dirty="0" smtClean="0">
                <a:cs typeface="Courier New" pitchFamily="49" charset="0"/>
              </a:rPr>
              <a:t>original array </a:t>
            </a:r>
          </a:p>
          <a:p>
            <a:pPr lvl="1" algn="l" rtl="0"/>
            <a:r>
              <a:rPr lang="en-US" sz="2400" dirty="0"/>
              <a:t>2</a:t>
            </a:r>
            <a:r>
              <a:rPr lang="en-US" sz="2400" baseline="30000" dirty="0"/>
              <a:t>nd </a:t>
            </a:r>
            <a:r>
              <a:rPr lang="en-US" sz="2400" dirty="0" smtClean="0"/>
              <a:t>initial index of the range to be copied, inclusive</a:t>
            </a:r>
          </a:p>
          <a:p>
            <a:pPr lvl="1" algn="l" rtl="0"/>
            <a:r>
              <a:rPr lang="en-US" sz="2400" dirty="0" smtClean="0"/>
              <a:t>3</a:t>
            </a:r>
            <a:r>
              <a:rPr lang="en-US" sz="2400" baseline="30000" dirty="0" smtClean="0"/>
              <a:t>rd</a:t>
            </a:r>
            <a:r>
              <a:rPr lang="en-US" sz="2400" dirty="0" smtClean="0"/>
              <a:t> </a:t>
            </a:r>
            <a:r>
              <a:rPr lang="en-US" sz="2400" dirty="0" err="1" smtClean="0"/>
              <a:t>argumrnt</a:t>
            </a:r>
            <a:r>
              <a:rPr lang="en-US" sz="2400" dirty="0" smtClean="0"/>
              <a:t>: final index of the range to be copied, exclusive</a:t>
            </a:r>
            <a:endParaRPr lang="en-US" sz="2400" b="1" dirty="0" smtClean="0">
              <a:latin typeface="Courier New" pitchFamily="49" charset="0"/>
              <a:cs typeface="Courier New" pitchFamily="49" charset="0"/>
            </a:endParaRPr>
          </a:p>
          <a:p>
            <a:pPr algn="l" rtl="0"/>
            <a:endParaRPr lang="en-US" dirty="0" smtClean="0">
              <a:cs typeface="Courier New" pitchFamily="49" charset="0"/>
            </a:endParaRPr>
          </a:p>
        </p:txBody>
      </p:sp>
      <p:sp>
        <p:nvSpPr>
          <p:cNvPr id="32771" name="Slide Number Placeholder 3"/>
          <p:cNvSpPr>
            <a:spLocks noGrp="1"/>
          </p:cNvSpPr>
          <p:nvPr>
            <p:ph type="sldNum" sz="quarter" idx="12"/>
          </p:nvPr>
        </p:nvSpPr>
        <p:spPr>
          <a:noFill/>
        </p:spPr>
        <p:txBody>
          <a:bodyPr/>
          <a:lstStyle/>
          <a:p>
            <a:fld id="{22A23FC3-E275-492C-99AC-E5A09DF96DCE}" type="slidenum">
              <a:rPr lang="he-IL" smtClean="0"/>
              <a:pPr/>
              <a:t>10</a:t>
            </a:fld>
            <a:endParaRPr lang="en-US" smtClean="0"/>
          </a:p>
        </p:txBody>
      </p:sp>
      <p:sp>
        <p:nvSpPr>
          <p:cNvPr id="5" name="TextBox 4"/>
          <p:cNvSpPr txBox="1"/>
          <p:nvPr/>
        </p:nvSpPr>
        <p:spPr>
          <a:xfrm>
            <a:off x="1176338" y="3136900"/>
            <a:ext cx="7229475"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arr1 = {1, 2, 3};</a:t>
            </a:r>
          </a:p>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arr2 = </a:t>
            </a:r>
            <a:r>
              <a:rPr lang="en-US" sz="2000" dirty="0" err="1">
                <a:latin typeface="Courier New" pitchFamily="49" charset="0"/>
                <a:cs typeface="Courier New" pitchFamily="49" charset="0"/>
              </a:rPr>
              <a:t>Arrays.</a:t>
            </a:r>
            <a:r>
              <a:rPr lang="en-US" sz="2000" i="1" dirty="0" err="1">
                <a:latin typeface="Courier New" pitchFamily="49" charset="0"/>
                <a:cs typeface="Courier New" pitchFamily="49" charset="0"/>
              </a:rPr>
              <a:t>copyOf</a:t>
            </a:r>
            <a:r>
              <a:rPr lang="en-US" sz="2000" i="1" dirty="0">
                <a:latin typeface="Courier New" pitchFamily="49" charset="0"/>
                <a:cs typeface="Courier New" pitchFamily="49" charset="0"/>
              </a:rPr>
              <a:t>(arr1, arr1.length);</a:t>
            </a:r>
            <a:endParaRPr lang="en-US" sz="20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n-US" dirty="0" smtClean="0"/>
              <a:t>Question</a:t>
            </a:r>
            <a:endParaRPr lang="he-IL" dirty="0" smtClean="0"/>
          </a:p>
        </p:txBody>
      </p:sp>
      <p:sp>
        <p:nvSpPr>
          <p:cNvPr id="3" name="Content Placeholder 2"/>
          <p:cNvSpPr>
            <a:spLocks noGrp="1"/>
          </p:cNvSpPr>
          <p:nvPr>
            <p:ph idx="1"/>
          </p:nvPr>
        </p:nvSpPr>
        <p:spPr>
          <a:xfrm>
            <a:off x="884238" y="1639888"/>
            <a:ext cx="7772400" cy="4530725"/>
          </a:xfrm>
        </p:spPr>
        <p:txBody>
          <a:bodyPr/>
          <a:lstStyle/>
          <a:p>
            <a:pPr algn="l" rtl="0"/>
            <a:r>
              <a:rPr lang="en-US" sz="3200" dirty="0" smtClean="0"/>
              <a:t>What is the output of the following code:</a:t>
            </a:r>
          </a:p>
          <a:p>
            <a:pPr algn="l" rtl="0">
              <a:buFont typeface="Wingdings" pitchFamily="2" charset="2"/>
              <a:buNone/>
            </a:pPr>
            <a:r>
              <a:rPr lang="en-US" sz="2000" b="1" dirty="0" smtClean="0">
                <a:latin typeface="Courier New" pitchFamily="49" charset="0"/>
                <a:cs typeface="Courier New" pitchFamily="49" charset="0"/>
              </a:rPr>
              <a:t>	</a:t>
            </a:r>
            <a:br>
              <a:rPr lang="en-US" sz="2000" b="1" dirty="0" smtClean="0">
                <a:latin typeface="Courier New" pitchFamily="49" charset="0"/>
                <a:cs typeface="Courier New" pitchFamily="49" charset="0"/>
              </a:rPr>
            </a:b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odds = {1, 3, 5, 7, 9, 11, 13, 15}; </a:t>
            </a:r>
          </a:p>
          <a:p>
            <a:pPr algn="l" rtl="0">
              <a:buFont typeface="Wingdings" pitchFamily="2" charset="2"/>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newOdds</a:t>
            </a:r>
            <a:r>
              <a:rPr lang="en-US" sz="2000" b="1" dirty="0" smtClean="0">
                <a:latin typeface="Courier New" pitchFamily="49" charset="0"/>
                <a:cs typeface="Courier New" pitchFamily="49" charset="0"/>
              </a:rPr>
              <a:t>[] = </a:t>
            </a:r>
          </a:p>
          <a:p>
            <a:pPr algn="l" rtl="0">
              <a:buFont typeface="Wingdings" pitchFamily="2" charset="2"/>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Arrays.</a:t>
            </a:r>
            <a:r>
              <a:rPr lang="en-US" sz="2000" b="1" i="1" dirty="0" err="1" smtClean="0">
                <a:latin typeface="Courier New" pitchFamily="49" charset="0"/>
                <a:cs typeface="Courier New" pitchFamily="49" charset="0"/>
              </a:rPr>
              <a:t>copyOfRange</a:t>
            </a:r>
            <a:r>
              <a:rPr lang="en-US" sz="2000" b="1" i="1" dirty="0" smtClean="0">
                <a:latin typeface="Courier New" pitchFamily="49" charset="0"/>
                <a:cs typeface="Courier New" pitchFamily="49" charset="0"/>
              </a:rPr>
              <a:t>(odds, 1, </a:t>
            </a:r>
            <a:r>
              <a:rPr lang="en-US" sz="2000" b="1" i="1" dirty="0" err="1" smtClean="0">
                <a:latin typeface="Courier New" pitchFamily="49" charset="0"/>
                <a:cs typeface="Courier New" pitchFamily="49" charset="0"/>
              </a:rPr>
              <a:t>odds.length</a:t>
            </a:r>
            <a:r>
              <a:rPr lang="en-US" sz="2000" b="1" i="1" dirty="0" smtClean="0">
                <a:latin typeface="Courier New" pitchFamily="49" charset="0"/>
                <a:cs typeface="Courier New" pitchFamily="49" charset="0"/>
              </a:rPr>
              <a:t>);</a:t>
            </a:r>
          </a:p>
          <a:p>
            <a:pPr algn="l" rtl="0">
              <a:buFont typeface="Wingdings" pitchFamily="2" charset="2"/>
              <a:buNone/>
            </a:pPr>
            <a:r>
              <a:rPr lang="en-US" sz="2000" b="1" dirty="0" smtClean="0">
                <a:latin typeface="Courier New" pitchFamily="49" charset="0"/>
                <a:cs typeface="Courier New" pitchFamily="49" charset="0"/>
              </a:rPr>
              <a:t>	for (</a:t>
            </a: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odd: </a:t>
            </a:r>
            <a:r>
              <a:rPr lang="en-US" sz="2000" b="1" dirty="0" err="1" smtClean="0">
                <a:latin typeface="Courier New" pitchFamily="49" charset="0"/>
                <a:cs typeface="Courier New" pitchFamily="49" charset="0"/>
              </a:rPr>
              <a:t>newOdds</a:t>
            </a:r>
            <a:r>
              <a:rPr lang="en-US" sz="2000" b="1" dirty="0" smtClean="0">
                <a:latin typeface="Courier New" pitchFamily="49" charset="0"/>
                <a:cs typeface="Courier New" pitchFamily="49" charset="0"/>
              </a:rPr>
              <a:t>) {</a:t>
            </a:r>
          </a:p>
          <a:p>
            <a:pPr algn="l" rtl="0">
              <a:buFont typeface="Wingdings" pitchFamily="2" charset="2"/>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System.</a:t>
            </a:r>
            <a:r>
              <a:rPr lang="en-US" sz="2000" b="1" i="1" dirty="0" err="1" smtClean="0">
                <a:latin typeface="Courier New" pitchFamily="49" charset="0"/>
                <a:cs typeface="Courier New" pitchFamily="49" charset="0"/>
              </a:rPr>
              <a:t>out.print</a:t>
            </a:r>
            <a:r>
              <a:rPr lang="en-US" sz="2000" b="1" i="1" dirty="0" smtClean="0">
                <a:latin typeface="Courier New" pitchFamily="49" charset="0"/>
                <a:cs typeface="Courier New" pitchFamily="49" charset="0"/>
              </a:rPr>
              <a:t>(odd + " ");</a:t>
            </a:r>
          </a:p>
          <a:p>
            <a:pPr algn="l" rtl="0">
              <a:buFont typeface="Wingdings" pitchFamily="2" charset="2"/>
              <a:buNone/>
            </a:pPr>
            <a:r>
              <a:rPr lang="en-US" sz="2000" b="1" dirty="0" smtClean="0">
                <a:latin typeface="Courier New" pitchFamily="49" charset="0"/>
                <a:cs typeface="Courier New" pitchFamily="49" charset="0"/>
              </a:rPr>
              <a:t>	} </a:t>
            </a:r>
          </a:p>
          <a:p>
            <a:pPr algn="l" rtl="0">
              <a:buFont typeface="Wingdings" pitchFamily="2" charset="2"/>
              <a:buNone/>
            </a:pPr>
            <a:endParaRPr lang="en-US" sz="2000" b="1" i="1" dirty="0" smtClean="0">
              <a:latin typeface="Courier New" pitchFamily="49" charset="0"/>
              <a:cs typeface="Courier New" pitchFamily="49" charset="0"/>
            </a:endParaRPr>
          </a:p>
          <a:p>
            <a:pPr algn="l" rtl="0">
              <a:buFont typeface="Wingdings" pitchFamily="2" charset="2"/>
              <a:buNone/>
            </a:pPr>
            <a:r>
              <a:rPr lang="en-US" sz="2400" dirty="0" smtClean="0">
                <a:latin typeface="Lucida Console" pitchFamily="49" charset="0"/>
              </a:rPr>
              <a:t>Output: 3 5 7 9 11 13 15</a:t>
            </a:r>
          </a:p>
          <a:p>
            <a:pPr algn="l" rtl="0">
              <a:buFont typeface="Wingdings" pitchFamily="2" charset="2"/>
              <a:buNone/>
            </a:pPr>
            <a:endParaRPr lang="en-US" sz="2000" dirty="0" smtClean="0">
              <a:latin typeface="Courier New" pitchFamily="49" charset="0"/>
              <a:cs typeface="Courier New" pitchFamily="49" charset="0"/>
            </a:endParaRPr>
          </a:p>
        </p:txBody>
      </p:sp>
      <p:sp>
        <p:nvSpPr>
          <p:cNvPr id="34819" name="Slide Number Placeholder 3"/>
          <p:cNvSpPr>
            <a:spLocks noGrp="1"/>
          </p:cNvSpPr>
          <p:nvPr>
            <p:ph type="sldNum" sz="quarter" idx="12"/>
          </p:nvPr>
        </p:nvSpPr>
        <p:spPr>
          <a:noFill/>
        </p:spPr>
        <p:txBody>
          <a:bodyPr/>
          <a:lstStyle/>
          <a:p>
            <a:fld id="{49A3E96E-5F29-456D-ACDE-6EA1871557EA}" type="slidenum">
              <a:rPr lang="he-IL" smtClean="0"/>
              <a:pPr/>
              <a:t>11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p:spPr>
        <p:txBody>
          <a:bodyPr/>
          <a:lstStyle/>
          <a:p>
            <a:fld id="{99FF35C4-2C43-403A-8ACC-10EFD8CD208B}" type="slidenum">
              <a:rPr lang="he-IL" smtClean="0"/>
              <a:pPr/>
              <a:t>12</a:t>
            </a:fld>
            <a:endParaRPr lang="en-US" smtClean="0"/>
          </a:p>
        </p:txBody>
      </p:sp>
      <p:sp>
        <p:nvSpPr>
          <p:cNvPr id="38914" name="Rectangle 2"/>
          <p:cNvSpPr>
            <a:spLocks noGrp="1" noChangeArrowheads="1"/>
          </p:cNvSpPr>
          <p:nvPr>
            <p:ph type="title"/>
          </p:nvPr>
        </p:nvSpPr>
        <p:spPr/>
        <p:txBody>
          <a:bodyPr/>
          <a:lstStyle/>
          <a:p>
            <a:pPr algn="ctr" eaLnBrk="1" hangingPunct="1"/>
            <a:r>
              <a:rPr lang="en-US" smtClean="0">
                <a:solidFill>
                  <a:srgbClr val="CC0000"/>
                </a:solidFill>
              </a:rPr>
              <a:t>2D Arrays</a:t>
            </a:r>
          </a:p>
        </p:txBody>
      </p:sp>
      <p:sp>
        <p:nvSpPr>
          <p:cNvPr id="38915" name="Rectangle 3"/>
          <p:cNvSpPr>
            <a:spLocks noGrp="1" noChangeArrowheads="1"/>
          </p:cNvSpPr>
          <p:nvPr>
            <p:ph type="body" idx="1"/>
          </p:nvPr>
        </p:nvSpPr>
        <p:spPr/>
        <p:txBody>
          <a:bodyPr/>
          <a:lstStyle/>
          <a:p>
            <a:pPr algn="l" rtl="0" eaLnBrk="1" hangingPunct="1"/>
            <a:r>
              <a:rPr lang="en-US" dirty="0" smtClean="0"/>
              <a:t>There are no 2D arrays in Java but …</a:t>
            </a:r>
          </a:p>
          <a:p>
            <a:pPr algn="l" rtl="0" eaLnBrk="1" hangingPunct="1"/>
            <a:r>
              <a:rPr lang="en-US" dirty="0" smtClean="0"/>
              <a:t>you can build array of arrays:</a:t>
            </a:r>
          </a:p>
          <a:p>
            <a:pPr algn="l" rtl="0" eaLnBrk="1" hangingPunct="1">
              <a:buFont typeface="Wingdings" pitchFamily="2" charset="2"/>
              <a:buNone/>
            </a:pPr>
            <a:r>
              <a:rPr lang="en-US" dirty="0" smtClean="0">
                <a:latin typeface="Courier New" pitchFamily="49" charset="0"/>
                <a:cs typeface="Courier New" pitchFamily="49" charset="0"/>
              </a:rPr>
              <a:t>	</a:t>
            </a:r>
            <a:r>
              <a:rPr lang="en-US" b="1" dirty="0" smtClean="0">
                <a:solidFill>
                  <a:srgbClr val="7F0055"/>
                </a:solidFill>
                <a:latin typeface="Courier"/>
                <a:cs typeface="Courier New" pitchFamily="49" charset="0"/>
              </a:rPr>
              <a:t>char</a:t>
            </a:r>
            <a:r>
              <a:rPr lang="en-US" dirty="0" smtClean="0">
                <a:latin typeface="Courier"/>
                <a:cs typeface="Courier New" pitchFamily="49" charset="0"/>
              </a:rPr>
              <a:t>[][] board = </a:t>
            </a:r>
            <a:r>
              <a:rPr lang="en-US" b="1" dirty="0" smtClean="0">
                <a:solidFill>
                  <a:srgbClr val="7F0055"/>
                </a:solidFill>
                <a:latin typeface="Courier"/>
                <a:cs typeface="Courier New" pitchFamily="49" charset="0"/>
              </a:rPr>
              <a:t>new</a:t>
            </a:r>
            <a:r>
              <a:rPr lang="en-US" dirty="0" smtClean="0">
                <a:latin typeface="Courier"/>
                <a:cs typeface="Courier New" pitchFamily="49" charset="0"/>
              </a:rPr>
              <a:t> </a:t>
            </a:r>
            <a:r>
              <a:rPr lang="en-US" b="1" dirty="0" smtClean="0">
                <a:solidFill>
                  <a:srgbClr val="7F0055"/>
                </a:solidFill>
                <a:latin typeface="Courier"/>
                <a:cs typeface="Courier New" pitchFamily="49" charset="0"/>
              </a:rPr>
              <a:t>char</a:t>
            </a:r>
            <a:r>
              <a:rPr lang="en-US" dirty="0" smtClean="0">
                <a:latin typeface="Courier"/>
                <a:cs typeface="Courier New" pitchFamily="49" charset="0"/>
              </a:rPr>
              <a:t>[3][];</a:t>
            </a:r>
          </a:p>
          <a:p>
            <a:pPr algn="l" rtl="0" eaLnBrk="1" hangingPunct="1">
              <a:buFont typeface="Wingdings" pitchFamily="2" charset="2"/>
              <a:buNone/>
            </a:pPr>
            <a:r>
              <a:rPr lang="en-US" dirty="0" smtClean="0">
                <a:latin typeface="Courier"/>
                <a:cs typeface="Courier New" pitchFamily="49" charset="0"/>
              </a:rPr>
              <a:t>	</a:t>
            </a:r>
            <a:r>
              <a:rPr lang="en-US" b="1" dirty="0" smtClean="0">
                <a:solidFill>
                  <a:srgbClr val="7F0055"/>
                </a:solidFill>
                <a:latin typeface="Courier"/>
                <a:cs typeface="Courier New" pitchFamily="49" charset="0"/>
              </a:rPr>
              <a:t>for</a:t>
            </a:r>
            <a:r>
              <a:rPr lang="en-US" dirty="0" smtClean="0">
                <a:latin typeface="Courier"/>
                <a:cs typeface="Courier New" pitchFamily="49" charset="0"/>
              </a:rPr>
              <a:t> (</a:t>
            </a:r>
            <a:r>
              <a:rPr lang="en-US" b="1" dirty="0" err="1" smtClean="0">
                <a:solidFill>
                  <a:srgbClr val="7F0055"/>
                </a:solidFill>
                <a:latin typeface="Courier"/>
                <a:cs typeface="Courier New" pitchFamily="49" charset="0"/>
              </a:rPr>
              <a:t>int</a:t>
            </a:r>
            <a:r>
              <a:rPr lang="en-US" dirty="0" smtClean="0">
                <a:latin typeface="Courier"/>
                <a:cs typeface="Courier New" pitchFamily="49" charset="0"/>
              </a:rPr>
              <a:t> </a:t>
            </a:r>
            <a:r>
              <a:rPr lang="en-US" dirty="0" err="1" smtClean="0">
                <a:latin typeface="Courier"/>
                <a:cs typeface="Courier New" pitchFamily="49" charset="0"/>
              </a:rPr>
              <a:t>i</a:t>
            </a:r>
            <a:r>
              <a:rPr lang="en-US" dirty="0" smtClean="0">
                <a:latin typeface="Courier"/>
                <a:cs typeface="Courier New" pitchFamily="49" charset="0"/>
              </a:rPr>
              <a:t> = 0; </a:t>
            </a:r>
            <a:r>
              <a:rPr lang="en-US" dirty="0" err="1" smtClean="0">
                <a:latin typeface="Courier"/>
                <a:cs typeface="Courier New" pitchFamily="49" charset="0"/>
              </a:rPr>
              <a:t>i</a:t>
            </a:r>
            <a:r>
              <a:rPr lang="en-US" dirty="0" smtClean="0">
                <a:latin typeface="Courier"/>
                <a:cs typeface="Courier New" pitchFamily="49" charset="0"/>
              </a:rPr>
              <a:t> &lt; 3; </a:t>
            </a:r>
            <a:r>
              <a:rPr lang="en-US" dirty="0" err="1" smtClean="0">
                <a:latin typeface="Courier"/>
                <a:cs typeface="Courier New" pitchFamily="49" charset="0"/>
              </a:rPr>
              <a:t>i</a:t>
            </a:r>
            <a:r>
              <a:rPr lang="en-US" dirty="0" smtClean="0">
                <a:latin typeface="Courier"/>
                <a:cs typeface="Courier New" pitchFamily="49" charset="0"/>
              </a:rPr>
              <a:t>++)</a:t>
            </a:r>
          </a:p>
          <a:p>
            <a:pPr algn="l" rtl="0" eaLnBrk="1" hangingPunct="1">
              <a:buFont typeface="Wingdings" pitchFamily="2" charset="2"/>
              <a:buNone/>
            </a:pPr>
            <a:r>
              <a:rPr lang="en-US" dirty="0" smtClean="0">
                <a:latin typeface="Courier"/>
                <a:cs typeface="Courier New" pitchFamily="49" charset="0"/>
              </a:rPr>
              <a:t>		board[</a:t>
            </a:r>
            <a:r>
              <a:rPr lang="en-US" dirty="0" err="1" smtClean="0">
                <a:latin typeface="Courier"/>
                <a:cs typeface="Courier New" pitchFamily="49" charset="0"/>
              </a:rPr>
              <a:t>i</a:t>
            </a:r>
            <a:r>
              <a:rPr lang="en-US" dirty="0" smtClean="0">
                <a:latin typeface="Courier"/>
                <a:cs typeface="Courier New" pitchFamily="49" charset="0"/>
              </a:rPr>
              <a:t>] = </a:t>
            </a:r>
            <a:r>
              <a:rPr lang="en-US" b="1" dirty="0" smtClean="0">
                <a:solidFill>
                  <a:srgbClr val="7F0055"/>
                </a:solidFill>
                <a:latin typeface="Courier"/>
                <a:cs typeface="Courier New" pitchFamily="49" charset="0"/>
              </a:rPr>
              <a:t>new char</a:t>
            </a:r>
            <a:r>
              <a:rPr lang="en-US" dirty="0" smtClean="0">
                <a:latin typeface="Courier"/>
                <a:cs typeface="Courier New" pitchFamily="49" charset="0"/>
              </a:rPr>
              <a:t>[3];</a:t>
            </a:r>
          </a:p>
        </p:txBody>
      </p:sp>
      <p:grpSp>
        <p:nvGrpSpPr>
          <p:cNvPr id="2" name="Group 7"/>
          <p:cNvGrpSpPr>
            <a:grpSpLocks/>
          </p:cNvGrpSpPr>
          <p:nvPr/>
        </p:nvGrpSpPr>
        <p:grpSpPr bwMode="auto">
          <a:xfrm>
            <a:off x="2087563" y="4279900"/>
            <a:ext cx="395287" cy="1655763"/>
            <a:chOff x="1837" y="2704"/>
            <a:chExt cx="249" cy="703"/>
          </a:xfrm>
        </p:grpSpPr>
        <p:sp>
          <p:nvSpPr>
            <p:cNvPr id="38935" name="Rectangle 4"/>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6" name="Line 5"/>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7" name="Line 6"/>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3" name="Group 8"/>
          <p:cNvGrpSpPr>
            <a:grpSpLocks/>
          </p:cNvGrpSpPr>
          <p:nvPr/>
        </p:nvGrpSpPr>
        <p:grpSpPr bwMode="auto">
          <a:xfrm rot="5400000">
            <a:off x="3563938" y="4027487"/>
            <a:ext cx="395288" cy="1116013"/>
            <a:chOff x="1837" y="2704"/>
            <a:chExt cx="249" cy="703"/>
          </a:xfrm>
        </p:grpSpPr>
        <p:sp>
          <p:nvSpPr>
            <p:cNvPr id="38932" name="Rectangle 9"/>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3" name="Line 10"/>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4" name="Line 11"/>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4" name="Group 12"/>
          <p:cNvGrpSpPr>
            <a:grpSpLocks/>
          </p:cNvGrpSpPr>
          <p:nvPr/>
        </p:nvGrpSpPr>
        <p:grpSpPr bwMode="auto">
          <a:xfrm rot="5400000">
            <a:off x="3563938" y="4567237"/>
            <a:ext cx="395288" cy="1116013"/>
            <a:chOff x="1837" y="2704"/>
            <a:chExt cx="249" cy="703"/>
          </a:xfrm>
        </p:grpSpPr>
        <p:sp>
          <p:nvSpPr>
            <p:cNvPr id="38929" name="Rectangle 13"/>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0" name="Line 14"/>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1" name="Line 15"/>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5" name="Group 16"/>
          <p:cNvGrpSpPr>
            <a:grpSpLocks/>
          </p:cNvGrpSpPr>
          <p:nvPr/>
        </p:nvGrpSpPr>
        <p:grpSpPr bwMode="auto">
          <a:xfrm rot="5400000">
            <a:off x="3563938" y="5180012"/>
            <a:ext cx="395288" cy="1116013"/>
            <a:chOff x="1837" y="2704"/>
            <a:chExt cx="249" cy="703"/>
          </a:xfrm>
        </p:grpSpPr>
        <p:sp>
          <p:nvSpPr>
            <p:cNvPr id="38926" name="Rectangle 17"/>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27" name="Line 18"/>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28" name="Line 19"/>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sp>
        <p:nvSpPr>
          <p:cNvPr id="460822" name="Line 22"/>
          <p:cNvSpPr>
            <a:spLocks noChangeShapeType="1"/>
          </p:cNvSpPr>
          <p:nvPr/>
        </p:nvSpPr>
        <p:spPr bwMode="auto">
          <a:xfrm>
            <a:off x="2303463" y="5719763"/>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23" name="Text Box 23" descr="‎30%‎"/>
          <p:cNvSpPr txBox="1">
            <a:spLocks noChangeArrowheads="1"/>
          </p:cNvSpPr>
          <p:nvPr/>
        </p:nvSpPr>
        <p:spPr bwMode="auto">
          <a:xfrm>
            <a:off x="1908175" y="6375400"/>
            <a:ext cx="700088" cy="366713"/>
          </a:xfrm>
          <a:prstGeom prst="rect">
            <a:avLst/>
          </a:prstGeom>
          <a:noFill/>
          <a:ln w="9525" algn="ctr">
            <a:noFill/>
            <a:miter lim="800000"/>
            <a:headEnd/>
            <a:tailEnd/>
          </a:ln>
        </p:spPr>
        <p:txBody>
          <a:bodyPr wrap="none">
            <a:spAutoFit/>
          </a:bodyPr>
          <a:lstStyle/>
          <a:p>
            <a:pPr algn="ctr"/>
            <a:r>
              <a:rPr lang="en-US" b="0" dirty="0">
                <a:latin typeface="Garamond" pitchFamily="18" charset="0"/>
              </a:rPr>
              <a:t>board</a:t>
            </a:r>
          </a:p>
        </p:txBody>
      </p:sp>
      <p:sp>
        <p:nvSpPr>
          <p:cNvPr id="460830" name="Line 30"/>
          <p:cNvSpPr>
            <a:spLocks noChangeShapeType="1"/>
          </p:cNvSpPr>
          <p:nvPr/>
        </p:nvSpPr>
        <p:spPr bwMode="auto">
          <a:xfrm>
            <a:off x="2305050" y="4567238"/>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460831" name="Line 31"/>
          <p:cNvSpPr>
            <a:spLocks noChangeShapeType="1"/>
          </p:cNvSpPr>
          <p:nvPr/>
        </p:nvSpPr>
        <p:spPr bwMode="auto">
          <a:xfrm>
            <a:off x="2303463" y="5143500"/>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33" name="AutoShape 33" descr="‎30%‎"/>
          <p:cNvSpPr>
            <a:spLocks/>
          </p:cNvSpPr>
          <p:nvPr/>
        </p:nvSpPr>
        <p:spPr bwMode="auto">
          <a:xfrm>
            <a:off x="5184775" y="4508500"/>
            <a:ext cx="3362325" cy="755650"/>
          </a:xfrm>
          <a:prstGeom prst="accentBorderCallout3">
            <a:avLst>
              <a:gd name="adj1" fmla="val 15125"/>
              <a:gd name="adj2" fmla="val 102269"/>
              <a:gd name="adj3" fmla="val 15125"/>
              <a:gd name="adj4" fmla="val 103681"/>
              <a:gd name="adj5" fmla="val -103991"/>
              <a:gd name="adj6" fmla="val 103681"/>
              <a:gd name="adj7" fmla="val -175843"/>
              <a:gd name="adj8" fmla="val 71481"/>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Or equivalently:</a:t>
            </a:r>
          </a:p>
          <a:p>
            <a:pPr algn="l" rtl="0"/>
            <a:r>
              <a:rPr lang="en-US">
                <a:solidFill>
                  <a:srgbClr val="7F0055"/>
                </a:solidFill>
                <a:latin typeface="Garamond" pitchFamily="18" charset="0"/>
              </a:rPr>
              <a:t>char</a:t>
            </a:r>
            <a:r>
              <a:rPr lang="en-US" b="0">
                <a:latin typeface="Garamond" pitchFamily="18" charset="0"/>
              </a:rPr>
              <a:t>[][] board = </a:t>
            </a:r>
            <a:r>
              <a:rPr lang="en-US">
                <a:solidFill>
                  <a:srgbClr val="7F0055"/>
                </a:solidFill>
                <a:latin typeface="Garamond" pitchFamily="18" charset="0"/>
              </a:rPr>
              <a:t>new</a:t>
            </a:r>
            <a:r>
              <a:rPr lang="en-US" b="0">
                <a:latin typeface="Garamond" pitchFamily="18" charset="0"/>
              </a:rPr>
              <a:t> </a:t>
            </a:r>
            <a:r>
              <a:rPr lang="en-US">
                <a:solidFill>
                  <a:srgbClr val="7F0055"/>
                </a:solidFill>
                <a:latin typeface="Garamond" pitchFamily="18" charset="0"/>
              </a:rPr>
              <a:t>char</a:t>
            </a:r>
            <a:r>
              <a:rPr lang="en-US" b="0">
                <a:latin typeface="Garamond" pitchFamily="18" charset="0"/>
              </a:rPr>
              <a:t>[3][3];</a:t>
            </a:r>
          </a:p>
        </p:txBody>
      </p:sp>
      <p:sp>
        <p:nvSpPr>
          <p:cNvPr id="460834" name="Line 34"/>
          <p:cNvSpPr>
            <a:spLocks noChangeShapeType="1"/>
          </p:cNvSpPr>
          <p:nvPr/>
        </p:nvSpPr>
        <p:spPr bwMode="auto">
          <a:xfrm flipH="1" flipV="1">
            <a:off x="2268538" y="5984875"/>
            <a:ext cx="0" cy="431800"/>
          </a:xfrm>
          <a:prstGeom prst="line">
            <a:avLst/>
          </a:prstGeom>
          <a:noFill/>
          <a:ln w="9525">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0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2" grpId="0" animBg="1"/>
      <p:bldP spid="460823" grpId="0"/>
      <p:bldP spid="460830" grpId="0" animBg="1"/>
      <p:bldP spid="460831" grpId="0" animBg="1"/>
      <p:bldP spid="460833" grpId="0" animBg="1"/>
      <p:bldP spid="4608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p:spPr>
        <p:txBody>
          <a:bodyPr/>
          <a:lstStyle/>
          <a:p>
            <a:fld id="{DF2641D1-8E5D-4869-AAA0-B5FE1D12DC52}" type="slidenum">
              <a:rPr lang="he-IL" smtClean="0"/>
              <a:pPr/>
              <a:t>13</a:t>
            </a:fld>
            <a:endParaRPr lang="en-US" smtClean="0"/>
          </a:p>
        </p:txBody>
      </p:sp>
      <p:sp>
        <p:nvSpPr>
          <p:cNvPr id="40962" name="Rectangle 2"/>
          <p:cNvSpPr>
            <a:spLocks noGrp="1" noChangeArrowheads="1"/>
          </p:cNvSpPr>
          <p:nvPr>
            <p:ph type="title"/>
          </p:nvPr>
        </p:nvSpPr>
        <p:spPr/>
        <p:txBody>
          <a:bodyPr/>
          <a:lstStyle/>
          <a:p>
            <a:pPr algn="ctr" eaLnBrk="1" hangingPunct="1"/>
            <a:r>
              <a:rPr lang="en-US" smtClean="0">
                <a:solidFill>
                  <a:srgbClr val="CC0000"/>
                </a:solidFill>
              </a:rPr>
              <a:t>2D Arrays</a:t>
            </a:r>
          </a:p>
        </p:txBody>
      </p:sp>
      <p:sp>
        <p:nvSpPr>
          <p:cNvPr id="40963" name="Rectangle 3"/>
          <p:cNvSpPr>
            <a:spLocks noGrp="1" noChangeArrowheads="1"/>
          </p:cNvSpPr>
          <p:nvPr>
            <p:ph type="body" idx="1"/>
          </p:nvPr>
        </p:nvSpPr>
        <p:spPr/>
        <p:txBody>
          <a:bodyPr/>
          <a:lstStyle/>
          <a:p>
            <a:pPr algn="l" rtl="0" eaLnBrk="1" hangingPunct="1"/>
            <a:r>
              <a:rPr lang="en-US" sz="3200" dirty="0" smtClean="0"/>
              <a:t>A more compact table:</a:t>
            </a:r>
          </a:p>
          <a:p>
            <a:pPr algn="l" rtl="0" eaLnBrk="1" hangingPunct="1">
              <a:buFont typeface="Wingdings" pitchFamily="2" charset="2"/>
              <a:buNone/>
            </a:pPr>
            <a:endParaRPr lang="en-US" sz="1000" b="1" dirty="0" smtClean="0"/>
          </a:p>
          <a:p>
            <a:pPr algn="l" rtl="0" eaLnBrk="1" hangingPunct="1">
              <a:buFont typeface="Wingdings" pitchFamily="2" charset="2"/>
              <a:buNone/>
            </a:pPr>
            <a:r>
              <a:rPr lang="en-US" b="1" dirty="0" smtClean="0">
                <a:latin typeface="Courier New" pitchFamily="49" charset="0"/>
                <a:cs typeface="Courier New" pitchFamily="49" charset="0"/>
              </a:rPr>
              <a:t>	</a:t>
            </a:r>
            <a:r>
              <a:rPr lang="en-US" sz="2200" b="1" dirty="0" err="1" smtClean="0">
                <a:latin typeface="Courier New" pitchFamily="49" charset="0"/>
                <a:cs typeface="Courier New" pitchFamily="49" charset="0"/>
              </a:rPr>
              <a:t>int</a:t>
            </a:r>
            <a:r>
              <a:rPr lang="en-US" sz="2200" b="1" dirty="0" smtClean="0">
                <a:latin typeface="Courier New" pitchFamily="49" charset="0"/>
                <a:cs typeface="Courier New" pitchFamily="49" charset="0"/>
              </a:rPr>
              <a:t>[][] table = new </a:t>
            </a:r>
            <a:r>
              <a:rPr lang="en-US" sz="2200" b="1" dirty="0" err="1" smtClean="0">
                <a:latin typeface="Courier New" pitchFamily="49" charset="0"/>
                <a:cs typeface="Courier New" pitchFamily="49" charset="0"/>
              </a:rPr>
              <a:t>int</a:t>
            </a:r>
            <a:r>
              <a:rPr lang="en-US" sz="2200" b="1" dirty="0" smtClean="0">
                <a:latin typeface="Courier New" pitchFamily="49" charset="0"/>
                <a:cs typeface="Courier New" pitchFamily="49" charset="0"/>
              </a:rPr>
              <a:t>[10][];</a:t>
            </a:r>
          </a:p>
          <a:p>
            <a:pPr algn="l" rtl="0" eaLnBrk="1" hangingPunct="1">
              <a:buNone/>
            </a:pPr>
            <a:r>
              <a:rPr lang="en-US" sz="2200" b="1" dirty="0" smtClean="0">
                <a:latin typeface="Courier New" pitchFamily="49" charset="0"/>
                <a:cs typeface="Courier New" pitchFamily="49" charset="0"/>
              </a:rPr>
              <a:t>	for (</a:t>
            </a:r>
            <a:r>
              <a:rPr lang="en-US" sz="2200" b="1" dirty="0" err="1" smtClean="0">
                <a:latin typeface="Courier New" pitchFamily="49" charset="0"/>
                <a:cs typeface="Courier New" pitchFamily="49" charset="0"/>
              </a:rPr>
              <a:t>int</a:t>
            </a:r>
            <a:r>
              <a:rPr lang="en-US" sz="2200" b="1" dirty="0" smtClean="0">
                <a:latin typeface="Courier New" pitchFamily="49" charset="0"/>
                <a:cs typeface="Courier New" pitchFamily="49" charset="0"/>
              </a:rPr>
              <a:t> </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 0; </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&lt; 10; </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a:t>
            </a:r>
          </a:p>
          <a:p>
            <a:pPr algn="l" rtl="0" eaLnBrk="1" hangingPunct="1">
              <a:buNone/>
            </a:pPr>
            <a:r>
              <a:rPr lang="en-US" sz="2200" b="1" dirty="0" smtClean="0">
                <a:latin typeface="Courier New" pitchFamily="49" charset="0"/>
                <a:cs typeface="Courier New" pitchFamily="49" charset="0"/>
              </a:rPr>
              <a:t>		table[</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 new </a:t>
            </a:r>
            <a:r>
              <a:rPr lang="en-US" sz="2200" b="1" dirty="0" err="1" smtClean="0">
                <a:latin typeface="Courier New" pitchFamily="49" charset="0"/>
                <a:cs typeface="Courier New" pitchFamily="49" charset="0"/>
              </a:rPr>
              <a:t>int</a:t>
            </a:r>
            <a:r>
              <a:rPr lang="en-US" sz="2200" b="1" dirty="0" smtClean="0">
                <a:latin typeface="Courier New" pitchFamily="49" charset="0"/>
                <a:cs typeface="Courier New" pitchFamily="49" charset="0"/>
              </a:rPr>
              <a:t>[</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+ 1];</a:t>
            </a:r>
          </a:p>
          <a:p>
            <a:pPr algn="l" rtl="0" eaLnBrk="1" hangingPunct="1">
              <a:buNone/>
            </a:pPr>
            <a:r>
              <a:rPr lang="en-US" sz="2200" b="1" dirty="0" smtClean="0">
                <a:latin typeface="Courier New" pitchFamily="49" charset="0"/>
                <a:cs typeface="Courier New" pitchFamily="49" charset="0"/>
              </a:rPr>
              <a:t>		for (</a:t>
            </a:r>
            <a:r>
              <a:rPr lang="en-US" sz="2200" b="1" dirty="0" err="1" smtClean="0">
                <a:latin typeface="Courier New" pitchFamily="49" charset="0"/>
                <a:cs typeface="Courier New" pitchFamily="49" charset="0"/>
              </a:rPr>
              <a:t>int</a:t>
            </a:r>
            <a:r>
              <a:rPr lang="en-US" sz="2200" b="1" dirty="0" smtClean="0">
                <a:latin typeface="Courier New" pitchFamily="49" charset="0"/>
                <a:cs typeface="Courier New" pitchFamily="49" charset="0"/>
              </a:rPr>
              <a:t> j = 0; j &lt;= </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j++) {</a:t>
            </a:r>
          </a:p>
          <a:p>
            <a:pPr algn="l" rtl="0" eaLnBrk="1" hangingPunct="1">
              <a:buNone/>
            </a:pPr>
            <a:r>
              <a:rPr lang="en-US" sz="2200" b="1" dirty="0" smtClean="0">
                <a:latin typeface="Courier New" pitchFamily="49" charset="0"/>
                <a:cs typeface="Courier New" pitchFamily="49" charset="0"/>
              </a:rPr>
              <a:t>			table[</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][j] = (</a:t>
            </a:r>
            <a:r>
              <a:rPr lang="en-US" sz="2200" b="1" dirty="0" err="1" smtClean="0">
                <a:latin typeface="Courier New" pitchFamily="49" charset="0"/>
                <a:cs typeface="Courier New" pitchFamily="49" charset="0"/>
              </a:rPr>
              <a:t>i</a:t>
            </a:r>
            <a:r>
              <a:rPr lang="en-US" sz="2200" b="1" dirty="0" smtClean="0">
                <a:latin typeface="Courier New" pitchFamily="49" charset="0"/>
                <a:cs typeface="Courier New" pitchFamily="49" charset="0"/>
              </a:rPr>
              <a:t> + 1) * (j + 1);</a:t>
            </a:r>
          </a:p>
          <a:p>
            <a:pPr algn="l" rtl="0" eaLnBrk="1" hangingPunct="1">
              <a:buNone/>
            </a:pPr>
            <a:r>
              <a:rPr lang="en-US" sz="2200" b="1" dirty="0" smtClean="0">
                <a:latin typeface="Courier New" pitchFamily="49" charset="0"/>
                <a:cs typeface="Courier New" pitchFamily="49" charset="0"/>
              </a:rPr>
              <a:t>		}</a:t>
            </a:r>
          </a:p>
          <a:p>
            <a:pPr algn="l" rtl="0" eaLnBrk="1" hangingPunct="1">
              <a:buNone/>
            </a:pPr>
            <a:r>
              <a:rPr lang="en-US" sz="2200" b="1" dirty="0" smtClean="0">
                <a:latin typeface="Courier New" pitchFamily="49" charset="0"/>
                <a:cs typeface="Courier New" pitchFamily="49" charset="0"/>
              </a:rPr>
              <a:t>	}</a:t>
            </a:r>
          </a:p>
        </p:txBody>
      </p:sp>
      <p:grpSp>
        <p:nvGrpSpPr>
          <p:cNvPr id="34" name="Group 33"/>
          <p:cNvGrpSpPr/>
          <p:nvPr/>
        </p:nvGrpSpPr>
        <p:grpSpPr>
          <a:xfrm>
            <a:off x="3255298" y="4905164"/>
            <a:ext cx="3512723" cy="1655763"/>
            <a:chOff x="3255298" y="4905164"/>
            <a:chExt cx="3512723" cy="1655763"/>
          </a:xfrm>
        </p:grpSpPr>
        <p:grpSp>
          <p:nvGrpSpPr>
            <p:cNvPr id="33" name="Group 32"/>
            <p:cNvGrpSpPr/>
            <p:nvPr/>
          </p:nvGrpSpPr>
          <p:grpSpPr>
            <a:xfrm>
              <a:off x="4535996" y="4905164"/>
              <a:ext cx="395287" cy="1655763"/>
              <a:chOff x="4535996" y="4905164"/>
              <a:chExt cx="395287" cy="1655763"/>
            </a:xfrm>
          </p:grpSpPr>
          <p:sp>
            <p:nvSpPr>
              <p:cNvPr id="6" name="Rectangle 4"/>
              <p:cNvSpPr>
                <a:spLocks noChangeArrowheads="1"/>
              </p:cNvSpPr>
              <p:nvPr/>
            </p:nvSpPr>
            <p:spPr bwMode="auto">
              <a:xfrm>
                <a:off x="4535996" y="4905164"/>
                <a:ext cx="395287" cy="165576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7" name="Line 5"/>
              <p:cNvSpPr>
                <a:spLocks noChangeShapeType="1"/>
              </p:cNvSpPr>
              <p:nvPr/>
            </p:nvSpPr>
            <p:spPr bwMode="auto">
              <a:xfrm>
                <a:off x="4535996" y="5457084"/>
                <a:ext cx="395287" cy="0"/>
              </a:xfrm>
              <a:prstGeom prst="line">
                <a:avLst/>
              </a:prstGeom>
              <a:noFill/>
              <a:ln w="9525">
                <a:solidFill>
                  <a:schemeClr val="tx1"/>
                </a:solidFill>
                <a:round/>
                <a:headEnd/>
                <a:tailEnd/>
              </a:ln>
            </p:spPr>
            <p:txBody>
              <a:bodyPr/>
              <a:lstStyle/>
              <a:p>
                <a:endParaRPr lang="he-IL"/>
              </a:p>
            </p:txBody>
          </p:sp>
          <p:sp>
            <p:nvSpPr>
              <p:cNvPr id="8" name="Line 6"/>
              <p:cNvSpPr>
                <a:spLocks noChangeShapeType="1"/>
              </p:cNvSpPr>
              <p:nvPr/>
            </p:nvSpPr>
            <p:spPr bwMode="auto">
              <a:xfrm>
                <a:off x="4535996" y="6009004"/>
                <a:ext cx="395287" cy="0"/>
              </a:xfrm>
              <a:prstGeom prst="line">
                <a:avLst/>
              </a:prstGeom>
              <a:noFill/>
              <a:ln w="9525">
                <a:solidFill>
                  <a:schemeClr val="tx1"/>
                </a:solidFill>
                <a:round/>
                <a:headEnd/>
                <a:tailEnd/>
              </a:ln>
            </p:spPr>
            <p:txBody>
              <a:bodyPr/>
              <a:lstStyle/>
              <a:p>
                <a:endParaRPr lang="he-IL"/>
              </a:p>
            </p:txBody>
          </p:sp>
        </p:grpSp>
        <p:grpSp>
          <p:nvGrpSpPr>
            <p:cNvPr id="26" name="Group 25"/>
            <p:cNvGrpSpPr/>
            <p:nvPr/>
          </p:nvGrpSpPr>
          <p:grpSpPr>
            <a:xfrm>
              <a:off x="5652008" y="4983480"/>
              <a:ext cx="1116013" cy="395288"/>
              <a:chOff x="5652008" y="5013114"/>
              <a:chExt cx="1116013" cy="395288"/>
            </a:xfrm>
          </p:grpSpPr>
          <p:sp>
            <p:nvSpPr>
              <p:cNvPr id="10" name="Rectangle 9"/>
              <p:cNvSpPr>
                <a:spLocks noChangeArrowheads="1"/>
              </p:cNvSpPr>
              <p:nvPr/>
            </p:nvSpPr>
            <p:spPr bwMode="auto">
              <a:xfrm rot="5400000">
                <a:off x="6012371" y="4652751"/>
                <a:ext cx="395288" cy="1116013"/>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smtClean="0"/>
                  <a:t>3    6    9</a:t>
                </a:r>
                <a:endParaRPr lang="he-IL" dirty="0"/>
              </a:p>
            </p:txBody>
          </p:sp>
          <p:sp>
            <p:nvSpPr>
              <p:cNvPr id="11" name="Line 10"/>
              <p:cNvSpPr>
                <a:spLocks noChangeShapeType="1"/>
              </p:cNvSpPr>
              <p:nvPr/>
            </p:nvSpPr>
            <p:spPr bwMode="auto">
              <a:xfrm rot="5400000">
                <a:off x="6173502" y="5210758"/>
                <a:ext cx="395288" cy="0"/>
              </a:xfrm>
              <a:prstGeom prst="line">
                <a:avLst/>
              </a:prstGeom>
              <a:noFill/>
              <a:ln w="9525">
                <a:solidFill>
                  <a:schemeClr val="tx1"/>
                </a:solidFill>
                <a:round/>
                <a:headEnd/>
                <a:tailEnd/>
              </a:ln>
            </p:spPr>
            <p:txBody>
              <a:bodyPr vert="vert270"/>
              <a:lstStyle/>
              <a:p>
                <a:endParaRPr lang="he-IL"/>
              </a:p>
            </p:txBody>
          </p:sp>
          <p:sp>
            <p:nvSpPr>
              <p:cNvPr id="12" name="Line 11"/>
              <p:cNvSpPr>
                <a:spLocks noChangeShapeType="1"/>
              </p:cNvSpPr>
              <p:nvPr/>
            </p:nvSpPr>
            <p:spPr bwMode="auto">
              <a:xfrm rot="5400000">
                <a:off x="5813140" y="5210758"/>
                <a:ext cx="395288" cy="0"/>
              </a:xfrm>
              <a:prstGeom prst="line">
                <a:avLst/>
              </a:prstGeom>
              <a:noFill/>
              <a:ln w="9525">
                <a:solidFill>
                  <a:schemeClr val="tx1"/>
                </a:solidFill>
                <a:round/>
                <a:headEnd/>
                <a:tailEnd/>
              </a:ln>
            </p:spPr>
            <p:txBody>
              <a:bodyPr vert="vert270"/>
              <a:lstStyle/>
              <a:p>
                <a:endParaRPr lang="he-IL"/>
              </a:p>
            </p:txBody>
          </p:sp>
        </p:grpSp>
        <p:grpSp>
          <p:nvGrpSpPr>
            <p:cNvPr id="27" name="Group 26"/>
            <p:cNvGrpSpPr/>
            <p:nvPr/>
          </p:nvGrpSpPr>
          <p:grpSpPr>
            <a:xfrm>
              <a:off x="5652008" y="5535400"/>
              <a:ext cx="720191" cy="395288"/>
              <a:chOff x="5652008" y="5552864"/>
              <a:chExt cx="720191" cy="395288"/>
            </a:xfrm>
          </p:grpSpPr>
          <p:sp>
            <p:nvSpPr>
              <p:cNvPr id="14" name="Rectangle 13"/>
              <p:cNvSpPr>
                <a:spLocks noChangeArrowheads="1"/>
              </p:cNvSpPr>
              <p:nvPr/>
            </p:nvSpPr>
            <p:spPr bwMode="auto">
              <a:xfrm rot="5400000">
                <a:off x="5814460" y="5390412"/>
                <a:ext cx="395288" cy="72019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smtClean="0"/>
                  <a:t>2   4</a:t>
                </a:r>
                <a:endParaRPr lang="he-IL" dirty="0"/>
              </a:p>
            </p:txBody>
          </p:sp>
          <p:sp>
            <p:nvSpPr>
              <p:cNvPr id="16" name="Line 15"/>
              <p:cNvSpPr>
                <a:spLocks noChangeShapeType="1"/>
              </p:cNvSpPr>
              <p:nvPr/>
            </p:nvSpPr>
            <p:spPr bwMode="auto">
              <a:xfrm rot="5400000">
                <a:off x="5813140" y="5750508"/>
                <a:ext cx="395288" cy="0"/>
              </a:xfrm>
              <a:prstGeom prst="line">
                <a:avLst/>
              </a:prstGeom>
              <a:noFill/>
              <a:ln w="9525">
                <a:solidFill>
                  <a:schemeClr val="tx1"/>
                </a:solidFill>
                <a:round/>
                <a:headEnd/>
                <a:tailEnd/>
              </a:ln>
            </p:spPr>
            <p:txBody>
              <a:bodyPr/>
              <a:lstStyle/>
              <a:p>
                <a:endParaRPr lang="he-IL"/>
              </a:p>
            </p:txBody>
          </p:sp>
        </p:grpSp>
        <p:sp>
          <p:nvSpPr>
            <p:cNvPr id="18" name="Rectangle 17"/>
            <p:cNvSpPr>
              <a:spLocks noChangeArrowheads="1"/>
            </p:cNvSpPr>
            <p:nvPr/>
          </p:nvSpPr>
          <p:spPr bwMode="auto">
            <a:xfrm rot="5400000">
              <a:off x="5634440" y="6104890"/>
              <a:ext cx="395288" cy="36015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smtClean="0"/>
                <a:t>1</a:t>
              </a:r>
              <a:endParaRPr lang="he-IL" dirty="0"/>
            </a:p>
          </p:txBody>
        </p:sp>
        <p:sp>
          <p:nvSpPr>
            <p:cNvPr id="21" name="Line 22"/>
            <p:cNvSpPr>
              <a:spLocks noChangeShapeType="1"/>
            </p:cNvSpPr>
            <p:nvPr/>
          </p:nvSpPr>
          <p:spPr bwMode="auto">
            <a:xfrm>
              <a:off x="4751896" y="628496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2" name="Text Box 23" descr="‎30%‎"/>
            <p:cNvSpPr txBox="1">
              <a:spLocks noChangeArrowheads="1"/>
            </p:cNvSpPr>
            <p:nvPr/>
          </p:nvSpPr>
          <p:spPr bwMode="auto">
            <a:xfrm>
              <a:off x="3255298" y="6100299"/>
              <a:ext cx="612668" cy="369332"/>
            </a:xfrm>
            <a:prstGeom prst="rect">
              <a:avLst/>
            </a:prstGeom>
            <a:noFill/>
            <a:ln w="9525" algn="ctr">
              <a:noFill/>
              <a:miter lim="800000"/>
              <a:headEnd/>
              <a:tailEnd/>
            </a:ln>
          </p:spPr>
          <p:txBody>
            <a:bodyPr wrap="none">
              <a:spAutoFit/>
            </a:bodyPr>
            <a:lstStyle/>
            <a:p>
              <a:pPr algn="ctr"/>
              <a:r>
                <a:rPr lang="en-US" b="0" dirty="0" smtClean="0">
                  <a:latin typeface="Garamond" pitchFamily="18" charset="0"/>
                </a:rPr>
                <a:t>table</a:t>
              </a:r>
              <a:endParaRPr lang="en-US" b="0" dirty="0">
                <a:latin typeface="Garamond" pitchFamily="18" charset="0"/>
              </a:endParaRPr>
            </a:p>
          </p:txBody>
        </p:sp>
        <p:sp>
          <p:nvSpPr>
            <p:cNvPr id="23" name="Line 30"/>
            <p:cNvSpPr>
              <a:spLocks noChangeShapeType="1"/>
            </p:cNvSpPr>
            <p:nvPr/>
          </p:nvSpPr>
          <p:spPr bwMode="auto">
            <a:xfrm>
              <a:off x="4753483" y="5181124"/>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24" name="Line 31"/>
            <p:cNvSpPr>
              <a:spLocks noChangeShapeType="1"/>
            </p:cNvSpPr>
            <p:nvPr/>
          </p:nvSpPr>
          <p:spPr bwMode="auto">
            <a:xfrm>
              <a:off x="4751896" y="573304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5" name="Line 34"/>
            <p:cNvSpPr>
              <a:spLocks noChangeShapeType="1"/>
            </p:cNvSpPr>
            <p:nvPr/>
          </p:nvSpPr>
          <p:spPr bwMode="auto">
            <a:xfrm>
              <a:off x="3939374" y="6284841"/>
              <a:ext cx="540060" cy="248"/>
            </a:xfrm>
            <a:prstGeom prst="line">
              <a:avLst/>
            </a:prstGeom>
            <a:noFill/>
            <a:ln w="9525">
              <a:solidFill>
                <a:schemeClr val="tx1"/>
              </a:solidFill>
              <a:round/>
              <a:headEnd type="oval" w="med" len="med"/>
              <a:tailEnd type="triangle" w="med" len="med"/>
            </a:ln>
          </p:spPr>
          <p:txBody>
            <a:bodyPr/>
            <a:lstStyle/>
            <a:p>
              <a:endParaRPr lang="he-IL"/>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smtClean="0">
                <a:solidFill>
                  <a:srgbClr val="000099"/>
                </a:solidFill>
              </a:rPr>
              <a:t>לולאות ותנאים</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76263" y="404813"/>
            <a:ext cx="8229600" cy="1143000"/>
          </a:xfrm>
          <a:prstGeom prst="rect">
            <a:avLst/>
          </a:prstGeom>
          <a:noFill/>
          <a:ln w="9525">
            <a:noFill/>
            <a:miter lim="800000"/>
            <a:headEnd/>
            <a:tailEnd/>
          </a:ln>
        </p:spPr>
        <p:txBody>
          <a:bodyPr anchor="ctr"/>
          <a:lstStyle/>
          <a:p>
            <a:pPr algn="ctr" eaLnBrk="0" hangingPunct="0"/>
            <a:r>
              <a:rPr lang="en-US" sz="4200" b="0">
                <a:solidFill>
                  <a:schemeClr val="tx2"/>
                </a:solidFill>
                <a:latin typeface="Times New Roman" pitchFamily="18" charset="0"/>
                <a:cs typeface="Times New Roman" pitchFamily="18" charset="0"/>
              </a:rPr>
              <a:t>Fibonacci</a:t>
            </a:r>
          </a:p>
        </p:txBody>
      </p:sp>
      <p:sp>
        <p:nvSpPr>
          <p:cNvPr id="43010" name="Rectangle 3"/>
          <p:cNvSpPr>
            <a:spLocks noChangeArrowheads="1"/>
          </p:cNvSpPr>
          <p:nvPr/>
        </p:nvSpPr>
        <p:spPr bwMode="auto">
          <a:xfrm>
            <a:off x="609600" y="1752600"/>
            <a:ext cx="4575175" cy="4800600"/>
          </a:xfrm>
          <a:prstGeom prst="rect">
            <a:avLst/>
          </a:prstGeom>
          <a:noFill/>
          <a:ln w="9525">
            <a:noFill/>
            <a:miter lim="800000"/>
            <a:headEnd/>
            <a:tailEnd/>
          </a:ln>
        </p:spPr>
        <p:txBody>
          <a:bodyPr/>
          <a:lstStyle/>
          <a:p>
            <a:pPr algn="l" rtl="0" eaLnBrk="0" hangingPunct="0">
              <a:spcBef>
                <a:spcPct val="20000"/>
              </a:spcBef>
              <a:buClr>
                <a:schemeClr val="folHlink"/>
              </a:buClr>
              <a:buSzPct val="90000"/>
              <a:buFont typeface="Wingdings" pitchFamily="2" charset="2"/>
              <a:buChar char="n"/>
            </a:pPr>
            <a:r>
              <a:rPr lang="en-US" sz="2800" b="0"/>
              <a:t> Fibonacci series</a:t>
            </a:r>
          </a:p>
          <a:p>
            <a:pPr algn="l" rtl="0" eaLnBrk="0" hangingPunct="0">
              <a:spcBef>
                <a:spcPct val="20000"/>
              </a:spcBef>
              <a:buClr>
                <a:schemeClr val="folHlink"/>
              </a:buClr>
              <a:buSzPct val="90000"/>
              <a:buFont typeface="Wingdings" pitchFamily="2" charset="2"/>
              <a:buNone/>
            </a:pPr>
            <a:r>
              <a:rPr lang="en-US" sz="2800" b="0"/>
              <a:t>1, 1, 2, 3, 5, 8, 13, 21, 34</a:t>
            </a:r>
          </a:p>
          <a:p>
            <a:pPr algn="l" rtl="0" eaLnBrk="0" hangingPunct="0">
              <a:spcBef>
                <a:spcPct val="20000"/>
              </a:spcBef>
              <a:buClr>
                <a:schemeClr val="folHlink"/>
              </a:buClr>
              <a:buSzPct val="90000"/>
              <a:buFont typeface="Wingdings" pitchFamily="2" charset="2"/>
              <a:buChar char="n"/>
            </a:pPr>
            <a:r>
              <a:rPr lang="en-US" sz="2800" b="0"/>
              <a:t> Definition:</a:t>
            </a:r>
          </a:p>
          <a:p>
            <a:pPr lvl="1" algn="l" rtl="0" eaLnBrk="0" hangingPunct="0">
              <a:spcBef>
                <a:spcPct val="20000"/>
              </a:spcBef>
              <a:buClr>
                <a:schemeClr val="accent1"/>
              </a:buClr>
              <a:buSzPct val="75000"/>
              <a:buFont typeface="Wingdings" pitchFamily="2" charset="2"/>
              <a:buChar char="n"/>
            </a:pPr>
            <a:r>
              <a:rPr lang="en-US" sz="2600" b="0"/>
              <a:t> fib(0) = 1</a:t>
            </a:r>
          </a:p>
          <a:p>
            <a:pPr lvl="1" algn="l" rtl="0" eaLnBrk="0" hangingPunct="0">
              <a:spcBef>
                <a:spcPct val="20000"/>
              </a:spcBef>
              <a:buClr>
                <a:schemeClr val="accent1"/>
              </a:buClr>
              <a:buSzPct val="75000"/>
              <a:buFont typeface="Wingdings" pitchFamily="2" charset="2"/>
              <a:buChar char="n"/>
            </a:pPr>
            <a:r>
              <a:rPr lang="en-US" sz="2600" b="0"/>
              <a:t> fib(1) = 1</a:t>
            </a:r>
          </a:p>
          <a:p>
            <a:pPr lvl="1" algn="l" rtl="0" eaLnBrk="0" hangingPunct="0">
              <a:spcBef>
                <a:spcPct val="20000"/>
              </a:spcBef>
              <a:buClr>
                <a:schemeClr val="accent1"/>
              </a:buClr>
              <a:buSzPct val="75000"/>
              <a:buFont typeface="Wingdings" pitchFamily="2" charset="2"/>
              <a:buChar char="n"/>
            </a:pPr>
            <a:r>
              <a:rPr lang="en-US" sz="2600" b="0"/>
              <a:t> fib(n) = fib(n-1) + fib(n-2)</a:t>
            </a:r>
            <a:endParaRPr lang="en-US" sz="2600" b="0">
              <a:latin typeface="Times New Roman" pitchFamily="18" charset="0"/>
              <a:cs typeface="Times New Roman" pitchFamily="18" charset="0"/>
            </a:endParaRPr>
          </a:p>
        </p:txBody>
      </p:sp>
      <p:sp>
        <p:nvSpPr>
          <p:cNvPr id="43012" name="Text Box 5"/>
          <p:cNvSpPr txBox="1">
            <a:spLocks noChangeArrowheads="1"/>
          </p:cNvSpPr>
          <p:nvPr/>
        </p:nvSpPr>
        <p:spPr bwMode="auto">
          <a:xfrm>
            <a:off x="533400" y="5867400"/>
            <a:ext cx="4648200" cy="366713"/>
          </a:xfrm>
          <a:prstGeom prst="rect">
            <a:avLst/>
          </a:prstGeom>
          <a:noFill/>
          <a:ln w="9525" algn="ctr">
            <a:noFill/>
            <a:miter lim="800000"/>
            <a:headEnd/>
            <a:tailEnd/>
          </a:ln>
        </p:spPr>
        <p:txBody>
          <a:bodyPr>
            <a:spAutoFit/>
          </a:bodyPr>
          <a:lstStyle/>
          <a:p>
            <a:pPr algn="l" rtl="0">
              <a:spcBef>
                <a:spcPct val="50000"/>
              </a:spcBef>
            </a:pPr>
            <a:r>
              <a:rPr lang="en-US" b="0"/>
              <a:t>en.wikipedia.org/wiki/Fibonacci_number </a:t>
            </a:r>
          </a:p>
        </p:txBody>
      </p:sp>
      <p:pic>
        <p:nvPicPr>
          <p:cNvPr id="48132" name="Picture 4" descr="http://static.environmentalgraffiti.com/sites/default/files/images/http-inlinethumb59.webshots.com-42298-2561778790105101600S600x600Q85.jpg"/>
          <p:cNvPicPr>
            <a:picLocks noChangeAspect="1" noChangeArrowheads="1"/>
          </p:cNvPicPr>
          <p:nvPr/>
        </p:nvPicPr>
        <p:blipFill>
          <a:blip r:embed="rId3" cstate="print"/>
          <a:srcRect/>
          <a:stretch>
            <a:fillRect/>
          </a:stretch>
        </p:blipFill>
        <p:spPr bwMode="auto">
          <a:xfrm>
            <a:off x="5401023" y="1895707"/>
            <a:ext cx="3404840" cy="255363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5"/>
          <p:cNvSpPr>
            <a:spLocks noGrp="1"/>
          </p:cNvSpPr>
          <p:nvPr>
            <p:ph type="sldNum" sz="quarter" idx="12"/>
          </p:nvPr>
        </p:nvSpPr>
        <p:spPr>
          <a:noFill/>
        </p:spPr>
        <p:txBody>
          <a:bodyPr/>
          <a:lstStyle/>
          <a:p>
            <a:fld id="{C481725A-4150-4531-A1AC-8364024EE1A7}" type="slidenum">
              <a:rPr lang="he-IL" smtClean="0"/>
              <a:pPr/>
              <a:t>16</a:t>
            </a:fld>
            <a:endParaRPr lang="en-US" smtClean="0"/>
          </a:p>
        </p:txBody>
      </p:sp>
      <p:sp>
        <p:nvSpPr>
          <p:cNvPr id="47106" name="Rectangle 2"/>
          <p:cNvSpPr>
            <a:spLocks noGrp="1" noChangeArrowheads="1"/>
          </p:cNvSpPr>
          <p:nvPr>
            <p:ph type="title"/>
          </p:nvPr>
        </p:nvSpPr>
        <p:spPr/>
        <p:txBody>
          <a:bodyPr/>
          <a:lstStyle/>
          <a:p>
            <a:pPr algn="ctr" eaLnBrk="1" hangingPunct="1"/>
            <a:r>
              <a:rPr lang="en-US" smtClean="0">
                <a:solidFill>
                  <a:srgbClr val="CC0000"/>
                </a:solidFill>
              </a:rPr>
              <a:t>If-Else Statement</a:t>
            </a:r>
          </a:p>
        </p:txBody>
      </p:sp>
      <p:sp>
        <p:nvSpPr>
          <p:cNvPr id="491523"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smtClean="0">
                <a:solidFill>
                  <a:srgbClr val="7F0055"/>
                </a:solidFill>
                <a:latin typeface="Garamond" pitchFamily="18" charset="0"/>
                <a:cs typeface="Courier New" pitchFamily="49" charset="0"/>
              </a:rPr>
              <a:t>public class</a:t>
            </a:r>
            <a:r>
              <a:rPr lang="en-US" sz="2000" b="1" smtClean="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endParaRPr lang="en-US" sz="2000" b="1" smtClean="0">
              <a:latin typeface="Garamond" pitchFamily="18" charset="0"/>
              <a:cs typeface="Courier New" pitchFamily="49" charset="0"/>
            </a:endParaRPr>
          </a:p>
          <a:p>
            <a:pPr algn="l" rtl="0" eaLnBrk="1" hangingPunct="1">
              <a:lnSpc>
                <a:spcPct val="80000"/>
              </a:lnSpc>
              <a:buFont typeface="Wingdings" pitchFamily="2" charset="2"/>
              <a:buNone/>
            </a:pPr>
            <a:r>
              <a:rPr lang="en-US" sz="2000" b="1" smtClean="0">
                <a:solidFill>
                  <a:srgbClr val="3F5FBF"/>
                </a:solidFill>
                <a:latin typeface="Garamond" pitchFamily="18" charset="0"/>
                <a:cs typeface="Courier New" pitchFamily="49" charset="0"/>
              </a:rPr>
              <a:t>   	/** Returns the n-th Fibonacci element */</a:t>
            </a:r>
          </a:p>
          <a:p>
            <a:pPr algn="l" rtl="0" eaLnBrk="1" hangingPunct="1">
              <a:lnSpc>
                <a:spcPct val="80000"/>
              </a:lnSpc>
              <a:buFont typeface="Wingdings" pitchFamily="2" charset="2"/>
              <a:buNone/>
            </a:pPr>
            <a:r>
              <a:rPr lang="en-US" sz="2000" b="1" smtClean="0">
                <a:solidFill>
                  <a:srgbClr val="7F0055"/>
                </a:solidFill>
                <a:latin typeface="Garamond" pitchFamily="18" charset="0"/>
                <a:cs typeface="Courier New" pitchFamily="49" charset="0"/>
              </a:rPr>
              <a:t>      public static int</a:t>
            </a:r>
            <a:r>
              <a:rPr lang="en-US" sz="2000" b="1" smtClean="0">
                <a:latin typeface="Garamond" pitchFamily="18" charset="0"/>
                <a:cs typeface="Courier New" pitchFamily="49" charset="0"/>
              </a:rPr>
              <a:t> computeElement(</a:t>
            </a:r>
            <a:r>
              <a:rPr lang="en-US" sz="2000" b="1" smtClean="0">
                <a:solidFill>
                  <a:srgbClr val="7F0055"/>
                </a:solidFill>
                <a:latin typeface="Garamond" pitchFamily="18" charset="0"/>
                <a:cs typeface="Courier New" pitchFamily="49" charset="0"/>
              </a:rPr>
              <a:t>int</a:t>
            </a:r>
            <a:r>
              <a:rPr lang="en-US" sz="2000" b="1" smtClean="0">
                <a:latin typeface="Garamond" pitchFamily="18" charset="0"/>
                <a:cs typeface="Courier New" pitchFamily="49" charset="0"/>
              </a:rPr>
              <a:t> n)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if </a:t>
            </a:r>
            <a:r>
              <a:rPr lang="en-US" sz="2000" b="1" smtClean="0">
                <a:latin typeface="Garamond" pitchFamily="18" charset="0"/>
                <a:cs typeface="Courier New" pitchFamily="49" charset="0"/>
              </a:rPr>
              <a:t>(n==0)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1;</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else if </a:t>
            </a:r>
            <a:r>
              <a:rPr lang="en-US" sz="2000" b="1" smtClean="0">
                <a:latin typeface="Garamond" pitchFamily="18" charset="0"/>
                <a:cs typeface="Courier New" pitchFamily="49" charset="0"/>
              </a:rPr>
              <a:t>(n==1)</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1;</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else</a:t>
            </a: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computeElement(n-1) + computeElement(n-2);</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a:t>
            </a:r>
          </a:p>
        </p:txBody>
      </p:sp>
      <p:sp>
        <p:nvSpPr>
          <p:cNvPr id="47108" name="AutoShape 7" descr="‎30%‎"/>
          <p:cNvSpPr>
            <a:spLocks/>
          </p:cNvSpPr>
          <p:nvPr/>
        </p:nvSpPr>
        <p:spPr bwMode="auto">
          <a:xfrm>
            <a:off x="6300788" y="1952625"/>
            <a:ext cx="2498725" cy="609600"/>
          </a:xfrm>
          <a:prstGeom prst="borderCallout1">
            <a:avLst>
              <a:gd name="adj1" fmla="val 18750"/>
              <a:gd name="adj2" fmla="val -3051"/>
              <a:gd name="adj3" fmla="val 151301"/>
              <a:gd name="adj4" fmla="val -32148"/>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2" name="Group 10"/>
          <p:cNvGrpSpPr>
            <a:grpSpLocks/>
          </p:cNvGrpSpPr>
          <p:nvPr/>
        </p:nvGrpSpPr>
        <p:grpSpPr bwMode="auto">
          <a:xfrm>
            <a:off x="1833563" y="4268788"/>
            <a:ext cx="2557462" cy="2117725"/>
            <a:chOff x="1156" y="2276"/>
            <a:chExt cx="1611" cy="1334"/>
          </a:xfrm>
        </p:grpSpPr>
        <p:sp>
          <p:nvSpPr>
            <p:cNvPr id="47110" name="Oval 8"/>
            <p:cNvSpPr>
              <a:spLocks noChangeArrowheads="1"/>
            </p:cNvSpPr>
            <p:nvPr/>
          </p:nvSpPr>
          <p:spPr bwMode="auto">
            <a:xfrm>
              <a:off x="1156" y="2276"/>
              <a:ext cx="363" cy="299"/>
            </a:xfrm>
            <a:prstGeom prst="ellipse">
              <a:avLst/>
            </a:prstGeom>
            <a:noFill/>
            <a:ln w="9525" algn="ctr">
              <a:solidFill>
                <a:schemeClr val="tx1"/>
              </a:solidFill>
              <a:round/>
              <a:headEnd/>
              <a:tailEnd/>
            </a:ln>
          </p:spPr>
          <p:txBody>
            <a:bodyPr wrap="none" anchor="ctr"/>
            <a:lstStyle/>
            <a:p>
              <a:pPr algn="ctr"/>
              <a:endParaRPr lang="he-IL"/>
            </a:p>
          </p:txBody>
        </p:sp>
        <p:sp>
          <p:nvSpPr>
            <p:cNvPr id="47111" name="AutoShape 9" descr="‎30%‎"/>
            <p:cNvSpPr>
              <a:spLocks/>
            </p:cNvSpPr>
            <p:nvPr/>
          </p:nvSpPr>
          <p:spPr bwMode="auto">
            <a:xfrm>
              <a:off x="1882" y="3090"/>
              <a:ext cx="885" cy="520"/>
            </a:xfrm>
            <a:prstGeom prst="borderCallout1">
              <a:avLst>
                <a:gd name="adj1" fmla="val 13847"/>
                <a:gd name="adj2" fmla="val -5426"/>
                <a:gd name="adj3" fmla="val -87116"/>
                <a:gd name="adj4" fmla="val -53560"/>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removed</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1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152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152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5"/>
          <p:cNvSpPr>
            <a:spLocks noGrp="1"/>
          </p:cNvSpPr>
          <p:nvPr>
            <p:ph type="sldNum" sz="quarter" idx="12"/>
          </p:nvPr>
        </p:nvSpPr>
        <p:spPr>
          <a:noFill/>
        </p:spPr>
        <p:txBody>
          <a:bodyPr/>
          <a:lstStyle/>
          <a:p>
            <a:fld id="{3BAAEF51-147B-4894-8A06-95A8C8264707}" type="slidenum">
              <a:rPr lang="he-IL" smtClean="0"/>
              <a:pPr/>
              <a:t>17</a:t>
            </a:fld>
            <a:endParaRPr lang="en-US" smtClean="0"/>
          </a:p>
        </p:txBody>
      </p:sp>
      <p:sp>
        <p:nvSpPr>
          <p:cNvPr id="49154" name="Rectangle 2"/>
          <p:cNvSpPr>
            <a:spLocks noGrp="1" noChangeArrowheads="1"/>
          </p:cNvSpPr>
          <p:nvPr>
            <p:ph type="title"/>
          </p:nvPr>
        </p:nvSpPr>
        <p:spPr/>
        <p:txBody>
          <a:bodyPr/>
          <a:lstStyle/>
          <a:p>
            <a:pPr algn="ctr" eaLnBrk="1" hangingPunct="1"/>
            <a:r>
              <a:rPr lang="en-US" smtClean="0">
                <a:solidFill>
                  <a:srgbClr val="CC0000"/>
                </a:solidFill>
              </a:rPr>
              <a:t>Switch Statement</a:t>
            </a:r>
          </a:p>
        </p:txBody>
      </p:sp>
      <p:sp>
        <p:nvSpPr>
          <p:cNvPr id="49155"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smtClean="0">
                <a:solidFill>
                  <a:srgbClr val="7F0055"/>
                </a:solidFill>
                <a:latin typeface="Garamond" pitchFamily="18" charset="0"/>
                <a:cs typeface="Courier New" pitchFamily="49" charset="0"/>
              </a:rPr>
              <a:t>public class</a:t>
            </a:r>
            <a:r>
              <a:rPr lang="en-US" sz="2000" b="1" smtClean="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endParaRPr lang="en-US" sz="2000" b="1" smtClean="0">
              <a:latin typeface="Garamond" pitchFamily="18" charset="0"/>
              <a:cs typeface="Courier New" pitchFamily="49" charset="0"/>
            </a:endParaRPr>
          </a:p>
          <a:p>
            <a:pPr algn="l" rtl="0" eaLnBrk="1" hangingPunct="1">
              <a:lnSpc>
                <a:spcPct val="80000"/>
              </a:lnSpc>
              <a:buFont typeface="Wingdings" pitchFamily="2" charset="2"/>
              <a:buNone/>
            </a:pPr>
            <a:r>
              <a:rPr lang="en-US" sz="2000" b="1" smtClean="0">
                <a:solidFill>
                  <a:srgbClr val="3F5FBF"/>
                </a:solidFill>
                <a:latin typeface="Garamond" pitchFamily="18" charset="0"/>
                <a:cs typeface="Courier New" pitchFamily="49" charset="0"/>
              </a:rPr>
              <a:t>   	/** Returns the n-th Fibonacci element */</a:t>
            </a:r>
          </a:p>
          <a:p>
            <a:pPr algn="l" rtl="0" eaLnBrk="1" hangingPunct="1">
              <a:lnSpc>
                <a:spcPct val="80000"/>
              </a:lnSpc>
              <a:buFont typeface="Wingdings" pitchFamily="2" charset="2"/>
              <a:buNone/>
            </a:pPr>
            <a:r>
              <a:rPr lang="en-US" sz="2000" b="1" smtClean="0">
                <a:solidFill>
                  <a:srgbClr val="7F0055"/>
                </a:solidFill>
                <a:latin typeface="Garamond" pitchFamily="18" charset="0"/>
                <a:cs typeface="Courier New" pitchFamily="49" charset="0"/>
              </a:rPr>
              <a:t>      public static int</a:t>
            </a:r>
            <a:r>
              <a:rPr lang="en-US" sz="2000" b="1" smtClean="0">
                <a:latin typeface="Garamond" pitchFamily="18" charset="0"/>
                <a:cs typeface="Courier New" pitchFamily="49" charset="0"/>
              </a:rPr>
              <a:t> computeElement(</a:t>
            </a:r>
            <a:r>
              <a:rPr lang="en-US" sz="2000" b="1" smtClean="0">
                <a:solidFill>
                  <a:srgbClr val="7F0055"/>
                </a:solidFill>
                <a:latin typeface="Garamond" pitchFamily="18" charset="0"/>
                <a:cs typeface="Courier New" pitchFamily="49" charset="0"/>
              </a:rPr>
              <a:t>int</a:t>
            </a:r>
            <a:r>
              <a:rPr lang="en-US" sz="2000" b="1" smtClean="0">
                <a:latin typeface="Garamond" pitchFamily="18" charset="0"/>
                <a:cs typeface="Courier New" pitchFamily="49" charset="0"/>
              </a:rPr>
              <a:t> n)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switch</a:t>
            </a:r>
            <a:r>
              <a:rPr lang="en-US" sz="2000" b="1" smtClean="0">
                <a:latin typeface="Garamond" pitchFamily="18" charset="0"/>
                <a:cs typeface="Courier New" pitchFamily="49" charset="0"/>
              </a:rPr>
              <a:t>(n)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case</a:t>
            </a:r>
            <a:r>
              <a:rPr lang="en-US" sz="2000" b="1" smtClean="0">
                <a:latin typeface="Garamond" pitchFamily="18" charset="0"/>
                <a:cs typeface="Courier New" pitchFamily="49" charset="0"/>
              </a:rPr>
              <a:t> 0:</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1;</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case</a:t>
            </a:r>
            <a:r>
              <a:rPr lang="en-US" sz="2000" b="1" smtClean="0">
                <a:latin typeface="Garamond" pitchFamily="18" charset="0"/>
                <a:cs typeface="Courier New" pitchFamily="49" charset="0"/>
              </a:rPr>
              <a:t> 1: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1;</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default</a:t>
            </a:r>
            <a:r>
              <a:rPr lang="en-US" sz="2000" b="1" smtClean="0">
                <a:latin typeface="Garamond" pitchFamily="18" charset="0"/>
                <a:cs typeface="Courier New" pitchFamily="49" charset="0"/>
              </a:rPr>
              <a:t>:</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r>
              <a:rPr lang="en-US" sz="2000" b="1" smtClean="0">
                <a:solidFill>
                  <a:srgbClr val="7F0055"/>
                </a:solidFill>
                <a:latin typeface="Garamond" pitchFamily="18" charset="0"/>
                <a:cs typeface="Courier New" pitchFamily="49" charset="0"/>
              </a:rPr>
              <a:t>return</a:t>
            </a:r>
            <a:r>
              <a:rPr lang="en-US" sz="2000" b="1" smtClean="0">
                <a:latin typeface="Garamond" pitchFamily="18" charset="0"/>
                <a:cs typeface="Courier New" pitchFamily="49" charset="0"/>
              </a:rPr>
              <a:t> computeElement(n-1) + computeElement(n-2);</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smtClean="0">
                <a:latin typeface="Garamond" pitchFamily="18" charset="0"/>
                <a:cs typeface="Courier New" pitchFamily="49" charset="0"/>
              </a:rPr>
              <a:t>}</a:t>
            </a:r>
          </a:p>
        </p:txBody>
      </p:sp>
      <p:sp>
        <p:nvSpPr>
          <p:cNvPr id="516100" name="AutoShape 4" descr="‎30%‎"/>
          <p:cNvSpPr>
            <a:spLocks/>
          </p:cNvSpPr>
          <p:nvPr/>
        </p:nvSpPr>
        <p:spPr bwMode="auto">
          <a:xfrm>
            <a:off x="6480175" y="3906838"/>
            <a:ext cx="2124075" cy="609600"/>
          </a:xfrm>
          <a:prstGeom prst="accentBorderCallout2">
            <a:avLst>
              <a:gd name="adj1" fmla="val 18750"/>
              <a:gd name="adj2" fmla="val -3588"/>
              <a:gd name="adj3" fmla="val 18750"/>
              <a:gd name="adj4" fmla="val -29148"/>
              <a:gd name="adj5" fmla="val 153907"/>
              <a:gd name="adj6" fmla="val -5440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placed outside the switch</a:t>
            </a:r>
          </a:p>
        </p:txBody>
      </p:sp>
      <p:sp>
        <p:nvSpPr>
          <p:cNvPr id="49157" name="AutoShape 5" descr="‎30%‎"/>
          <p:cNvSpPr>
            <a:spLocks/>
          </p:cNvSpPr>
          <p:nvPr/>
        </p:nvSpPr>
        <p:spPr bwMode="auto">
          <a:xfrm>
            <a:off x="6300788" y="1952625"/>
            <a:ext cx="2498725" cy="609600"/>
          </a:xfrm>
          <a:prstGeom prst="borderCallout1">
            <a:avLst>
              <a:gd name="adj1" fmla="val 18750"/>
              <a:gd name="adj2" fmla="val -3051"/>
              <a:gd name="adj3" fmla="val 149481"/>
              <a:gd name="adj4" fmla="val -31259"/>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6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p:spPr>
        <p:txBody>
          <a:bodyPr/>
          <a:lstStyle/>
          <a:p>
            <a:fld id="{2930822D-4374-41F8-9CD5-16FA7C15681B}" type="slidenum">
              <a:rPr lang="he-IL" smtClean="0"/>
              <a:pPr/>
              <a:t>18</a:t>
            </a:fld>
            <a:endParaRPr lang="en-US" smtClean="0"/>
          </a:p>
        </p:txBody>
      </p:sp>
      <p:sp>
        <p:nvSpPr>
          <p:cNvPr id="514050" name="Rectangle 2"/>
          <p:cNvSpPr>
            <a:spLocks noChangeArrowheads="1"/>
          </p:cNvSpPr>
          <p:nvPr/>
        </p:nvSpPr>
        <p:spPr bwMode="auto">
          <a:xfrm>
            <a:off x="2447925" y="4689475"/>
            <a:ext cx="900113" cy="252413"/>
          </a:xfrm>
          <a:prstGeom prst="rect">
            <a:avLst/>
          </a:prstGeom>
          <a:solidFill>
            <a:srgbClr val="FFFF00"/>
          </a:solidFill>
          <a:ln w="9525" algn="ctr">
            <a:noFill/>
            <a:miter lim="800000"/>
            <a:headEnd/>
            <a:tailEnd/>
          </a:ln>
        </p:spPr>
        <p:txBody>
          <a:bodyPr wrap="none" anchor="ctr"/>
          <a:lstStyle/>
          <a:p>
            <a:pPr algn="ctr"/>
            <a:endParaRPr lang="he-IL"/>
          </a:p>
        </p:txBody>
      </p:sp>
      <p:sp>
        <p:nvSpPr>
          <p:cNvPr id="51203" name="Rectangle 3"/>
          <p:cNvSpPr>
            <a:spLocks noGrp="1" noChangeArrowheads="1"/>
          </p:cNvSpPr>
          <p:nvPr>
            <p:ph type="title"/>
          </p:nvPr>
        </p:nvSpPr>
        <p:spPr/>
        <p:txBody>
          <a:bodyPr/>
          <a:lstStyle/>
          <a:p>
            <a:pPr algn="ctr" eaLnBrk="1" hangingPunct="1"/>
            <a:r>
              <a:rPr lang="en-US" smtClean="0">
                <a:solidFill>
                  <a:srgbClr val="CC0000"/>
                </a:solidFill>
              </a:rPr>
              <a:t>Switch Statement</a:t>
            </a:r>
          </a:p>
        </p:txBody>
      </p:sp>
      <p:sp>
        <p:nvSpPr>
          <p:cNvPr id="51204" name="Rectangle 4"/>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dirty="0" smtClean="0">
                <a:solidFill>
                  <a:srgbClr val="7F0055"/>
                </a:solidFill>
                <a:latin typeface="Garamond" pitchFamily="18" charset="0"/>
                <a:cs typeface="Courier New" pitchFamily="49" charset="0"/>
              </a:rPr>
              <a:t>public class</a:t>
            </a:r>
            <a:r>
              <a:rPr lang="en-US" sz="2000" b="1" dirty="0" smtClean="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p>
          <a:p>
            <a:pPr algn="l" rtl="0" eaLnBrk="1" hangingPunct="1">
              <a:lnSpc>
                <a:spcPct val="80000"/>
              </a:lnSpc>
              <a:buFont typeface="Wingdings" pitchFamily="2" charset="2"/>
              <a:buNone/>
            </a:pPr>
            <a:endParaRPr lang="en-US" sz="2000" b="1" dirty="0" smtClean="0">
              <a:latin typeface="Garamond" pitchFamily="18" charset="0"/>
              <a:cs typeface="Courier New" pitchFamily="49" charset="0"/>
            </a:endParaRPr>
          </a:p>
          <a:p>
            <a:pPr algn="l" rtl="0" eaLnBrk="1" hangingPunct="1">
              <a:lnSpc>
                <a:spcPct val="80000"/>
              </a:lnSpc>
              <a:buFont typeface="Wingdings" pitchFamily="2" charset="2"/>
              <a:buNone/>
            </a:pPr>
            <a:r>
              <a:rPr lang="en-US" sz="2000" b="1" dirty="0" smtClean="0">
                <a:solidFill>
                  <a:srgbClr val="3F5FBF"/>
                </a:solidFill>
                <a:latin typeface="Garamond" pitchFamily="18" charset="0"/>
                <a:cs typeface="Courier New" pitchFamily="49" charset="0"/>
              </a:rPr>
              <a:t>   	/** Returns the n-</a:t>
            </a:r>
            <a:r>
              <a:rPr lang="en-US" sz="2000" b="1" dirty="0" err="1" smtClean="0">
                <a:solidFill>
                  <a:srgbClr val="3F5FBF"/>
                </a:solidFill>
                <a:latin typeface="Garamond" pitchFamily="18" charset="0"/>
                <a:cs typeface="Courier New" pitchFamily="49" charset="0"/>
              </a:rPr>
              <a:t>th</a:t>
            </a:r>
            <a:r>
              <a:rPr lang="en-US" sz="2000" b="1" dirty="0" smtClean="0">
                <a:solidFill>
                  <a:srgbClr val="3F5FBF"/>
                </a:solidFill>
                <a:latin typeface="Garamond" pitchFamily="18" charset="0"/>
                <a:cs typeface="Courier New" pitchFamily="49" charset="0"/>
              </a:rPr>
              <a:t> Fibonacci element */</a:t>
            </a:r>
          </a:p>
          <a:p>
            <a:pPr algn="l" rtl="0" eaLnBrk="1" hangingPunct="1">
              <a:lnSpc>
                <a:spcPct val="80000"/>
              </a:lnSpc>
              <a:buFont typeface="Wingdings" pitchFamily="2" charset="2"/>
              <a:buNone/>
            </a:pPr>
            <a:r>
              <a:rPr lang="en-US" sz="2000" b="1" dirty="0" smtClean="0">
                <a:solidFill>
                  <a:srgbClr val="7F0055"/>
                </a:solidFill>
                <a:latin typeface="Garamond" pitchFamily="18" charset="0"/>
                <a:cs typeface="Courier New" pitchFamily="49" charset="0"/>
              </a:rPr>
              <a:t>      public static </a:t>
            </a:r>
            <a:r>
              <a:rPr lang="en-US" sz="2000" b="1" dirty="0" err="1" smtClean="0">
                <a:solidFill>
                  <a:srgbClr val="7F0055"/>
                </a:solidFill>
                <a:latin typeface="Garamond" pitchFamily="18" charset="0"/>
                <a:cs typeface="Courier New" pitchFamily="49" charset="0"/>
              </a:rPr>
              <a:t>int</a:t>
            </a:r>
            <a:r>
              <a:rPr lang="en-US" sz="2000" b="1" dirty="0" smtClean="0">
                <a:latin typeface="Garamond" pitchFamily="18" charset="0"/>
                <a:cs typeface="Courier New" pitchFamily="49" charset="0"/>
              </a:rPr>
              <a:t> </a:t>
            </a:r>
            <a:r>
              <a:rPr lang="en-US" sz="2000" b="1" dirty="0" err="1" smtClean="0">
                <a:latin typeface="Garamond" pitchFamily="18" charset="0"/>
                <a:cs typeface="Courier New" pitchFamily="49" charset="0"/>
              </a:rPr>
              <a:t>computeElement</a:t>
            </a:r>
            <a:r>
              <a:rPr lang="en-US" sz="2000" b="1" dirty="0" smtClean="0">
                <a:latin typeface="Garamond" pitchFamily="18" charset="0"/>
                <a:cs typeface="Courier New" pitchFamily="49" charset="0"/>
              </a:rPr>
              <a:t>(</a:t>
            </a:r>
            <a:r>
              <a:rPr lang="en-US" sz="2000" b="1" dirty="0" err="1" smtClean="0">
                <a:solidFill>
                  <a:srgbClr val="7F0055"/>
                </a:solidFill>
                <a:latin typeface="Garamond" pitchFamily="18" charset="0"/>
                <a:cs typeface="Courier New" pitchFamily="49" charset="0"/>
              </a:rPr>
              <a:t>int</a:t>
            </a:r>
            <a:r>
              <a:rPr lang="en-US" sz="2000" b="1" dirty="0" smtClean="0">
                <a:latin typeface="Garamond" pitchFamily="18" charset="0"/>
                <a:cs typeface="Courier New" pitchFamily="49" charset="0"/>
              </a:rPr>
              <a:t> n)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switch</a:t>
            </a:r>
            <a:r>
              <a:rPr lang="en-US" sz="2000" b="1" dirty="0" smtClean="0">
                <a:latin typeface="Garamond" pitchFamily="18" charset="0"/>
                <a:cs typeface="Courier New" pitchFamily="49" charset="0"/>
              </a:rPr>
              <a:t>(n)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case</a:t>
            </a:r>
            <a:r>
              <a:rPr lang="en-US" sz="2000" b="1" dirty="0" smtClean="0">
                <a:latin typeface="Garamond" pitchFamily="18" charset="0"/>
                <a:cs typeface="Courier New" pitchFamily="49" charset="0"/>
              </a:rPr>
              <a:t> 0:</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return </a:t>
            </a:r>
            <a:r>
              <a:rPr lang="en-US" sz="2000" b="1" dirty="0" smtClean="0">
                <a:latin typeface="Garamond" pitchFamily="18" charset="0"/>
                <a:cs typeface="Courier New" pitchFamily="49" charset="0"/>
              </a:rPr>
              <a:t>1;</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case</a:t>
            </a:r>
            <a:r>
              <a:rPr lang="en-US" sz="2000" b="1" dirty="0" smtClean="0">
                <a:latin typeface="Garamond" pitchFamily="18" charset="0"/>
                <a:cs typeface="Courier New" pitchFamily="49" charset="0"/>
              </a:rPr>
              <a:t> 1: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return</a:t>
            </a:r>
            <a:r>
              <a:rPr lang="en-US" sz="2000" b="1" dirty="0" smtClean="0">
                <a:latin typeface="Garamond" pitchFamily="18" charset="0"/>
                <a:cs typeface="Courier New" pitchFamily="49" charset="0"/>
              </a:rPr>
              <a:t> 1;</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break</a:t>
            </a:r>
            <a:r>
              <a:rPr lang="en-US" sz="2000" b="1" dirty="0" smtClean="0">
                <a:solidFill>
                  <a:schemeClr val="bg2"/>
                </a:solidFill>
                <a:latin typeface="Garamond" pitchFamily="18" charset="0"/>
                <a:cs typeface="Courier New" pitchFamily="49" charset="0"/>
              </a:rPr>
              <a:t>;</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default</a:t>
            </a:r>
            <a:r>
              <a:rPr lang="en-US" sz="2000" b="1" dirty="0" smtClean="0">
                <a:latin typeface="Garamond" pitchFamily="18" charset="0"/>
                <a:cs typeface="Courier New" pitchFamily="49" charset="0"/>
              </a:rPr>
              <a:t>:</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r>
              <a:rPr lang="en-US" sz="2000" b="1" dirty="0" smtClean="0">
                <a:solidFill>
                  <a:srgbClr val="7F0055"/>
                </a:solidFill>
                <a:latin typeface="Garamond" pitchFamily="18" charset="0"/>
                <a:cs typeface="Courier New" pitchFamily="49" charset="0"/>
              </a:rPr>
              <a:t>return</a:t>
            </a:r>
            <a:r>
              <a:rPr lang="en-US" sz="2000" b="1" dirty="0" smtClean="0">
                <a:latin typeface="Garamond" pitchFamily="18" charset="0"/>
                <a:cs typeface="Courier New" pitchFamily="49" charset="0"/>
              </a:rPr>
              <a:t> </a:t>
            </a:r>
            <a:r>
              <a:rPr lang="en-US" sz="2000" b="1" dirty="0" err="1" smtClean="0">
                <a:latin typeface="Garamond" pitchFamily="18" charset="0"/>
                <a:cs typeface="Courier New" pitchFamily="49" charset="0"/>
              </a:rPr>
              <a:t>computeElement</a:t>
            </a:r>
            <a:r>
              <a:rPr lang="en-US" sz="2000" b="1" dirty="0" smtClean="0">
                <a:latin typeface="Garamond" pitchFamily="18" charset="0"/>
                <a:cs typeface="Courier New" pitchFamily="49" charset="0"/>
              </a:rPr>
              <a:t>(n-1) + </a:t>
            </a:r>
            <a:r>
              <a:rPr lang="en-US" sz="2000" b="1" dirty="0" err="1" smtClean="0">
                <a:latin typeface="Garamond" pitchFamily="18" charset="0"/>
                <a:cs typeface="Courier New" pitchFamily="49" charset="0"/>
              </a:rPr>
              <a:t>computeElement</a:t>
            </a:r>
            <a:r>
              <a:rPr lang="en-US" sz="2000" b="1" dirty="0" smtClean="0">
                <a:latin typeface="Garamond" pitchFamily="18" charset="0"/>
                <a:cs typeface="Courier New" pitchFamily="49" charset="0"/>
              </a:rPr>
              <a:t>(n-2);</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smtClean="0">
                <a:latin typeface="Garamond" pitchFamily="18" charset="0"/>
                <a:cs typeface="Courier New" pitchFamily="49" charset="0"/>
              </a:rPr>
              <a:t>}</a:t>
            </a:r>
          </a:p>
        </p:txBody>
      </p:sp>
      <p:sp>
        <p:nvSpPr>
          <p:cNvPr id="514053" name="AutoShape 5" descr="‎30%‎"/>
          <p:cNvSpPr>
            <a:spLocks/>
          </p:cNvSpPr>
          <p:nvPr/>
        </p:nvSpPr>
        <p:spPr bwMode="auto">
          <a:xfrm>
            <a:off x="4900617" y="4122747"/>
            <a:ext cx="2227293" cy="609600"/>
          </a:xfrm>
          <a:prstGeom prst="accentBorderCallout2">
            <a:avLst>
              <a:gd name="adj1" fmla="val 18750"/>
              <a:gd name="adj2" fmla="val -3588"/>
              <a:gd name="adj3" fmla="val 18750"/>
              <a:gd name="adj4" fmla="val -22944"/>
              <a:gd name="adj5" fmla="val 115932"/>
              <a:gd name="adj6" fmla="val -72927"/>
            </a:avLst>
          </a:prstGeom>
          <a:pattFill prst="pct30">
            <a:fgClr>
              <a:srgbClr val="FFCC00"/>
            </a:fgClr>
            <a:bgClr>
              <a:srgbClr val="FFFFFF"/>
            </a:bgClr>
          </a:pattFill>
          <a:ln w="9525" algn="ctr">
            <a:solidFill>
              <a:schemeClr val="tx1"/>
            </a:solidFill>
            <a:miter lim="800000"/>
            <a:headEnd/>
            <a:tailEnd/>
          </a:ln>
        </p:spPr>
        <p:txBody>
          <a:bodyPr/>
          <a:lstStyle/>
          <a:p>
            <a:pPr algn="ctr" rtl="0"/>
            <a:r>
              <a:rPr lang="en-US" b="0" dirty="0"/>
              <a:t>Compilation Error: </a:t>
            </a:r>
            <a:r>
              <a:rPr lang="en-US" b="0" dirty="0" smtClean="0"/>
              <a:t>Unreachable Code</a:t>
            </a:r>
            <a:endParaRPr lang="en-US" b="0" dirty="0"/>
          </a:p>
        </p:txBody>
      </p:sp>
      <p:sp>
        <p:nvSpPr>
          <p:cNvPr id="51206" name="AutoShape 6" descr="‎30%‎"/>
          <p:cNvSpPr>
            <a:spLocks/>
          </p:cNvSpPr>
          <p:nvPr/>
        </p:nvSpPr>
        <p:spPr bwMode="auto">
          <a:xfrm>
            <a:off x="6408738" y="1844675"/>
            <a:ext cx="2498725" cy="609600"/>
          </a:xfrm>
          <a:prstGeom prst="borderCallout1">
            <a:avLst>
              <a:gd name="adj1" fmla="val 18750"/>
              <a:gd name="adj2" fmla="val -3051"/>
              <a:gd name="adj3" fmla="val 178125"/>
              <a:gd name="adj4" fmla="val -3589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40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4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0" grpId="0" animBg="1"/>
      <p:bldP spid="5140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p:spPr>
        <p:txBody>
          <a:bodyPr/>
          <a:lstStyle/>
          <a:p>
            <a:fld id="{9F7C5F37-4D64-4EF4-B955-40C68B7A0E41}" type="slidenum">
              <a:rPr lang="he-IL" smtClean="0"/>
              <a:pPr/>
              <a:t>19</a:t>
            </a:fld>
            <a:endParaRPr lang="en-US" smtClean="0"/>
          </a:p>
        </p:txBody>
      </p:sp>
      <p:sp>
        <p:nvSpPr>
          <p:cNvPr id="53250" name="Rectangle 2"/>
          <p:cNvSpPr>
            <a:spLocks noGrp="1" noChangeArrowheads="1"/>
          </p:cNvSpPr>
          <p:nvPr>
            <p:ph type="title"/>
          </p:nvPr>
        </p:nvSpPr>
        <p:spPr/>
        <p:txBody>
          <a:bodyPr/>
          <a:lstStyle/>
          <a:p>
            <a:pPr algn="ctr" eaLnBrk="1" hangingPunct="1"/>
            <a:r>
              <a:rPr lang="en-US" dirty="0" smtClean="0">
                <a:solidFill>
                  <a:srgbClr val="CC0000"/>
                </a:solidFill>
              </a:rPr>
              <a:t>Iterative Fibonacci</a:t>
            </a:r>
          </a:p>
        </p:txBody>
      </p:sp>
      <p:sp>
        <p:nvSpPr>
          <p:cNvPr id="498691" name="Rectangle 3"/>
          <p:cNvSpPr>
            <a:spLocks noGrp="1" noChangeArrowheads="1"/>
          </p:cNvSpPr>
          <p:nvPr>
            <p:ph type="body" idx="1"/>
          </p:nvPr>
        </p:nvSpPr>
        <p:spPr/>
        <p:txBody>
          <a:bodyPr/>
          <a:lstStyle/>
          <a:p>
            <a:pPr algn="l" rtl="0" eaLnBrk="1" hangingPunct="1">
              <a:lnSpc>
                <a:spcPct val="80000"/>
              </a:lnSpc>
            </a:pPr>
            <a:r>
              <a:rPr lang="en-US" dirty="0" smtClean="0"/>
              <a:t>A loop instead of a recursion</a:t>
            </a:r>
          </a:p>
          <a:p>
            <a:pPr algn="l" rtl="0" eaLnBrk="1" hangingPunct="1">
              <a:lnSpc>
                <a:spcPct val="80000"/>
              </a:lnSpc>
              <a:buFont typeface="Wingdings" pitchFamily="2" charset="2"/>
              <a:buNone/>
            </a:pPr>
            <a:endParaRPr lang="en-US" sz="1000" b="1" dirty="0" smtClean="0">
              <a:solidFill>
                <a:srgbClr val="3F5FBF"/>
              </a:solidFill>
              <a:latin typeface="Courier New" pitchFamily="49" charset="0"/>
              <a:cs typeface="Courier New" pitchFamily="49" charset="0"/>
            </a:endParaRPr>
          </a:p>
          <a:p>
            <a:pPr algn="l" rtl="0" eaLnBrk="1" hangingPunct="1">
              <a:lnSpc>
                <a:spcPct val="80000"/>
              </a:lnSpc>
              <a:buFont typeface="Wingdings" pitchFamily="2" charset="2"/>
              <a:buNone/>
            </a:pPr>
            <a:r>
              <a:rPr lang="en-US" sz="1700" dirty="0" smtClean="0">
                <a:solidFill>
                  <a:srgbClr val="7F0055"/>
                </a:solidFill>
                <a:latin typeface="Garamond" pitchFamily="18" charset="0"/>
                <a:cs typeface="Courier New" pitchFamily="49" charset="0"/>
              </a:rPr>
              <a:t>	</a:t>
            </a:r>
            <a:r>
              <a:rPr lang="en-US" sz="1700" b="1" dirty="0" smtClean="0">
                <a:solidFill>
                  <a:srgbClr val="7F0055"/>
                </a:solidFill>
                <a:latin typeface="Courier New" pitchFamily="49" charset="0"/>
                <a:cs typeface="Courier New" pitchFamily="49" charset="0"/>
              </a:rPr>
              <a:t>static </a:t>
            </a:r>
            <a:r>
              <a:rPr lang="en-US" sz="1700" b="1" dirty="0" err="1" smtClean="0">
                <a:solidFill>
                  <a:srgbClr val="7F0055"/>
                </a:solidFill>
                <a:latin typeface="Courier New" pitchFamily="49" charset="0"/>
                <a:cs typeface="Courier New" pitchFamily="49" charset="0"/>
              </a:rPr>
              <a:t>int</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computeElement</a:t>
            </a:r>
            <a:r>
              <a:rPr lang="en-US" sz="1700" b="1" dirty="0" smtClean="0">
                <a:latin typeface="Courier New" pitchFamily="49" charset="0"/>
                <a:cs typeface="Courier New" pitchFamily="49" charset="0"/>
              </a:rPr>
              <a:t>(</a:t>
            </a:r>
            <a:r>
              <a:rPr lang="en-US" sz="1700" b="1" dirty="0" err="1" smtClean="0">
                <a:solidFill>
                  <a:srgbClr val="7F0055"/>
                </a:solidFill>
                <a:latin typeface="Courier New" pitchFamily="49" charset="0"/>
                <a:cs typeface="Courier New" pitchFamily="49" charset="0"/>
              </a:rPr>
              <a:t>int</a:t>
            </a:r>
            <a:r>
              <a:rPr lang="en-US" sz="1700" b="1" dirty="0" smtClean="0">
                <a:latin typeface="Courier New" pitchFamily="49" charset="0"/>
                <a:cs typeface="Courier New" pitchFamily="49" charset="0"/>
              </a:rPr>
              <a:t> n)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smtClean="0">
                <a:solidFill>
                  <a:srgbClr val="7F0055"/>
                </a:solidFill>
                <a:latin typeface="Courier New" pitchFamily="49" charset="0"/>
                <a:cs typeface="Courier New" pitchFamily="49" charset="0"/>
              </a:rPr>
              <a:t>if</a:t>
            </a:r>
            <a:r>
              <a:rPr lang="en-US" sz="1700" b="1" dirty="0" smtClean="0">
                <a:latin typeface="Courier New" pitchFamily="49" charset="0"/>
                <a:cs typeface="Courier New" pitchFamily="49" charset="0"/>
              </a:rPr>
              <a:t> (n == 0 || n == 1)</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smtClean="0">
                <a:solidFill>
                  <a:srgbClr val="7F0055"/>
                </a:solidFill>
                <a:latin typeface="Courier New" pitchFamily="49" charset="0"/>
                <a:cs typeface="Courier New" pitchFamily="49" charset="0"/>
              </a:rPr>
              <a:t>return</a:t>
            </a:r>
            <a:r>
              <a:rPr lang="en-US" sz="1700" b="1" dirty="0" smtClean="0">
                <a:latin typeface="Courier New" pitchFamily="49" charset="0"/>
                <a:cs typeface="Courier New" pitchFamily="49" charset="0"/>
              </a:rPr>
              <a:t> 1;</a:t>
            </a:r>
          </a:p>
          <a:p>
            <a:pPr algn="l" rtl="0" eaLnBrk="1" hangingPunct="1">
              <a:lnSpc>
                <a:spcPct val="80000"/>
              </a:lnSpc>
              <a:buFont typeface="Wingdings" pitchFamily="2" charset="2"/>
              <a:buNone/>
            </a:pPr>
            <a:r>
              <a:rPr lang="en-US" sz="1000" b="1" dirty="0" smtClean="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solidFill>
                  <a:srgbClr val="7F0055"/>
                </a:solidFill>
                <a:latin typeface="Courier New" pitchFamily="49" charset="0"/>
                <a:cs typeface="Courier New" pitchFamily="49" charset="0"/>
              </a:rPr>
              <a:t>int</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prev</a:t>
            </a:r>
            <a:r>
              <a:rPr lang="en-US" sz="1700" b="1" dirty="0" smtClean="0">
                <a:latin typeface="Courier New" pitchFamily="49" charset="0"/>
                <a:cs typeface="Courier New" pitchFamily="49" charset="0"/>
              </a:rPr>
              <a:t> = 1;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int</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prevPrev</a:t>
            </a:r>
            <a:r>
              <a:rPr lang="en-US" sz="1700" b="1" dirty="0" smtClean="0">
                <a:latin typeface="Courier New" pitchFamily="49" charset="0"/>
                <a:cs typeface="Courier New" pitchFamily="49" charset="0"/>
              </a:rPr>
              <a:t> = 1;</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solidFill>
                  <a:srgbClr val="7F0055"/>
                </a:solidFill>
                <a:latin typeface="Courier New" pitchFamily="49" charset="0"/>
                <a:cs typeface="Courier New" pitchFamily="49" charset="0"/>
              </a:rPr>
              <a:t>int</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curr</a:t>
            </a:r>
            <a:r>
              <a:rPr lang="en-US" sz="1700" b="1" dirty="0" smtClean="0">
                <a:latin typeface="Courier New" pitchFamily="49" charset="0"/>
                <a:cs typeface="Courier New" pitchFamily="49" charset="0"/>
              </a:rPr>
              <a:t> = 2;</a:t>
            </a:r>
          </a:p>
          <a:p>
            <a:pPr algn="l" rtl="0" eaLnBrk="1" hangingPunct="1">
              <a:lnSpc>
                <a:spcPct val="80000"/>
              </a:lnSpc>
              <a:buFont typeface="Wingdings" pitchFamily="2" charset="2"/>
              <a:buNone/>
            </a:pPr>
            <a:r>
              <a:rPr lang="en-US" sz="1000" b="1" dirty="0" smtClean="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smtClean="0">
                <a:solidFill>
                  <a:srgbClr val="7F0055"/>
                </a:solidFill>
                <a:latin typeface="Courier New" pitchFamily="49" charset="0"/>
                <a:cs typeface="Courier New" pitchFamily="49" charset="0"/>
              </a:rPr>
              <a:t>for</a:t>
            </a:r>
            <a:r>
              <a:rPr lang="en-US" sz="1700" b="1" dirty="0" smtClean="0">
                <a:latin typeface="Courier New" pitchFamily="49" charset="0"/>
                <a:cs typeface="Courier New" pitchFamily="49" charset="0"/>
              </a:rPr>
              <a:t> (</a:t>
            </a:r>
            <a:r>
              <a:rPr lang="en-US" sz="1700" b="1" dirty="0" err="1" smtClean="0">
                <a:solidFill>
                  <a:srgbClr val="7F0055"/>
                </a:solidFill>
                <a:latin typeface="Courier New" pitchFamily="49" charset="0"/>
                <a:cs typeface="Courier New" pitchFamily="49" charset="0"/>
              </a:rPr>
              <a:t>int</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i</a:t>
            </a:r>
            <a:r>
              <a:rPr lang="en-US" sz="1700" b="1" dirty="0" smtClean="0">
                <a:latin typeface="Courier New" pitchFamily="49" charset="0"/>
                <a:cs typeface="Courier New" pitchFamily="49" charset="0"/>
              </a:rPr>
              <a:t> = 2 ; </a:t>
            </a:r>
            <a:r>
              <a:rPr lang="en-US" sz="1700" b="1" dirty="0" err="1" smtClean="0">
                <a:latin typeface="Courier New" pitchFamily="49" charset="0"/>
                <a:cs typeface="Courier New" pitchFamily="49" charset="0"/>
              </a:rPr>
              <a:t>i</a:t>
            </a:r>
            <a:r>
              <a:rPr lang="en-US" sz="1700" b="1" dirty="0" smtClean="0">
                <a:latin typeface="Courier New" pitchFamily="49" charset="0"/>
                <a:cs typeface="Courier New" pitchFamily="49" charset="0"/>
              </a:rPr>
              <a:t> &lt; n ;  </a:t>
            </a:r>
            <a:r>
              <a:rPr lang="en-US" sz="1700" b="1" dirty="0" err="1" smtClean="0">
                <a:latin typeface="Courier New" pitchFamily="49" charset="0"/>
                <a:cs typeface="Courier New" pitchFamily="49" charset="0"/>
              </a:rPr>
              <a:t>i</a:t>
            </a:r>
            <a:r>
              <a:rPr lang="en-US" sz="1700" b="1" dirty="0" smtClean="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curr</a:t>
            </a:r>
            <a:r>
              <a:rPr lang="en-US" sz="1700" b="1" dirty="0" smtClean="0">
                <a:latin typeface="Courier New" pitchFamily="49" charset="0"/>
                <a:cs typeface="Courier New" pitchFamily="49" charset="0"/>
              </a:rPr>
              <a:t> = </a:t>
            </a:r>
            <a:r>
              <a:rPr lang="en-US" sz="1700" b="1" dirty="0" err="1" smtClean="0">
                <a:latin typeface="Courier New" pitchFamily="49" charset="0"/>
                <a:cs typeface="Courier New" pitchFamily="49" charset="0"/>
              </a:rPr>
              <a:t>prev</a:t>
            </a:r>
            <a:r>
              <a:rPr lang="en-US" sz="1700" b="1" dirty="0" smtClean="0">
                <a:latin typeface="Courier New" pitchFamily="49" charset="0"/>
                <a:cs typeface="Courier New" pitchFamily="49" charset="0"/>
              </a:rPr>
              <a:t> + </a:t>
            </a:r>
            <a:r>
              <a:rPr lang="en-US" sz="1700" b="1" dirty="0" err="1" smtClean="0">
                <a:latin typeface="Courier New" pitchFamily="49" charset="0"/>
                <a:cs typeface="Courier New" pitchFamily="49" charset="0"/>
              </a:rPr>
              <a:t>prevPrev</a:t>
            </a:r>
            <a:r>
              <a:rPr lang="en-US" sz="1700" b="1" dirty="0" smtClean="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prevPrev</a:t>
            </a:r>
            <a:r>
              <a:rPr lang="en-US" sz="1700" b="1" dirty="0" smtClean="0">
                <a:latin typeface="Courier New" pitchFamily="49" charset="0"/>
                <a:cs typeface="Courier New" pitchFamily="49" charset="0"/>
              </a:rPr>
              <a:t> = </a:t>
            </a:r>
            <a:r>
              <a:rPr lang="en-US" sz="1700" b="1" dirty="0" err="1" smtClean="0">
                <a:latin typeface="Courier New" pitchFamily="49" charset="0"/>
                <a:cs typeface="Courier New" pitchFamily="49" charset="0"/>
              </a:rPr>
              <a:t>prev</a:t>
            </a:r>
            <a:r>
              <a:rPr lang="en-US" sz="1700" b="1" dirty="0" smtClean="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prev</a:t>
            </a:r>
            <a:r>
              <a:rPr lang="en-US" sz="1700" b="1" dirty="0" smtClean="0">
                <a:latin typeface="Courier New" pitchFamily="49" charset="0"/>
                <a:cs typeface="Courier New" pitchFamily="49" charset="0"/>
              </a:rPr>
              <a:t> = </a:t>
            </a:r>
            <a:r>
              <a:rPr lang="en-US" sz="1700" b="1" dirty="0" err="1" smtClean="0">
                <a:latin typeface="Courier New" pitchFamily="49" charset="0"/>
                <a:cs typeface="Courier New" pitchFamily="49" charset="0"/>
              </a:rPr>
              <a:t>curr</a:t>
            </a:r>
            <a:r>
              <a:rPr lang="en-US" sz="1700" b="1" dirty="0" smtClean="0">
                <a:latin typeface="Courier New" pitchFamily="49" charset="0"/>
                <a:cs typeface="Courier New" pitchFamily="49" charset="0"/>
              </a:rPr>
              <a:t>;</a:t>
            </a:r>
          </a:p>
          <a:p>
            <a:pPr algn="l" rtl="0" eaLnBrk="1" hangingPunct="1">
              <a:lnSpc>
                <a:spcPct val="80000"/>
              </a:lnSpc>
              <a:buNone/>
            </a:pPr>
            <a:r>
              <a:rPr lang="en-US" sz="1700" b="1" dirty="0">
                <a:latin typeface="Courier New" pitchFamily="49" charset="0"/>
                <a:cs typeface="Courier New" pitchFamily="49" charset="0"/>
              </a:rPr>
              <a:t>	</a:t>
            </a:r>
            <a:r>
              <a:rPr lang="en-US" sz="1700" b="1" dirty="0" smtClean="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endParaRPr lang="en-US" sz="1700" b="1" dirty="0" smtClean="0">
              <a:latin typeface="Courier New" pitchFamily="49" charset="0"/>
              <a:cs typeface="Courier New" pitchFamily="49" charset="0"/>
            </a:endParaRP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p>
          <a:p>
            <a:pPr algn="l" rtl="0" eaLnBrk="1" hangingPunct="1">
              <a:lnSpc>
                <a:spcPct val="80000"/>
              </a:lnSpc>
              <a:buFont typeface="Wingdings" pitchFamily="2" charset="2"/>
              <a:buNone/>
            </a:pPr>
            <a:r>
              <a:rPr lang="en-US" sz="1000" b="1" dirty="0" smtClean="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r>
              <a:rPr lang="en-US" sz="1700" b="1" dirty="0" smtClean="0">
                <a:solidFill>
                  <a:srgbClr val="7F0055"/>
                </a:solidFill>
                <a:latin typeface="Courier New" pitchFamily="49" charset="0"/>
                <a:cs typeface="Courier New" pitchFamily="49" charset="0"/>
              </a:rPr>
              <a:t>return</a:t>
            </a:r>
            <a:r>
              <a:rPr lang="en-US" sz="1700" b="1" dirty="0" smtClean="0">
                <a:latin typeface="Courier New" pitchFamily="49" charset="0"/>
                <a:cs typeface="Courier New" pitchFamily="49" charset="0"/>
              </a:rPr>
              <a:t> </a:t>
            </a:r>
            <a:r>
              <a:rPr lang="en-US" sz="1700" b="1" dirty="0" err="1" smtClean="0">
                <a:latin typeface="Courier New" pitchFamily="49" charset="0"/>
                <a:cs typeface="Courier New" pitchFamily="49" charset="0"/>
              </a:rPr>
              <a:t>curr</a:t>
            </a:r>
            <a:r>
              <a:rPr lang="en-US" sz="1700" b="1" dirty="0" smtClean="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smtClean="0">
                <a:latin typeface="Courier New" pitchFamily="49" charset="0"/>
                <a:cs typeface="Courier New" pitchFamily="49" charset="0"/>
              </a:rPr>
              <a:t>	}</a:t>
            </a:r>
          </a:p>
        </p:txBody>
      </p:sp>
      <p:sp>
        <p:nvSpPr>
          <p:cNvPr id="498692" name="AutoShape 4" descr="‎30%‎"/>
          <p:cNvSpPr>
            <a:spLocks/>
          </p:cNvSpPr>
          <p:nvPr/>
        </p:nvSpPr>
        <p:spPr bwMode="auto">
          <a:xfrm>
            <a:off x="6372225" y="3033713"/>
            <a:ext cx="2498725" cy="609600"/>
          </a:xfrm>
          <a:prstGeom prst="borderCallout1">
            <a:avLst>
              <a:gd name="adj1" fmla="val 18750"/>
              <a:gd name="adj2" fmla="val -3051"/>
              <a:gd name="adj3" fmla="val -85417"/>
              <a:gd name="adj4" fmla="val -41486"/>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6" name="Group 5"/>
          <p:cNvGrpSpPr/>
          <p:nvPr/>
        </p:nvGrpSpPr>
        <p:grpSpPr>
          <a:xfrm>
            <a:off x="5347807" y="5515726"/>
            <a:ext cx="3238107" cy="863958"/>
            <a:chOff x="5448693" y="4911365"/>
            <a:chExt cx="3238107" cy="863958"/>
          </a:xfrm>
        </p:grpSpPr>
        <p:sp>
          <p:nvSpPr>
            <p:cNvPr id="7" name="Rectangle 6"/>
            <p:cNvSpPr/>
            <p:nvPr/>
          </p:nvSpPr>
          <p:spPr bwMode="auto">
            <a:xfrm>
              <a:off x="5448693"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8" name="Rectangle 7"/>
            <p:cNvSpPr/>
            <p:nvPr/>
          </p:nvSpPr>
          <p:spPr bwMode="auto">
            <a:xfrm>
              <a:off x="6605981"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9" name="Rectangle 8"/>
            <p:cNvSpPr/>
            <p:nvPr/>
          </p:nvSpPr>
          <p:spPr bwMode="auto">
            <a:xfrm>
              <a:off x="7763268"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0" name="TextBox 9"/>
            <p:cNvSpPr txBox="1"/>
            <p:nvPr/>
          </p:nvSpPr>
          <p:spPr>
            <a:xfrm>
              <a:off x="5448693" y="5467546"/>
              <a:ext cx="923532" cy="307777"/>
            </a:xfrm>
            <a:prstGeom prst="rect">
              <a:avLst/>
            </a:prstGeom>
            <a:noFill/>
          </p:spPr>
          <p:txBody>
            <a:bodyPr wrap="square" rtlCol="0">
              <a:spAutoFit/>
            </a:bodyPr>
            <a:lstStyle/>
            <a:p>
              <a:pPr algn="ctr" rtl="0"/>
              <a:r>
                <a:rPr lang="en-US" sz="1400" b="0" dirty="0" err="1" smtClean="0"/>
                <a:t>prevPrev</a:t>
              </a:r>
              <a:endParaRPr lang="en-US" sz="1400" b="0" dirty="0"/>
            </a:p>
          </p:txBody>
        </p:sp>
        <p:sp>
          <p:nvSpPr>
            <p:cNvPr id="11" name="TextBox 10"/>
            <p:cNvSpPr txBox="1"/>
            <p:nvPr/>
          </p:nvSpPr>
          <p:spPr>
            <a:xfrm>
              <a:off x="6605981" y="5467546"/>
              <a:ext cx="923532" cy="307777"/>
            </a:xfrm>
            <a:prstGeom prst="rect">
              <a:avLst/>
            </a:prstGeom>
            <a:noFill/>
          </p:spPr>
          <p:txBody>
            <a:bodyPr wrap="square" rtlCol="0">
              <a:spAutoFit/>
            </a:bodyPr>
            <a:lstStyle/>
            <a:p>
              <a:pPr algn="ctr" rtl="0"/>
              <a:r>
                <a:rPr lang="en-US" sz="1400" b="0" dirty="0" err="1" smtClean="0"/>
                <a:t>prev</a:t>
              </a:r>
              <a:endParaRPr lang="en-US" sz="1400" b="0" dirty="0"/>
            </a:p>
          </p:txBody>
        </p:sp>
        <p:sp>
          <p:nvSpPr>
            <p:cNvPr id="12" name="TextBox 11"/>
            <p:cNvSpPr txBox="1"/>
            <p:nvPr/>
          </p:nvSpPr>
          <p:spPr>
            <a:xfrm>
              <a:off x="7763268" y="5467546"/>
              <a:ext cx="923532" cy="307777"/>
            </a:xfrm>
            <a:prstGeom prst="rect">
              <a:avLst/>
            </a:prstGeom>
            <a:noFill/>
          </p:spPr>
          <p:txBody>
            <a:bodyPr wrap="square" rtlCol="0">
              <a:spAutoFit/>
            </a:bodyPr>
            <a:lstStyle/>
            <a:p>
              <a:pPr algn="ctr" rtl="0"/>
              <a:r>
                <a:rPr lang="en-US" sz="1400" b="0" dirty="0" err="1" smtClean="0"/>
                <a:t>curr</a:t>
              </a:r>
              <a:endParaRPr lang="en-US" sz="1400" b="0" dirty="0"/>
            </a:p>
          </p:txBody>
        </p:sp>
        <p:sp>
          <p:nvSpPr>
            <p:cNvPr id="13" name="TextBox 12"/>
            <p:cNvSpPr txBox="1"/>
            <p:nvPr/>
          </p:nvSpPr>
          <p:spPr>
            <a:xfrm>
              <a:off x="5448693" y="5004789"/>
              <a:ext cx="395926" cy="369332"/>
            </a:xfrm>
            <a:prstGeom prst="rect">
              <a:avLst/>
            </a:prstGeom>
            <a:noFill/>
          </p:spPr>
          <p:txBody>
            <a:bodyPr wrap="square" rtlCol="0">
              <a:spAutoFit/>
            </a:bodyPr>
            <a:lstStyle/>
            <a:p>
              <a:pPr algn="ctr"/>
              <a:r>
                <a:rPr lang="en-US" dirty="0" smtClean="0"/>
                <a:t>1</a:t>
              </a:r>
              <a:endParaRPr lang="en-US" dirty="0"/>
            </a:p>
          </p:txBody>
        </p:sp>
        <p:sp>
          <p:nvSpPr>
            <p:cNvPr id="14" name="TextBox 13"/>
            <p:cNvSpPr txBox="1"/>
            <p:nvPr/>
          </p:nvSpPr>
          <p:spPr>
            <a:xfrm>
              <a:off x="6605981" y="5004789"/>
              <a:ext cx="395926" cy="369332"/>
            </a:xfrm>
            <a:prstGeom prst="rect">
              <a:avLst/>
            </a:prstGeom>
            <a:noFill/>
          </p:spPr>
          <p:txBody>
            <a:bodyPr wrap="square" rtlCol="0">
              <a:spAutoFit/>
            </a:bodyPr>
            <a:lstStyle/>
            <a:p>
              <a:pPr algn="ctr"/>
              <a:r>
                <a:rPr lang="en-US" dirty="0" smtClean="0"/>
                <a:t>1</a:t>
              </a:r>
              <a:endParaRPr lang="en-US" dirty="0"/>
            </a:p>
          </p:txBody>
        </p:sp>
      </p:grpSp>
      <p:sp>
        <p:nvSpPr>
          <p:cNvPr id="15" name="TextBox 14"/>
          <p:cNvSpPr txBox="1"/>
          <p:nvPr/>
        </p:nvSpPr>
        <p:spPr>
          <a:xfrm>
            <a:off x="7699403" y="5589140"/>
            <a:ext cx="395926" cy="369332"/>
          </a:xfrm>
          <a:prstGeom prst="rect">
            <a:avLst/>
          </a:prstGeom>
          <a:noFill/>
        </p:spPr>
        <p:txBody>
          <a:bodyPr wrap="square" rtlCol="0">
            <a:spAutoFit/>
          </a:bodyPr>
          <a:lstStyle/>
          <a:p>
            <a:pPr algn="ctr"/>
            <a:r>
              <a:rPr lang="en-US" dirty="0" smtClean="0"/>
              <a:t>2</a:t>
            </a:r>
            <a:endParaRPr lang="en-US" dirty="0"/>
          </a:p>
        </p:txBody>
      </p:sp>
      <p:sp>
        <p:nvSpPr>
          <p:cNvPr id="16" name="TextBox 15"/>
          <p:cNvSpPr txBox="1"/>
          <p:nvPr/>
        </p:nvSpPr>
        <p:spPr>
          <a:xfrm>
            <a:off x="6790863" y="5606436"/>
            <a:ext cx="395926" cy="369332"/>
          </a:xfrm>
          <a:prstGeom prst="rect">
            <a:avLst/>
          </a:prstGeom>
          <a:noFill/>
        </p:spPr>
        <p:txBody>
          <a:bodyPr wrap="square" rtlCol="0">
            <a:spAutoFit/>
          </a:bodyPr>
          <a:lstStyle/>
          <a:p>
            <a:pPr algn="ctr"/>
            <a:r>
              <a:rPr lang="en-US" dirty="0" smtClean="0"/>
              <a:t>2</a:t>
            </a:r>
            <a:endParaRPr lang="en-US" dirty="0"/>
          </a:p>
        </p:txBody>
      </p:sp>
      <p:cxnSp>
        <p:nvCxnSpPr>
          <p:cNvPr id="17" name="Straight Connector 16"/>
          <p:cNvCxnSpPr/>
          <p:nvPr/>
        </p:nvCxnSpPr>
        <p:spPr bwMode="auto">
          <a:xfrm>
            <a:off x="5458825"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18" name="TextBox 17"/>
          <p:cNvSpPr txBox="1"/>
          <p:nvPr/>
        </p:nvSpPr>
        <p:spPr>
          <a:xfrm>
            <a:off x="5629347" y="5606436"/>
            <a:ext cx="395926" cy="369332"/>
          </a:xfrm>
          <a:prstGeom prst="rect">
            <a:avLst/>
          </a:prstGeom>
          <a:noFill/>
        </p:spPr>
        <p:txBody>
          <a:bodyPr wrap="square" rtlCol="0">
            <a:spAutoFit/>
          </a:bodyPr>
          <a:lstStyle/>
          <a:p>
            <a:pPr algn="ctr"/>
            <a:r>
              <a:rPr lang="en-US" dirty="0" smtClean="0"/>
              <a:t>1</a:t>
            </a:r>
            <a:endParaRPr lang="en-US" dirty="0"/>
          </a:p>
        </p:txBody>
      </p:sp>
      <p:cxnSp>
        <p:nvCxnSpPr>
          <p:cNvPr id="19" name="Straight Connector 18"/>
          <p:cNvCxnSpPr/>
          <p:nvPr/>
        </p:nvCxnSpPr>
        <p:spPr bwMode="auto">
          <a:xfrm>
            <a:off x="660598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0" name="Straight Connector 19"/>
          <p:cNvCxnSpPr/>
          <p:nvPr/>
        </p:nvCxnSpPr>
        <p:spPr bwMode="auto">
          <a:xfrm>
            <a:off x="7798384"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1" name="TextBox 20"/>
          <p:cNvSpPr txBox="1"/>
          <p:nvPr/>
        </p:nvSpPr>
        <p:spPr>
          <a:xfrm>
            <a:off x="7961231" y="5589139"/>
            <a:ext cx="395926" cy="369332"/>
          </a:xfrm>
          <a:prstGeom prst="rect">
            <a:avLst/>
          </a:prstGeom>
          <a:noFill/>
        </p:spPr>
        <p:txBody>
          <a:bodyPr wrap="square" rtlCol="0">
            <a:spAutoFit/>
          </a:bodyPr>
          <a:lstStyle/>
          <a:p>
            <a:pPr algn="ctr"/>
            <a:r>
              <a:rPr lang="en-US" dirty="0" smtClean="0"/>
              <a:t>3</a:t>
            </a:r>
            <a:endParaRPr lang="en-US" dirty="0"/>
          </a:p>
        </p:txBody>
      </p:sp>
      <p:sp>
        <p:nvSpPr>
          <p:cNvPr id="22" name="TextBox 21"/>
          <p:cNvSpPr txBox="1"/>
          <p:nvPr/>
        </p:nvSpPr>
        <p:spPr>
          <a:xfrm>
            <a:off x="5882323" y="5606436"/>
            <a:ext cx="395926" cy="369332"/>
          </a:xfrm>
          <a:prstGeom prst="rect">
            <a:avLst/>
          </a:prstGeom>
          <a:noFill/>
        </p:spPr>
        <p:txBody>
          <a:bodyPr wrap="square" rtlCol="0">
            <a:spAutoFit/>
          </a:bodyPr>
          <a:lstStyle/>
          <a:p>
            <a:pPr algn="ctr"/>
            <a:r>
              <a:rPr lang="en-US" dirty="0" smtClean="0"/>
              <a:t>2</a:t>
            </a:r>
            <a:endParaRPr lang="en-US" dirty="0"/>
          </a:p>
        </p:txBody>
      </p:sp>
      <p:cxnSp>
        <p:nvCxnSpPr>
          <p:cNvPr id="23" name="Straight Connector 22"/>
          <p:cNvCxnSpPr/>
          <p:nvPr/>
        </p:nvCxnSpPr>
        <p:spPr bwMode="auto">
          <a:xfrm>
            <a:off x="571059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4" name="TextBox 23"/>
          <p:cNvSpPr txBox="1"/>
          <p:nvPr/>
        </p:nvSpPr>
        <p:spPr>
          <a:xfrm>
            <a:off x="7017709" y="5603722"/>
            <a:ext cx="395926" cy="369332"/>
          </a:xfrm>
          <a:prstGeom prst="rect">
            <a:avLst/>
          </a:prstGeom>
          <a:noFill/>
        </p:spPr>
        <p:txBody>
          <a:bodyPr wrap="square" rtlCol="0">
            <a:spAutoFit/>
          </a:bodyPr>
          <a:lstStyle/>
          <a:p>
            <a:pPr algn="ctr"/>
            <a:r>
              <a:rPr lang="en-US" dirty="0" smtClean="0"/>
              <a:t>3</a:t>
            </a:r>
            <a:endParaRPr lang="en-US" dirty="0"/>
          </a:p>
        </p:txBody>
      </p:sp>
      <p:cxnSp>
        <p:nvCxnSpPr>
          <p:cNvPr id="25" name="Straight Connector 24"/>
          <p:cNvCxnSpPr/>
          <p:nvPr/>
        </p:nvCxnSpPr>
        <p:spPr bwMode="auto">
          <a:xfrm>
            <a:off x="6864722" y="5791102"/>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6" name="Straight Connector 25"/>
          <p:cNvCxnSpPr/>
          <p:nvPr/>
        </p:nvCxnSpPr>
        <p:spPr bwMode="auto">
          <a:xfrm>
            <a:off x="8062079"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7" name="TextBox 26"/>
          <p:cNvSpPr txBox="1"/>
          <p:nvPr/>
        </p:nvSpPr>
        <p:spPr>
          <a:xfrm>
            <a:off x="8189988" y="5598007"/>
            <a:ext cx="395926" cy="369332"/>
          </a:xfrm>
          <a:prstGeom prst="rect">
            <a:avLst/>
          </a:prstGeom>
          <a:noFill/>
        </p:spPr>
        <p:txBody>
          <a:bodyPr wrap="square" rtlCol="0">
            <a:spAutoFit/>
          </a:bodyPr>
          <a:lstStyle/>
          <a:p>
            <a:pPr algn="ctr"/>
            <a:r>
              <a:rPr lang="en-US" dirty="0" smtClean="0"/>
              <a:t>5</a:t>
            </a:r>
            <a:endParaRPr lang="en-US" dirty="0"/>
          </a:p>
        </p:txBody>
      </p:sp>
      <p:sp>
        <p:nvSpPr>
          <p:cNvPr id="28" name="AutoShape 4" descr="‎30%‎"/>
          <p:cNvSpPr>
            <a:spLocks/>
          </p:cNvSpPr>
          <p:nvPr/>
        </p:nvSpPr>
        <p:spPr bwMode="auto">
          <a:xfrm>
            <a:off x="0" y="4340356"/>
            <a:ext cx="2498725" cy="609600"/>
          </a:xfrm>
          <a:prstGeom prst="borderCallout1">
            <a:avLst>
              <a:gd name="adj1" fmla="val 18750"/>
              <a:gd name="adj2" fmla="val -3051"/>
              <a:gd name="adj3" fmla="val -102630"/>
              <a:gd name="adj4" fmla="val 7309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dirty="0" smtClean="0"/>
              <a:t>Must be initialized. Why?</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par>
                          <p:cTn id="17" fill="hold">
                            <p:stCondLst>
                              <p:cond delay="0"/>
                            </p:stCondLst>
                            <p:childTnLst>
                              <p:par>
                                <p:cTn id="18" presetID="35" presetClass="path" presetSubtype="0" accel="50000" decel="50000" fill="hold" grpId="0" nodeType="afterEffect">
                                  <p:stCondLst>
                                    <p:cond delay="0"/>
                                  </p:stCondLst>
                                  <p:childTnLst>
                                    <p:animMotion origin="layout" path="M 0.10191 0.00047 L 8.33333E-7 0.00047 " pathEditMode="relative" rAng="0" ptsTypes="AA">
                                      <p:cBhvr>
                                        <p:cTn id="19" dur="500" fill="hold"/>
                                        <p:tgtEl>
                                          <p:spTgt spid="18"/>
                                        </p:tgtEl>
                                        <p:attrNameLst>
                                          <p:attrName>ppt_x</p:attrName>
                                          <p:attrName>ppt_y</p:attrName>
                                        </p:attrNameLst>
                                      </p:cBhvr>
                                      <p:rCtr x="-51" y="0"/>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par>
                          <p:cTn id="26" fill="hold">
                            <p:stCondLst>
                              <p:cond delay="0"/>
                            </p:stCondLst>
                            <p:childTnLst>
                              <p:par>
                                <p:cTn id="27" presetID="35" presetClass="path" presetSubtype="0" accel="50000" decel="50000" fill="hold" grpId="1" nodeType="afterEffect">
                                  <p:stCondLst>
                                    <p:cond delay="0"/>
                                  </p:stCondLst>
                                  <p:childTnLst>
                                    <p:animMotion origin="layout" path="M 0.10365 2.16748E-6 L -3.88889E-6 2.16748E-6 " pathEditMode="relative" rAng="0" ptsTypes="AA">
                                      <p:cBhvr>
                                        <p:cTn id="28" dur="500" fill="hold"/>
                                        <p:tgtEl>
                                          <p:spTgt spid="16"/>
                                        </p:tgtEl>
                                        <p:attrNameLst>
                                          <p:attrName>ppt_x</p:attrName>
                                          <p:attrName>ppt_y</p:attrName>
                                        </p:attrNameLst>
                                      </p:cBhvr>
                                      <p:rCtr x="-52" y="0"/>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par>
                          <p:cTn id="41" fill="hold">
                            <p:stCondLst>
                              <p:cond delay="0"/>
                            </p:stCondLst>
                            <p:childTnLst>
                              <p:par>
                                <p:cTn id="42" presetID="35" presetClass="path" presetSubtype="0" accel="50000" decel="50000" fill="hold" grpId="1" nodeType="afterEffect">
                                  <p:stCondLst>
                                    <p:cond delay="0"/>
                                  </p:stCondLst>
                                  <p:childTnLst>
                                    <p:animMotion origin="layout" path="M 0.10365 2.16748E-6 L -3.88889E-6 2.16748E-6 " pathEditMode="relative" rAng="0" ptsTypes="AA">
                                      <p:cBhvr>
                                        <p:cTn id="43" dur="500" fill="hold"/>
                                        <p:tgtEl>
                                          <p:spTgt spid="22"/>
                                        </p:tgtEl>
                                        <p:attrNameLst>
                                          <p:attrName>ppt_x</p:attrName>
                                          <p:attrName>ppt_y</p:attrName>
                                        </p:attrNameLst>
                                      </p:cBhvr>
                                      <p:rCtr x="-52" y="0"/>
                                    </p:animMotion>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par>
                          <p:cTn id="50" fill="hold">
                            <p:stCondLst>
                              <p:cond delay="0"/>
                            </p:stCondLst>
                            <p:childTnLst>
                              <p:par>
                                <p:cTn id="51" presetID="35" presetClass="path" presetSubtype="0" accel="50000" decel="50000" fill="hold" grpId="1" nodeType="afterEffect">
                                  <p:stCondLst>
                                    <p:cond delay="0"/>
                                  </p:stCondLst>
                                  <p:childTnLst>
                                    <p:animMotion origin="layout" path="M 0.10365 2.16748E-6 L -3.88889E-6 2.16748E-6 " pathEditMode="relative" rAng="0" ptsTypes="AA">
                                      <p:cBhvr>
                                        <p:cTn id="52" dur="500" fill="hold"/>
                                        <p:tgtEl>
                                          <p:spTgt spid="24"/>
                                        </p:tgtEl>
                                        <p:attrNameLst>
                                          <p:attrName>ppt_x</p:attrName>
                                          <p:attrName>ppt_y</p:attrName>
                                        </p:attrNameLst>
                                      </p:cBhvr>
                                      <p:rCtr x="-52" y="0"/>
                                    </p:animMotion>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6" grpId="1"/>
      <p:bldP spid="18" grpId="0"/>
      <p:bldP spid="18" grpId="1"/>
      <p:bldP spid="21" grpId="0"/>
      <p:bldP spid="22" grpId="0"/>
      <p:bldP spid="22" grpId="1"/>
      <p:bldP spid="24" grpId="0"/>
      <p:bldP spid="24" grpId="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smtClean="0">
                <a:solidFill>
                  <a:srgbClr val="000099"/>
                </a:solidFill>
              </a:rPr>
              <a:t>מערכים</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a:noFill/>
        </p:spPr>
        <p:txBody>
          <a:bodyPr/>
          <a:lstStyle/>
          <a:p>
            <a:fld id="{426C6D0D-C5BC-4E20-BF97-86A91A15A63B}" type="slidenum">
              <a:rPr lang="he-IL" smtClean="0"/>
              <a:pPr/>
              <a:t>20</a:t>
            </a:fld>
            <a:endParaRPr lang="en-US" smtClean="0"/>
          </a:p>
        </p:txBody>
      </p:sp>
      <p:sp>
        <p:nvSpPr>
          <p:cNvPr id="55298" name="Rectangle 2"/>
          <p:cNvSpPr>
            <a:spLocks noGrp="1" noChangeArrowheads="1"/>
          </p:cNvSpPr>
          <p:nvPr>
            <p:ph type="title"/>
          </p:nvPr>
        </p:nvSpPr>
        <p:spPr/>
        <p:txBody>
          <a:bodyPr/>
          <a:lstStyle/>
          <a:p>
            <a:pPr algn="ctr" eaLnBrk="1" hangingPunct="1"/>
            <a:r>
              <a:rPr lang="he-IL" smtClean="0">
                <a:solidFill>
                  <a:srgbClr val="CC0000"/>
                </a:solidFill>
              </a:rPr>
              <a:t>נתונים במקום חישוב</a:t>
            </a:r>
            <a:endParaRPr lang="en-US" smtClean="0">
              <a:solidFill>
                <a:srgbClr val="CC0000"/>
              </a:solidFill>
            </a:endParaRPr>
          </a:p>
        </p:txBody>
      </p:sp>
      <p:sp>
        <p:nvSpPr>
          <p:cNvPr id="55299" name="Rectangle 3"/>
          <p:cNvSpPr>
            <a:spLocks noGrp="1" noChangeArrowheads="1"/>
          </p:cNvSpPr>
          <p:nvPr>
            <p:ph type="body" idx="1"/>
          </p:nvPr>
        </p:nvSpPr>
        <p:spPr/>
        <p:txBody>
          <a:bodyPr/>
          <a:lstStyle/>
          <a:p>
            <a:pPr eaLnBrk="1" hangingPunct="1"/>
            <a:r>
              <a:rPr lang="he-IL" dirty="0" smtClean="0"/>
              <a:t>בתרגום רקורסיה ללולאה אנו משתמשים במשתני עזר לשמירת המצב </a:t>
            </a:r>
            <a:r>
              <a:rPr lang="en-US" dirty="0" err="1" smtClean="0">
                <a:latin typeface="Courier New" pitchFamily="49" charset="0"/>
                <a:cs typeface="Courier New" pitchFamily="49" charset="0"/>
              </a:rPr>
              <a:t>curr</a:t>
            </a:r>
            <a:r>
              <a:rPr lang="en-US" dirty="0" smtClean="0"/>
              <a:t>, </a:t>
            </a:r>
            <a:r>
              <a:rPr lang="en-US" dirty="0" err="1" smtClean="0">
                <a:latin typeface="Courier New" pitchFamily="49" charset="0"/>
                <a:cs typeface="Courier New" pitchFamily="49" charset="0"/>
              </a:rPr>
              <a:t>prev</a:t>
            </a:r>
            <a:r>
              <a:rPr lang="he-IL" dirty="0" smtClean="0"/>
              <a:t> ו- </a:t>
            </a:r>
            <a:r>
              <a:rPr lang="en-US" dirty="0" err="1" smtClean="0">
                <a:latin typeface="Courier New" pitchFamily="49" charset="0"/>
                <a:cs typeface="Courier New" pitchFamily="49" charset="0"/>
              </a:rPr>
              <a:t>prevPrev</a:t>
            </a:r>
            <a:endParaRPr lang="he-IL" dirty="0" smtClean="0"/>
          </a:p>
          <a:p>
            <a:pPr eaLnBrk="1" hangingPunct="1"/>
            <a:r>
              <a:rPr lang="he-IL" dirty="0" smtClean="0"/>
              <a:t>הלולאה "זוכרת" את הנקודה שבה אנו נמצאים בתהליך החישוב</a:t>
            </a:r>
          </a:p>
          <a:p>
            <a:pPr eaLnBrk="1" hangingPunct="1"/>
            <a:r>
              <a:rPr lang="he-IL" u="sng" dirty="0" smtClean="0"/>
              <a:t>דיון</a:t>
            </a:r>
            <a:r>
              <a:rPr lang="he-IL" dirty="0" smtClean="0"/>
              <a:t>: יעילות לעומת פשטות. </a:t>
            </a:r>
          </a:p>
          <a:p>
            <a:pPr eaLnBrk="1" hangingPunct="1">
              <a:buFont typeface="Wingdings" pitchFamily="2" charset="2"/>
              <a:buNone/>
            </a:pPr>
            <a:r>
              <a:rPr lang="he-IL" dirty="0" smtClean="0"/>
              <a:t>	עיקרון ה-</a:t>
            </a:r>
            <a:r>
              <a:rPr lang="en-US" dirty="0" smtClean="0"/>
              <a:t>KISS</a:t>
            </a:r>
            <a:r>
              <a:rPr lang="he-IL" dirty="0" smtClean="0"/>
              <a:t> (</a:t>
            </a:r>
            <a:r>
              <a:rPr lang="en-US" b="1" dirty="0" smtClean="0"/>
              <a:t>k</a:t>
            </a:r>
            <a:r>
              <a:rPr lang="en-US" dirty="0" smtClean="0"/>
              <a:t>eep </a:t>
            </a:r>
            <a:r>
              <a:rPr lang="en-US" b="1" dirty="0" smtClean="0"/>
              <a:t>i</a:t>
            </a:r>
            <a:r>
              <a:rPr lang="en-US" dirty="0" smtClean="0"/>
              <a:t>t </a:t>
            </a:r>
            <a:r>
              <a:rPr lang="en-US" b="1" dirty="0" smtClean="0"/>
              <a:t>s</a:t>
            </a:r>
            <a:r>
              <a:rPr lang="en-US" dirty="0" smtClean="0"/>
              <a:t>imple </a:t>
            </a:r>
            <a:r>
              <a:rPr lang="en-US" b="1" dirty="0" smtClean="0"/>
              <a:t>s</a:t>
            </a:r>
            <a:r>
              <a:rPr lang="en-US" dirty="0" smtClean="0"/>
              <a:t>tupid</a:t>
            </a:r>
            <a:r>
              <a:rPr lang="he-IL"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5"/>
          <p:cNvSpPr>
            <a:spLocks noGrp="1"/>
          </p:cNvSpPr>
          <p:nvPr>
            <p:ph type="sldNum" sz="quarter" idx="12"/>
          </p:nvPr>
        </p:nvSpPr>
        <p:spPr>
          <a:noFill/>
        </p:spPr>
        <p:txBody>
          <a:bodyPr/>
          <a:lstStyle/>
          <a:p>
            <a:fld id="{230D7315-1699-4E87-8965-D6146D6283CC}" type="slidenum">
              <a:rPr lang="he-IL" smtClean="0"/>
              <a:pPr/>
              <a:t>21</a:t>
            </a:fld>
            <a:endParaRPr lang="en-US" smtClean="0"/>
          </a:p>
        </p:txBody>
      </p:sp>
      <p:sp>
        <p:nvSpPr>
          <p:cNvPr id="57346" name="Rectangle 7"/>
          <p:cNvSpPr>
            <a:spLocks noChangeArrowheads="1"/>
          </p:cNvSpPr>
          <p:nvPr/>
        </p:nvSpPr>
        <p:spPr bwMode="auto">
          <a:xfrm>
            <a:off x="4572000" y="4508500"/>
            <a:ext cx="360363" cy="288925"/>
          </a:xfrm>
          <a:prstGeom prst="rect">
            <a:avLst/>
          </a:prstGeom>
          <a:solidFill>
            <a:srgbClr val="FFFF00"/>
          </a:solidFill>
          <a:ln w="9525" algn="ctr">
            <a:noFill/>
            <a:miter lim="800000"/>
            <a:headEnd/>
            <a:tailEnd/>
          </a:ln>
        </p:spPr>
        <p:txBody>
          <a:bodyPr wrap="none" anchor="ctr"/>
          <a:lstStyle/>
          <a:p>
            <a:pPr algn="ctr"/>
            <a:endParaRPr lang="he-IL"/>
          </a:p>
        </p:txBody>
      </p:sp>
      <p:sp>
        <p:nvSpPr>
          <p:cNvPr id="57347" name="Rectangle 3"/>
          <p:cNvSpPr>
            <a:spLocks noGrp="1" noChangeArrowheads="1"/>
          </p:cNvSpPr>
          <p:nvPr>
            <p:ph type="title"/>
          </p:nvPr>
        </p:nvSpPr>
        <p:spPr/>
        <p:txBody>
          <a:bodyPr/>
          <a:lstStyle/>
          <a:p>
            <a:pPr algn="ctr" eaLnBrk="1" hangingPunct="1"/>
            <a:r>
              <a:rPr lang="en-US" smtClean="0">
                <a:solidFill>
                  <a:srgbClr val="CC0000"/>
                </a:solidFill>
              </a:rPr>
              <a:t>For Loop</a:t>
            </a:r>
          </a:p>
        </p:txBody>
      </p:sp>
      <p:sp>
        <p:nvSpPr>
          <p:cNvPr id="57348" name="Rectangle 4"/>
          <p:cNvSpPr>
            <a:spLocks noGrp="1" noChangeArrowheads="1"/>
          </p:cNvSpPr>
          <p:nvPr>
            <p:ph type="body" idx="1"/>
          </p:nvPr>
        </p:nvSpPr>
        <p:spPr/>
        <p:txBody>
          <a:bodyPr/>
          <a:lstStyle/>
          <a:p>
            <a:pPr algn="l" rtl="0" eaLnBrk="1" hangingPunct="1">
              <a:lnSpc>
                <a:spcPct val="80000"/>
              </a:lnSpc>
            </a:pPr>
            <a:r>
              <a:rPr lang="en-US" dirty="0" smtClean="0"/>
              <a:t>Printing the first n elements:</a:t>
            </a:r>
          </a:p>
          <a:p>
            <a:pPr algn="l" rtl="0" eaLnBrk="1" hangingPunct="1">
              <a:lnSpc>
                <a:spcPct val="80000"/>
              </a:lnSpc>
              <a:buFont typeface="Wingdings" pitchFamily="2" charset="2"/>
              <a:buNone/>
            </a:pPr>
            <a:endParaRPr lang="en-US" sz="1900" dirty="0" smtClean="0">
              <a:solidFill>
                <a:srgbClr val="7F0055"/>
              </a:solidFill>
              <a:latin typeface="Garamond" pitchFamily="18" charset="0"/>
              <a:cs typeface="Courier New" pitchFamily="49" charset="0"/>
            </a:endParaRPr>
          </a:p>
          <a:p>
            <a:pPr algn="l" rtl="0" eaLnBrk="1" hangingPunct="1">
              <a:lnSpc>
                <a:spcPct val="80000"/>
              </a:lnSpc>
              <a:buFont typeface="Wingdings" pitchFamily="2" charset="2"/>
              <a:buNone/>
            </a:pPr>
            <a:r>
              <a:rPr lang="en-US" sz="1900" dirty="0" smtClean="0">
                <a:solidFill>
                  <a:srgbClr val="7F0055"/>
                </a:solidFill>
                <a:latin typeface="Garamond" pitchFamily="18" charset="0"/>
                <a:cs typeface="Courier New" pitchFamily="49" charset="0"/>
              </a:rPr>
              <a:t>	</a:t>
            </a:r>
            <a:r>
              <a:rPr lang="en-US" sz="2400" b="1" dirty="0" smtClean="0">
                <a:solidFill>
                  <a:srgbClr val="7F0055"/>
                </a:solidFill>
                <a:latin typeface="Garamond" pitchFamily="18" charset="0"/>
                <a:cs typeface="Courier New" pitchFamily="49" charset="0"/>
              </a:rPr>
              <a:t>public class</a:t>
            </a:r>
            <a:r>
              <a:rPr lang="en-US" sz="2400" b="1" dirty="0" smtClean="0">
                <a:latin typeface="Garamond" pitchFamily="18" charset="0"/>
                <a:cs typeface="Courier New" pitchFamily="49" charset="0"/>
              </a:rPr>
              <a:t> Fibonacci {</a:t>
            </a:r>
          </a:p>
          <a:p>
            <a:pPr algn="l" rtl="0" eaLnBrk="1" hangingPunct="1">
              <a:lnSpc>
                <a:spcPct val="80000"/>
              </a:lnSpc>
              <a:buFont typeface="Wingdings" pitchFamily="2" charset="2"/>
              <a:buNone/>
            </a:pPr>
            <a:r>
              <a:rPr lang="en-US" sz="2400" b="1" dirty="0" smtClean="0">
                <a:solidFill>
                  <a:srgbClr val="3F5FBF"/>
                </a:solidFill>
                <a:latin typeface="Garamond" pitchFamily="18" charset="0"/>
                <a:cs typeface="Courier New" pitchFamily="49" charset="0"/>
              </a:rPr>
              <a:t>		</a:t>
            </a:r>
            <a:r>
              <a:rPr lang="en-US" sz="2400" b="1" dirty="0" smtClean="0">
                <a:solidFill>
                  <a:srgbClr val="7F0055"/>
                </a:solidFill>
                <a:latin typeface="Garamond" pitchFamily="18" charset="0"/>
                <a:cs typeface="Courier New" pitchFamily="49" charset="0"/>
              </a:rPr>
              <a:t>public static </a:t>
            </a:r>
            <a:r>
              <a:rPr lang="en-US" sz="2400" b="1" dirty="0" err="1" smtClean="0">
                <a:solidFill>
                  <a:srgbClr val="7F0055"/>
                </a:solidFill>
                <a:latin typeface="Garamond" pitchFamily="18" charset="0"/>
                <a:cs typeface="Courier New" pitchFamily="49" charset="0"/>
              </a:rPr>
              <a:t>int</a:t>
            </a:r>
            <a:r>
              <a:rPr lang="en-US" sz="2400" b="1" dirty="0" smtClean="0">
                <a:latin typeface="Garamond" pitchFamily="18" charset="0"/>
                <a:cs typeface="Courier New" pitchFamily="49" charset="0"/>
              </a:rPr>
              <a:t> </a:t>
            </a:r>
            <a:r>
              <a:rPr lang="en-US" sz="2400" b="1" dirty="0" err="1" smtClean="0">
                <a:latin typeface="Garamond" pitchFamily="18" charset="0"/>
                <a:cs typeface="Courier New" pitchFamily="49" charset="0"/>
              </a:rPr>
              <a:t>computeElement</a:t>
            </a:r>
            <a:r>
              <a:rPr lang="en-US" sz="2400" b="1" dirty="0" smtClean="0">
                <a:latin typeface="Garamond" pitchFamily="18" charset="0"/>
                <a:cs typeface="Courier New" pitchFamily="49" charset="0"/>
              </a:rPr>
              <a:t>(</a:t>
            </a:r>
            <a:r>
              <a:rPr lang="en-US" sz="2400" b="1" dirty="0" err="1" smtClean="0">
                <a:solidFill>
                  <a:srgbClr val="7F0055"/>
                </a:solidFill>
                <a:latin typeface="Garamond" pitchFamily="18" charset="0"/>
                <a:cs typeface="Courier New" pitchFamily="49" charset="0"/>
              </a:rPr>
              <a:t>int</a:t>
            </a:r>
            <a:r>
              <a:rPr lang="en-US" sz="2400" b="1" dirty="0" smtClean="0">
                <a:latin typeface="Garamond" pitchFamily="18" charset="0"/>
                <a:cs typeface="Courier New" pitchFamily="49" charset="0"/>
              </a:rPr>
              <a:t> n) {</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		</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a:t>
            </a:r>
          </a:p>
          <a:p>
            <a:pPr algn="l" rtl="0" eaLnBrk="1" hangingPunct="1">
              <a:lnSpc>
                <a:spcPct val="80000"/>
              </a:lnSpc>
              <a:buFont typeface="Wingdings" pitchFamily="2" charset="2"/>
              <a:buNone/>
            </a:pPr>
            <a:endParaRPr lang="en-US" sz="2400" b="1" dirty="0" smtClean="0">
              <a:latin typeface="Garamond" pitchFamily="18" charset="0"/>
              <a:cs typeface="Courier New" pitchFamily="49" charset="0"/>
            </a:endParaRPr>
          </a:p>
          <a:p>
            <a:pPr algn="l" rtl="0" eaLnBrk="1" hangingPunct="1">
              <a:lnSpc>
                <a:spcPct val="80000"/>
              </a:lnSpc>
              <a:buFont typeface="Wingdings" pitchFamily="2" charset="2"/>
              <a:buNone/>
            </a:pPr>
            <a:r>
              <a:rPr lang="en-US" sz="2400" b="1" dirty="0" smtClean="0">
                <a:solidFill>
                  <a:srgbClr val="7F0055"/>
                </a:solidFill>
                <a:latin typeface="Garamond" pitchFamily="18" charset="0"/>
                <a:cs typeface="Courier New" pitchFamily="49" charset="0"/>
              </a:rPr>
              <a:t>		public static void</a:t>
            </a:r>
            <a:r>
              <a:rPr lang="en-US" sz="2400" b="1" dirty="0" smtClean="0">
                <a:latin typeface="Garamond" pitchFamily="18" charset="0"/>
                <a:cs typeface="Courier New" pitchFamily="49" charset="0"/>
              </a:rPr>
              <a:t> main(String[] </a:t>
            </a:r>
            <a:r>
              <a:rPr lang="en-US" sz="2400" b="1" dirty="0" err="1" smtClean="0">
                <a:latin typeface="Garamond" pitchFamily="18" charset="0"/>
                <a:cs typeface="Courier New" pitchFamily="49" charset="0"/>
              </a:rPr>
              <a:t>args</a:t>
            </a:r>
            <a:r>
              <a:rPr lang="en-US" sz="2400" b="1" dirty="0" smtClean="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a:t>
            </a:r>
            <a:r>
              <a:rPr lang="en-US" sz="2400" b="1" dirty="0" smtClean="0">
                <a:solidFill>
                  <a:srgbClr val="7F0055"/>
                </a:solidFill>
                <a:latin typeface="Garamond" pitchFamily="18" charset="0"/>
                <a:cs typeface="Courier New" pitchFamily="49" charset="0"/>
              </a:rPr>
              <a:t>for</a:t>
            </a:r>
            <a:r>
              <a:rPr lang="en-US" sz="2400" b="1" dirty="0" smtClean="0">
                <a:latin typeface="Garamond" pitchFamily="18" charset="0"/>
                <a:cs typeface="Courier New" pitchFamily="49" charset="0"/>
              </a:rPr>
              <a:t>(</a:t>
            </a:r>
            <a:r>
              <a:rPr lang="en-US" sz="2400" b="1" dirty="0" err="1" smtClean="0">
                <a:solidFill>
                  <a:srgbClr val="7F0055"/>
                </a:solidFill>
                <a:latin typeface="Garamond" pitchFamily="18" charset="0"/>
                <a:cs typeface="Courier New" pitchFamily="49" charset="0"/>
              </a:rPr>
              <a:t>int</a:t>
            </a:r>
            <a:r>
              <a:rPr lang="en-US" sz="2400" b="1" dirty="0" smtClean="0">
                <a:latin typeface="Garamond" pitchFamily="18" charset="0"/>
                <a:cs typeface="Courier New" pitchFamily="49" charset="0"/>
              </a:rPr>
              <a:t> </a:t>
            </a:r>
            <a:r>
              <a:rPr lang="en-US" sz="2400" b="1" dirty="0" err="1" smtClean="0">
                <a:latin typeface="Garamond" pitchFamily="18" charset="0"/>
                <a:cs typeface="Courier New" pitchFamily="49" charset="0"/>
              </a:rPr>
              <a:t>i</a:t>
            </a:r>
            <a:r>
              <a:rPr lang="he-IL" sz="2400" b="1" dirty="0" smtClean="0">
                <a:latin typeface="Garamond" pitchFamily="18" charset="0"/>
                <a:cs typeface="Courier New" pitchFamily="49" charset="0"/>
              </a:rPr>
              <a:t> </a:t>
            </a:r>
            <a:r>
              <a:rPr lang="en-US" sz="2400" b="1" dirty="0" smtClean="0">
                <a:latin typeface="Garamond" pitchFamily="18" charset="0"/>
                <a:cs typeface="Courier New" pitchFamily="49" charset="0"/>
              </a:rPr>
              <a:t>= 0 ; </a:t>
            </a:r>
            <a:r>
              <a:rPr lang="en-US" sz="2400" b="1" dirty="0" err="1" smtClean="0">
                <a:latin typeface="Garamond" pitchFamily="18" charset="0"/>
                <a:cs typeface="Courier New" pitchFamily="49" charset="0"/>
              </a:rPr>
              <a:t>i</a:t>
            </a:r>
            <a:r>
              <a:rPr lang="en-US" sz="2400" b="1" dirty="0" smtClean="0">
                <a:latin typeface="Garamond" pitchFamily="18" charset="0"/>
                <a:cs typeface="Courier New" pitchFamily="49" charset="0"/>
              </a:rPr>
              <a:t> &lt; 10 ; </a:t>
            </a:r>
            <a:r>
              <a:rPr lang="en-US" sz="2400" b="1" dirty="0" err="1" smtClean="0">
                <a:latin typeface="Garamond" pitchFamily="18" charset="0"/>
                <a:cs typeface="Courier New" pitchFamily="49" charset="0"/>
              </a:rPr>
              <a:t>i</a:t>
            </a:r>
            <a:r>
              <a:rPr lang="en-US" sz="2400" b="1" dirty="0" smtClean="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a:t>
            </a:r>
            <a:r>
              <a:rPr lang="en-US" sz="2400" b="1" dirty="0" err="1" smtClean="0">
                <a:latin typeface="Garamond" pitchFamily="18" charset="0"/>
                <a:cs typeface="Courier New" pitchFamily="49" charset="0"/>
              </a:rPr>
              <a:t>System.out.println</a:t>
            </a:r>
            <a:r>
              <a:rPr lang="en-US" sz="2400" b="1" dirty="0" smtClean="0">
                <a:latin typeface="Garamond" pitchFamily="18" charset="0"/>
                <a:cs typeface="Courier New" pitchFamily="49" charset="0"/>
              </a:rPr>
              <a:t>(</a:t>
            </a:r>
            <a:r>
              <a:rPr lang="en-US" sz="2400" b="1" dirty="0" err="1" smtClean="0">
                <a:latin typeface="Garamond" pitchFamily="18" charset="0"/>
                <a:cs typeface="Courier New" pitchFamily="49" charset="0"/>
              </a:rPr>
              <a:t>computeElement</a:t>
            </a:r>
            <a:r>
              <a:rPr lang="en-US" sz="2400" b="1" dirty="0" smtClean="0">
                <a:latin typeface="Garamond" pitchFamily="18" charset="0"/>
                <a:cs typeface="Courier New" pitchFamily="49" charset="0"/>
              </a:rPr>
              <a:t>(</a:t>
            </a:r>
            <a:r>
              <a:rPr lang="en-US" sz="2400" b="1" dirty="0" err="1" smtClean="0">
                <a:latin typeface="Garamond" pitchFamily="18" charset="0"/>
                <a:cs typeface="Courier New" pitchFamily="49" charset="0"/>
              </a:rPr>
              <a:t>i</a:t>
            </a:r>
            <a:r>
              <a:rPr lang="en-US" sz="2400" b="1" dirty="0" smtClean="0">
                <a:latin typeface="Garamond" pitchFamily="18" charset="0"/>
                <a:cs typeface="Courier New" pitchFamily="49" charset="0"/>
              </a:rPr>
              <a:t>));</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smtClean="0">
                <a:latin typeface="Garamond" pitchFamily="18" charset="0"/>
                <a:cs typeface="Courier New" pitchFamily="49" charset="0"/>
              </a:rPr>
              <a:t>	}</a:t>
            </a:r>
          </a:p>
        </p:txBody>
      </p:sp>
      <p:sp>
        <p:nvSpPr>
          <p:cNvPr id="57349" name="AutoShape 8" descr="‎30%‎"/>
          <p:cNvSpPr>
            <a:spLocks/>
          </p:cNvSpPr>
          <p:nvPr/>
        </p:nvSpPr>
        <p:spPr bwMode="auto">
          <a:xfrm>
            <a:off x="6408738" y="3249613"/>
            <a:ext cx="1547812" cy="609600"/>
          </a:xfrm>
          <a:prstGeom prst="accentBorderCallout2">
            <a:avLst>
              <a:gd name="adj1" fmla="val 18750"/>
              <a:gd name="adj2" fmla="val -4921"/>
              <a:gd name="adj3" fmla="val 18750"/>
              <a:gd name="adj4" fmla="val -32000"/>
              <a:gd name="adj5" fmla="val 207032"/>
              <a:gd name="adj6" fmla="val -9753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It is better to use args[0]</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p:spPr>
        <p:txBody>
          <a:bodyPr/>
          <a:lstStyle/>
          <a:p>
            <a:fld id="{79C66494-5105-40B2-8042-790C8D479E6B}" type="slidenum">
              <a:rPr lang="he-IL" smtClean="0"/>
              <a:pPr/>
              <a:t>22</a:t>
            </a:fld>
            <a:endParaRPr lang="en-US" smtClean="0"/>
          </a:p>
        </p:txBody>
      </p:sp>
      <p:sp>
        <p:nvSpPr>
          <p:cNvPr id="59394" name="Rectangle 2"/>
          <p:cNvSpPr>
            <a:spLocks noGrp="1" noChangeArrowheads="1"/>
          </p:cNvSpPr>
          <p:nvPr>
            <p:ph type="title"/>
          </p:nvPr>
        </p:nvSpPr>
        <p:spPr/>
        <p:txBody>
          <a:bodyPr/>
          <a:lstStyle/>
          <a:p>
            <a:pPr algn="ctr" eaLnBrk="1" hangingPunct="1"/>
            <a:r>
              <a:rPr lang="he-IL" smtClean="0">
                <a:solidFill>
                  <a:srgbClr val="CC0000"/>
                </a:solidFill>
              </a:rPr>
              <a:t>מודולריות, שכפול קוד ויעילות</a:t>
            </a:r>
            <a:endParaRPr lang="en-US" smtClean="0">
              <a:solidFill>
                <a:srgbClr val="CC0000"/>
              </a:solidFill>
            </a:endParaRPr>
          </a:p>
        </p:txBody>
      </p:sp>
      <p:sp>
        <p:nvSpPr>
          <p:cNvPr id="59395" name="Rectangle 3"/>
          <p:cNvSpPr>
            <a:spLocks noGrp="1" noChangeArrowheads="1"/>
          </p:cNvSpPr>
          <p:nvPr>
            <p:ph type="body" idx="1"/>
          </p:nvPr>
        </p:nvSpPr>
        <p:spPr/>
        <p:txBody>
          <a:bodyPr/>
          <a:lstStyle/>
          <a:p>
            <a:pPr eaLnBrk="1" hangingPunct="1"/>
            <a:r>
              <a:rPr lang="he-IL" dirty="0" smtClean="0"/>
              <a:t>יש כאן חוסר יעילות מסוים:</a:t>
            </a:r>
          </a:p>
          <a:p>
            <a:pPr lvl="1" eaLnBrk="1" hangingPunct="1"/>
            <a:r>
              <a:rPr lang="he-IL" sz="2800" dirty="0" smtClean="0"/>
              <a:t>לולאת ה-</a:t>
            </a:r>
            <a:r>
              <a:rPr lang="en-US" sz="2800" dirty="0" smtClean="0">
                <a:latin typeface="Courier New" pitchFamily="49" charset="0"/>
                <a:cs typeface="Courier New" pitchFamily="49" charset="0"/>
              </a:rPr>
              <a:t>for</a:t>
            </a:r>
            <a:r>
              <a:rPr lang="he-IL" sz="2800" dirty="0" smtClean="0"/>
              <a:t> חוזרת גם ב- </a:t>
            </a:r>
            <a:r>
              <a:rPr lang="en-US" sz="2800" dirty="0" smtClean="0">
                <a:latin typeface="Courier New" pitchFamily="49" charset="0"/>
                <a:cs typeface="Courier New" pitchFamily="49" charset="0"/>
              </a:rPr>
              <a:t>main</a:t>
            </a:r>
            <a:r>
              <a:rPr lang="he-IL" sz="2800" dirty="0" smtClean="0"/>
              <a:t> וגם ב-</a:t>
            </a:r>
            <a:r>
              <a:rPr lang="en-US" sz="2800" dirty="0" err="1" smtClean="0">
                <a:latin typeface="Courier New" pitchFamily="49" charset="0"/>
                <a:cs typeface="Courier New" pitchFamily="49" charset="0"/>
              </a:rPr>
              <a:t>computeElement</a:t>
            </a:r>
            <a:r>
              <a:rPr lang="he-IL" sz="2800" dirty="0" smtClean="0">
                <a:latin typeface="Courier New" pitchFamily="49" charset="0"/>
                <a:cs typeface="Courier New" pitchFamily="49" charset="0"/>
              </a:rPr>
              <a:t>. </a:t>
            </a:r>
            <a:r>
              <a:rPr lang="he-IL" sz="2800" dirty="0" smtClean="0"/>
              <a:t>לכאורה, במעבר אחד ניתן גם </a:t>
            </a:r>
            <a:r>
              <a:rPr lang="he-IL" sz="2800" i="1" u="sng" dirty="0" smtClean="0"/>
              <a:t>לחשב</a:t>
            </a:r>
            <a:r>
              <a:rPr lang="he-IL" sz="2800" dirty="0" smtClean="0"/>
              <a:t> את האיברים וגם </a:t>
            </a:r>
            <a:r>
              <a:rPr lang="he-IL" sz="2800" i="1" u="sng" dirty="0" smtClean="0"/>
              <a:t>להדפיס</a:t>
            </a:r>
            <a:r>
              <a:rPr lang="he-IL" sz="2800" dirty="0" smtClean="0"/>
              <a:t> אותם</a:t>
            </a:r>
          </a:p>
          <a:p>
            <a:pPr lvl="1" eaLnBrk="1" hangingPunct="1"/>
            <a:endParaRPr lang="he-IL" sz="2800" dirty="0" smtClean="0"/>
          </a:p>
          <a:p>
            <a:pPr lvl="1" eaLnBrk="1" hangingPunct="1"/>
            <a:r>
              <a:rPr lang="he-IL" sz="2800" dirty="0" smtClean="0"/>
              <a:t>כמו כן כדי לחשב איבר בסדרה איננו משתמשים </a:t>
            </a:r>
            <a:r>
              <a:rPr lang="he-IL" sz="2800" i="1" u="sng" dirty="0" smtClean="0"/>
              <a:t>בתוצאות שכבר חישבנו</a:t>
            </a:r>
            <a:r>
              <a:rPr lang="he-IL" sz="2800" dirty="0" smtClean="0"/>
              <a:t> (של איברים קודמים) ומתחילים כל חישוב מתחילתו</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p:spPr>
        <p:txBody>
          <a:bodyPr/>
          <a:lstStyle/>
          <a:p>
            <a:fld id="{E2DD8ED3-F5B6-4BBB-AF5D-7AB42114B7F5}" type="slidenum">
              <a:rPr lang="he-IL" smtClean="0"/>
              <a:pPr/>
              <a:t>23</a:t>
            </a:fld>
            <a:endParaRPr lang="en-US" smtClean="0"/>
          </a:p>
        </p:txBody>
      </p:sp>
      <p:sp>
        <p:nvSpPr>
          <p:cNvPr id="61442" name="Rectangle 2"/>
          <p:cNvSpPr>
            <a:spLocks noGrp="1" noChangeArrowheads="1"/>
          </p:cNvSpPr>
          <p:nvPr>
            <p:ph type="title"/>
          </p:nvPr>
        </p:nvSpPr>
        <p:spPr/>
        <p:txBody>
          <a:bodyPr/>
          <a:lstStyle/>
          <a:p>
            <a:pPr algn="ctr" eaLnBrk="1" hangingPunct="1"/>
            <a:r>
              <a:rPr lang="he-IL" smtClean="0">
                <a:solidFill>
                  <a:srgbClr val="CC0000"/>
                </a:solidFill>
              </a:rPr>
              <a:t>מודולריות, שכפול קוד ויעילות</a:t>
            </a:r>
            <a:endParaRPr lang="en-US" smtClean="0">
              <a:solidFill>
                <a:srgbClr val="CC0000"/>
              </a:solidFill>
            </a:endParaRPr>
          </a:p>
        </p:txBody>
      </p:sp>
      <p:sp>
        <p:nvSpPr>
          <p:cNvPr id="61443" name="Rectangle 3"/>
          <p:cNvSpPr>
            <a:spLocks noGrp="1" noChangeArrowheads="1"/>
          </p:cNvSpPr>
          <p:nvPr>
            <p:ph type="body" idx="1"/>
          </p:nvPr>
        </p:nvSpPr>
        <p:spPr/>
        <p:txBody>
          <a:bodyPr/>
          <a:lstStyle/>
          <a:p>
            <a:pPr eaLnBrk="1" hangingPunct="1"/>
            <a:r>
              <a:rPr lang="he-IL" smtClean="0"/>
              <a:t>מתודה (פונקציה) צריכה לעשות דבר אחד בדיוק!</a:t>
            </a:r>
          </a:p>
          <a:p>
            <a:pPr lvl="1" eaLnBrk="1" hangingPunct="1"/>
            <a:r>
              <a:rPr lang="he-IL" smtClean="0"/>
              <a:t>ערוב של </a:t>
            </a:r>
            <a:r>
              <a:rPr lang="he-IL" u="sng" smtClean="0"/>
              <a:t>חישוב</a:t>
            </a:r>
            <a:r>
              <a:rPr lang="he-IL" smtClean="0"/>
              <a:t> ו</a:t>
            </a:r>
            <a:r>
              <a:rPr lang="he-IL" u="sng" smtClean="0"/>
              <a:t>הדפסה</a:t>
            </a:r>
            <a:r>
              <a:rPr lang="he-IL" smtClean="0"/>
              <a:t> פוגע במודולריות (מדוע?)</a:t>
            </a:r>
            <a:endParaRPr lang="he-IL" sz="1000" smtClean="0"/>
          </a:p>
          <a:p>
            <a:pPr eaLnBrk="1" hangingPunct="1"/>
            <a:endParaRPr lang="he-IL" smtClean="0"/>
          </a:p>
          <a:p>
            <a:pPr eaLnBrk="1" hangingPunct="1"/>
            <a:r>
              <a:rPr lang="he-IL" smtClean="0"/>
              <a:t>היזהרו משכפול קוד!</a:t>
            </a:r>
          </a:p>
          <a:p>
            <a:pPr lvl="1" eaLnBrk="1" hangingPunct="1"/>
            <a:r>
              <a:rPr lang="he-IL" smtClean="0"/>
              <a:t>קטע קוד דומה המופיע בשתי פונקציות שונות יגרום במוקדם או במאוחר לבאג בתוכנית (מדוע?)</a:t>
            </a:r>
            <a:endParaRPr lang="he-IL" sz="1000" smtClean="0"/>
          </a:p>
          <a:p>
            <a:pPr eaLnBrk="1" hangingPunct="1"/>
            <a:endParaRPr lang="he-IL" smtClean="0"/>
          </a:p>
          <a:p>
            <a:pPr eaLnBrk="1" hangingPunct="1"/>
            <a:r>
              <a:rPr lang="he-IL" smtClean="0"/>
              <a:t>את בעיית היעילות (הוספת מנגנון </a:t>
            </a:r>
            <a:r>
              <a:rPr lang="en-US" smtClean="0"/>
              <a:t>memoization</a:t>
            </a:r>
            <a:r>
              <a:rPr lang="he-IL" smtClean="0"/>
              <a:t>) אפשר לפתור בעזרת מערכים (תרגיל)</a:t>
            </a:r>
            <a:endParaRPr lang="en-US" sz="32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p:cNvSpPr>
            <a:spLocks noGrp="1"/>
          </p:cNvSpPr>
          <p:nvPr>
            <p:ph type="sldNum" sz="quarter" idx="12"/>
          </p:nvPr>
        </p:nvSpPr>
        <p:spPr>
          <a:noFill/>
        </p:spPr>
        <p:txBody>
          <a:bodyPr/>
          <a:lstStyle/>
          <a:p>
            <a:fld id="{65E595D4-3F7A-45FB-BB77-BF362826C2B7}" type="slidenum">
              <a:rPr lang="he-IL" smtClean="0"/>
              <a:pPr/>
              <a:t>24</a:t>
            </a:fld>
            <a:endParaRPr lang="en-US" smtClean="0"/>
          </a:p>
        </p:txBody>
      </p:sp>
      <p:sp>
        <p:nvSpPr>
          <p:cNvPr id="63490" name="Rectangle 2"/>
          <p:cNvSpPr>
            <a:spLocks noGrp="1" noChangeArrowheads="1"/>
          </p:cNvSpPr>
          <p:nvPr>
            <p:ph type="title"/>
          </p:nvPr>
        </p:nvSpPr>
        <p:spPr/>
        <p:txBody>
          <a:bodyPr/>
          <a:lstStyle/>
          <a:p>
            <a:pPr algn="ctr" eaLnBrk="1" hangingPunct="1"/>
            <a:r>
              <a:rPr lang="en-US" smtClean="0">
                <a:solidFill>
                  <a:srgbClr val="CC0000"/>
                </a:solidFill>
              </a:rPr>
              <a:t>for vs. while</a:t>
            </a:r>
          </a:p>
        </p:txBody>
      </p:sp>
      <p:sp>
        <p:nvSpPr>
          <p:cNvPr id="63491" name="Rectangle 3"/>
          <p:cNvSpPr>
            <a:spLocks noGrp="1" noChangeArrowheads="1"/>
          </p:cNvSpPr>
          <p:nvPr>
            <p:ph type="body" idx="1"/>
          </p:nvPr>
        </p:nvSpPr>
        <p:spPr/>
        <p:txBody>
          <a:bodyPr/>
          <a:lstStyle/>
          <a:p>
            <a:pPr algn="l" rtl="0" eaLnBrk="1" hangingPunct="1">
              <a:lnSpc>
                <a:spcPct val="80000"/>
              </a:lnSpc>
            </a:pPr>
            <a:r>
              <a:rPr lang="en-US" smtClean="0"/>
              <a:t>The following two statements are almost equivalent:</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a:t>
            </a:r>
          </a:p>
          <a:p>
            <a:pPr algn="l" rtl="0" eaLnBrk="1" hangingPunct="1">
              <a:lnSpc>
                <a:spcPct val="80000"/>
              </a:lnSpc>
              <a:buFont typeface="Wingdings" pitchFamily="2" charset="2"/>
              <a:buNone/>
            </a:pPr>
            <a:r>
              <a:rPr lang="en-US" sz="2200" b="1" smtClean="0">
                <a:solidFill>
                  <a:srgbClr val="7F0055"/>
                </a:solidFill>
                <a:latin typeface="Courier New" pitchFamily="49" charset="0"/>
                <a:cs typeface="Courier New" pitchFamily="49" charset="0"/>
              </a:rPr>
              <a:t>	for</a:t>
            </a:r>
            <a:r>
              <a:rPr lang="en-US" sz="2200" b="1" smtClean="0">
                <a:latin typeface="Courier New" pitchFamily="49" charset="0"/>
                <a:cs typeface="Courier New" pitchFamily="49" charset="0"/>
              </a:rPr>
              <a:t>(</a:t>
            </a:r>
            <a:r>
              <a:rPr lang="en-US" sz="2200" b="1" smtClean="0">
                <a:solidFill>
                  <a:srgbClr val="000099"/>
                </a:solidFill>
                <a:latin typeface="Courier New" pitchFamily="49" charset="0"/>
                <a:cs typeface="Courier New" pitchFamily="49" charset="0"/>
              </a:rPr>
              <a:t>int i</a:t>
            </a:r>
            <a:r>
              <a:rPr lang="he-IL" sz="2200" b="1" smtClean="0">
                <a:solidFill>
                  <a:srgbClr val="000099"/>
                </a:solidFill>
                <a:latin typeface="Courier New" pitchFamily="49" charset="0"/>
                <a:cs typeface="Courier New" pitchFamily="49" charset="0"/>
              </a:rPr>
              <a:t> </a:t>
            </a:r>
            <a:r>
              <a:rPr lang="en-US" sz="2200" b="1" smtClean="0">
                <a:solidFill>
                  <a:srgbClr val="000099"/>
                </a:solidFill>
                <a:latin typeface="Courier New" pitchFamily="49" charset="0"/>
                <a:cs typeface="Courier New" pitchFamily="49" charset="0"/>
              </a:rPr>
              <a:t>= 0 </a:t>
            </a:r>
            <a:r>
              <a:rPr lang="en-US" sz="2200" b="1" smtClean="0">
                <a:latin typeface="Courier New" pitchFamily="49" charset="0"/>
                <a:cs typeface="Courier New" pitchFamily="49" charset="0"/>
              </a:rPr>
              <a:t>; </a:t>
            </a:r>
            <a:r>
              <a:rPr lang="en-US" sz="2200" b="1" smtClean="0">
                <a:solidFill>
                  <a:srgbClr val="33CC33"/>
                </a:solidFill>
                <a:latin typeface="Courier New" pitchFamily="49" charset="0"/>
                <a:cs typeface="Courier New" pitchFamily="49" charset="0"/>
              </a:rPr>
              <a:t>i &lt; n </a:t>
            </a:r>
            <a:r>
              <a:rPr lang="en-US" sz="2200" b="1" smtClean="0">
                <a:latin typeface="Courier New" pitchFamily="49" charset="0"/>
                <a:cs typeface="Courier New" pitchFamily="49" charset="0"/>
              </a:rPr>
              <a:t>; </a:t>
            </a:r>
            <a:r>
              <a:rPr lang="en-US" sz="2200" b="1" smtClean="0">
                <a:solidFill>
                  <a:srgbClr val="FF6600"/>
                </a:solidFill>
                <a:latin typeface="Courier New" pitchFamily="49" charset="0"/>
                <a:cs typeface="Courier New" pitchFamily="49" charset="0"/>
              </a:rPr>
              <a:t>i++</a:t>
            </a:r>
            <a:r>
              <a:rPr lang="en-US" sz="2200" b="1" smtClean="0">
                <a:latin typeface="Courier New" pitchFamily="49" charset="0"/>
                <a:cs typeface="Courier New" pitchFamily="49" charset="0"/>
              </a:rPr>
              <a:t>)</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endParaRPr lang="en-US" sz="2200" b="1" smtClean="0">
              <a:latin typeface="Courier New" pitchFamily="49" charset="0"/>
              <a:cs typeface="Courier New" pitchFamily="49" charset="0"/>
            </a:endParaRPr>
          </a:p>
          <a:p>
            <a:pPr algn="l" rtl="0" eaLnBrk="1" hangingPunct="1">
              <a:lnSpc>
                <a:spcPct val="80000"/>
              </a:lnSpc>
              <a:buFont typeface="Wingdings" pitchFamily="2" charset="2"/>
              <a:buNone/>
            </a:pPr>
            <a:endParaRPr lang="en-US" sz="2200" b="1" smtClean="0">
              <a:latin typeface="Courier New" pitchFamily="49" charset="0"/>
              <a:cs typeface="Courier New" pitchFamily="49" charset="0"/>
            </a:endParaRPr>
          </a:p>
          <a:p>
            <a:pPr algn="l" rtl="0" eaLnBrk="1" hangingPunct="1">
              <a:lnSpc>
                <a:spcPct val="80000"/>
              </a:lnSpc>
              <a:buFont typeface="Wingdings" pitchFamily="2" charset="2"/>
              <a:buNone/>
            </a:pPr>
            <a:r>
              <a:rPr lang="en-US" sz="2200" b="1" smtClean="0">
                <a:solidFill>
                  <a:srgbClr val="000099"/>
                </a:solidFill>
                <a:latin typeface="Courier New" pitchFamily="49" charset="0"/>
                <a:cs typeface="Courier New" pitchFamily="49" charset="0"/>
              </a:rPr>
              <a:t>	int i=0;</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a:t>
            </a:r>
            <a:r>
              <a:rPr lang="en-US" sz="2200" b="1" smtClean="0">
                <a:solidFill>
                  <a:srgbClr val="7F0055"/>
                </a:solidFill>
                <a:latin typeface="Courier New" pitchFamily="49" charset="0"/>
                <a:cs typeface="Courier New" pitchFamily="49" charset="0"/>
              </a:rPr>
              <a:t>while</a:t>
            </a:r>
            <a:r>
              <a:rPr lang="he-IL" sz="2200" b="1" smtClean="0">
                <a:solidFill>
                  <a:srgbClr val="7F0055"/>
                </a:solidFill>
                <a:latin typeface="Courier New" pitchFamily="49" charset="0"/>
                <a:cs typeface="Courier New" pitchFamily="49" charset="0"/>
              </a:rPr>
              <a:t> </a:t>
            </a:r>
            <a:r>
              <a:rPr lang="en-US" sz="2200" b="1" smtClean="0">
                <a:latin typeface="Courier New" pitchFamily="49" charset="0"/>
                <a:cs typeface="Courier New" pitchFamily="49" charset="0"/>
              </a:rPr>
              <a:t>(</a:t>
            </a:r>
            <a:r>
              <a:rPr lang="en-US" sz="2200" b="1" smtClean="0">
                <a:solidFill>
                  <a:srgbClr val="33CC33"/>
                </a:solidFill>
                <a:latin typeface="Courier New" pitchFamily="49" charset="0"/>
                <a:cs typeface="Courier New" pitchFamily="49" charset="0"/>
              </a:rPr>
              <a:t>i &lt; n</a:t>
            </a:r>
            <a:r>
              <a:rPr lang="en-US" sz="2200" b="1" smtClean="0">
                <a:latin typeface="Courier New" pitchFamily="49" charset="0"/>
                <a:cs typeface="Courier New" pitchFamily="49" charset="0"/>
              </a:rPr>
              <a:t>) {</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a:t>
            </a:r>
            <a:r>
              <a:rPr lang="en-US" sz="2200" b="1" smtClean="0">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2200" b="1" smtClean="0">
                <a:latin typeface="Courier New" pitchFamily="49" charset="0"/>
                <a:cs typeface="Courier New" pitchFamily="49" charset="0"/>
              </a:rPr>
              <a:t>	}</a:t>
            </a:r>
            <a:endParaRPr lang="en-US" sz="2200" smtClean="0">
              <a:latin typeface="Courier New" pitchFamily="49" charset="0"/>
              <a:cs typeface="Courier New" pitchFamily="49" charset="0"/>
            </a:endParaRPr>
          </a:p>
        </p:txBody>
      </p:sp>
      <p:sp>
        <p:nvSpPr>
          <p:cNvPr id="506884" name="AutoShape 4" descr="‎30%‎"/>
          <p:cNvSpPr>
            <a:spLocks/>
          </p:cNvSpPr>
          <p:nvPr/>
        </p:nvSpPr>
        <p:spPr bwMode="auto">
          <a:xfrm>
            <a:off x="5867400" y="2060575"/>
            <a:ext cx="2857500" cy="609600"/>
          </a:xfrm>
          <a:prstGeom prst="borderCallout1">
            <a:avLst>
              <a:gd name="adj1" fmla="val 18750"/>
              <a:gd name="adj2" fmla="val -2667"/>
              <a:gd name="adj3" fmla="val 102606"/>
              <a:gd name="adj4" fmla="val -10744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Variable </a:t>
            </a:r>
            <a:r>
              <a:rPr lang="en-US" b="0">
                <a:latin typeface="Courier New" pitchFamily="49" charset="0"/>
                <a:cs typeface="Courier New" pitchFamily="49" charset="0"/>
              </a:rPr>
              <a:t>i</a:t>
            </a:r>
            <a:r>
              <a:rPr lang="en-US" b="0"/>
              <a:t> is not defined outside the for block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6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25</a:t>
            </a:fld>
            <a:endParaRPr lang="en-US" smtClean="0"/>
          </a:p>
        </p:txBody>
      </p:sp>
      <p:sp>
        <p:nvSpPr>
          <p:cNvPr id="65538" name="Rectangle 2"/>
          <p:cNvSpPr>
            <a:spLocks noGrp="1" noChangeArrowheads="1"/>
          </p:cNvSpPr>
          <p:nvPr>
            <p:ph type="title"/>
          </p:nvPr>
        </p:nvSpPr>
        <p:spPr/>
        <p:txBody>
          <a:bodyPr/>
          <a:lstStyle/>
          <a:p>
            <a:pPr algn="ctr" eaLnBrk="1" hangingPunct="1"/>
            <a:r>
              <a:rPr lang="en-US" smtClean="0">
                <a:solidFill>
                  <a:srgbClr val="CC0000"/>
                </a:solidFill>
              </a:rPr>
              <a:t>while vs. do while</a:t>
            </a:r>
          </a:p>
        </p:txBody>
      </p:sp>
      <p:sp>
        <p:nvSpPr>
          <p:cNvPr id="65539" name="Rectangle 3"/>
          <p:cNvSpPr>
            <a:spLocks noGrp="1" noChangeArrowheads="1"/>
          </p:cNvSpPr>
          <p:nvPr>
            <p:ph type="body" idx="1"/>
          </p:nvPr>
        </p:nvSpPr>
        <p:spPr/>
        <p:txBody>
          <a:bodyPr/>
          <a:lstStyle/>
          <a:p>
            <a:pPr algn="l" rtl="0" eaLnBrk="1" hangingPunct="1">
              <a:lnSpc>
                <a:spcPct val="80000"/>
              </a:lnSpc>
            </a:pPr>
            <a:r>
              <a:rPr lang="en-US" smtClean="0"/>
              <a:t>The following two statements are equivalent </a:t>
            </a:r>
            <a:br>
              <a:rPr lang="en-US" smtClean="0"/>
            </a:br>
            <a:r>
              <a:rPr lang="en-US" smtClean="0"/>
              <a:t>if and only if n&gt;0 :</a:t>
            </a:r>
          </a:p>
          <a:p>
            <a:pPr algn="l" rtl="0" eaLnBrk="1" hangingPunct="1">
              <a:lnSpc>
                <a:spcPct val="80000"/>
              </a:lnSpc>
              <a:buFont typeface="Wingdings" pitchFamily="2" charset="2"/>
              <a:buNone/>
            </a:pPr>
            <a:r>
              <a:rPr lang="en-US" sz="1800" b="1" smtClean="0">
                <a:latin typeface="Courier New" pitchFamily="49" charset="0"/>
                <a:cs typeface="Courier New" pitchFamily="49" charset="0"/>
              </a:rPr>
              <a:t>	</a:t>
            </a:r>
          </a:p>
          <a:p>
            <a:pPr algn="l" rtl="0" eaLnBrk="1" hangingPunct="1">
              <a:lnSpc>
                <a:spcPct val="80000"/>
              </a:lnSpc>
              <a:buFont typeface="Wingdings" pitchFamily="2" charset="2"/>
              <a:buNone/>
            </a:pPr>
            <a:r>
              <a:rPr lang="en-US" sz="1800" b="1" smtClean="0">
                <a:solidFill>
                  <a:srgbClr val="7F0055"/>
                </a:solidFill>
                <a:latin typeface="Courier New" pitchFamily="49" charset="0"/>
                <a:cs typeface="Courier New" pitchFamily="49" charset="0"/>
              </a:rPr>
              <a:t>	</a:t>
            </a:r>
            <a:r>
              <a:rPr lang="en-US" sz="1800" b="1" smtClean="0">
                <a:latin typeface="Courier New" pitchFamily="49" charset="0"/>
                <a:cs typeface="Courier New" pitchFamily="49" charset="0"/>
              </a:rPr>
              <a:t>int i=0;</a:t>
            </a:r>
          </a:p>
          <a:p>
            <a:pPr algn="l" rtl="0" eaLnBrk="1" hangingPunct="1">
              <a:lnSpc>
                <a:spcPct val="80000"/>
              </a:lnSpc>
              <a:buFont typeface="Wingdings" pitchFamily="2" charset="2"/>
              <a:buNone/>
            </a:pPr>
            <a:r>
              <a:rPr lang="en-US" sz="1800" b="1" smtClean="0">
                <a:latin typeface="Courier New" pitchFamily="49" charset="0"/>
                <a:cs typeface="Courier New" pitchFamily="49" charset="0"/>
              </a:rPr>
              <a:t>	</a:t>
            </a:r>
            <a:r>
              <a:rPr lang="en-US" sz="1800" b="1" smtClean="0">
                <a:solidFill>
                  <a:srgbClr val="7F0055"/>
                </a:solidFill>
                <a:latin typeface="Courier New" pitchFamily="49" charset="0"/>
                <a:cs typeface="Courier New" pitchFamily="49" charset="0"/>
              </a:rPr>
              <a:t>while</a:t>
            </a:r>
            <a:r>
              <a:rPr lang="he-IL" sz="1800" b="1" smtClean="0">
                <a:solidFill>
                  <a:srgbClr val="7F0055"/>
                </a:solidFill>
                <a:latin typeface="Courier New" pitchFamily="49" charset="0"/>
                <a:cs typeface="Courier New" pitchFamily="49" charset="0"/>
              </a:rPr>
              <a:t> </a:t>
            </a:r>
            <a:r>
              <a:rPr lang="en-US" sz="1800" b="1" smtClean="0">
                <a:latin typeface="Courier New" pitchFamily="49" charset="0"/>
                <a:cs typeface="Courier New" pitchFamily="49" charset="0"/>
              </a:rPr>
              <a:t>(</a:t>
            </a:r>
            <a:r>
              <a:rPr lang="en-US" sz="1800" b="1" smtClean="0">
                <a:solidFill>
                  <a:srgbClr val="33CC33"/>
                </a:solidFill>
                <a:latin typeface="Courier New" pitchFamily="49" charset="0"/>
                <a:cs typeface="Courier New" pitchFamily="49" charset="0"/>
              </a:rPr>
              <a:t>i &lt; n</a:t>
            </a:r>
            <a:r>
              <a:rPr lang="en-US" sz="1800" b="1" smtClean="0">
                <a:latin typeface="Courier New" pitchFamily="49" charset="0"/>
                <a:cs typeface="Courier New" pitchFamily="49" charset="0"/>
              </a:rPr>
              <a:t>) {</a:t>
            </a:r>
          </a:p>
          <a:p>
            <a:pPr algn="l" rtl="0" eaLnBrk="1" hangingPunct="1">
              <a:lnSpc>
                <a:spcPct val="80000"/>
              </a:lnSpc>
              <a:buFont typeface="Wingdings" pitchFamily="2" charset="2"/>
              <a:buNone/>
            </a:pPr>
            <a:r>
              <a:rPr lang="en-US" sz="1800" b="1" smtClean="0">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1800" b="1" smtClean="0">
                <a:latin typeface="Courier New" pitchFamily="49" charset="0"/>
                <a:cs typeface="Courier New" pitchFamily="49" charset="0"/>
              </a:rPr>
              <a:t>		</a:t>
            </a:r>
            <a:r>
              <a:rPr lang="en-US" sz="1800" b="1" smtClean="0">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1800" b="1" smtClean="0">
                <a:latin typeface="Courier New" pitchFamily="49" charset="0"/>
                <a:cs typeface="Courier New" pitchFamily="49" charset="0"/>
              </a:rPr>
              <a:t>	}</a:t>
            </a:r>
          </a:p>
          <a:p>
            <a:pPr algn="l" rtl="0" eaLnBrk="1" hangingPunct="1">
              <a:lnSpc>
                <a:spcPct val="80000"/>
              </a:lnSpc>
              <a:buFont typeface="Wingdings" pitchFamily="2" charset="2"/>
              <a:buNone/>
            </a:pPr>
            <a:endParaRPr lang="en-US" sz="1800" b="1" smtClean="0">
              <a:latin typeface="Courier New" pitchFamily="49" charset="0"/>
              <a:cs typeface="Courier New" pitchFamily="49" charset="0"/>
            </a:endParaRPr>
          </a:p>
          <a:p>
            <a:pPr algn="l" rtl="0" eaLnBrk="1" hangingPunct="1">
              <a:lnSpc>
                <a:spcPct val="80000"/>
              </a:lnSpc>
              <a:buFont typeface="Wingdings" pitchFamily="2" charset="2"/>
              <a:buNone/>
            </a:pPr>
            <a:r>
              <a:rPr lang="en-US" sz="2000" b="1" smtClean="0">
                <a:latin typeface="Courier New" pitchFamily="49" charset="0"/>
                <a:cs typeface="Courier New" pitchFamily="49" charset="0"/>
              </a:rPr>
              <a:t>	int i=0;</a:t>
            </a:r>
            <a:endParaRPr lang="he-IL" sz="2000" b="1" smtClean="0">
              <a:latin typeface="Courier New" pitchFamily="49" charset="0"/>
              <a:cs typeface="Courier New" pitchFamily="49" charset="0"/>
            </a:endParaRPr>
          </a:p>
          <a:p>
            <a:pPr algn="l" rtl="0" eaLnBrk="1" hangingPunct="1">
              <a:lnSpc>
                <a:spcPct val="80000"/>
              </a:lnSpc>
              <a:buFont typeface="Wingdings" pitchFamily="2" charset="2"/>
              <a:buNone/>
            </a:pPr>
            <a:r>
              <a:rPr lang="en-US" sz="2000" b="1" smtClean="0">
                <a:latin typeface="Courier New" pitchFamily="49" charset="0"/>
                <a:cs typeface="Courier New" pitchFamily="49" charset="0"/>
              </a:rPr>
              <a:t>	do {</a:t>
            </a:r>
            <a:endParaRPr lang="he-IL" sz="2000" b="1" smtClean="0">
              <a:latin typeface="Courier New" pitchFamily="49" charset="0"/>
              <a:cs typeface="Courier New" pitchFamily="49" charset="0"/>
            </a:endParaRPr>
          </a:p>
          <a:p>
            <a:pPr algn="l" rtl="0" eaLnBrk="1" hangingPunct="1">
              <a:lnSpc>
                <a:spcPct val="80000"/>
              </a:lnSpc>
              <a:buFont typeface="Wingdings" pitchFamily="2" charset="2"/>
              <a:buNone/>
            </a:pPr>
            <a:r>
              <a:rPr lang="en-US" sz="2000" b="1" smtClean="0">
                <a:latin typeface="Courier New" pitchFamily="49" charset="0"/>
                <a:cs typeface="Courier New" pitchFamily="49" charset="0"/>
              </a:rPr>
              <a:t>		System.out.println(computeElement(i));</a:t>
            </a:r>
            <a:endParaRPr lang="he-IL" sz="2000" b="1" smtClean="0">
              <a:latin typeface="Courier New" pitchFamily="49" charset="0"/>
              <a:cs typeface="Courier New" pitchFamily="49" charset="0"/>
            </a:endParaRPr>
          </a:p>
          <a:p>
            <a:pPr algn="l" rtl="0" eaLnBrk="1" hangingPunct="1">
              <a:lnSpc>
                <a:spcPct val="80000"/>
              </a:lnSpc>
              <a:buFont typeface="Wingdings" pitchFamily="2" charset="2"/>
              <a:buNone/>
            </a:pPr>
            <a:r>
              <a:rPr lang="en-US" sz="2000" b="1" smtClean="0">
                <a:latin typeface="Courier New" pitchFamily="49" charset="0"/>
                <a:cs typeface="Courier New" pitchFamily="49" charset="0"/>
              </a:rPr>
              <a:t>		</a:t>
            </a:r>
            <a:r>
              <a:rPr lang="en-US" sz="2000" b="1" smtClean="0">
                <a:solidFill>
                  <a:srgbClr val="FF0000"/>
                </a:solidFill>
                <a:latin typeface="Courier New" pitchFamily="49" charset="0"/>
                <a:cs typeface="Courier New" pitchFamily="49" charset="0"/>
              </a:rPr>
              <a:t>i++;</a:t>
            </a:r>
            <a:endParaRPr lang="he-IL" sz="2000" b="1" smtClean="0">
              <a:solidFill>
                <a:srgbClr val="FF0000"/>
              </a:solidFill>
              <a:latin typeface="Courier New" pitchFamily="49" charset="0"/>
              <a:cs typeface="Courier New" pitchFamily="49" charset="0"/>
            </a:endParaRPr>
          </a:p>
          <a:p>
            <a:pPr algn="l" rtl="0" eaLnBrk="1" hangingPunct="1">
              <a:lnSpc>
                <a:spcPct val="80000"/>
              </a:lnSpc>
              <a:buFont typeface="Wingdings" pitchFamily="2" charset="2"/>
              <a:buNone/>
            </a:pPr>
            <a:r>
              <a:rPr lang="en-US" sz="2000" b="1" smtClean="0">
                <a:latin typeface="Courier New" pitchFamily="49" charset="0"/>
                <a:cs typeface="Courier New" pitchFamily="49" charset="0"/>
              </a:rPr>
              <a:t>	} while (</a:t>
            </a:r>
            <a:r>
              <a:rPr lang="en-US" sz="2000" b="1" smtClean="0">
                <a:solidFill>
                  <a:srgbClr val="33CC33"/>
                </a:solidFill>
                <a:latin typeface="Courier New" pitchFamily="49" charset="0"/>
                <a:cs typeface="Courier New" pitchFamily="49" charset="0"/>
              </a:rPr>
              <a:t>i</a:t>
            </a:r>
            <a:r>
              <a:rPr lang="he-IL" sz="2000" b="1" smtClean="0">
                <a:solidFill>
                  <a:srgbClr val="33CC33"/>
                </a:solidFill>
                <a:latin typeface="Courier New" pitchFamily="49" charset="0"/>
                <a:cs typeface="Courier New" pitchFamily="49" charset="0"/>
              </a:rPr>
              <a:t>&gt;</a:t>
            </a:r>
            <a:r>
              <a:rPr lang="en-US" sz="2000" b="1" smtClean="0">
                <a:solidFill>
                  <a:srgbClr val="33CC33"/>
                </a:solidFill>
                <a:latin typeface="Courier New" pitchFamily="49" charset="0"/>
                <a:cs typeface="Courier New" pitchFamily="49" charset="0"/>
              </a:rPr>
              <a:t>n</a:t>
            </a:r>
            <a:r>
              <a:rPr lang="he-IL" sz="2000" b="1" smtClean="0">
                <a:latin typeface="Courier New" pitchFamily="49" charset="0"/>
                <a:cs typeface="Courier New" pitchFamily="49" charset="0"/>
              </a:rPr>
              <a:t>(</a:t>
            </a:r>
            <a:r>
              <a:rPr lang="en-US" sz="2000" b="1"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smtClean="0">
                <a:solidFill>
                  <a:srgbClr val="000099"/>
                </a:solidFill>
              </a:rPr>
              <a:t>התמודדות עם שגיאות</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3"/>
          <p:cNvSpPr>
            <a:spLocks noGrp="1"/>
          </p:cNvSpPr>
          <p:nvPr>
            <p:ph type="sldNum" sz="quarter" idx="12"/>
          </p:nvPr>
        </p:nvSpPr>
        <p:spPr>
          <a:noFill/>
        </p:spPr>
        <p:txBody>
          <a:bodyPr/>
          <a:lstStyle/>
          <a:p>
            <a:fld id="{B8D95748-F6D4-4551-9025-576B0660E148}" type="slidenum">
              <a:rPr lang="he-IL" smtClean="0"/>
              <a:pPr/>
              <a:t>27</a:t>
            </a:fld>
            <a:endParaRPr lang="en-US" smtClean="0"/>
          </a:p>
        </p:txBody>
      </p:sp>
      <p:sp>
        <p:nvSpPr>
          <p:cNvPr id="69634" name="כותרת 1"/>
          <p:cNvSpPr>
            <a:spLocks noGrp="1"/>
          </p:cNvSpPr>
          <p:nvPr>
            <p:ph type="title" idx="4294967295"/>
          </p:nvPr>
        </p:nvSpPr>
        <p:spPr/>
        <p:txBody>
          <a:bodyPr/>
          <a:lstStyle/>
          <a:p>
            <a:pPr eaLnBrk="1" hangingPunct="1"/>
            <a:r>
              <a:rPr lang="en-US" dirty="0" smtClean="0"/>
              <a:t>Compilation vs. Runtime Errors</a:t>
            </a:r>
          </a:p>
        </p:txBody>
      </p:sp>
      <p:sp>
        <p:nvSpPr>
          <p:cNvPr id="69635" name="מציין מיקום תוכן 2"/>
          <p:cNvSpPr>
            <a:spLocks noGrp="1"/>
          </p:cNvSpPr>
          <p:nvPr>
            <p:ph idx="4294967295"/>
          </p:nvPr>
        </p:nvSpPr>
        <p:spPr>
          <a:xfrm>
            <a:off x="914400" y="1600201"/>
            <a:ext cx="7772400" cy="1609724"/>
          </a:xfrm>
        </p:spPr>
        <p:txBody>
          <a:bodyPr/>
          <a:lstStyle/>
          <a:p>
            <a:pPr eaLnBrk="1" hangingPunct="1"/>
            <a:r>
              <a:rPr lang="he-IL" sz="2400" dirty="0" smtClean="0"/>
              <a:t>שגיאות קומפילציה (הידור): שגיאות שניתן "לתפוס" בעת קריאת הקובץ והפיכתו ל-</a:t>
            </a:r>
            <a:r>
              <a:rPr lang="en-US" sz="2400" dirty="0" err="1" smtClean="0"/>
              <a:t>bytecode</a:t>
            </a:r>
            <a:r>
              <a:rPr lang="he-IL" sz="2400" dirty="0" smtClean="0"/>
              <a:t> ע"י המהדר</a:t>
            </a:r>
          </a:p>
          <a:p>
            <a:pPr eaLnBrk="1" hangingPunct="1"/>
            <a:r>
              <a:rPr lang="he-IL" sz="2400" dirty="0" smtClean="0"/>
              <a:t>דוגמאות:</a:t>
            </a:r>
          </a:p>
          <a:p>
            <a:pPr eaLnBrk="1" hangingPunct="1"/>
            <a:endParaRPr lang="en-US" sz="2400" dirty="0" smtClean="0"/>
          </a:p>
        </p:txBody>
      </p:sp>
      <p:sp>
        <p:nvSpPr>
          <p:cNvPr id="69636"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B793661A-3B05-428F-A7DE-E6F462E665DB}" type="slidenum">
              <a:rPr lang="he-IL" sz="1000" b="0"/>
              <a:pPr rtl="0"/>
              <a:t>27</a:t>
            </a:fld>
            <a:endParaRPr lang="en-US" sz="1000" b="0"/>
          </a:p>
        </p:txBody>
      </p:sp>
      <p:sp>
        <p:nvSpPr>
          <p:cNvPr id="69637" name="TextBox 4"/>
          <p:cNvSpPr txBox="1">
            <a:spLocks noChangeArrowheads="1"/>
          </p:cNvSpPr>
          <p:nvPr/>
        </p:nvSpPr>
        <p:spPr bwMode="auto">
          <a:xfrm>
            <a:off x="957263" y="2909888"/>
            <a:ext cx="2628900" cy="2298700"/>
          </a:xfrm>
          <a:prstGeom prst="rect">
            <a:avLst/>
          </a:prstGeom>
          <a:noFill/>
          <a:ln w="9525">
            <a:solidFill>
              <a:schemeClr val="bg2"/>
            </a:solidFill>
            <a:miter lim="800000"/>
            <a:headEnd/>
            <a:tailEnd/>
          </a:ln>
        </p:spPr>
        <p:txBody>
          <a:bodyPr>
            <a:spAutoFit/>
          </a:bodyPr>
          <a:lstStyle/>
          <a:p>
            <a:pPr algn="l" rtl="0"/>
            <a:r>
              <a:rPr lang="en-US">
                <a:latin typeface="Courier New" pitchFamily="49" charset="0"/>
                <a:cs typeface="Courier New" pitchFamily="49" charset="0"/>
              </a:rPr>
              <a:t>Class MyClass {</a:t>
            </a:r>
          </a:p>
          <a:p>
            <a:pPr algn="l" rtl="0"/>
            <a:r>
              <a:rPr lang="en-US">
                <a:latin typeface="Courier New" pitchFamily="49" charset="0"/>
                <a:cs typeface="Courier New" pitchFamily="49" charset="0"/>
              </a:rPr>
              <a:t>   void f() {</a:t>
            </a:r>
          </a:p>
          <a:p>
            <a:pPr algn="l" rtl="0"/>
            <a:r>
              <a:rPr lang="en-US">
                <a:latin typeface="Courier New" pitchFamily="49" charset="0"/>
                <a:cs typeface="Courier New" pitchFamily="49" charset="0"/>
              </a:rPr>
              <a:t>      int n=10;</a:t>
            </a:r>
          </a:p>
          <a:p>
            <a:pPr algn="l" rtl="0"/>
            <a:endParaRPr lang="en-US">
              <a:latin typeface="Courier New" pitchFamily="49" charset="0"/>
              <a:cs typeface="Courier New" pitchFamily="49" charset="0"/>
            </a:endParaRPr>
          </a:p>
          <a:p>
            <a:pPr algn="l" rtl="0"/>
            <a:r>
              <a:rPr lang="en-US">
                <a:latin typeface="Courier New" pitchFamily="49" charset="0"/>
                <a:cs typeface="Courier New" pitchFamily="49" charset="0"/>
              </a:rPr>
              <a:t>   void g() {</a:t>
            </a:r>
          </a:p>
          <a:p>
            <a:pPr algn="l" rtl="0"/>
            <a:r>
              <a:rPr lang="en-US">
                <a:latin typeface="Courier New" pitchFamily="49" charset="0"/>
                <a:cs typeface="Courier New" pitchFamily="49" charset="0"/>
              </a:rPr>
              <a:t>      int m = 20;</a:t>
            </a:r>
          </a:p>
          <a:p>
            <a:pPr algn="l" rtl="0"/>
            <a:r>
              <a:rPr lang="en-US">
                <a:latin typeface="Courier New" pitchFamily="49" charset="0"/>
                <a:cs typeface="Courier New" pitchFamily="49" charset="0"/>
              </a:rPr>
              <a:t>   }</a:t>
            </a:r>
          </a:p>
          <a:p>
            <a:pPr algn="l" rtl="0"/>
            <a:r>
              <a:rPr lang="en-US">
                <a:latin typeface="Courier New" pitchFamily="49" charset="0"/>
                <a:cs typeface="Courier New" pitchFamily="49" charset="0"/>
              </a:rPr>
              <a:t>}</a:t>
            </a:r>
          </a:p>
        </p:txBody>
      </p:sp>
      <p:sp>
        <p:nvSpPr>
          <p:cNvPr id="6" name="מלבן מעוגל 5"/>
          <p:cNvSpPr>
            <a:spLocks noChangeArrowheads="1"/>
          </p:cNvSpPr>
          <p:nvPr/>
        </p:nvSpPr>
        <p:spPr bwMode="auto">
          <a:xfrm>
            <a:off x="847725" y="2881313"/>
            <a:ext cx="985838" cy="365125"/>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8" name="מלבן מעוגל 7"/>
          <p:cNvSpPr>
            <a:spLocks noChangeArrowheads="1"/>
          </p:cNvSpPr>
          <p:nvPr/>
        </p:nvSpPr>
        <p:spPr bwMode="auto">
          <a:xfrm>
            <a:off x="1322388" y="3209925"/>
            <a:ext cx="1935162" cy="693738"/>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11" name="TextBox 10"/>
          <p:cNvSpPr txBox="1">
            <a:spLocks noChangeArrowheads="1"/>
          </p:cNvSpPr>
          <p:nvPr/>
        </p:nvSpPr>
        <p:spPr bwMode="auto">
          <a:xfrm>
            <a:off x="3763946" y="2909888"/>
            <a:ext cx="3395663"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4108" name="Text Box 12"/>
          <p:cNvSpPr txBox="1">
            <a:spLocks noChangeArrowheads="1"/>
          </p:cNvSpPr>
          <p:nvPr/>
        </p:nvSpPr>
        <p:spPr bwMode="auto">
          <a:xfrm>
            <a:off x="3995738" y="5913438"/>
            <a:ext cx="4311650" cy="641350"/>
          </a:xfrm>
          <a:prstGeom prst="rect">
            <a:avLst/>
          </a:prstGeom>
          <a:solidFill>
            <a:schemeClr val="bg1"/>
          </a:solidFill>
          <a:ln w="9525" algn="ctr">
            <a:noFill/>
            <a:miter lim="800000"/>
            <a:headEnd/>
            <a:tailEnd/>
          </a:ln>
        </p:spPr>
        <p:txBody>
          <a:bodyPr wrap="none">
            <a:spAutoFit/>
          </a:bodyPr>
          <a:lstStyle/>
          <a:p>
            <a:r>
              <a:rPr lang="he-IL" u="sng" dirty="0"/>
              <a:t>בדרך כלל קשורות ל</a:t>
            </a:r>
            <a:r>
              <a:rPr lang="he-IL" dirty="0"/>
              <a:t>:</a:t>
            </a:r>
          </a:p>
          <a:p>
            <a:r>
              <a:rPr lang="he-IL" dirty="0"/>
              <a:t>תחביר, תאימות טיפוסים, הגדרה לפני שימוש</a:t>
            </a:r>
            <a:endParaRPr lang="en-US" dirty="0"/>
          </a:p>
        </p:txBody>
      </p:sp>
      <p:sp>
        <p:nvSpPr>
          <p:cNvPr id="532493" name="AutoShape 13"/>
          <p:cNvSpPr>
            <a:spLocks/>
          </p:cNvSpPr>
          <p:nvPr/>
        </p:nvSpPr>
        <p:spPr bwMode="auto">
          <a:xfrm>
            <a:off x="142875" y="2119313"/>
            <a:ext cx="2268538" cy="576262"/>
          </a:xfrm>
          <a:prstGeom prst="borderCallout3">
            <a:avLst>
              <a:gd name="adj1" fmla="val 19833"/>
              <a:gd name="adj2" fmla="val 103361"/>
              <a:gd name="adj3" fmla="val 19833"/>
              <a:gd name="adj4" fmla="val 109588"/>
              <a:gd name="adj5" fmla="val 115426"/>
              <a:gd name="adj6" fmla="val 109588"/>
              <a:gd name="adj7" fmla="val 127273"/>
              <a:gd name="adj8" fmla="val 72708"/>
            </a:avLst>
          </a:prstGeom>
          <a:solidFill>
            <a:srgbClr val="FFFF99"/>
          </a:solidFill>
          <a:ln w="9525" algn="ctr">
            <a:solidFill>
              <a:schemeClr val="tx1"/>
            </a:solidFill>
            <a:miter lim="800000"/>
            <a:headEnd/>
            <a:tailEnd/>
          </a:ln>
        </p:spPr>
        <p:txBody>
          <a:bodyPr/>
          <a:lstStyle/>
          <a:p>
            <a:pPr algn="l"/>
            <a:r>
              <a:rPr lang="en-US" sz="1400"/>
              <a:t>Syntax error on token "Class", class expected</a:t>
            </a:r>
          </a:p>
        </p:txBody>
      </p:sp>
      <p:sp>
        <p:nvSpPr>
          <p:cNvPr id="532494" name="AutoShape 14"/>
          <p:cNvSpPr>
            <a:spLocks/>
          </p:cNvSpPr>
          <p:nvPr/>
        </p:nvSpPr>
        <p:spPr bwMode="auto">
          <a:xfrm>
            <a:off x="647700" y="5373688"/>
            <a:ext cx="2663825" cy="576262"/>
          </a:xfrm>
          <a:prstGeom prst="borderCallout3">
            <a:avLst>
              <a:gd name="adj1" fmla="val 19833"/>
              <a:gd name="adj2" fmla="val -2861"/>
              <a:gd name="adj3" fmla="val 19833"/>
              <a:gd name="adj4" fmla="val -12097"/>
              <a:gd name="adj5" fmla="val -238019"/>
              <a:gd name="adj6" fmla="val -12097"/>
              <a:gd name="adj7" fmla="val -258954"/>
              <a:gd name="adj8" fmla="val 26819"/>
            </a:avLst>
          </a:prstGeom>
          <a:solidFill>
            <a:srgbClr val="FFFF99"/>
          </a:solidFill>
          <a:ln w="9525" algn="ctr">
            <a:solidFill>
              <a:schemeClr val="tx1"/>
            </a:solidFill>
            <a:miter lim="800000"/>
            <a:headEnd/>
            <a:tailEnd/>
          </a:ln>
        </p:spPr>
        <p:txBody>
          <a:bodyPr/>
          <a:lstStyle/>
          <a:p>
            <a:pPr algn="l"/>
            <a:r>
              <a:rPr lang="en-US" sz="1400"/>
              <a:t>Syntax error, insert "}" to complete MethodBody</a:t>
            </a:r>
          </a:p>
        </p:txBody>
      </p:sp>
      <p:pic>
        <p:nvPicPr>
          <p:cNvPr id="23554" name="Picture 2"/>
          <p:cNvPicPr>
            <a:picLocks noChangeAspect="1" noChangeArrowheads="1"/>
          </p:cNvPicPr>
          <p:nvPr/>
        </p:nvPicPr>
        <p:blipFill>
          <a:blip r:embed="rId3" cstate="print"/>
          <a:srcRect/>
          <a:stretch>
            <a:fillRect/>
          </a:stretch>
        </p:blipFill>
        <p:spPr bwMode="auto">
          <a:xfrm>
            <a:off x="3763946" y="4207077"/>
            <a:ext cx="4774528" cy="1706361"/>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532493"/>
                                        </p:tgtEl>
                                        <p:attrNameLst>
                                          <p:attrName>style.visibility</p:attrName>
                                        </p:attrNameLst>
                                      </p:cBhvr>
                                      <p:to>
                                        <p:strVal val="visible"/>
                                      </p:to>
                                    </p:set>
                                  </p:childTnLst>
                                  <p:subTnLst>
                                    <p:set>
                                      <p:cBhvr override="childStyle">
                                        <p:cTn dur="1" fill="hold" display="0" masterRel="nextClick" afterEffect="1"/>
                                        <p:tgtEl>
                                          <p:spTgt spid="53249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par>
                                <p:cTn id="13" presetID="1" presetClass="entr" presetSubtype="0" fill="hold" grpId="0" nodeType="withEffect">
                                  <p:stCondLst>
                                    <p:cond delay="0"/>
                                  </p:stCondLst>
                                  <p:childTnLst>
                                    <p:set>
                                      <p:cBhvr>
                                        <p:cTn id="14" dur="1" fill="hold">
                                          <p:stCondLst>
                                            <p:cond delay="0"/>
                                          </p:stCondLst>
                                        </p:cTn>
                                        <p:tgtEl>
                                          <p:spTgt spid="532494"/>
                                        </p:tgtEl>
                                        <p:attrNameLst>
                                          <p:attrName>style.visibility</p:attrName>
                                        </p:attrNameLst>
                                      </p:cBhvr>
                                      <p:to>
                                        <p:strVal val="visible"/>
                                      </p:to>
                                    </p:set>
                                  </p:childTnLst>
                                  <p:subTnLst>
                                    <p:set>
                                      <p:cBhvr override="childStyle">
                                        <p:cTn dur="1" fill="hold" display="0" masterRel="nextClick" afterEffect="1"/>
                                        <p:tgtEl>
                                          <p:spTgt spid="53249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4108" grpId="0" animBg="1"/>
      <p:bldP spid="532493" grpId="0" animBg="1"/>
      <p:bldP spid="53249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3"/>
          <p:cNvSpPr>
            <a:spLocks noGrp="1"/>
          </p:cNvSpPr>
          <p:nvPr>
            <p:ph type="sldNum" sz="quarter" idx="12"/>
          </p:nvPr>
        </p:nvSpPr>
        <p:spPr>
          <a:noFill/>
        </p:spPr>
        <p:txBody>
          <a:bodyPr/>
          <a:lstStyle/>
          <a:p>
            <a:fld id="{D581D0FB-3313-4636-B5A9-A7A3E7399D3D}" type="slidenum">
              <a:rPr lang="he-IL" smtClean="0"/>
              <a:pPr/>
              <a:t>28</a:t>
            </a:fld>
            <a:endParaRPr lang="en-US" smtClean="0"/>
          </a:p>
        </p:txBody>
      </p:sp>
      <p:sp>
        <p:nvSpPr>
          <p:cNvPr id="71682" name="כותרת 1"/>
          <p:cNvSpPr>
            <a:spLocks noGrp="1"/>
          </p:cNvSpPr>
          <p:nvPr>
            <p:ph type="title" idx="4294967295"/>
          </p:nvPr>
        </p:nvSpPr>
        <p:spPr/>
        <p:txBody>
          <a:bodyPr/>
          <a:lstStyle/>
          <a:p>
            <a:pPr eaLnBrk="1" hangingPunct="1"/>
            <a:r>
              <a:rPr lang="en-US" smtClean="0"/>
              <a:t>Compilation vs. Runtime Errors</a:t>
            </a:r>
          </a:p>
        </p:txBody>
      </p:sp>
      <p:sp>
        <p:nvSpPr>
          <p:cNvPr id="71683" name="מציין מיקום תוכן 2"/>
          <p:cNvSpPr>
            <a:spLocks noGrp="1"/>
          </p:cNvSpPr>
          <p:nvPr>
            <p:ph idx="4294967295"/>
          </p:nvPr>
        </p:nvSpPr>
        <p:spPr>
          <a:xfrm>
            <a:off x="914400" y="1600200"/>
            <a:ext cx="7772400" cy="4786313"/>
          </a:xfrm>
        </p:spPr>
        <p:txBody>
          <a:bodyPr/>
          <a:lstStyle/>
          <a:p>
            <a:pPr eaLnBrk="1" hangingPunct="1"/>
            <a:r>
              <a:rPr lang="he-IL" sz="2400" dirty="0" smtClean="0"/>
              <a:t>שגיאות זמן ריצה: לא ניתן לדעת שתהיה שגיאה במקום ספציפי בזמן ההידור (קומפילציה)</a:t>
            </a:r>
          </a:p>
          <a:p>
            <a:pPr eaLnBrk="1" hangingPunct="1"/>
            <a:r>
              <a:rPr lang="he-IL" sz="2400" dirty="0" smtClean="0"/>
              <a:t>דוגמאות:</a:t>
            </a:r>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r>
              <a:rPr lang="he-IL" sz="2400" dirty="0" smtClean="0"/>
              <a:t>מתקשר למנגנון החריגים (</a:t>
            </a:r>
            <a:r>
              <a:rPr lang="en-US" sz="2400" dirty="0" smtClean="0"/>
              <a:t>exceptions</a:t>
            </a:r>
            <a:r>
              <a:rPr lang="he-IL" sz="2400" dirty="0" smtClean="0"/>
              <a:t>), עליו נלמד בהמשך</a:t>
            </a:r>
            <a:endParaRPr lang="en-US" sz="2400" dirty="0" smtClean="0"/>
          </a:p>
        </p:txBody>
      </p:sp>
      <p:sp>
        <p:nvSpPr>
          <p:cNvPr id="71684"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6341594F-4434-4FAF-A2FF-101E0CF2124B}" type="slidenum">
              <a:rPr lang="he-IL" sz="1000" b="0"/>
              <a:pPr rtl="0"/>
              <a:t>28</a:t>
            </a:fld>
            <a:endParaRPr lang="en-US" sz="1000" b="0"/>
          </a:p>
        </p:txBody>
      </p:sp>
      <p:sp>
        <p:nvSpPr>
          <p:cNvPr id="71685" name="TextBox 5"/>
          <p:cNvSpPr txBox="1">
            <a:spLocks noChangeArrowheads="1"/>
          </p:cNvSpPr>
          <p:nvPr/>
        </p:nvSpPr>
        <p:spPr bwMode="auto">
          <a:xfrm>
            <a:off x="695325" y="2698750"/>
            <a:ext cx="4198937" cy="1474788"/>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 = new int[10];</a:t>
            </a:r>
          </a:p>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a[15] = 10;</a:t>
            </a:r>
          </a:p>
          <a:p>
            <a:pPr algn="l" rtl="0"/>
            <a:r>
              <a:rPr lang="en-US" dirty="0">
                <a:latin typeface="Courier New" pitchFamily="49" charset="0"/>
                <a:cs typeface="Courier New" pitchFamily="49" charset="0"/>
              </a:rPr>
              <a:t>…</a:t>
            </a:r>
          </a:p>
        </p:txBody>
      </p:sp>
      <p:sp>
        <p:nvSpPr>
          <p:cNvPr id="7" name="מלבן מעוגל 6"/>
          <p:cNvSpPr>
            <a:spLocks noChangeArrowheads="1"/>
          </p:cNvSpPr>
          <p:nvPr/>
        </p:nvSpPr>
        <p:spPr bwMode="auto">
          <a:xfrm>
            <a:off x="695325" y="3538538"/>
            <a:ext cx="1643062" cy="365125"/>
          </a:xfrm>
          <a:prstGeom prst="roundRect">
            <a:avLst>
              <a:gd name="adj" fmla="val 16667"/>
            </a:avLst>
          </a:prstGeom>
          <a:noFill/>
          <a:ln w="28575" algn="ctr">
            <a:solidFill>
              <a:schemeClr val="tx2"/>
            </a:solidFill>
            <a:round/>
            <a:headEnd/>
            <a:tailEnd/>
          </a:ln>
        </p:spPr>
        <p:txBody>
          <a:bodyPr/>
          <a:lstStyle/>
          <a:p>
            <a:pPr algn="ctr"/>
            <a:endParaRPr lang="he-IL"/>
          </a:p>
        </p:txBody>
      </p:sp>
      <p:cxnSp>
        <p:nvCxnSpPr>
          <p:cNvPr id="9" name="מחבר חץ ישר 8"/>
          <p:cNvCxnSpPr>
            <a:cxnSpLocks noChangeShapeType="1"/>
          </p:cNvCxnSpPr>
          <p:nvPr/>
        </p:nvCxnSpPr>
        <p:spPr bwMode="auto">
          <a:xfrm flipV="1">
            <a:off x="1169987" y="2553732"/>
            <a:ext cx="1490384" cy="875268"/>
          </a:xfrm>
          <a:prstGeom prst="straightConnector1">
            <a:avLst/>
          </a:prstGeom>
          <a:noFill/>
          <a:ln w="9525" algn="ctr">
            <a:solidFill>
              <a:schemeClr val="tx1"/>
            </a:solidFill>
            <a:round/>
            <a:headEnd/>
            <a:tailEnd type="arrow" w="med" len="med"/>
          </a:ln>
        </p:spPr>
      </p:cxnSp>
      <p:sp>
        <p:nvSpPr>
          <p:cNvPr id="11" name="TextBox 10"/>
          <p:cNvSpPr txBox="1">
            <a:spLocks noChangeArrowheads="1"/>
          </p:cNvSpPr>
          <p:nvPr/>
        </p:nvSpPr>
        <p:spPr bwMode="auto">
          <a:xfrm>
            <a:off x="2525712" y="2187019"/>
            <a:ext cx="2368550" cy="366713"/>
          </a:xfrm>
          <a:prstGeom prst="rect">
            <a:avLst/>
          </a:prstGeom>
          <a:solidFill>
            <a:schemeClr val="accent2"/>
          </a:solidFill>
          <a:ln w="9525">
            <a:noFill/>
            <a:miter lim="800000"/>
            <a:headEnd/>
            <a:tailEnd/>
          </a:ln>
        </p:spPr>
        <p:txBody>
          <a:bodyPr wrap="none">
            <a:spAutoFit/>
          </a:bodyPr>
          <a:lstStyle/>
          <a:p>
            <a:pPr algn="l" rtl="0"/>
            <a:r>
              <a:rPr lang="en-US" dirty="0">
                <a:latin typeface="Courier New" pitchFamily="49" charset="0"/>
                <a:cs typeface="Courier New" pitchFamily="49" charset="0"/>
              </a:rPr>
              <a:t>a = new int[20];</a:t>
            </a:r>
          </a:p>
        </p:txBody>
      </p:sp>
      <p:sp>
        <p:nvSpPr>
          <p:cNvPr id="12" name="TextBox 11"/>
          <p:cNvSpPr txBox="1">
            <a:spLocks noChangeArrowheads="1"/>
          </p:cNvSpPr>
          <p:nvPr/>
        </p:nvSpPr>
        <p:spPr bwMode="auto">
          <a:xfrm>
            <a:off x="695325" y="4378325"/>
            <a:ext cx="4710112"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String s = null;</a:t>
            </a:r>
          </a:p>
          <a:p>
            <a:pPr algn="l" rtl="0"/>
            <a:r>
              <a:rPr lang="en-US" sz="1600" dirty="0" err="1">
                <a:latin typeface="Courier New" pitchFamily="49" charset="0"/>
                <a:cs typeface="Courier New" pitchFamily="49" charset="0"/>
              </a:rPr>
              <a:t>System.out.println</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s.length</a:t>
            </a:r>
            <a:r>
              <a:rPr lang="en-US" sz="1600"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13" name="מלבן מעוגל 12"/>
          <p:cNvSpPr>
            <a:spLocks noChangeArrowheads="1"/>
          </p:cNvSpPr>
          <p:nvPr/>
        </p:nvSpPr>
        <p:spPr bwMode="auto">
          <a:xfrm>
            <a:off x="695325" y="4926013"/>
            <a:ext cx="4491037" cy="365125"/>
          </a:xfrm>
          <a:prstGeom prst="roundRect">
            <a:avLst>
              <a:gd name="adj" fmla="val 16667"/>
            </a:avLst>
          </a:prstGeom>
          <a:noFill/>
          <a:ln w="28575" algn="ctr">
            <a:solidFill>
              <a:schemeClr val="tx2"/>
            </a:solidFill>
            <a:round/>
            <a:headEnd/>
            <a:tailEnd/>
          </a:ln>
        </p:spPr>
        <p:txBody>
          <a:bodyPr/>
          <a:lstStyle/>
          <a:p>
            <a:pPr algn="ctr"/>
            <a:endParaRPr lang="he-IL"/>
          </a:p>
        </p:txBody>
      </p:sp>
      <p:grpSp>
        <p:nvGrpSpPr>
          <p:cNvPr id="16" name="Group 15"/>
          <p:cNvGrpSpPr/>
          <p:nvPr/>
        </p:nvGrpSpPr>
        <p:grpSpPr>
          <a:xfrm>
            <a:off x="4486275" y="3233394"/>
            <a:ext cx="4591050" cy="2668006"/>
            <a:chOff x="4227725" y="3233394"/>
            <a:chExt cx="4591050" cy="2668006"/>
          </a:xfrm>
        </p:grpSpPr>
        <p:pic>
          <p:nvPicPr>
            <p:cNvPr id="21505" name="Picture 1"/>
            <p:cNvPicPr>
              <a:picLocks noChangeAspect="1" noChangeArrowheads="1"/>
            </p:cNvPicPr>
            <p:nvPr/>
          </p:nvPicPr>
          <p:blipFill>
            <a:blip r:embed="rId3" cstate="print"/>
            <a:srcRect/>
            <a:stretch>
              <a:fillRect/>
            </a:stretch>
          </p:blipFill>
          <p:spPr bwMode="auto">
            <a:xfrm>
              <a:off x="4227725" y="3233394"/>
              <a:ext cx="4591050" cy="2668006"/>
            </a:xfrm>
            <a:prstGeom prst="rect">
              <a:avLst/>
            </a:prstGeom>
            <a:noFill/>
            <a:ln w="9525">
              <a:noFill/>
              <a:miter lim="800000"/>
              <a:headEnd/>
              <a:tailEnd/>
            </a:ln>
          </p:spPr>
        </p:pic>
        <p:sp>
          <p:nvSpPr>
            <p:cNvPr id="15" name="Rectangle 14"/>
            <p:cNvSpPr/>
            <p:nvPr/>
          </p:nvSpPr>
          <p:spPr bwMode="auto">
            <a:xfrm>
              <a:off x="6052008" y="5319419"/>
              <a:ext cx="2644219" cy="15755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he-IL" sz="1800" b="1" i="0" u="none" strike="noStrike" cap="none" normalizeH="0" baseline="0" smtClean="0">
                <a:ln>
                  <a:noFill/>
                </a:ln>
                <a:solidFill>
                  <a:schemeClr val="tx1"/>
                </a:solidFill>
                <a:effectLst/>
                <a:latin typeface="Arial" charset="0"/>
                <a:cs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3"/>
          <p:cNvSpPr>
            <a:spLocks noGrp="1"/>
          </p:cNvSpPr>
          <p:nvPr>
            <p:ph type="sldNum" sz="quarter" idx="12"/>
          </p:nvPr>
        </p:nvSpPr>
        <p:spPr>
          <a:noFill/>
        </p:spPr>
        <p:txBody>
          <a:bodyPr/>
          <a:lstStyle/>
          <a:p>
            <a:fld id="{DB508DD0-C50E-4BCC-85D1-BEDE21D483C4}" type="slidenum">
              <a:rPr lang="he-IL" smtClean="0"/>
              <a:pPr/>
              <a:t>29</a:t>
            </a:fld>
            <a:endParaRPr lang="en-US" smtClean="0"/>
          </a:p>
        </p:txBody>
      </p:sp>
      <p:sp>
        <p:nvSpPr>
          <p:cNvPr id="73730" name="כותרת 1"/>
          <p:cNvSpPr>
            <a:spLocks noGrp="1"/>
          </p:cNvSpPr>
          <p:nvPr>
            <p:ph type="title" idx="4294967295"/>
          </p:nvPr>
        </p:nvSpPr>
        <p:spPr/>
        <p:txBody>
          <a:bodyPr/>
          <a:lstStyle/>
          <a:p>
            <a:pPr eaLnBrk="1" hangingPunct="1"/>
            <a:r>
              <a:rPr lang="en-US" smtClean="0"/>
              <a:t>Compilation vs. Runtime Errors</a:t>
            </a:r>
          </a:p>
        </p:txBody>
      </p:sp>
      <p:sp>
        <p:nvSpPr>
          <p:cNvPr id="73731" name="מציין מיקום תוכן 2"/>
          <p:cNvSpPr>
            <a:spLocks noGrp="1"/>
          </p:cNvSpPr>
          <p:nvPr>
            <p:ph idx="4294967295"/>
          </p:nvPr>
        </p:nvSpPr>
        <p:spPr>
          <a:xfrm>
            <a:off x="914400" y="1600200"/>
            <a:ext cx="7772400" cy="1135063"/>
          </a:xfrm>
        </p:spPr>
        <p:txBody>
          <a:bodyPr/>
          <a:lstStyle/>
          <a:p>
            <a:pPr eaLnBrk="1" hangingPunct="1"/>
            <a:r>
              <a:rPr lang="he-IL" dirty="0" smtClean="0"/>
              <a:t>האם יש עוד סוג של טעויות?</a:t>
            </a:r>
          </a:p>
          <a:p>
            <a:pPr lvl="1" eaLnBrk="1" hangingPunct="1"/>
            <a:r>
              <a:rPr lang="he-IL" dirty="0" smtClean="0"/>
              <a:t>כן, הכי גרועות, טעויות לוגיות בתוכנית</a:t>
            </a:r>
            <a:endParaRPr lang="en-US" dirty="0" smtClean="0"/>
          </a:p>
        </p:txBody>
      </p:sp>
      <p:sp>
        <p:nvSpPr>
          <p:cNvPr id="73732"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EAAB1D85-8384-480D-A170-83348C98447C}" type="slidenum">
              <a:rPr lang="he-IL" sz="1000" b="0"/>
              <a:pPr rtl="0"/>
              <a:t>29</a:t>
            </a:fld>
            <a:endParaRPr lang="en-US" sz="1000" b="0"/>
          </a:p>
        </p:txBody>
      </p:sp>
      <p:sp>
        <p:nvSpPr>
          <p:cNvPr id="73733" name="TextBox 4"/>
          <p:cNvSpPr txBox="1">
            <a:spLocks noChangeArrowheads="1"/>
          </p:cNvSpPr>
          <p:nvPr/>
        </p:nvSpPr>
        <p:spPr bwMode="auto">
          <a:xfrm>
            <a:off x="1395413" y="2954338"/>
            <a:ext cx="6134100" cy="2308324"/>
          </a:xfrm>
          <a:prstGeom prst="rect">
            <a:avLst/>
          </a:prstGeom>
          <a:noFill/>
          <a:ln w="9525">
            <a:solidFill>
              <a:schemeClr val="bg2"/>
            </a:solidFill>
            <a:miter lim="800000"/>
            <a:headEnd/>
            <a:tailEnd/>
          </a:ln>
        </p:spPr>
        <p:txBody>
          <a:bodyPr>
            <a:spAutoFit/>
          </a:bodyPr>
          <a:lstStyle/>
          <a:p>
            <a:pPr algn="l" rtl="0">
              <a:tabLst>
                <a:tab pos="358775" algn="l"/>
                <a:tab pos="715963" algn="l"/>
                <a:tab pos="1074738" algn="l"/>
                <a:tab pos="1433513" algn="l"/>
              </a:tabLst>
            </a:pPr>
            <a:r>
              <a:rPr lang="en-US" sz="1600" dirty="0" smtClean="0">
                <a:solidFill>
                  <a:srgbClr val="7F0055"/>
                </a:solidFill>
                <a:latin typeface="Consolas"/>
              </a:rPr>
              <a:t>public</a:t>
            </a:r>
            <a:r>
              <a:rPr lang="en-US" sz="1600" dirty="0" smtClean="0">
                <a:solidFill>
                  <a:srgbClr val="000000"/>
                </a:solidFill>
                <a:latin typeface="Consolas"/>
              </a:rPr>
              <a:t> </a:t>
            </a:r>
            <a:r>
              <a:rPr lang="en-US" sz="1600" dirty="0" smtClean="0">
                <a:solidFill>
                  <a:srgbClr val="7F0055"/>
                </a:solidFill>
                <a:latin typeface="Consolas"/>
              </a:rPr>
              <a:t>class</a:t>
            </a:r>
            <a:r>
              <a:rPr lang="en-US" sz="1600" dirty="0" smtClean="0">
                <a:solidFill>
                  <a:srgbClr val="000000"/>
                </a:solidFill>
                <a:latin typeface="Consolas"/>
              </a:rPr>
              <a:t> Factorial {</a:t>
            </a:r>
          </a:p>
          <a:p>
            <a:pPr algn="l" rtl="0">
              <a:tabLst>
                <a:tab pos="358775" algn="l"/>
                <a:tab pos="715963" algn="l"/>
                <a:tab pos="1074738" algn="l"/>
                <a:tab pos="1433513" algn="l"/>
              </a:tabLst>
            </a:pPr>
            <a:r>
              <a:rPr lang="en-US" sz="1600" dirty="0" smtClean="0">
                <a:solidFill>
                  <a:srgbClr val="3F5FBF"/>
                </a:solidFill>
                <a:latin typeface="Consolas"/>
              </a:rPr>
              <a:t>	/** calculate x! **/</a:t>
            </a:r>
          </a:p>
          <a:p>
            <a:pPr algn="l" rtl="0">
              <a:tabLst>
                <a:tab pos="358775" algn="l"/>
                <a:tab pos="715963" algn="l"/>
                <a:tab pos="1074738" algn="l"/>
                <a:tab pos="1433513" algn="l"/>
              </a:tabLst>
            </a:pPr>
            <a:r>
              <a:rPr lang="en-US" sz="1600" dirty="0" smtClean="0">
                <a:solidFill>
                  <a:srgbClr val="7F0055"/>
                </a:solidFill>
                <a:latin typeface="Consolas"/>
              </a:rPr>
              <a:t>	public</a:t>
            </a:r>
            <a:r>
              <a:rPr lang="en-US" sz="1600" dirty="0" smtClean="0">
                <a:solidFill>
                  <a:srgbClr val="000000"/>
                </a:solidFill>
                <a:latin typeface="Consolas"/>
              </a:rPr>
              <a:t> </a:t>
            </a:r>
            <a:r>
              <a:rPr lang="en-US" sz="1600" dirty="0" smtClean="0">
                <a:solidFill>
                  <a:srgbClr val="7F0055"/>
                </a:solidFill>
                <a:latin typeface="Consolas"/>
              </a:rPr>
              <a:t>static</a:t>
            </a:r>
            <a:r>
              <a:rPr lang="en-US" sz="1600" dirty="0" smtClean="0">
                <a:solidFill>
                  <a:srgbClr val="000000"/>
                </a:solidFill>
                <a:latin typeface="Consolas"/>
              </a:rPr>
              <a:t> </a:t>
            </a:r>
            <a:r>
              <a:rPr lang="en-US" sz="1600" dirty="0" smtClean="0">
                <a:solidFill>
                  <a:srgbClr val="7F0055"/>
                </a:solidFill>
                <a:latin typeface="Consolas"/>
              </a:rPr>
              <a:t>int</a:t>
            </a:r>
            <a:r>
              <a:rPr lang="en-US" sz="1600" dirty="0" smtClean="0">
                <a:solidFill>
                  <a:srgbClr val="000000"/>
                </a:solidFill>
                <a:latin typeface="Consolas"/>
              </a:rPr>
              <a:t> factorial(</a:t>
            </a:r>
            <a:r>
              <a:rPr lang="en-US" sz="1600" dirty="0" smtClean="0">
                <a:solidFill>
                  <a:srgbClr val="7F0055"/>
                </a:solidFill>
                <a:latin typeface="Consolas"/>
              </a:rPr>
              <a:t>int</a:t>
            </a:r>
            <a:r>
              <a:rPr lang="en-US" sz="1600" dirty="0" smtClean="0">
                <a:solidFill>
                  <a:srgbClr val="000000"/>
                </a:solidFill>
                <a:latin typeface="Consolas"/>
              </a:rPr>
              <a:t> x) {</a:t>
            </a:r>
          </a:p>
          <a:p>
            <a:pPr algn="l" rtl="0">
              <a:tabLst>
                <a:tab pos="358775" algn="l"/>
                <a:tab pos="715963" algn="l"/>
                <a:tab pos="1074738" algn="l"/>
                <a:tab pos="1433513" algn="l"/>
              </a:tabLst>
            </a:pPr>
            <a:r>
              <a:rPr lang="en-US" sz="1600" dirty="0" smtClean="0">
                <a:solidFill>
                  <a:srgbClr val="7F0055"/>
                </a:solidFill>
                <a:latin typeface="Consolas"/>
              </a:rPr>
              <a:t>		int</a:t>
            </a:r>
            <a:r>
              <a:rPr lang="en-US" sz="1600" dirty="0" smtClean="0">
                <a:solidFill>
                  <a:srgbClr val="000000"/>
                </a:solidFill>
                <a:latin typeface="Consolas"/>
              </a:rPr>
              <a:t> f = 0;</a:t>
            </a:r>
          </a:p>
          <a:p>
            <a:pPr algn="l" rtl="0">
              <a:tabLst>
                <a:tab pos="358775" algn="l"/>
                <a:tab pos="715963" algn="l"/>
                <a:tab pos="1074738" algn="l"/>
                <a:tab pos="1433513" algn="l"/>
              </a:tabLst>
            </a:pPr>
            <a:r>
              <a:rPr lang="nn-NO" sz="1600" dirty="0" smtClean="0">
                <a:solidFill>
                  <a:srgbClr val="7F0055"/>
                </a:solidFill>
                <a:latin typeface="Consolas"/>
              </a:rPr>
              <a:t>		for</a:t>
            </a:r>
            <a:r>
              <a:rPr lang="nn-NO" sz="1600" dirty="0" smtClean="0">
                <a:solidFill>
                  <a:srgbClr val="000000"/>
                </a:solidFill>
                <a:latin typeface="Consolas"/>
              </a:rPr>
              <a:t> (</a:t>
            </a:r>
            <a:r>
              <a:rPr lang="nn-NO" sz="1600" dirty="0" smtClean="0">
                <a:solidFill>
                  <a:srgbClr val="7F0055"/>
                </a:solidFill>
                <a:latin typeface="Consolas"/>
              </a:rPr>
              <a:t>int</a:t>
            </a:r>
            <a:r>
              <a:rPr lang="nn-NO" sz="1600" dirty="0" smtClean="0">
                <a:solidFill>
                  <a:srgbClr val="000000"/>
                </a:solidFill>
                <a:latin typeface="Consolas"/>
              </a:rPr>
              <a:t> i = 2; i &lt;= x; i++)</a:t>
            </a:r>
          </a:p>
          <a:p>
            <a:pPr algn="l" rtl="0">
              <a:tabLst>
                <a:tab pos="358775" algn="l"/>
                <a:tab pos="715963" algn="l"/>
                <a:tab pos="1074738" algn="l"/>
                <a:tab pos="1433513" algn="l"/>
              </a:tabLst>
            </a:pPr>
            <a:r>
              <a:rPr lang="en-US" sz="1600" dirty="0" smtClean="0">
                <a:solidFill>
                  <a:srgbClr val="000000"/>
                </a:solidFill>
                <a:latin typeface="Consolas"/>
              </a:rPr>
              <a:t>			f = f * </a:t>
            </a:r>
            <a:r>
              <a:rPr lang="en-US" sz="1600" dirty="0" err="1" smtClean="0">
                <a:solidFill>
                  <a:srgbClr val="000000"/>
                </a:solidFill>
                <a:latin typeface="Consolas"/>
              </a:rPr>
              <a:t>i</a:t>
            </a:r>
            <a:r>
              <a:rPr lang="en-US" sz="1600" dirty="0" smtClean="0">
                <a:solidFill>
                  <a:srgbClr val="000000"/>
                </a:solidFill>
                <a:latin typeface="Consolas"/>
              </a:rPr>
              <a:t>;</a:t>
            </a:r>
          </a:p>
          <a:p>
            <a:pPr algn="l" rtl="0">
              <a:tabLst>
                <a:tab pos="358775" algn="l"/>
                <a:tab pos="715963" algn="l"/>
                <a:tab pos="1074738" algn="l"/>
                <a:tab pos="1433513" algn="l"/>
              </a:tabLst>
            </a:pPr>
            <a:r>
              <a:rPr lang="en-US" sz="1600" dirty="0" smtClean="0">
                <a:solidFill>
                  <a:srgbClr val="7F0055"/>
                </a:solidFill>
                <a:latin typeface="Consolas"/>
              </a:rPr>
              <a:t>		return</a:t>
            </a:r>
            <a:r>
              <a:rPr lang="en-US" sz="1600" dirty="0" smtClean="0">
                <a:solidFill>
                  <a:srgbClr val="000000"/>
                </a:solidFill>
                <a:latin typeface="Consolas"/>
              </a:rPr>
              <a:t> f;</a:t>
            </a:r>
          </a:p>
          <a:p>
            <a:pPr algn="l" rtl="0">
              <a:tabLst>
                <a:tab pos="358775" algn="l"/>
                <a:tab pos="715963" algn="l"/>
                <a:tab pos="1074738" algn="l"/>
                <a:tab pos="1433513" algn="l"/>
              </a:tabLst>
            </a:pPr>
            <a:r>
              <a:rPr lang="en-US" sz="1600" dirty="0" smtClean="0">
                <a:solidFill>
                  <a:srgbClr val="000000"/>
                </a:solidFill>
                <a:latin typeface="Consolas"/>
              </a:rPr>
              <a:t>	}</a:t>
            </a:r>
          </a:p>
          <a:p>
            <a:pPr algn="l" rtl="0">
              <a:tabLst>
                <a:tab pos="358775" algn="l"/>
                <a:tab pos="715963" algn="l"/>
                <a:tab pos="1074738" algn="l"/>
                <a:tab pos="1433513" algn="l"/>
              </a:tabLst>
            </a:pPr>
            <a:r>
              <a:rPr lang="en-US" sz="1600" dirty="0" smtClean="0">
                <a:solidFill>
                  <a:srgbClr val="000000"/>
                </a:solidFill>
                <a:latin typeface="Consolas"/>
              </a:rPr>
              <a:t>}</a:t>
            </a:r>
            <a:endParaRPr lang="he-IL" sz="1600" dirty="0" smtClean="0">
              <a:solidFill>
                <a:srgbClr val="000000"/>
              </a:solidFill>
              <a:latin typeface="Consolas"/>
            </a:endParaRPr>
          </a:p>
        </p:txBody>
      </p:sp>
      <p:sp>
        <p:nvSpPr>
          <p:cNvPr id="6" name="מלבן מעוגל 5"/>
          <p:cNvSpPr>
            <a:spLocks noChangeArrowheads="1"/>
          </p:cNvSpPr>
          <p:nvPr/>
        </p:nvSpPr>
        <p:spPr bwMode="auto">
          <a:xfrm>
            <a:off x="2133897" y="3684588"/>
            <a:ext cx="1387475" cy="328612"/>
          </a:xfrm>
          <a:prstGeom prst="roundRect">
            <a:avLst>
              <a:gd name="adj" fmla="val 16667"/>
            </a:avLst>
          </a:prstGeom>
          <a:noFill/>
          <a:ln w="28575" algn="ctr">
            <a:solidFill>
              <a:schemeClr val="tx2"/>
            </a:solidFill>
            <a:round/>
            <a:headEnd/>
            <a:tailEnd/>
          </a:ln>
        </p:spPr>
        <p:txBody>
          <a:bodyPr/>
          <a:lstStyle/>
          <a:p>
            <a:pPr algn="ctr"/>
            <a:endParaRPr lang="he-IL"/>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noFill/>
        </p:spPr>
        <p:txBody>
          <a:bodyPr/>
          <a:lstStyle/>
          <a:p>
            <a:fld id="{2A750F04-21DD-47B1-B4B9-FED7B0AE936E}" type="slidenum">
              <a:rPr lang="he-IL" smtClean="0"/>
              <a:pPr/>
              <a:t>3</a:t>
            </a:fld>
            <a:endParaRPr lang="en-US" smtClean="0"/>
          </a:p>
        </p:txBody>
      </p:sp>
      <p:sp>
        <p:nvSpPr>
          <p:cNvPr id="18434" name="Rectangle 2"/>
          <p:cNvSpPr>
            <a:spLocks noGrp="1" noChangeArrowheads="1"/>
          </p:cNvSpPr>
          <p:nvPr>
            <p:ph type="title"/>
          </p:nvPr>
        </p:nvSpPr>
        <p:spPr/>
        <p:txBody>
          <a:bodyPr/>
          <a:lstStyle/>
          <a:p>
            <a:pPr algn="ctr" eaLnBrk="1" hangingPunct="1"/>
            <a:r>
              <a:rPr lang="he-IL" smtClean="0">
                <a:solidFill>
                  <a:srgbClr val="CC0000"/>
                </a:solidFill>
              </a:rPr>
              <a:t>מערכים</a:t>
            </a:r>
            <a:endParaRPr lang="en-US" smtClean="0">
              <a:solidFill>
                <a:srgbClr val="CC0000"/>
              </a:solidFill>
            </a:endParaRPr>
          </a:p>
        </p:txBody>
      </p:sp>
      <p:sp>
        <p:nvSpPr>
          <p:cNvPr id="18435" name="Rectangle 3"/>
          <p:cNvSpPr>
            <a:spLocks noGrp="1" noChangeArrowheads="1"/>
          </p:cNvSpPr>
          <p:nvPr>
            <p:ph type="body" idx="1"/>
          </p:nvPr>
        </p:nvSpPr>
        <p:spPr/>
        <p:txBody>
          <a:bodyPr/>
          <a:lstStyle/>
          <a:p>
            <a:pPr algn="l" rtl="0" eaLnBrk="1" hangingPunct="1"/>
            <a:r>
              <a:rPr lang="en-US" b="1" dirty="0" smtClean="0"/>
              <a:t>Array:</a:t>
            </a:r>
            <a:r>
              <a:rPr lang="en-US" dirty="0" smtClean="0"/>
              <a:t> A fixed-length data structure for storing multiple values of the </a:t>
            </a:r>
            <a:r>
              <a:rPr lang="en-US" u="sng" dirty="0" smtClean="0"/>
              <a:t>same type</a:t>
            </a:r>
          </a:p>
          <a:p>
            <a:pPr algn="l" rtl="0" eaLnBrk="1" hangingPunct="1"/>
            <a:endParaRPr lang="en-US" sz="1600" u="sng" dirty="0" smtClean="0"/>
          </a:p>
          <a:p>
            <a:pPr algn="l" rtl="0" eaLnBrk="1" hangingPunct="1"/>
            <a:r>
              <a:rPr lang="en-US" u="sng" dirty="0" smtClean="0"/>
              <a:t>Example from last week</a:t>
            </a:r>
            <a:r>
              <a:rPr lang="en-US" dirty="0" smtClean="0"/>
              <a:t>: An array of odd numbers:</a:t>
            </a:r>
          </a:p>
        </p:txBody>
      </p:sp>
      <p:sp>
        <p:nvSpPr>
          <p:cNvPr id="18455" name="Text Box 27" descr="‎30%‎"/>
          <p:cNvSpPr txBox="1">
            <a:spLocks noChangeArrowheads="1"/>
          </p:cNvSpPr>
          <p:nvPr/>
        </p:nvSpPr>
        <p:spPr bwMode="auto">
          <a:xfrm>
            <a:off x="1403350" y="5907088"/>
            <a:ext cx="5486400" cy="366712"/>
          </a:xfrm>
          <a:prstGeom prst="rect">
            <a:avLst/>
          </a:prstGeom>
          <a:noFill/>
          <a:ln w="9525" algn="ctr">
            <a:noFill/>
            <a:miter lim="800000"/>
            <a:headEnd/>
            <a:tailEnd/>
          </a:ln>
        </p:spPr>
        <p:txBody>
          <a:bodyPr wrap="none">
            <a:spAutoFit/>
          </a:bodyPr>
          <a:lstStyle/>
          <a:p>
            <a:pPr algn="ctr"/>
            <a:r>
              <a:rPr lang="en-US" b="0" dirty="0"/>
              <a:t>The value of the element at index 4 is 9: </a:t>
            </a:r>
            <a:r>
              <a:rPr lang="en-US" b="0" dirty="0">
                <a:latin typeface="Garamond" pitchFamily="18" charset="0"/>
              </a:rPr>
              <a:t>odds[4] == 9</a:t>
            </a:r>
          </a:p>
        </p:txBody>
      </p:sp>
      <p:sp>
        <p:nvSpPr>
          <p:cNvPr id="18456" name="Text Box 28" descr="‎30%‎"/>
          <p:cNvSpPr txBox="1">
            <a:spLocks noChangeArrowheads="1"/>
          </p:cNvSpPr>
          <p:nvPr/>
        </p:nvSpPr>
        <p:spPr bwMode="auto">
          <a:xfrm>
            <a:off x="1419225" y="5540375"/>
            <a:ext cx="3136900" cy="366713"/>
          </a:xfrm>
          <a:prstGeom prst="rect">
            <a:avLst/>
          </a:prstGeom>
          <a:noFill/>
          <a:ln w="9525" algn="ctr">
            <a:noFill/>
            <a:miter lim="800000"/>
            <a:headEnd/>
            <a:tailEnd/>
          </a:ln>
        </p:spPr>
        <p:txBody>
          <a:bodyPr wrap="none">
            <a:spAutoFit/>
          </a:bodyPr>
          <a:lstStyle/>
          <a:p>
            <a:pPr algn="ctr"/>
            <a:r>
              <a:rPr lang="en-US" b="0" dirty="0"/>
              <a:t>The type of all elements is </a:t>
            </a:r>
            <a:r>
              <a:rPr lang="en-US" b="0" dirty="0" err="1">
                <a:latin typeface="Garamond" pitchFamily="18" charset="0"/>
              </a:rPr>
              <a:t>int</a:t>
            </a:r>
            <a:endParaRPr lang="en-US" b="0" dirty="0">
              <a:latin typeface="Garamond" pitchFamily="18" charset="0"/>
            </a:endParaRPr>
          </a:p>
        </p:txBody>
      </p:sp>
      <p:grpSp>
        <p:nvGrpSpPr>
          <p:cNvPr id="28" name="Group 27"/>
          <p:cNvGrpSpPr/>
          <p:nvPr/>
        </p:nvGrpSpPr>
        <p:grpSpPr>
          <a:xfrm>
            <a:off x="1256047" y="3933056"/>
            <a:ext cx="6664325" cy="1703387"/>
            <a:chOff x="1368425" y="3824288"/>
            <a:chExt cx="6664325" cy="1703387"/>
          </a:xfrm>
        </p:grpSpPr>
        <p:sp>
          <p:nvSpPr>
            <p:cNvPr id="18436" name="Rectangle 6"/>
            <p:cNvSpPr>
              <a:spLocks noChangeArrowheads="1"/>
            </p:cNvSpPr>
            <p:nvPr/>
          </p:nvSpPr>
          <p:spPr bwMode="auto">
            <a:xfrm>
              <a:off x="4578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a:t>
              </a:r>
            </a:p>
          </p:txBody>
        </p:sp>
        <p:sp>
          <p:nvSpPr>
            <p:cNvPr id="18437" name="Rectangle 7"/>
            <p:cNvSpPr>
              <a:spLocks noChangeArrowheads="1"/>
            </p:cNvSpPr>
            <p:nvPr/>
          </p:nvSpPr>
          <p:spPr bwMode="auto">
            <a:xfrm>
              <a:off x="5010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3</a:t>
              </a:r>
            </a:p>
          </p:txBody>
        </p:sp>
        <p:sp>
          <p:nvSpPr>
            <p:cNvPr id="18438" name="Rectangle 8"/>
            <p:cNvSpPr>
              <a:spLocks noChangeArrowheads="1"/>
            </p:cNvSpPr>
            <p:nvPr/>
          </p:nvSpPr>
          <p:spPr bwMode="auto">
            <a:xfrm>
              <a:off x="5441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5</a:t>
              </a:r>
            </a:p>
          </p:txBody>
        </p:sp>
        <p:sp>
          <p:nvSpPr>
            <p:cNvPr id="18439" name="Rectangle 9"/>
            <p:cNvSpPr>
              <a:spLocks noChangeArrowheads="1"/>
            </p:cNvSpPr>
            <p:nvPr/>
          </p:nvSpPr>
          <p:spPr bwMode="auto">
            <a:xfrm>
              <a:off x="58737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7</a:t>
              </a:r>
            </a:p>
          </p:txBody>
        </p:sp>
        <p:sp>
          <p:nvSpPr>
            <p:cNvPr id="18440" name="Rectangle 10"/>
            <p:cNvSpPr>
              <a:spLocks noChangeArrowheads="1"/>
            </p:cNvSpPr>
            <p:nvPr/>
          </p:nvSpPr>
          <p:spPr bwMode="auto">
            <a:xfrm>
              <a:off x="63055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9</a:t>
              </a:r>
            </a:p>
          </p:txBody>
        </p:sp>
        <p:sp>
          <p:nvSpPr>
            <p:cNvPr id="18441" name="Rectangle 11"/>
            <p:cNvSpPr>
              <a:spLocks noChangeArrowheads="1"/>
            </p:cNvSpPr>
            <p:nvPr/>
          </p:nvSpPr>
          <p:spPr bwMode="auto">
            <a:xfrm>
              <a:off x="6737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11</a:t>
              </a:r>
            </a:p>
          </p:txBody>
        </p:sp>
        <p:sp>
          <p:nvSpPr>
            <p:cNvPr id="18442" name="Rectangle 12"/>
            <p:cNvSpPr>
              <a:spLocks noChangeArrowheads="1"/>
            </p:cNvSpPr>
            <p:nvPr/>
          </p:nvSpPr>
          <p:spPr bwMode="auto">
            <a:xfrm>
              <a:off x="7169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13</a:t>
              </a:r>
            </a:p>
          </p:txBody>
        </p:sp>
        <p:sp>
          <p:nvSpPr>
            <p:cNvPr id="18443" name="Rectangle 13"/>
            <p:cNvSpPr>
              <a:spLocks noChangeArrowheads="1"/>
            </p:cNvSpPr>
            <p:nvPr/>
          </p:nvSpPr>
          <p:spPr bwMode="auto">
            <a:xfrm>
              <a:off x="7600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15</a:t>
              </a:r>
            </a:p>
          </p:txBody>
        </p:sp>
        <p:sp>
          <p:nvSpPr>
            <p:cNvPr id="18444" name="Text Box 14" descr="‎30%‎"/>
            <p:cNvSpPr txBox="1">
              <a:spLocks noChangeArrowheads="1"/>
            </p:cNvSpPr>
            <p:nvPr/>
          </p:nvSpPr>
          <p:spPr bwMode="auto">
            <a:xfrm>
              <a:off x="5573713" y="5160963"/>
              <a:ext cx="1738312" cy="366712"/>
            </a:xfrm>
            <a:prstGeom prst="rect">
              <a:avLst/>
            </a:prstGeom>
            <a:noFill/>
            <a:ln w="9525" algn="ctr">
              <a:noFill/>
              <a:miter lim="800000"/>
              <a:headEnd/>
              <a:tailEnd/>
            </a:ln>
          </p:spPr>
          <p:txBody>
            <a:bodyPr wrap="none">
              <a:spAutoFit/>
            </a:bodyPr>
            <a:lstStyle/>
            <a:p>
              <a:pPr algn="ctr"/>
              <a:r>
                <a:rPr lang="en-US" b="0">
                  <a:latin typeface="Garamond" pitchFamily="18" charset="0"/>
                </a:rPr>
                <a:t>odds.length == 8</a:t>
              </a:r>
            </a:p>
          </p:txBody>
        </p:sp>
        <p:sp>
          <p:nvSpPr>
            <p:cNvPr id="18445" name="Text Box 15" descr="‎30%‎"/>
            <p:cNvSpPr txBox="1">
              <a:spLocks noChangeArrowheads="1"/>
            </p:cNvSpPr>
            <p:nvPr/>
          </p:nvSpPr>
          <p:spPr bwMode="auto">
            <a:xfrm>
              <a:off x="4624388" y="3832225"/>
              <a:ext cx="311150" cy="366713"/>
            </a:xfrm>
            <a:prstGeom prst="rect">
              <a:avLst/>
            </a:prstGeom>
            <a:noFill/>
            <a:ln w="9525" algn="ctr">
              <a:noFill/>
              <a:miter lim="800000"/>
              <a:headEnd/>
              <a:tailEnd/>
            </a:ln>
          </p:spPr>
          <p:txBody>
            <a:bodyPr wrap="none">
              <a:spAutoFit/>
            </a:bodyPr>
            <a:lstStyle/>
            <a:p>
              <a:pPr algn="ctr"/>
              <a:r>
                <a:rPr lang="en-US" b="0"/>
                <a:t>0</a:t>
              </a:r>
            </a:p>
          </p:txBody>
        </p:sp>
        <p:sp>
          <p:nvSpPr>
            <p:cNvPr id="18446" name="Text Box 16" descr="‎30%‎"/>
            <p:cNvSpPr txBox="1">
              <a:spLocks noChangeArrowheads="1"/>
            </p:cNvSpPr>
            <p:nvPr/>
          </p:nvSpPr>
          <p:spPr bwMode="auto">
            <a:xfrm>
              <a:off x="5056188" y="3824288"/>
              <a:ext cx="311150" cy="366712"/>
            </a:xfrm>
            <a:prstGeom prst="rect">
              <a:avLst/>
            </a:prstGeom>
            <a:noFill/>
            <a:ln w="9525" algn="ctr">
              <a:noFill/>
              <a:miter lim="800000"/>
              <a:headEnd/>
              <a:tailEnd/>
            </a:ln>
          </p:spPr>
          <p:txBody>
            <a:bodyPr wrap="none">
              <a:spAutoFit/>
            </a:bodyPr>
            <a:lstStyle/>
            <a:p>
              <a:pPr algn="ctr"/>
              <a:r>
                <a:rPr lang="en-US" b="0"/>
                <a:t>1</a:t>
              </a:r>
            </a:p>
          </p:txBody>
        </p:sp>
        <p:sp>
          <p:nvSpPr>
            <p:cNvPr id="18447" name="Text Box 17" descr="‎30%‎"/>
            <p:cNvSpPr txBox="1">
              <a:spLocks noChangeArrowheads="1"/>
            </p:cNvSpPr>
            <p:nvPr/>
          </p:nvSpPr>
          <p:spPr bwMode="auto">
            <a:xfrm>
              <a:off x="5487988" y="3832225"/>
              <a:ext cx="311150" cy="366713"/>
            </a:xfrm>
            <a:prstGeom prst="rect">
              <a:avLst/>
            </a:prstGeom>
            <a:noFill/>
            <a:ln w="9525" algn="ctr">
              <a:noFill/>
              <a:miter lim="800000"/>
              <a:headEnd/>
              <a:tailEnd/>
            </a:ln>
          </p:spPr>
          <p:txBody>
            <a:bodyPr wrap="none">
              <a:spAutoFit/>
            </a:bodyPr>
            <a:lstStyle/>
            <a:p>
              <a:pPr algn="ctr"/>
              <a:r>
                <a:rPr lang="en-US" b="0"/>
                <a:t>2</a:t>
              </a:r>
            </a:p>
          </p:txBody>
        </p:sp>
        <p:sp>
          <p:nvSpPr>
            <p:cNvPr id="18448" name="Text Box 18" descr="‎30%‎"/>
            <p:cNvSpPr txBox="1">
              <a:spLocks noChangeArrowheads="1"/>
            </p:cNvSpPr>
            <p:nvPr/>
          </p:nvSpPr>
          <p:spPr bwMode="auto">
            <a:xfrm>
              <a:off x="5943600" y="3824288"/>
              <a:ext cx="311150" cy="366712"/>
            </a:xfrm>
            <a:prstGeom prst="rect">
              <a:avLst/>
            </a:prstGeom>
            <a:noFill/>
            <a:ln w="9525" algn="ctr">
              <a:noFill/>
              <a:miter lim="800000"/>
              <a:headEnd/>
              <a:tailEnd/>
            </a:ln>
          </p:spPr>
          <p:txBody>
            <a:bodyPr wrap="none">
              <a:spAutoFit/>
            </a:bodyPr>
            <a:lstStyle/>
            <a:p>
              <a:pPr algn="ctr"/>
              <a:r>
                <a:rPr lang="en-US" b="0"/>
                <a:t>3</a:t>
              </a:r>
            </a:p>
          </p:txBody>
        </p:sp>
        <p:sp>
          <p:nvSpPr>
            <p:cNvPr id="18449" name="Text Box 19" descr="‎30%‎"/>
            <p:cNvSpPr txBox="1">
              <a:spLocks noChangeArrowheads="1"/>
            </p:cNvSpPr>
            <p:nvPr/>
          </p:nvSpPr>
          <p:spPr bwMode="auto">
            <a:xfrm>
              <a:off x="6353175" y="3824288"/>
              <a:ext cx="311150" cy="366712"/>
            </a:xfrm>
            <a:prstGeom prst="rect">
              <a:avLst/>
            </a:prstGeom>
            <a:noFill/>
            <a:ln w="9525" algn="ctr">
              <a:noFill/>
              <a:miter lim="800000"/>
              <a:headEnd/>
              <a:tailEnd/>
            </a:ln>
          </p:spPr>
          <p:txBody>
            <a:bodyPr wrap="none">
              <a:spAutoFit/>
            </a:bodyPr>
            <a:lstStyle/>
            <a:p>
              <a:pPr algn="ctr"/>
              <a:r>
                <a:rPr lang="en-US" b="0"/>
                <a:t>4</a:t>
              </a:r>
            </a:p>
          </p:txBody>
        </p:sp>
        <p:sp>
          <p:nvSpPr>
            <p:cNvPr id="18450" name="Text Box 20" descr="‎30%‎"/>
            <p:cNvSpPr txBox="1">
              <a:spLocks noChangeArrowheads="1"/>
            </p:cNvSpPr>
            <p:nvPr/>
          </p:nvSpPr>
          <p:spPr bwMode="auto">
            <a:xfrm>
              <a:off x="6784975" y="3824288"/>
              <a:ext cx="311150" cy="366712"/>
            </a:xfrm>
            <a:prstGeom prst="rect">
              <a:avLst/>
            </a:prstGeom>
            <a:noFill/>
            <a:ln w="9525" algn="ctr">
              <a:noFill/>
              <a:miter lim="800000"/>
              <a:headEnd/>
              <a:tailEnd/>
            </a:ln>
          </p:spPr>
          <p:txBody>
            <a:bodyPr wrap="none">
              <a:spAutoFit/>
            </a:bodyPr>
            <a:lstStyle/>
            <a:p>
              <a:pPr algn="ctr"/>
              <a:r>
                <a:rPr lang="en-US" b="0"/>
                <a:t>5</a:t>
              </a:r>
            </a:p>
          </p:txBody>
        </p:sp>
        <p:sp>
          <p:nvSpPr>
            <p:cNvPr id="18451" name="Text Box 21" descr="‎30%‎"/>
            <p:cNvSpPr txBox="1">
              <a:spLocks noChangeArrowheads="1"/>
            </p:cNvSpPr>
            <p:nvPr/>
          </p:nvSpPr>
          <p:spPr bwMode="auto">
            <a:xfrm>
              <a:off x="7192963" y="3824288"/>
              <a:ext cx="311150" cy="366712"/>
            </a:xfrm>
            <a:prstGeom prst="rect">
              <a:avLst/>
            </a:prstGeom>
            <a:noFill/>
            <a:ln w="9525" algn="ctr">
              <a:noFill/>
              <a:miter lim="800000"/>
              <a:headEnd/>
              <a:tailEnd/>
            </a:ln>
          </p:spPr>
          <p:txBody>
            <a:bodyPr wrap="none">
              <a:spAutoFit/>
            </a:bodyPr>
            <a:lstStyle/>
            <a:p>
              <a:pPr algn="ctr"/>
              <a:r>
                <a:rPr lang="en-US" b="0"/>
                <a:t>6</a:t>
              </a:r>
            </a:p>
          </p:txBody>
        </p:sp>
        <p:sp>
          <p:nvSpPr>
            <p:cNvPr id="18452" name="Text Box 22" descr="‎30%‎"/>
            <p:cNvSpPr txBox="1">
              <a:spLocks noChangeArrowheads="1"/>
            </p:cNvSpPr>
            <p:nvPr/>
          </p:nvSpPr>
          <p:spPr bwMode="auto">
            <a:xfrm>
              <a:off x="7648575" y="3824288"/>
              <a:ext cx="311150" cy="366712"/>
            </a:xfrm>
            <a:prstGeom prst="rect">
              <a:avLst/>
            </a:prstGeom>
            <a:noFill/>
            <a:ln w="9525" algn="ctr">
              <a:noFill/>
              <a:miter lim="800000"/>
              <a:headEnd/>
              <a:tailEnd/>
            </a:ln>
          </p:spPr>
          <p:txBody>
            <a:bodyPr wrap="none">
              <a:spAutoFit/>
            </a:bodyPr>
            <a:lstStyle/>
            <a:p>
              <a:pPr algn="ctr"/>
              <a:r>
                <a:rPr lang="en-US" b="0"/>
                <a:t>7</a:t>
              </a:r>
            </a:p>
          </p:txBody>
        </p:sp>
        <p:sp>
          <p:nvSpPr>
            <p:cNvPr id="18453" name="Text Box 25" descr="‎30%‎"/>
            <p:cNvSpPr txBox="1">
              <a:spLocks noChangeArrowheads="1"/>
            </p:cNvSpPr>
            <p:nvPr/>
          </p:nvSpPr>
          <p:spPr bwMode="auto">
            <a:xfrm>
              <a:off x="1368425" y="3830638"/>
              <a:ext cx="2279650" cy="366712"/>
            </a:xfrm>
            <a:prstGeom prst="rect">
              <a:avLst/>
            </a:prstGeom>
            <a:noFill/>
            <a:ln w="9525" algn="ctr">
              <a:noFill/>
              <a:miter lim="800000"/>
              <a:headEnd/>
              <a:tailEnd/>
            </a:ln>
          </p:spPr>
          <p:txBody>
            <a:bodyPr wrap="none">
              <a:spAutoFit/>
            </a:bodyPr>
            <a:lstStyle/>
            <a:p>
              <a:pPr algn="ctr"/>
              <a:r>
                <a:rPr lang="en-US" b="0" dirty="0"/>
                <a:t>Indices (start from 0)</a:t>
              </a:r>
            </a:p>
          </p:txBody>
        </p:sp>
        <p:sp>
          <p:nvSpPr>
            <p:cNvPr id="18454" name="Line 26"/>
            <p:cNvSpPr>
              <a:spLocks noChangeShapeType="1"/>
            </p:cNvSpPr>
            <p:nvPr/>
          </p:nvSpPr>
          <p:spPr bwMode="auto">
            <a:xfrm>
              <a:off x="3740150" y="4010025"/>
              <a:ext cx="692150" cy="0"/>
            </a:xfrm>
            <a:prstGeom prst="line">
              <a:avLst/>
            </a:prstGeom>
            <a:noFill/>
            <a:ln w="9525">
              <a:solidFill>
                <a:schemeClr val="tx1"/>
              </a:solidFill>
              <a:round/>
              <a:headEnd/>
              <a:tailEnd type="triangle" w="med" len="med"/>
            </a:ln>
          </p:spPr>
          <p:txBody>
            <a:bodyPr/>
            <a:lstStyle/>
            <a:p>
              <a:endParaRPr lang="he-IL"/>
            </a:p>
          </p:txBody>
        </p:sp>
        <p:sp>
          <p:nvSpPr>
            <p:cNvPr id="18457" name="Text Box 29" descr="‎30%‎"/>
            <p:cNvSpPr txBox="1">
              <a:spLocks noChangeArrowheads="1"/>
            </p:cNvSpPr>
            <p:nvPr/>
          </p:nvSpPr>
          <p:spPr bwMode="auto">
            <a:xfrm>
              <a:off x="3836988" y="4357688"/>
              <a:ext cx="663575" cy="366712"/>
            </a:xfrm>
            <a:prstGeom prst="rect">
              <a:avLst/>
            </a:prstGeom>
            <a:noFill/>
            <a:ln w="9525" algn="ctr">
              <a:noFill/>
              <a:miter lim="800000"/>
              <a:headEnd/>
              <a:tailEnd/>
            </a:ln>
          </p:spPr>
          <p:txBody>
            <a:bodyPr wrap="none">
              <a:spAutoFit/>
            </a:bodyPr>
            <a:lstStyle/>
            <a:p>
              <a:pPr algn="ctr"/>
              <a:r>
                <a:rPr lang="en-US" b="0">
                  <a:latin typeface="Garamond" pitchFamily="18" charset="0"/>
                </a:rPr>
                <a:t>odds:</a:t>
              </a:r>
            </a:p>
          </p:txBody>
        </p:sp>
        <p:sp>
          <p:nvSpPr>
            <p:cNvPr id="18458" name="AutoShape 30" descr="‎30%‎"/>
            <p:cNvSpPr>
              <a:spLocks/>
            </p:cNvSpPr>
            <p:nvPr/>
          </p:nvSpPr>
          <p:spPr bwMode="auto">
            <a:xfrm rot="5400000">
              <a:off x="6156325" y="3321050"/>
              <a:ext cx="287338" cy="3455988"/>
            </a:xfrm>
            <a:prstGeom prst="rightBrace">
              <a:avLst>
                <a:gd name="adj1" fmla="val 100230"/>
                <a:gd name="adj2" fmla="val 49931"/>
              </a:avLst>
            </a:prstGeom>
            <a:noFill/>
            <a:ln w="9525">
              <a:solidFill>
                <a:schemeClr val="tx1"/>
              </a:solidFill>
              <a:round/>
              <a:headEnd/>
              <a:tailEnd/>
            </a:ln>
          </p:spPr>
          <p:txBody>
            <a:bodyPr wrap="none" anchor="ctr"/>
            <a:lstStyle/>
            <a:p>
              <a:pPr algn="ctr"/>
              <a:endParaRPr lang="he-IL"/>
            </a:p>
          </p:txBody>
        </p:sp>
      </p:gr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cs typeface="Times New Roman" pitchFamily="18" charset="0"/>
              </a:rPr>
              <a:t>The Debugger</a:t>
            </a:r>
          </a:p>
        </p:txBody>
      </p:sp>
      <p:sp>
        <p:nvSpPr>
          <p:cNvPr id="76803" name="Rectangle 3"/>
          <p:cNvSpPr>
            <a:spLocks noGrp="1" noChangeArrowheads="1"/>
          </p:cNvSpPr>
          <p:nvPr>
            <p:ph type="body" idx="1"/>
          </p:nvPr>
        </p:nvSpPr>
        <p:spPr>
          <a:xfrm>
            <a:off x="533400" y="1752600"/>
            <a:ext cx="7964488" cy="4535488"/>
          </a:xfrm>
        </p:spPr>
        <p:txBody>
          <a:bodyPr/>
          <a:lstStyle/>
          <a:p>
            <a:pPr algn="l" rtl="0">
              <a:lnSpc>
                <a:spcPct val="90000"/>
              </a:lnSpc>
            </a:pPr>
            <a:r>
              <a:rPr lang="en-US" smtClean="0">
                <a:latin typeface="Times New Roman" pitchFamily="18" charset="0"/>
                <a:cs typeface="Times New Roman" pitchFamily="18" charset="0"/>
              </a:rPr>
              <a:t>Some programs may compile correctly, yet not produce the desirable results</a:t>
            </a:r>
          </a:p>
          <a:p>
            <a:pPr algn="l" rtl="0">
              <a:lnSpc>
                <a:spcPct val="90000"/>
              </a:lnSpc>
            </a:pPr>
            <a:r>
              <a:rPr lang="en-US" smtClean="0">
                <a:latin typeface="Times New Roman" pitchFamily="18" charset="0"/>
                <a:cs typeface="Times New Roman" pitchFamily="18" charset="0"/>
              </a:rPr>
              <a:t>These programs are </a:t>
            </a:r>
            <a:r>
              <a:rPr lang="en-US" b="1" smtClean="0">
                <a:latin typeface="Times New Roman" pitchFamily="18" charset="0"/>
                <a:cs typeface="Times New Roman" pitchFamily="18" charset="0"/>
              </a:rPr>
              <a:t>valid</a:t>
            </a:r>
            <a:r>
              <a:rPr lang="en-US" smtClean="0">
                <a:latin typeface="Times New Roman" pitchFamily="18" charset="0"/>
                <a:cs typeface="Times New Roman" pitchFamily="18" charset="0"/>
              </a:rPr>
              <a:t> and </a:t>
            </a:r>
            <a:r>
              <a:rPr lang="en-US" b="1" smtClean="0">
                <a:latin typeface="Times New Roman" pitchFamily="18" charset="0"/>
                <a:cs typeface="Times New Roman" pitchFamily="18" charset="0"/>
              </a:rPr>
              <a:t>correct</a:t>
            </a:r>
            <a:r>
              <a:rPr lang="en-US" smtClean="0">
                <a:latin typeface="Times New Roman" pitchFamily="18" charset="0"/>
                <a:cs typeface="Times New Roman" pitchFamily="18" charset="0"/>
              </a:rPr>
              <a:t> Java programs, yet not the programs we meant to write!</a:t>
            </a:r>
          </a:p>
          <a:p>
            <a:pPr algn="l" rtl="0">
              <a:lnSpc>
                <a:spcPct val="90000"/>
              </a:lnSpc>
            </a:pPr>
            <a:r>
              <a:rPr lang="en-US" smtClean="0">
                <a:latin typeface="Times New Roman" pitchFamily="18" charset="0"/>
                <a:cs typeface="Times New Roman" pitchFamily="18" charset="0"/>
              </a:rPr>
              <a:t>The debugger can be used to follow the program step by step and may help detecting bugs in an </a:t>
            </a:r>
            <a:r>
              <a:rPr lang="en-US" b="1" smtClean="0">
                <a:solidFill>
                  <a:schemeClr val="hlink"/>
                </a:solidFill>
                <a:latin typeface="Times New Roman" pitchFamily="18" charset="0"/>
                <a:cs typeface="Times New Roman" pitchFamily="18" charset="0"/>
              </a:rPr>
              <a:t>already compiled</a:t>
            </a:r>
            <a:r>
              <a:rPr lang="en-US" smtClean="0">
                <a:latin typeface="Times New Roman" pitchFamily="18" charset="0"/>
                <a:cs typeface="Times New Roman" pitchFamily="18" charset="0"/>
              </a:rPr>
              <a:t> program</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690562" y="522288"/>
            <a:ext cx="7996237" cy="1143000"/>
          </a:xfrm>
          <a:prstGeom prst="rect">
            <a:avLst/>
          </a:prstGeom>
          <a:noFill/>
          <a:ln w="9525">
            <a:noFill/>
            <a:miter lim="800000"/>
            <a:headEnd/>
            <a:tailEnd/>
          </a:ln>
          <a:effectLst/>
        </p:spPr>
        <p:txBody>
          <a:bodyPr anchor="ctr"/>
          <a:lstStyle/>
          <a:p>
            <a:pPr algn="l" eaLnBrk="0" hangingPunct="0"/>
            <a:r>
              <a:rPr lang="en-US" sz="4200" b="0" dirty="0">
                <a:solidFill>
                  <a:schemeClr val="tx2"/>
                </a:solidFill>
                <a:latin typeface="Times New Roman" pitchFamily="18" charset="0"/>
                <a:cs typeface="Times New Roman" pitchFamily="18" charset="0"/>
              </a:rPr>
              <a:t>Debugger – Add Breakpoint</a:t>
            </a:r>
          </a:p>
        </p:txBody>
      </p:sp>
      <p:sp>
        <p:nvSpPr>
          <p:cNvPr id="77827" name="Text Box 3"/>
          <p:cNvSpPr txBox="1">
            <a:spLocks noChangeArrowheads="1"/>
          </p:cNvSpPr>
          <p:nvPr/>
        </p:nvSpPr>
        <p:spPr bwMode="auto">
          <a:xfrm>
            <a:off x="5257800" y="2590800"/>
            <a:ext cx="3733800" cy="779463"/>
          </a:xfrm>
          <a:prstGeom prst="rect">
            <a:avLst/>
          </a:prstGeom>
          <a:noFill/>
          <a:ln w="9525" algn="ctr">
            <a:noFill/>
            <a:miter lim="800000"/>
            <a:headEnd/>
            <a:tailEnd/>
          </a:ln>
          <a:effectLst/>
        </p:spPr>
        <p:txBody>
          <a:bodyPr>
            <a:spAutoFit/>
          </a:bodyPr>
          <a:lstStyle/>
          <a:p>
            <a:pPr algn="l" rtl="0">
              <a:spcBef>
                <a:spcPct val="50000"/>
              </a:spcBef>
              <a:buFontTx/>
              <a:buChar char="•"/>
            </a:pPr>
            <a:r>
              <a:rPr lang="en-US" b="0"/>
              <a:t> Right click on the desired line</a:t>
            </a:r>
          </a:p>
          <a:p>
            <a:pPr algn="l" rtl="0">
              <a:spcBef>
                <a:spcPct val="50000"/>
              </a:spcBef>
              <a:buFontTx/>
              <a:buChar char="•"/>
            </a:pPr>
            <a:r>
              <a:rPr lang="en-US" b="0"/>
              <a:t> “Toggle Breakpoint”</a:t>
            </a:r>
          </a:p>
        </p:txBody>
      </p:sp>
      <p:pic>
        <p:nvPicPr>
          <p:cNvPr id="77828" name="Picture 4"/>
          <p:cNvPicPr>
            <a:picLocks noChangeAspect="1" noChangeArrowheads="1"/>
          </p:cNvPicPr>
          <p:nvPr/>
        </p:nvPicPr>
        <p:blipFill>
          <a:blip r:embed="rId3" cstate="print"/>
          <a:srcRect/>
          <a:stretch>
            <a:fillRect/>
          </a:stretch>
        </p:blipFill>
        <p:spPr bwMode="auto">
          <a:xfrm>
            <a:off x="690564" y="1592263"/>
            <a:ext cx="3419524" cy="5238750"/>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3" cstate="print"/>
          <a:srcRect/>
          <a:stretch>
            <a:fillRect/>
          </a:stretch>
        </p:blipFill>
        <p:spPr bwMode="auto">
          <a:xfrm>
            <a:off x="762000" y="1655763"/>
            <a:ext cx="7620000" cy="4976812"/>
          </a:xfrm>
          <a:prstGeom prst="rect">
            <a:avLst/>
          </a:prstGeom>
          <a:noFill/>
        </p:spPr>
      </p:pic>
      <p:sp>
        <p:nvSpPr>
          <p:cNvPr id="78851" name="Rectangle 3"/>
          <p:cNvSpPr>
            <a:spLocks noChangeArrowheads="1"/>
          </p:cNvSpPr>
          <p:nvPr/>
        </p:nvSpPr>
        <p:spPr bwMode="auto">
          <a:xfrm>
            <a:off x="59055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Start Debugging</a:t>
            </a:r>
          </a:p>
        </p:txBody>
      </p:sp>
      <p:grpSp>
        <p:nvGrpSpPr>
          <p:cNvPr id="78852" name="Group 4"/>
          <p:cNvGrpSpPr>
            <a:grpSpLocks/>
          </p:cNvGrpSpPr>
          <p:nvPr/>
        </p:nvGrpSpPr>
        <p:grpSpPr bwMode="auto">
          <a:xfrm>
            <a:off x="2286000" y="4475163"/>
            <a:ext cx="1676400" cy="1281112"/>
            <a:chOff x="1680" y="3408"/>
            <a:chExt cx="1056" cy="807"/>
          </a:xfrm>
        </p:grpSpPr>
        <p:sp>
          <p:nvSpPr>
            <p:cNvPr id="78853" name="Oval 5"/>
            <p:cNvSpPr>
              <a:spLocks noChangeArrowheads="1"/>
            </p:cNvSpPr>
            <p:nvPr/>
          </p:nvSpPr>
          <p:spPr bwMode="auto">
            <a:xfrm>
              <a:off x="2496" y="3408"/>
              <a:ext cx="240" cy="240"/>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4" name="Line 6"/>
            <p:cNvSpPr>
              <a:spLocks noChangeShapeType="1"/>
            </p:cNvSpPr>
            <p:nvPr/>
          </p:nvSpPr>
          <p:spPr bwMode="auto">
            <a:xfrm flipV="1">
              <a:off x="2112" y="3600"/>
              <a:ext cx="432" cy="432"/>
            </a:xfrm>
            <a:prstGeom prst="line">
              <a:avLst/>
            </a:prstGeom>
            <a:noFill/>
            <a:ln w="38100">
              <a:solidFill>
                <a:srgbClr val="CC0000"/>
              </a:solidFill>
              <a:round/>
              <a:headEnd/>
              <a:tailEnd type="triangle" w="med" len="med"/>
            </a:ln>
            <a:effectLst/>
          </p:spPr>
          <p:txBody>
            <a:bodyPr anchor="ctr">
              <a:spAutoFit/>
            </a:bodyPr>
            <a:lstStyle/>
            <a:p>
              <a:endParaRPr lang="he-IL"/>
            </a:p>
          </p:txBody>
        </p:sp>
        <p:sp>
          <p:nvSpPr>
            <p:cNvPr id="78855" name="Text Box 7"/>
            <p:cNvSpPr txBox="1">
              <a:spLocks noChangeArrowheads="1"/>
            </p:cNvSpPr>
            <p:nvPr/>
          </p:nvSpPr>
          <p:spPr bwMode="auto">
            <a:xfrm>
              <a:off x="1680" y="3984"/>
              <a:ext cx="912" cy="231"/>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breakpoint</a:t>
              </a:r>
            </a:p>
          </p:txBody>
        </p:sp>
      </p:grpSp>
      <p:grpSp>
        <p:nvGrpSpPr>
          <p:cNvPr id="78856" name="Group 8"/>
          <p:cNvGrpSpPr>
            <a:grpSpLocks/>
          </p:cNvGrpSpPr>
          <p:nvPr/>
        </p:nvGrpSpPr>
        <p:grpSpPr bwMode="auto">
          <a:xfrm>
            <a:off x="381000" y="2051050"/>
            <a:ext cx="2057400" cy="1631950"/>
            <a:chOff x="240" y="960"/>
            <a:chExt cx="1296" cy="1028"/>
          </a:xfrm>
        </p:grpSpPr>
        <p:sp>
          <p:nvSpPr>
            <p:cNvPr id="78857" name="Oval 9"/>
            <p:cNvSpPr>
              <a:spLocks noChangeArrowheads="1"/>
            </p:cNvSpPr>
            <p:nvPr/>
          </p:nvSpPr>
          <p:spPr bwMode="auto">
            <a:xfrm>
              <a:off x="1200" y="960"/>
              <a:ext cx="336" cy="336"/>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8" name="Line 10"/>
            <p:cNvSpPr>
              <a:spLocks noChangeShapeType="1"/>
            </p:cNvSpPr>
            <p:nvPr/>
          </p:nvSpPr>
          <p:spPr bwMode="auto">
            <a:xfrm flipV="1">
              <a:off x="576" y="1248"/>
              <a:ext cx="672" cy="384"/>
            </a:xfrm>
            <a:prstGeom prst="line">
              <a:avLst/>
            </a:prstGeom>
            <a:noFill/>
            <a:ln w="38100">
              <a:solidFill>
                <a:srgbClr val="CC0000"/>
              </a:solidFill>
              <a:round/>
              <a:headEnd/>
              <a:tailEnd type="triangle" w="med" len="med"/>
            </a:ln>
            <a:effectLst/>
          </p:spPr>
          <p:txBody>
            <a:bodyPr wrap="none" anchor="ctr">
              <a:spAutoFit/>
            </a:bodyPr>
            <a:lstStyle/>
            <a:p>
              <a:endParaRPr lang="he-IL"/>
            </a:p>
          </p:txBody>
        </p:sp>
        <p:sp>
          <p:nvSpPr>
            <p:cNvPr id="78859" name="Text Box 11"/>
            <p:cNvSpPr txBox="1">
              <a:spLocks noChangeArrowheads="1"/>
            </p:cNvSpPr>
            <p:nvPr/>
          </p:nvSpPr>
          <p:spPr bwMode="auto">
            <a:xfrm>
              <a:off x="240" y="1584"/>
              <a:ext cx="768" cy="404"/>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debug (F11)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555625"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 Perspective</a:t>
            </a:r>
          </a:p>
        </p:txBody>
      </p:sp>
      <p:pic>
        <p:nvPicPr>
          <p:cNvPr id="79875" name="Picture 3"/>
          <p:cNvPicPr>
            <a:picLocks noChangeAspect="1" noChangeArrowheads="1"/>
          </p:cNvPicPr>
          <p:nvPr/>
        </p:nvPicPr>
        <p:blipFill>
          <a:blip r:embed="rId3" cstate="print"/>
          <a:srcRect/>
          <a:stretch>
            <a:fillRect/>
          </a:stretch>
        </p:blipFill>
        <p:spPr bwMode="auto">
          <a:xfrm>
            <a:off x="298450" y="1844675"/>
            <a:ext cx="8666163" cy="4829175"/>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3" cstate="print"/>
          <a:srcRect/>
          <a:stretch>
            <a:fillRect/>
          </a:stretch>
        </p:blipFill>
        <p:spPr bwMode="auto">
          <a:xfrm>
            <a:off x="762000" y="1681163"/>
            <a:ext cx="7467600" cy="5600700"/>
          </a:xfrm>
          <a:prstGeom prst="rect">
            <a:avLst/>
          </a:prstGeom>
          <a:noFill/>
          <a:ln w="9525" algn="ctr">
            <a:noFill/>
            <a:miter lim="800000"/>
            <a:headEnd/>
            <a:tailEnd/>
          </a:ln>
          <a:effectLst/>
        </p:spPr>
      </p:pic>
      <p:sp>
        <p:nvSpPr>
          <p:cNvPr id="80899" name="Rectangle 3"/>
          <p:cNvSpPr>
            <a:spLocks noChangeArrowheads="1"/>
          </p:cNvSpPr>
          <p:nvPr/>
        </p:nvSpPr>
        <p:spPr bwMode="auto">
          <a:xfrm>
            <a:off x="45720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grpSp>
        <p:nvGrpSpPr>
          <p:cNvPr id="80900" name="Group 4"/>
          <p:cNvGrpSpPr>
            <a:grpSpLocks/>
          </p:cNvGrpSpPr>
          <p:nvPr/>
        </p:nvGrpSpPr>
        <p:grpSpPr bwMode="auto">
          <a:xfrm>
            <a:off x="2895600" y="2862263"/>
            <a:ext cx="3962400" cy="2133600"/>
            <a:chOff x="1824" y="1488"/>
            <a:chExt cx="2496" cy="1344"/>
          </a:xfrm>
        </p:grpSpPr>
        <p:sp>
          <p:nvSpPr>
            <p:cNvPr id="80901" name="Text Box 5"/>
            <p:cNvSpPr txBox="1">
              <a:spLocks noChangeArrowheads="1"/>
            </p:cNvSpPr>
            <p:nvPr/>
          </p:nvSpPr>
          <p:spPr bwMode="auto">
            <a:xfrm>
              <a:off x="3024" y="1488"/>
              <a:ext cx="1296"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state</a:t>
              </a:r>
            </a:p>
          </p:txBody>
        </p:sp>
        <p:sp>
          <p:nvSpPr>
            <p:cNvPr id="80902" name="Text Box 6"/>
            <p:cNvSpPr txBox="1">
              <a:spLocks noChangeArrowheads="1"/>
            </p:cNvSpPr>
            <p:nvPr/>
          </p:nvSpPr>
          <p:spPr bwMode="auto">
            <a:xfrm>
              <a:off x="1824" y="2601"/>
              <a:ext cx="1440"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location</a:t>
              </a:r>
            </a:p>
          </p:txBody>
        </p:sp>
      </p:grpSp>
      <p:grpSp>
        <p:nvGrpSpPr>
          <p:cNvPr id="80903" name="Group 7"/>
          <p:cNvGrpSpPr>
            <a:grpSpLocks/>
          </p:cNvGrpSpPr>
          <p:nvPr/>
        </p:nvGrpSpPr>
        <p:grpSpPr bwMode="auto">
          <a:xfrm>
            <a:off x="6324600" y="1916113"/>
            <a:ext cx="2438400" cy="2393950"/>
            <a:chOff x="3984" y="624"/>
            <a:chExt cx="1536" cy="1508"/>
          </a:xfrm>
        </p:grpSpPr>
        <p:sp>
          <p:nvSpPr>
            <p:cNvPr id="80904" name="Oval 8"/>
            <p:cNvSpPr>
              <a:spLocks noChangeArrowheads="1"/>
            </p:cNvSpPr>
            <p:nvPr/>
          </p:nvSpPr>
          <p:spPr bwMode="auto">
            <a:xfrm>
              <a:off x="4848" y="624"/>
              <a:ext cx="384" cy="288"/>
            </a:xfrm>
            <a:prstGeom prst="ellipse">
              <a:avLst/>
            </a:prstGeom>
            <a:noFill/>
            <a:ln w="28575" algn="ctr">
              <a:solidFill>
                <a:srgbClr val="CC0000"/>
              </a:solidFill>
              <a:round/>
              <a:headEnd/>
              <a:tailEnd/>
            </a:ln>
            <a:effectLst/>
          </p:spPr>
          <p:txBody>
            <a:bodyPr wrap="none" anchor="ctr">
              <a:spAutoFit/>
            </a:bodyPr>
            <a:lstStyle/>
            <a:p>
              <a:endParaRPr lang="he-IL"/>
            </a:p>
          </p:txBody>
        </p:sp>
        <p:sp>
          <p:nvSpPr>
            <p:cNvPr id="80905" name="Line 9"/>
            <p:cNvSpPr>
              <a:spLocks noChangeShapeType="1"/>
            </p:cNvSpPr>
            <p:nvPr/>
          </p:nvSpPr>
          <p:spPr bwMode="auto">
            <a:xfrm flipV="1">
              <a:off x="4752" y="960"/>
              <a:ext cx="192" cy="816"/>
            </a:xfrm>
            <a:prstGeom prst="line">
              <a:avLst/>
            </a:prstGeom>
            <a:noFill/>
            <a:ln w="28575">
              <a:solidFill>
                <a:srgbClr val="CC0000"/>
              </a:solidFill>
              <a:round/>
              <a:headEnd/>
              <a:tailEnd type="triangle" w="med" len="med"/>
            </a:ln>
            <a:effectLst/>
          </p:spPr>
          <p:txBody>
            <a:bodyPr wrap="none" anchor="ctr">
              <a:spAutoFit/>
            </a:bodyPr>
            <a:lstStyle/>
            <a:p>
              <a:endParaRPr lang="he-IL"/>
            </a:p>
          </p:txBody>
        </p:sp>
        <p:sp>
          <p:nvSpPr>
            <p:cNvPr id="80906" name="Text Box 10"/>
            <p:cNvSpPr txBox="1">
              <a:spLocks noChangeArrowheads="1"/>
            </p:cNvSpPr>
            <p:nvPr/>
          </p:nvSpPr>
          <p:spPr bwMode="auto">
            <a:xfrm>
              <a:off x="3984" y="1728"/>
              <a:ext cx="1536" cy="404"/>
            </a:xfrm>
            <a:prstGeom prst="rect">
              <a:avLst/>
            </a:prstGeom>
            <a:solidFill>
              <a:schemeClr val="bg1"/>
            </a:solidFill>
            <a:ln w="9525" algn="ctr">
              <a:noFill/>
              <a:miter lim="800000"/>
              <a:headEnd/>
              <a:tailEnd/>
            </a:ln>
            <a:effectLst/>
          </p:spPr>
          <p:txBody>
            <a:bodyPr>
              <a:spAutoFit/>
            </a:bodyPr>
            <a:lstStyle/>
            <a:p>
              <a:pPr algn="l" rtl="0">
                <a:spcBef>
                  <a:spcPct val="50000"/>
                </a:spcBef>
              </a:pPr>
              <a:r>
                <a:rPr lang="en-US" b="0">
                  <a:solidFill>
                    <a:srgbClr val="CC0000"/>
                  </a:solidFill>
                </a:rPr>
                <a:t>Back to Java perspective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57200" y="584200"/>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pic>
        <p:nvPicPr>
          <p:cNvPr id="81923" name="Picture 3"/>
          <p:cNvPicPr>
            <a:picLocks noChangeAspect="1" noChangeArrowheads="1"/>
          </p:cNvPicPr>
          <p:nvPr/>
        </p:nvPicPr>
        <p:blipFill>
          <a:blip r:embed="rId3" cstate="print"/>
          <a:srcRect/>
          <a:stretch>
            <a:fillRect/>
          </a:stretch>
        </p:blipFill>
        <p:spPr bwMode="auto">
          <a:xfrm>
            <a:off x="1439863" y="1665288"/>
            <a:ext cx="6475412" cy="5081587"/>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36</a:t>
            </a:fld>
            <a:endParaRPr lang="en-US" smtClean="0"/>
          </a:p>
        </p:txBody>
      </p:sp>
      <p:sp>
        <p:nvSpPr>
          <p:cNvPr id="65538" name="Rectangle 2"/>
          <p:cNvSpPr>
            <a:spLocks noGrp="1" noChangeArrowheads="1"/>
          </p:cNvSpPr>
          <p:nvPr>
            <p:ph type="title"/>
          </p:nvPr>
        </p:nvSpPr>
        <p:spPr/>
        <p:txBody>
          <a:bodyPr/>
          <a:lstStyle/>
          <a:p>
            <a:pPr algn="ctr" eaLnBrk="1" hangingPunct="1"/>
            <a:r>
              <a:rPr lang="en-US" dirty="0" smtClean="0">
                <a:solidFill>
                  <a:srgbClr val="CC0000"/>
                </a:solidFill>
              </a:rPr>
              <a:t>Using the Debugger: Video Tutorial</a:t>
            </a:r>
          </a:p>
        </p:txBody>
      </p:sp>
      <p:sp>
        <p:nvSpPr>
          <p:cNvPr id="65539" name="Rectangle 3"/>
          <p:cNvSpPr>
            <a:spLocks noGrp="1" noChangeArrowheads="1"/>
          </p:cNvSpPr>
          <p:nvPr>
            <p:ph type="body" idx="1"/>
          </p:nvPr>
        </p:nvSpPr>
        <p:spPr/>
        <p:txBody>
          <a:bodyPr/>
          <a:lstStyle/>
          <a:p>
            <a:pPr algn="r" eaLnBrk="1" hangingPunct="1">
              <a:lnSpc>
                <a:spcPct val="80000"/>
              </a:lnSpc>
            </a:pPr>
            <a:r>
              <a:rPr lang="he-IL" dirty="0" smtClean="0"/>
              <a:t>מצגות וידאו</a:t>
            </a:r>
          </a:p>
          <a:p>
            <a:pPr rtl="0" eaLnBrk="1" hangingPunct="1">
              <a:lnSpc>
                <a:spcPct val="80000"/>
              </a:lnSpc>
              <a:buNone/>
            </a:pPr>
            <a:r>
              <a:rPr lang="en-US" sz="2400" dirty="0" smtClean="0">
                <a:hlinkClick r:id="rId3"/>
              </a:rPr>
              <a:t>http://eclipsetutorial.sourceforge.net/debugger.html</a:t>
            </a:r>
            <a:endParaRPr lang="en-US" sz="2400" dirty="0" smtClean="0"/>
          </a:p>
          <a:p>
            <a:pPr rtl="0" eaLnBrk="1" hangingPunct="1">
              <a:lnSpc>
                <a:spcPct val="80000"/>
              </a:lnSpc>
              <a:buNone/>
            </a:pPr>
            <a:endParaRPr lang="he-IL" sz="2400" dirty="0" smtClean="0"/>
          </a:p>
          <a:p>
            <a:pPr eaLnBrk="1" hangingPunct="1">
              <a:lnSpc>
                <a:spcPct val="80000"/>
              </a:lnSpc>
            </a:pPr>
            <a:r>
              <a:rPr lang="he-IL" sz="2400" dirty="0" smtClean="0"/>
              <a:t>מדריך עדכני יותר</a:t>
            </a:r>
            <a:endParaRPr lang="en-US" sz="2400" dirty="0" smtClean="0"/>
          </a:p>
          <a:p>
            <a:pPr rtl="0" eaLnBrk="1" hangingPunct="1">
              <a:lnSpc>
                <a:spcPct val="80000"/>
              </a:lnSpc>
              <a:buNone/>
            </a:pPr>
            <a:r>
              <a:rPr lang="en-US" sz="2400" dirty="0" smtClean="0">
                <a:hlinkClick r:id="rId4"/>
              </a:rPr>
              <a:t>http://www.vogella.com/tutorials/EclipseDebugging/article.html</a:t>
            </a:r>
            <a:endParaRPr lang="en-US" sz="2400" dirty="0" smtClean="0"/>
          </a:p>
          <a:p>
            <a:pPr algn="l" rtl="0" eaLnBrk="1" hangingPunct="1">
              <a:lnSpc>
                <a:spcPct val="80000"/>
              </a:lnSpc>
              <a:buNone/>
            </a:pPr>
            <a:endParaRPr lang="he-IL" sz="2400" dirty="0" smtClean="0"/>
          </a:p>
          <a:p>
            <a:pPr eaLnBrk="1" hangingPunct="1">
              <a:lnSpc>
                <a:spcPct val="80000"/>
              </a:lnSpc>
            </a:pPr>
            <a:r>
              <a:rPr lang="he-IL" sz="2400" dirty="0" smtClean="0"/>
              <a:t>הקישורים נמצאים גם באתר הקורס</a:t>
            </a:r>
            <a:endParaRPr lang="en-US" sz="2400"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Grp="1" noChangeArrowheads="1"/>
          </p:cNvSpPr>
          <p:nvPr>
            <p:ph type="ctrTitle"/>
          </p:nvPr>
        </p:nvSpPr>
        <p:spPr/>
        <p:txBody>
          <a:bodyPr/>
          <a:lstStyle/>
          <a:p>
            <a:pPr algn="r" eaLnBrk="1" hangingPunct="1"/>
            <a:endParaRPr lang="he-IL" smtClean="0"/>
          </a:p>
        </p:txBody>
      </p:sp>
      <p:sp>
        <p:nvSpPr>
          <p:cNvPr id="67586" name="Rectangle 5"/>
          <p:cNvSpPr>
            <a:spLocks noGrp="1" noChangeArrowheads="1"/>
          </p:cNvSpPr>
          <p:nvPr>
            <p:ph type="subTitle" idx="1"/>
          </p:nvPr>
        </p:nvSpPr>
        <p:spPr/>
        <p:txBody>
          <a:bodyPr/>
          <a:lstStyle/>
          <a:p>
            <a:pPr eaLnBrk="1" hangingPunct="1"/>
            <a:r>
              <a:rPr lang="he-IL" smtClean="0">
                <a:cs typeface="Guttman Yad-Brush" pitchFamily="2" charset="-79"/>
              </a:rPr>
              <a:t>הסוף...</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p:spPr>
        <p:txBody>
          <a:bodyPr/>
          <a:lstStyle/>
          <a:p>
            <a:fld id="{1742E2CA-0A2C-4A0B-93B5-4176916D43E1}" type="slidenum">
              <a:rPr lang="he-IL" smtClean="0"/>
              <a:pPr/>
              <a:t>4</a:t>
            </a:fld>
            <a:endParaRPr lang="en-US" smtClean="0"/>
          </a:p>
        </p:txBody>
      </p:sp>
      <p:sp>
        <p:nvSpPr>
          <p:cNvPr id="20482" name="Rectangle 2"/>
          <p:cNvSpPr>
            <a:spLocks noGrp="1" noChangeArrowheads="1"/>
          </p:cNvSpPr>
          <p:nvPr>
            <p:ph type="title"/>
          </p:nvPr>
        </p:nvSpPr>
        <p:spPr/>
        <p:txBody>
          <a:bodyPr/>
          <a:lstStyle/>
          <a:p>
            <a:pPr algn="ctr" eaLnBrk="1" hangingPunct="1"/>
            <a:r>
              <a:rPr lang="en-US" dirty="0" smtClean="0">
                <a:solidFill>
                  <a:srgbClr val="CC0000"/>
                </a:solidFill>
              </a:rPr>
              <a:t>Array Variables</a:t>
            </a:r>
          </a:p>
        </p:txBody>
      </p:sp>
      <p:sp>
        <p:nvSpPr>
          <p:cNvPr id="20483" name="Rectangle 3"/>
          <p:cNvSpPr>
            <a:spLocks noGrp="1" noChangeArrowheads="1"/>
          </p:cNvSpPr>
          <p:nvPr>
            <p:ph type="body" idx="1"/>
          </p:nvPr>
        </p:nvSpPr>
        <p:spPr/>
        <p:txBody>
          <a:bodyPr/>
          <a:lstStyle/>
          <a:p>
            <a:pPr algn="l" rtl="0" eaLnBrk="1" hangingPunct="1"/>
            <a:r>
              <a:rPr lang="en-US" sz="3200" dirty="0" smtClean="0"/>
              <a:t>An array is denoted by the </a:t>
            </a:r>
            <a:r>
              <a:rPr lang="en-US" sz="3200" dirty="0" smtClean="0">
                <a:latin typeface="Courier"/>
              </a:rPr>
              <a:t>[]</a:t>
            </a:r>
            <a:r>
              <a:rPr lang="en-US" sz="3200" dirty="0" smtClean="0"/>
              <a:t> notation</a:t>
            </a:r>
          </a:p>
          <a:p>
            <a:pPr algn="l" rtl="0" eaLnBrk="1" hangingPunct="1"/>
            <a:r>
              <a:rPr lang="en-US" sz="3200" dirty="0" smtClean="0"/>
              <a:t>Examples:</a:t>
            </a:r>
          </a:p>
          <a:p>
            <a:pPr lvl="1" algn="l" rtl="0" eaLnBrk="1" hangingPunct="1"/>
            <a:r>
              <a:rPr lang="en-US" sz="2400" dirty="0" smtClean="0">
                <a:latin typeface="Courier New" pitchFamily="49" charset="0"/>
                <a:cs typeface="Courier New" pitchFamily="49" charset="0"/>
              </a:rPr>
              <a:t>int[] odds;	</a:t>
            </a:r>
          </a:p>
          <a:p>
            <a:pPr lvl="1" algn="l" rtl="0" eaLnBrk="1" hangingPunct="1"/>
            <a:r>
              <a:rPr lang="en-US" sz="2400" dirty="0" smtClean="0">
                <a:latin typeface="Courier New" pitchFamily="49" charset="0"/>
                <a:cs typeface="Courier New" pitchFamily="49" charset="0"/>
              </a:rPr>
              <a:t>String[] names;</a:t>
            </a:r>
          </a:p>
          <a:p>
            <a:pPr lvl="1" algn="l" rtl="0" eaLnBrk="1" hangingPunct="1"/>
            <a:r>
              <a:rPr lang="en-US" sz="2400" dirty="0" smtClean="0">
                <a:latin typeface="Courier New" pitchFamily="49" charset="0"/>
                <a:cs typeface="Courier New" pitchFamily="49" charset="0"/>
              </a:rPr>
              <a:t>int[][] matrix;</a:t>
            </a:r>
            <a:r>
              <a:rPr lang="en-US" sz="2400" dirty="0" smtClean="0">
                <a:latin typeface="Courier"/>
              </a:rPr>
              <a:t>  </a:t>
            </a:r>
            <a:r>
              <a:rPr lang="en-US" sz="2400" dirty="0" smtClean="0"/>
              <a:t>// an array of arrays</a:t>
            </a:r>
            <a:r>
              <a:rPr lang="en-US" sz="2400" dirty="0" smtClean="0">
                <a:latin typeface="Courier"/>
              </a:rPr>
              <a:t> </a:t>
            </a:r>
          </a:p>
          <a:p>
            <a:pPr lvl="1" algn="l" rtl="0" eaLnBrk="1" hangingPunct="1"/>
            <a:endParaRPr lang="en-US" sz="2400" dirty="0" smtClean="0">
              <a:latin typeface="Courier"/>
            </a:endParaRPr>
          </a:p>
        </p:txBody>
      </p:sp>
      <p:sp>
        <p:nvSpPr>
          <p:cNvPr id="20484" name="Rectangle 25"/>
          <p:cNvSpPr>
            <a:spLocks noChangeArrowheads="1"/>
          </p:cNvSpPr>
          <p:nvPr/>
        </p:nvSpPr>
        <p:spPr bwMode="auto">
          <a:xfrm>
            <a:off x="2887663"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5" name="Rectangle 26"/>
          <p:cNvSpPr>
            <a:spLocks noChangeArrowheads="1"/>
          </p:cNvSpPr>
          <p:nvPr/>
        </p:nvSpPr>
        <p:spPr bwMode="auto">
          <a:xfrm>
            <a:off x="320992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6" name="Rectangle 27"/>
          <p:cNvSpPr>
            <a:spLocks noChangeArrowheads="1"/>
          </p:cNvSpPr>
          <p:nvPr/>
        </p:nvSpPr>
        <p:spPr bwMode="auto">
          <a:xfrm>
            <a:off x="353377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7" name="Rectangle 28"/>
          <p:cNvSpPr>
            <a:spLocks noChangeArrowheads="1"/>
          </p:cNvSpPr>
          <p:nvPr/>
        </p:nvSpPr>
        <p:spPr bwMode="auto">
          <a:xfrm>
            <a:off x="38227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8" name="Rectangle 29"/>
          <p:cNvSpPr>
            <a:spLocks noChangeArrowheads="1"/>
          </p:cNvSpPr>
          <p:nvPr/>
        </p:nvSpPr>
        <p:spPr bwMode="auto">
          <a:xfrm>
            <a:off x="41402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9" name="Rectangle 30"/>
          <p:cNvSpPr>
            <a:spLocks noChangeArrowheads="1"/>
          </p:cNvSpPr>
          <p:nvPr/>
        </p:nvSpPr>
        <p:spPr bwMode="auto">
          <a:xfrm>
            <a:off x="44640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0" name="Rectangle 31"/>
          <p:cNvSpPr>
            <a:spLocks noChangeArrowheads="1"/>
          </p:cNvSpPr>
          <p:nvPr/>
        </p:nvSpPr>
        <p:spPr bwMode="auto">
          <a:xfrm>
            <a:off x="47879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1" name="Rectangle 32"/>
          <p:cNvSpPr>
            <a:spLocks noChangeArrowheads="1"/>
          </p:cNvSpPr>
          <p:nvPr/>
        </p:nvSpPr>
        <p:spPr bwMode="auto">
          <a:xfrm>
            <a:off x="51117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2" name="Text Box 33" descr="‎30%‎"/>
          <p:cNvSpPr txBox="1">
            <a:spLocks noChangeArrowheads="1"/>
          </p:cNvSpPr>
          <p:nvPr/>
        </p:nvSpPr>
        <p:spPr bwMode="auto">
          <a:xfrm>
            <a:off x="1692275" y="4754563"/>
            <a:ext cx="1139825" cy="366712"/>
          </a:xfrm>
          <a:prstGeom prst="rect">
            <a:avLst/>
          </a:prstGeom>
          <a:noFill/>
          <a:ln w="9525" algn="ctr">
            <a:noFill/>
            <a:miter lim="800000"/>
            <a:headEnd/>
            <a:tailEnd/>
          </a:ln>
        </p:spPr>
        <p:txBody>
          <a:bodyPr wrap="none">
            <a:spAutoFit/>
          </a:bodyPr>
          <a:lstStyle/>
          <a:p>
            <a:pPr algn="ctr"/>
            <a:r>
              <a:rPr lang="en-US" b="0">
                <a:latin typeface="Courier"/>
              </a:rPr>
              <a:t>matrix:</a:t>
            </a:r>
          </a:p>
        </p:txBody>
      </p:sp>
      <p:sp>
        <p:nvSpPr>
          <p:cNvPr id="20493" name="Rectangle 42"/>
          <p:cNvSpPr>
            <a:spLocks noChangeArrowheads="1"/>
          </p:cNvSpPr>
          <p:nvPr/>
        </p:nvSpPr>
        <p:spPr bwMode="auto">
          <a:xfrm>
            <a:off x="2851150"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4" name="Rectangle 43"/>
          <p:cNvSpPr>
            <a:spLocks noChangeArrowheads="1"/>
          </p:cNvSpPr>
          <p:nvPr/>
        </p:nvSpPr>
        <p:spPr bwMode="auto">
          <a:xfrm>
            <a:off x="2851150"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5" name="Rectangle 44"/>
          <p:cNvSpPr>
            <a:spLocks noChangeArrowheads="1"/>
          </p:cNvSpPr>
          <p:nvPr/>
        </p:nvSpPr>
        <p:spPr bwMode="auto">
          <a:xfrm>
            <a:off x="2851150"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6" name="Rectangle 45"/>
          <p:cNvSpPr>
            <a:spLocks noChangeArrowheads="1"/>
          </p:cNvSpPr>
          <p:nvPr/>
        </p:nvSpPr>
        <p:spPr bwMode="auto">
          <a:xfrm>
            <a:off x="3209925"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7" name="Rectangle 46"/>
          <p:cNvSpPr>
            <a:spLocks noChangeArrowheads="1"/>
          </p:cNvSpPr>
          <p:nvPr/>
        </p:nvSpPr>
        <p:spPr bwMode="auto">
          <a:xfrm>
            <a:off x="3209925"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8" name="Line 47"/>
          <p:cNvSpPr>
            <a:spLocks noChangeShapeType="1"/>
          </p:cNvSpPr>
          <p:nvPr/>
        </p:nvSpPr>
        <p:spPr bwMode="auto">
          <a:xfrm>
            <a:off x="302418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499" name="Line 48"/>
          <p:cNvSpPr>
            <a:spLocks noChangeShapeType="1"/>
          </p:cNvSpPr>
          <p:nvPr/>
        </p:nvSpPr>
        <p:spPr bwMode="auto">
          <a:xfrm>
            <a:off x="334803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500" name="Text Box 49" descr="‎30%‎"/>
          <p:cNvSpPr txBox="1">
            <a:spLocks noChangeArrowheads="1"/>
          </p:cNvSpPr>
          <p:nvPr/>
        </p:nvSpPr>
        <p:spPr bwMode="auto">
          <a:xfrm>
            <a:off x="3600450" y="5354638"/>
            <a:ext cx="692150" cy="701675"/>
          </a:xfrm>
          <a:prstGeom prst="rect">
            <a:avLst/>
          </a:prstGeom>
          <a:noFill/>
          <a:ln w="9525" algn="ctr">
            <a:noFill/>
            <a:miter lim="800000"/>
            <a:headEnd/>
            <a:tailEnd/>
          </a:ln>
        </p:spPr>
        <p:txBody>
          <a:bodyPr wrap="none">
            <a:spAutoFit/>
          </a:bodyPr>
          <a:lstStyle/>
          <a:p>
            <a:pPr algn="ctr"/>
            <a:r>
              <a:rPr lang="en-US" sz="4000"/>
              <a:t>…</a:t>
            </a:r>
          </a:p>
        </p:txBody>
      </p:sp>
      <p:sp>
        <p:nvSpPr>
          <p:cNvPr id="20501" name="Rectangle 46"/>
          <p:cNvSpPr>
            <a:spLocks noChangeArrowheads="1"/>
          </p:cNvSpPr>
          <p:nvPr/>
        </p:nvSpPr>
        <p:spPr bwMode="auto">
          <a:xfrm>
            <a:off x="3211513"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p:spPr>
        <p:txBody>
          <a:bodyPr/>
          <a:lstStyle/>
          <a:p>
            <a:fld id="{432040D5-B612-42D2-825F-C0FA97C23269}" type="slidenum">
              <a:rPr lang="he-IL" smtClean="0"/>
              <a:pPr/>
              <a:t>5</a:t>
            </a:fld>
            <a:endParaRPr lang="en-US" smtClean="0"/>
          </a:p>
        </p:txBody>
      </p:sp>
      <p:sp>
        <p:nvSpPr>
          <p:cNvPr id="22530" name="Rectangle 2"/>
          <p:cNvSpPr>
            <a:spLocks noGrp="1" noChangeArrowheads="1"/>
          </p:cNvSpPr>
          <p:nvPr>
            <p:ph type="title"/>
          </p:nvPr>
        </p:nvSpPr>
        <p:spPr/>
        <p:txBody>
          <a:bodyPr/>
          <a:lstStyle/>
          <a:p>
            <a:pPr algn="ctr" eaLnBrk="1" hangingPunct="1"/>
            <a:r>
              <a:rPr lang="en-US" smtClean="0">
                <a:solidFill>
                  <a:srgbClr val="CC0000"/>
                </a:solidFill>
              </a:rPr>
              <a:t>Array Creation and Initialization</a:t>
            </a:r>
          </a:p>
        </p:txBody>
      </p:sp>
      <p:sp>
        <p:nvSpPr>
          <p:cNvPr id="442371" name="Rectangle 3"/>
          <p:cNvSpPr>
            <a:spLocks noGrp="1" noChangeArrowheads="1"/>
          </p:cNvSpPr>
          <p:nvPr>
            <p:ph type="body" idx="1"/>
          </p:nvPr>
        </p:nvSpPr>
        <p:spPr/>
        <p:txBody>
          <a:bodyPr/>
          <a:lstStyle/>
          <a:p>
            <a:pPr algn="l" rtl="0" eaLnBrk="1" hangingPunct="1"/>
            <a:r>
              <a:rPr lang="en-US" dirty="0" smtClean="0"/>
              <a:t>What is the output of the following code:</a:t>
            </a:r>
          </a:p>
          <a:p>
            <a:pPr algn="l" rtl="0" eaLnBrk="1" hangingPunct="1">
              <a:buFont typeface="Wingdings" pitchFamily="2" charset="2"/>
              <a:buNone/>
            </a:pPr>
            <a:r>
              <a:rPr lang="en-US" sz="2000" b="1" dirty="0" smtClean="0">
                <a:latin typeface="Courier New" pitchFamily="49" charset="0"/>
                <a:cs typeface="Courier New" pitchFamily="49" charset="0"/>
              </a:rPr>
              <a:t>	int[] odds = new int[8]; </a:t>
            </a:r>
          </a:p>
          <a:p>
            <a:pPr algn="l" rtl="0" eaLnBrk="1" hangingPunct="1">
              <a:buFont typeface="Wingdings" pitchFamily="2" charset="2"/>
              <a:buNone/>
            </a:pPr>
            <a:r>
              <a:rPr lang="en-US" sz="2000" b="1" dirty="0" smtClean="0">
                <a:latin typeface="Courier New" pitchFamily="49" charset="0"/>
                <a:cs typeface="Courier New" pitchFamily="49" charset="0"/>
              </a:rPr>
              <a:t>	for (int </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 0; </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&lt; </a:t>
            </a:r>
            <a:r>
              <a:rPr lang="en-US" sz="2000" b="1" dirty="0" err="1" smtClean="0">
                <a:latin typeface="Courier New" pitchFamily="49" charset="0"/>
                <a:cs typeface="Courier New" pitchFamily="49" charset="0"/>
              </a:rPr>
              <a:t>odds.length</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a:t>
            </a:r>
          </a:p>
          <a:p>
            <a:pPr algn="l" rtl="0" eaLnBrk="1" hangingPunct="1">
              <a:buFont typeface="Wingdings" pitchFamily="2" charset="2"/>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System.out.print</a:t>
            </a:r>
            <a:r>
              <a:rPr lang="en-US" sz="2000" b="1" dirty="0" smtClean="0">
                <a:latin typeface="Courier New" pitchFamily="49" charset="0"/>
                <a:cs typeface="Courier New" pitchFamily="49" charset="0"/>
              </a:rPr>
              <a:t>(odds[</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 " ");</a:t>
            </a:r>
          </a:p>
          <a:p>
            <a:pPr algn="l" rtl="0" eaLnBrk="1" hangingPunct="1">
              <a:buFont typeface="Wingdings" pitchFamily="2" charset="2"/>
              <a:buNone/>
            </a:pPr>
            <a:r>
              <a:rPr lang="en-US" sz="2000" b="1" dirty="0" smtClean="0">
                <a:latin typeface="Courier New" pitchFamily="49" charset="0"/>
                <a:cs typeface="Courier New" pitchFamily="49" charset="0"/>
              </a:rPr>
              <a:t>		odds[</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 2 * </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+ 1;</a:t>
            </a:r>
          </a:p>
          <a:p>
            <a:pPr algn="l" rtl="0" eaLnBrk="1" hangingPunct="1">
              <a:buFont typeface="Wingdings" pitchFamily="2" charset="2"/>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System.out.print</a:t>
            </a:r>
            <a:r>
              <a:rPr lang="en-US" sz="2000" b="1" dirty="0" smtClean="0">
                <a:latin typeface="Courier New" pitchFamily="49" charset="0"/>
                <a:cs typeface="Courier New" pitchFamily="49" charset="0"/>
              </a:rPr>
              <a:t>(odds[</a:t>
            </a:r>
            <a:r>
              <a:rPr lang="en-US" sz="2000" b="1" dirty="0" err="1" smtClean="0">
                <a:latin typeface="Courier New" pitchFamily="49" charset="0"/>
                <a:cs typeface="Courier New" pitchFamily="49" charset="0"/>
              </a:rPr>
              <a:t>i</a:t>
            </a:r>
            <a:r>
              <a:rPr lang="en-US" sz="2000" b="1" dirty="0" smtClean="0">
                <a:latin typeface="Courier New" pitchFamily="49" charset="0"/>
                <a:cs typeface="Courier New" pitchFamily="49" charset="0"/>
              </a:rPr>
              <a:t>] + " ");</a:t>
            </a:r>
          </a:p>
          <a:p>
            <a:pPr algn="l" rtl="0" eaLnBrk="1" hangingPunct="1">
              <a:buFont typeface="Wingdings" pitchFamily="2" charset="2"/>
              <a:buNone/>
            </a:pPr>
            <a:r>
              <a:rPr lang="en-US" sz="2000" b="1" dirty="0" smtClean="0">
                <a:latin typeface="Courier New" pitchFamily="49" charset="0"/>
                <a:cs typeface="Courier New" pitchFamily="49" charset="0"/>
              </a:rPr>
              <a:t>	}</a:t>
            </a:r>
          </a:p>
          <a:p>
            <a:pPr algn="l" rtl="0" eaLnBrk="1" hangingPunct="1"/>
            <a:endParaRPr lang="en-US" dirty="0" smtClean="0"/>
          </a:p>
          <a:p>
            <a:pPr algn="l" rtl="0" eaLnBrk="1" hangingPunct="1"/>
            <a:r>
              <a:rPr lang="en-US" dirty="0" smtClean="0"/>
              <a:t>Output:</a:t>
            </a:r>
          </a:p>
          <a:p>
            <a:pPr algn="l" rtl="0" eaLnBrk="1" hangingPunct="1">
              <a:buFont typeface="Wingdings" pitchFamily="2" charset="2"/>
              <a:buNone/>
            </a:pPr>
            <a:r>
              <a:rPr lang="en-US" dirty="0" smtClean="0"/>
              <a:t>	</a:t>
            </a:r>
            <a:r>
              <a:rPr lang="en-US" sz="2500" dirty="0" smtClean="0">
                <a:latin typeface="Courier"/>
              </a:rPr>
              <a:t>0 1 0 3 0 5 0 7 0 9 0 11 0 13 0 15</a:t>
            </a:r>
          </a:p>
        </p:txBody>
      </p:sp>
      <p:sp>
        <p:nvSpPr>
          <p:cNvPr id="442383" name="AutoShape 15" descr="‎30%‎"/>
          <p:cNvSpPr>
            <a:spLocks/>
          </p:cNvSpPr>
          <p:nvPr/>
        </p:nvSpPr>
        <p:spPr bwMode="auto">
          <a:xfrm>
            <a:off x="4356100" y="4545013"/>
            <a:ext cx="3852863" cy="684212"/>
          </a:xfrm>
          <a:prstGeom prst="accentBorderCallout3">
            <a:avLst>
              <a:gd name="adj1" fmla="val 16704"/>
              <a:gd name="adj2" fmla="val 101977"/>
              <a:gd name="adj3" fmla="val 16704"/>
              <a:gd name="adj4" fmla="val 114546"/>
              <a:gd name="adj5" fmla="val -325292"/>
              <a:gd name="adj6" fmla="val 114546"/>
              <a:gd name="adj7" fmla="val -326218"/>
              <a:gd name="adj8" fmla="val 13556"/>
            </a:avLst>
          </a:prstGeom>
          <a:pattFill prst="pct30">
            <a:fgClr>
              <a:srgbClr val="FFCC00"/>
            </a:fgClr>
            <a:bgClr>
              <a:srgbClr val="FFFFFF"/>
            </a:bgClr>
          </a:pattFill>
          <a:ln w="9525" algn="ctr">
            <a:solidFill>
              <a:schemeClr val="tx1"/>
            </a:solidFill>
            <a:miter lim="800000"/>
            <a:headEnd/>
            <a:tailEnd/>
          </a:ln>
        </p:spPr>
        <p:txBody>
          <a:bodyPr/>
          <a:lstStyle/>
          <a:p>
            <a:pPr algn="l" rtl="0"/>
            <a:r>
              <a:rPr lang="en-US" sz="1700" dirty="0"/>
              <a:t>Array creation</a:t>
            </a:r>
            <a:r>
              <a:rPr lang="en-US" sz="1700" b="0" dirty="0"/>
              <a:t>: all elements get the </a:t>
            </a:r>
            <a:r>
              <a:rPr lang="en-US" sz="1700" b="0" dirty="0">
                <a:solidFill>
                  <a:srgbClr val="FF0000"/>
                </a:solidFill>
              </a:rPr>
              <a:t>default value</a:t>
            </a:r>
            <a:r>
              <a:rPr lang="en-US" sz="1700" b="0" dirty="0"/>
              <a:t> for their type (</a:t>
            </a:r>
            <a:r>
              <a:rPr lang="en-US" sz="1700" b="0" dirty="0">
                <a:latin typeface="Courier"/>
              </a:rPr>
              <a:t>0</a:t>
            </a:r>
            <a:r>
              <a:rPr lang="en-US" sz="1700" b="0" dirty="0"/>
              <a:t> for </a:t>
            </a:r>
            <a:r>
              <a:rPr lang="en-US" sz="1700" b="0" dirty="0">
                <a:latin typeface="Courier"/>
              </a:rPr>
              <a:t>int</a:t>
            </a:r>
            <a:r>
              <a:rPr lang="en-US" sz="1700" b="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237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2371">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23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p:spPr>
        <p:txBody>
          <a:bodyPr/>
          <a:lstStyle/>
          <a:p>
            <a:fld id="{B6E178D5-D423-4BF7-86FF-1BFB55D265B1}" type="slidenum">
              <a:rPr lang="he-IL" smtClean="0"/>
              <a:pPr/>
              <a:t>6</a:t>
            </a:fld>
            <a:endParaRPr lang="en-US" smtClean="0"/>
          </a:p>
        </p:txBody>
      </p:sp>
      <p:sp>
        <p:nvSpPr>
          <p:cNvPr id="24578" name="Rectangle 2"/>
          <p:cNvSpPr>
            <a:spLocks noGrp="1" noChangeArrowheads="1"/>
          </p:cNvSpPr>
          <p:nvPr>
            <p:ph type="title"/>
          </p:nvPr>
        </p:nvSpPr>
        <p:spPr/>
        <p:txBody>
          <a:bodyPr/>
          <a:lstStyle/>
          <a:p>
            <a:pPr algn="ctr" eaLnBrk="1" hangingPunct="1"/>
            <a:r>
              <a:rPr lang="en-US" smtClean="0">
                <a:solidFill>
                  <a:srgbClr val="CC0000"/>
                </a:solidFill>
              </a:rPr>
              <a:t>Array Creation and Initialization</a:t>
            </a:r>
          </a:p>
        </p:txBody>
      </p:sp>
      <p:sp>
        <p:nvSpPr>
          <p:cNvPr id="24579" name="Rectangle 3"/>
          <p:cNvSpPr>
            <a:spLocks noGrp="1" noChangeArrowheads="1"/>
          </p:cNvSpPr>
          <p:nvPr>
            <p:ph type="body" idx="1"/>
          </p:nvPr>
        </p:nvSpPr>
        <p:spPr/>
        <p:txBody>
          <a:bodyPr/>
          <a:lstStyle/>
          <a:p>
            <a:pPr algn="l" rtl="0" eaLnBrk="1" hangingPunct="1"/>
            <a:r>
              <a:rPr lang="en-US" sz="3200" smtClean="0"/>
              <a:t>Creating and initializing small arrays with </a:t>
            </a:r>
            <a:r>
              <a:rPr lang="en-US" sz="3200" i="1" smtClean="0"/>
              <a:t>a-priori</a:t>
            </a:r>
            <a:r>
              <a:rPr lang="en-US" sz="3200" smtClean="0"/>
              <a:t> known values:</a:t>
            </a:r>
          </a:p>
          <a:p>
            <a:pPr lvl="1" algn="l" rtl="0" eaLnBrk="1" hangingPunct="1"/>
            <a:r>
              <a:rPr lang="en-US" b="1" smtClean="0">
                <a:latin typeface="Courier New" pitchFamily="49" charset="0"/>
                <a:cs typeface="Courier New" pitchFamily="49" charset="0"/>
              </a:rPr>
              <a:t>int[] odds = {1,3,5,7,9,11,13,15};</a:t>
            </a:r>
          </a:p>
          <a:p>
            <a:pPr lvl="1" algn="l" rtl="0" eaLnBrk="1" hangingPunct="1"/>
            <a:r>
              <a:rPr lang="en-US" b="1" smtClean="0">
                <a:latin typeface="Courier New" pitchFamily="49" charset="0"/>
                <a:cs typeface="Courier New" pitchFamily="49" charset="0"/>
              </a:rPr>
              <a:t>String[] months = </a:t>
            </a:r>
          </a:p>
          <a:p>
            <a:pPr algn="l" rtl="0" eaLnBrk="1" hangingPunct="1">
              <a:buFont typeface="Wingdings" pitchFamily="2" charset="2"/>
              <a:buNone/>
            </a:pPr>
            <a:r>
              <a:rPr lang="en-US" sz="2600" b="1" smtClean="0">
                <a:latin typeface="Courier New" pitchFamily="49" charset="0"/>
                <a:cs typeface="Courier New" pitchFamily="49" charset="0"/>
              </a:rPr>
              <a:t> 		{"Jan", "Feb", "Mar", "Apr", 	 	 "May", "Jun", "July", "Aug", 	 	 "Sep", "Oct", "Nov", "Dec"};</a:t>
            </a:r>
          </a:p>
        </p:txBody>
      </p:sp>
      <p:sp>
        <p:nvSpPr>
          <p:cNvPr id="24580" name="Rectangle 15"/>
          <p:cNvSpPr>
            <a:spLocks noChangeArrowheads="1"/>
          </p:cNvSpPr>
          <p:nvPr/>
        </p:nvSpPr>
        <p:spPr bwMode="auto">
          <a:xfrm>
            <a:off x="4694238"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1" name="Rectangle 16"/>
          <p:cNvSpPr>
            <a:spLocks noChangeArrowheads="1"/>
          </p:cNvSpPr>
          <p:nvPr/>
        </p:nvSpPr>
        <p:spPr bwMode="auto">
          <a:xfrm>
            <a:off x="501650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2" name="Rectangle 17"/>
          <p:cNvSpPr>
            <a:spLocks noChangeArrowheads="1"/>
          </p:cNvSpPr>
          <p:nvPr/>
        </p:nvSpPr>
        <p:spPr bwMode="auto">
          <a:xfrm>
            <a:off x="534035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3" name="Rectangle 18"/>
          <p:cNvSpPr>
            <a:spLocks noChangeArrowheads="1"/>
          </p:cNvSpPr>
          <p:nvPr/>
        </p:nvSpPr>
        <p:spPr bwMode="auto">
          <a:xfrm>
            <a:off x="56292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4" name="Rectangle 19"/>
          <p:cNvSpPr>
            <a:spLocks noChangeArrowheads="1"/>
          </p:cNvSpPr>
          <p:nvPr/>
        </p:nvSpPr>
        <p:spPr bwMode="auto">
          <a:xfrm>
            <a:off x="59467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5" name="Rectangle 20"/>
          <p:cNvSpPr>
            <a:spLocks noChangeArrowheads="1"/>
          </p:cNvSpPr>
          <p:nvPr/>
        </p:nvSpPr>
        <p:spPr bwMode="auto">
          <a:xfrm>
            <a:off x="62706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6" name="Rectangle 21"/>
          <p:cNvSpPr>
            <a:spLocks noChangeArrowheads="1"/>
          </p:cNvSpPr>
          <p:nvPr/>
        </p:nvSpPr>
        <p:spPr bwMode="auto">
          <a:xfrm>
            <a:off x="65944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7" name="Rectangle 22"/>
          <p:cNvSpPr>
            <a:spLocks noChangeArrowheads="1"/>
          </p:cNvSpPr>
          <p:nvPr/>
        </p:nvSpPr>
        <p:spPr bwMode="auto">
          <a:xfrm>
            <a:off x="69183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8" name="Rectangle 23"/>
          <p:cNvSpPr>
            <a:spLocks noChangeArrowheads="1"/>
          </p:cNvSpPr>
          <p:nvPr/>
        </p:nvSpPr>
        <p:spPr bwMode="auto">
          <a:xfrm>
            <a:off x="72358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9" name="Rectangle 24"/>
          <p:cNvSpPr>
            <a:spLocks noChangeArrowheads="1"/>
          </p:cNvSpPr>
          <p:nvPr/>
        </p:nvSpPr>
        <p:spPr bwMode="auto">
          <a:xfrm>
            <a:off x="75596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0" name="Rectangle 25"/>
          <p:cNvSpPr>
            <a:spLocks noChangeArrowheads="1"/>
          </p:cNvSpPr>
          <p:nvPr/>
        </p:nvSpPr>
        <p:spPr bwMode="auto">
          <a:xfrm>
            <a:off x="78835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1" name="Rectangle 26"/>
          <p:cNvSpPr>
            <a:spLocks noChangeArrowheads="1"/>
          </p:cNvSpPr>
          <p:nvPr/>
        </p:nvSpPr>
        <p:spPr bwMode="auto">
          <a:xfrm>
            <a:off x="82073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2" name="Line 28"/>
          <p:cNvSpPr>
            <a:spLocks noChangeShapeType="1"/>
          </p:cNvSpPr>
          <p:nvPr/>
        </p:nvSpPr>
        <p:spPr bwMode="auto">
          <a:xfrm>
            <a:off x="4859338" y="5373688"/>
            <a:ext cx="0" cy="503237"/>
          </a:xfrm>
          <a:prstGeom prst="line">
            <a:avLst/>
          </a:prstGeom>
          <a:noFill/>
          <a:ln w="28575">
            <a:solidFill>
              <a:schemeClr val="tx1"/>
            </a:solidFill>
            <a:round/>
            <a:headEnd type="oval" w="med" len="med"/>
            <a:tailEnd/>
          </a:ln>
        </p:spPr>
        <p:txBody>
          <a:bodyPr/>
          <a:lstStyle/>
          <a:p>
            <a:endParaRPr lang="he-IL"/>
          </a:p>
        </p:txBody>
      </p:sp>
      <p:sp>
        <p:nvSpPr>
          <p:cNvPr id="24593" name="Line 29"/>
          <p:cNvSpPr>
            <a:spLocks noChangeShapeType="1"/>
          </p:cNvSpPr>
          <p:nvPr/>
        </p:nvSpPr>
        <p:spPr bwMode="auto">
          <a:xfrm flipH="1">
            <a:off x="2411413" y="5876925"/>
            <a:ext cx="2447925" cy="0"/>
          </a:xfrm>
          <a:prstGeom prst="line">
            <a:avLst/>
          </a:prstGeom>
          <a:noFill/>
          <a:ln w="28575">
            <a:solidFill>
              <a:schemeClr val="tx1"/>
            </a:solidFill>
            <a:round/>
            <a:headEnd/>
            <a:tailEnd type="triangle" w="med" len="med"/>
          </a:ln>
        </p:spPr>
        <p:txBody>
          <a:bodyPr/>
          <a:lstStyle/>
          <a:p>
            <a:endParaRPr lang="he-IL"/>
          </a:p>
        </p:txBody>
      </p:sp>
      <p:sp>
        <p:nvSpPr>
          <p:cNvPr id="24594" name="Text Box 31" descr="‎30%‎"/>
          <p:cNvSpPr txBox="1">
            <a:spLocks noChangeArrowheads="1"/>
          </p:cNvSpPr>
          <p:nvPr/>
        </p:nvSpPr>
        <p:spPr bwMode="auto">
          <a:xfrm>
            <a:off x="4859338" y="5472113"/>
            <a:ext cx="565150" cy="549275"/>
          </a:xfrm>
          <a:prstGeom prst="rect">
            <a:avLst/>
          </a:prstGeom>
          <a:noFill/>
          <a:ln w="9525" algn="ctr">
            <a:noFill/>
            <a:miter lim="800000"/>
            <a:headEnd/>
            <a:tailEnd/>
          </a:ln>
        </p:spPr>
        <p:txBody>
          <a:bodyPr wrap="none">
            <a:spAutoFit/>
          </a:bodyPr>
          <a:lstStyle/>
          <a:p>
            <a:pPr algn="ctr"/>
            <a:r>
              <a:rPr lang="en-US" sz="3000"/>
              <a:t>…</a:t>
            </a:r>
          </a:p>
        </p:txBody>
      </p:sp>
      <p:sp>
        <p:nvSpPr>
          <p:cNvPr id="24595" name="Text Box 32" descr="‎30%‎"/>
          <p:cNvSpPr txBox="1">
            <a:spLocks noChangeArrowheads="1"/>
          </p:cNvSpPr>
          <p:nvPr/>
        </p:nvSpPr>
        <p:spPr bwMode="auto">
          <a:xfrm>
            <a:off x="3503613" y="5157788"/>
            <a:ext cx="1139825" cy="366712"/>
          </a:xfrm>
          <a:prstGeom prst="rect">
            <a:avLst/>
          </a:prstGeom>
          <a:noFill/>
          <a:ln w="9525" algn="ctr">
            <a:noFill/>
            <a:miter lim="800000"/>
            <a:headEnd/>
            <a:tailEnd/>
          </a:ln>
        </p:spPr>
        <p:txBody>
          <a:bodyPr wrap="none">
            <a:spAutoFit/>
          </a:bodyPr>
          <a:lstStyle/>
          <a:p>
            <a:pPr algn="ctr"/>
            <a:r>
              <a:rPr lang="en-US" b="0">
                <a:latin typeface="Courier"/>
              </a:rPr>
              <a:t>months:</a:t>
            </a:r>
          </a:p>
        </p:txBody>
      </p:sp>
      <p:sp>
        <p:nvSpPr>
          <p:cNvPr id="24596" name="Text Box 33" descr="‎30%‎"/>
          <p:cNvSpPr txBox="1">
            <a:spLocks noChangeArrowheads="1"/>
          </p:cNvSpPr>
          <p:nvPr/>
        </p:nvSpPr>
        <p:spPr bwMode="auto">
          <a:xfrm>
            <a:off x="1511300" y="5697538"/>
            <a:ext cx="866775" cy="366712"/>
          </a:xfrm>
          <a:prstGeom prst="rect">
            <a:avLst/>
          </a:prstGeom>
          <a:noFill/>
          <a:ln w="9525" algn="ctr">
            <a:noFill/>
            <a:miter lim="800000"/>
            <a:headEnd/>
            <a:tailEnd/>
          </a:ln>
        </p:spPr>
        <p:txBody>
          <a:bodyPr wrap="none">
            <a:spAutoFit/>
          </a:bodyPr>
          <a:lstStyle/>
          <a:p>
            <a:pPr algn="ctr"/>
            <a:r>
              <a:rPr lang="en-US" b="0">
                <a:latin typeface="Courier"/>
              </a:rPr>
              <a:t>“Jan”</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p:spPr>
        <p:txBody>
          <a:bodyPr/>
          <a:lstStyle/>
          <a:p>
            <a:fld id="{8F28000D-C754-49C0-AA0D-EE4A05E27B3C}" type="slidenum">
              <a:rPr lang="he-IL" smtClean="0"/>
              <a:pPr/>
              <a:t>7</a:t>
            </a:fld>
            <a:endParaRPr lang="en-US" smtClean="0"/>
          </a:p>
        </p:txBody>
      </p:sp>
      <p:sp>
        <p:nvSpPr>
          <p:cNvPr id="26626" name="Rectangle 2"/>
          <p:cNvSpPr>
            <a:spLocks noGrp="1" noChangeArrowheads="1"/>
          </p:cNvSpPr>
          <p:nvPr>
            <p:ph type="title"/>
          </p:nvPr>
        </p:nvSpPr>
        <p:spPr/>
        <p:txBody>
          <a:bodyPr/>
          <a:lstStyle/>
          <a:p>
            <a:pPr algn="ctr" eaLnBrk="1" hangingPunct="1"/>
            <a:r>
              <a:rPr lang="en-US" smtClean="0">
                <a:solidFill>
                  <a:srgbClr val="CC0000"/>
                </a:solidFill>
              </a:rPr>
              <a:t>Loop through Arrays</a:t>
            </a:r>
          </a:p>
        </p:txBody>
      </p:sp>
      <p:sp>
        <p:nvSpPr>
          <p:cNvPr id="26627" name="Rectangle 3"/>
          <p:cNvSpPr>
            <a:spLocks noGrp="1" noChangeArrowheads="1"/>
          </p:cNvSpPr>
          <p:nvPr>
            <p:ph type="body" idx="1"/>
          </p:nvPr>
        </p:nvSpPr>
        <p:spPr/>
        <p:txBody>
          <a:bodyPr/>
          <a:lstStyle/>
          <a:p>
            <a:pPr algn="l" rtl="0" eaLnBrk="1" hangingPunct="1"/>
            <a:r>
              <a:rPr lang="en-US" sz="3200" dirty="0" smtClean="0"/>
              <a:t>By promoting the array's index: </a:t>
            </a:r>
            <a:endParaRPr lang="en-US" sz="3200" dirty="0" smtClean="0">
              <a:latin typeface="Courier New" pitchFamily="49" charset="0"/>
              <a:cs typeface="Courier New" pitchFamily="49" charset="0"/>
            </a:endParaRPr>
          </a:p>
          <a:p>
            <a:pPr algn="l" rtl="0" eaLnBrk="1" hangingPunct="1">
              <a:buFont typeface="Wingdings" pitchFamily="2" charset="2"/>
              <a:buNone/>
            </a:pPr>
            <a:endParaRPr lang="en-US" sz="1000" dirty="0" smtClean="0">
              <a:latin typeface="Courier New" pitchFamily="49" charset="0"/>
              <a:cs typeface="Courier New" pitchFamily="49" charset="0"/>
            </a:endParaRPr>
          </a:p>
          <a:p>
            <a:pPr algn="l" rtl="0" eaLnBrk="1" hangingPunct="1">
              <a:buFont typeface="Wingdings" pitchFamily="2" charset="2"/>
              <a:buNone/>
            </a:pPr>
            <a:r>
              <a:rPr lang="en-US" sz="2400" b="1" dirty="0" smtClean="0">
                <a:latin typeface="Courier New" pitchFamily="49" charset="0"/>
                <a:cs typeface="Courier New" pitchFamily="49" charset="0"/>
              </a:rPr>
              <a:t>for (int i = 0; i &lt; </a:t>
            </a:r>
            <a:r>
              <a:rPr lang="en-US" sz="2400" b="1" dirty="0" err="1" smtClean="0">
                <a:latin typeface="Courier New" pitchFamily="49" charset="0"/>
                <a:cs typeface="Courier New" pitchFamily="49" charset="0"/>
              </a:rPr>
              <a:t>months.length</a:t>
            </a:r>
            <a:r>
              <a:rPr lang="en-US" sz="2400" b="1" dirty="0" smtClean="0">
                <a:latin typeface="Courier New" pitchFamily="49" charset="0"/>
                <a:cs typeface="Courier New" pitchFamily="49" charset="0"/>
              </a:rPr>
              <a:t>; i++) {</a:t>
            </a:r>
          </a:p>
          <a:p>
            <a:pPr algn="l" rtl="0" eaLnBrk="1" hangingPunct="1">
              <a:buFont typeface="Wingdings" pitchFamily="2" charset="2"/>
              <a:buNone/>
            </a:pPr>
            <a:r>
              <a:rPr lang="en-US" sz="2400" b="1" dirty="0" smtClean="0">
                <a:latin typeface="Courier New" pitchFamily="49" charset="0"/>
                <a:cs typeface="Courier New" pitchFamily="49" charset="0"/>
              </a:rPr>
              <a:t>		System.out.println(months[i]); </a:t>
            </a:r>
          </a:p>
          <a:p>
            <a:pPr algn="l" rtl="0" eaLnBrk="1" hangingPunct="1">
              <a:buFont typeface="Wingdings" pitchFamily="2" charset="2"/>
              <a:buNone/>
            </a:pPr>
            <a:r>
              <a:rPr lang="en-US" sz="2400" b="1" dirty="0" smtClean="0">
                <a:latin typeface="Courier New" pitchFamily="49" charset="0"/>
                <a:cs typeface="Courier New" pitchFamily="49" charset="0"/>
              </a:rPr>
              <a:t>} </a:t>
            </a:r>
          </a:p>
          <a:p>
            <a:pPr algn="l" rtl="0" eaLnBrk="1" hangingPunct="1">
              <a:buFont typeface="Wingdings" pitchFamily="2" charset="2"/>
              <a:buNone/>
            </a:pPr>
            <a:endParaRPr lang="en-US" sz="1500" b="1" dirty="0" smtClean="0">
              <a:latin typeface="Courier New" pitchFamily="49" charset="0"/>
              <a:cs typeface="Courier New" pitchFamily="49" charset="0"/>
            </a:endParaRPr>
          </a:p>
          <a:p>
            <a:pPr algn="l" rtl="0" eaLnBrk="1" hangingPunct="1"/>
            <a:r>
              <a:rPr lang="en-US" sz="3200" dirty="0" err="1" smtClean="0"/>
              <a:t>foreach</a:t>
            </a:r>
            <a:r>
              <a:rPr lang="en-US" sz="3200" dirty="0" smtClean="0"/>
              <a:t>:</a:t>
            </a:r>
          </a:p>
          <a:p>
            <a:pPr algn="l" rtl="0" eaLnBrk="1" hangingPunct="1"/>
            <a:endParaRPr lang="en-US" sz="1000" dirty="0" smtClean="0"/>
          </a:p>
          <a:p>
            <a:pPr algn="l" rtl="0" eaLnBrk="1" hangingPunct="1">
              <a:buFont typeface="Wingdings" pitchFamily="2" charset="2"/>
              <a:buNone/>
            </a:pPr>
            <a:r>
              <a:rPr lang="en-US" sz="2400" b="1" dirty="0" smtClean="0">
                <a:latin typeface="Courier New" pitchFamily="49" charset="0"/>
                <a:cs typeface="Courier New" pitchFamily="49" charset="0"/>
              </a:rPr>
              <a:t>for (String month: months) { 	System.out.println(month);</a:t>
            </a:r>
          </a:p>
          <a:p>
            <a:pPr algn="l" rtl="0" eaLnBrk="1" hangingPunct="1">
              <a:buFont typeface="Wingdings" pitchFamily="2" charset="2"/>
              <a:buNone/>
            </a:pPr>
            <a:r>
              <a:rPr lang="en-US" sz="2400" b="1" dirty="0" smtClean="0">
                <a:latin typeface="Courier New" pitchFamily="49" charset="0"/>
                <a:cs typeface="Courier New" pitchFamily="49" charset="0"/>
              </a:rPr>
              <a:t>} </a:t>
            </a:r>
          </a:p>
        </p:txBody>
      </p:sp>
      <p:sp>
        <p:nvSpPr>
          <p:cNvPr id="26628" name="AutoShape 12" descr="‎30%‎"/>
          <p:cNvSpPr>
            <a:spLocks/>
          </p:cNvSpPr>
          <p:nvPr/>
        </p:nvSpPr>
        <p:spPr bwMode="auto">
          <a:xfrm>
            <a:off x="4754563" y="3392488"/>
            <a:ext cx="3651250" cy="647700"/>
          </a:xfrm>
          <a:prstGeom prst="accentBorderCallout3">
            <a:avLst>
              <a:gd name="adj1" fmla="val 17648"/>
              <a:gd name="adj2" fmla="val 102088"/>
              <a:gd name="adj3" fmla="val 17648"/>
              <a:gd name="adj4" fmla="val 107653"/>
              <a:gd name="adj5" fmla="val 239731"/>
              <a:gd name="adj6" fmla="val 107972"/>
              <a:gd name="adj7" fmla="val 239977"/>
              <a:gd name="adj8" fmla="val 36102"/>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The variable month is assigned the next element in each iteration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smtClean="0"/>
              <a:t>Operations on arrays</a:t>
            </a:r>
          </a:p>
        </p:txBody>
      </p:sp>
      <p:sp>
        <p:nvSpPr>
          <p:cNvPr id="28674" name="Content Placeholder 2"/>
          <p:cNvSpPr>
            <a:spLocks noGrp="1"/>
          </p:cNvSpPr>
          <p:nvPr>
            <p:ph idx="1"/>
          </p:nvPr>
        </p:nvSpPr>
        <p:spPr/>
        <p:txBody>
          <a:bodyPr/>
          <a:lstStyle/>
          <a:p>
            <a:pPr algn="l" rtl="0"/>
            <a:r>
              <a:rPr lang="en-US" dirty="0" smtClean="0"/>
              <a:t>The class Arrays provide operations on array </a:t>
            </a:r>
            <a:endParaRPr lang="en-US" dirty="0" smtClean="0">
              <a:hlinkClick r:id="rId3"/>
            </a:endParaRPr>
          </a:p>
          <a:p>
            <a:pPr lvl="1" algn="l" rtl="0"/>
            <a:r>
              <a:rPr lang="en-US" dirty="0" smtClean="0"/>
              <a:t>Copy </a:t>
            </a:r>
          </a:p>
          <a:p>
            <a:pPr lvl="1" algn="l" rtl="0"/>
            <a:r>
              <a:rPr lang="en-US" dirty="0" smtClean="0"/>
              <a:t>Sort</a:t>
            </a:r>
          </a:p>
          <a:p>
            <a:pPr lvl="1" algn="l" rtl="0"/>
            <a:r>
              <a:rPr lang="en-US" dirty="0" smtClean="0"/>
              <a:t>Search</a:t>
            </a:r>
          </a:p>
          <a:p>
            <a:pPr lvl="1" algn="l" rtl="0"/>
            <a:r>
              <a:rPr lang="en-US" dirty="0" smtClean="0"/>
              <a:t>Fill</a:t>
            </a:r>
          </a:p>
          <a:p>
            <a:pPr lvl="1" algn="l" rtl="0"/>
            <a:r>
              <a:rPr lang="en-US" dirty="0" smtClean="0"/>
              <a:t>...</a:t>
            </a:r>
            <a:endParaRPr lang="en-US" dirty="0" smtClean="0">
              <a:hlinkClick r:id="rId3"/>
            </a:endParaRPr>
          </a:p>
          <a:p>
            <a:pPr algn="l" rtl="0"/>
            <a:r>
              <a:rPr lang="en-US" dirty="0" err="1" smtClean="0">
                <a:hlinkClick r:id="rId3"/>
              </a:rPr>
              <a:t>java.util.Arrays</a:t>
            </a:r>
            <a:r>
              <a:rPr lang="en-US" dirty="0" smtClean="0"/>
              <a:t> </a:t>
            </a:r>
            <a:r>
              <a:rPr lang="en-US" sz="2000" dirty="0" smtClean="0">
                <a:hlinkClick r:id="rId3"/>
              </a:rPr>
              <a:t>http://docs.oracle.com/javase/6/docs/api/index.html?java/util/Arrays.html</a:t>
            </a:r>
            <a:endParaRPr lang="en-US" dirty="0" smtClean="0"/>
          </a:p>
        </p:txBody>
      </p:sp>
      <p:sp>
        <p:nvSpPr>
          <p:cNvPr id="28675" name="Slide Number Placeholder 3"/>
          <p:cNvSpPr>
            <a:spLocks noGrp="1"/>
          </p:cNvSpPr>
          <p:nvPr>
            <p:ph type="sldNum" sz="quarter" idx="12"/>
          </p:nvPr>
        </p:nvSpPr>
        <p:spPr>
          <a:noFill/>
        </p:spPr>
        <p:txBody>
          <a:bodyPr/>
          <a:lstStyle/>
          <a:p>
            <a:fld id="{A19054C8-ADE7-45B7-8905-1A07646799FE}" type="slidenum">
              <a:rPr lang="he-IL" smtClean="0"/>
              <a:pPr/>
              <a:t>8</a:t>
            </a:fld>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5"/>
          <p:cNvSpPr>
            <a:spLocks noGrp="1"/>
          </p:cNvSpPr>
          <p:nvPr>
            <p:ph type="sldNum" sz="quarter" idx="12"/>
          </p:nvPr>
        </p:nvSpPr>
        <p:spPr>
          <a:noFill/>
        </p:spPr>
        <p:txBody>
          <a:bodyPr/>
          <a:lstStyle/>
          <a:p>
            <a:fld id="{89050D4C-7589-4B59-8F0D-8C08AD261270}" type="slidenum">
              <a:rPr lang="he-IL" smtClean="0"/>
              <a:pPr/>
              <a:t>9</a:t>
            </a:fld>
            <a:endParaRPr lang="en-US" smtClean="0"/>
          </a:p>
        </p:txBody>
      </p:sp>
      <p:sp>
        <p:nvSpPr>
          <p:cNvPr id="30722" name="Rectangle 2"/>
          <p:cNvSpPr>
            <a:spLocks noGrp="1" noChangeArrowheads="1"/>
          </p:cNvSpPr>
          <p:nvPr>
            <p:ph type="title"/>
          </p:nvPr>
        </p:nvSpPr>
        <p:spPr/>
        <p:txBody>
          <a:bodyPr/>
          <a:lstStyle/>
          <a:p>
            <a:pPr algn="ctr" eaLnBrk="1" hangingPunct="1"/>
            <a:r>
              <a:rPr lang="en-US" smtClean="0">
                <a:solidFill>
                  <a:srgbClr val="CC0000"/>
                </a:solidFill>
              </a:rPr>
              <a:t>Copying Arrays</a:t>
            </a:r>
          </a:p>
        </p:txBody>
      </p:sp>
      <p:sp>
        <p:nvSpPr>
          <p:cNvPr id="454659" name="Rectangle 3"/>
          <p:cNvSpPr>
            <a:spLocks noGrp="1" noChangeArrowheads="1"/>
          </p:cNvSpPr>
          <p:nvPr>
            <p:ph type="body" idx="1"/>
          </p:nvPr>
        </p:nvSpPr>
        <p:spPr/>
        <p:txBody>
          <a:bodyPr/>
          <a:lstStyle/>
          <a:p>
            <a:pPr algn="l" rtl="0" eaLnBrk="1" hangingPunct="1">
              <a:lnSpc>
                <a:spcPct val="90000"/>
              </a:lnSpc>
            </a:pPr>
            <a:r>
              <a:rPr lang="en-US" sz="3200" dirty="0" smtClean="0"/>
              <a:t>Assume:</a:t>
            </a:r>
          </a:p>
          <a:p>
            <a:pPr lvl="1" algn="l" rtl="0" eaLnBrk="1" hangingPunct="1">
              <a:lnSpc>
                <a:spcPct val="90000"/>
              </a:lnSpc>
              <a:buFont typeface="Wingdings" pitchFamily="2" charset="2"/>
              <a:buNone/>
            </a:pPr>
            <a:r>
              <a:rPr lang="en-US" sz="3000" dirty="0" err="1" smtClean="0">
                <a:latin typeface="Courier"/>
                <a:cs typeface="Courier New" pitchFamily="49" charset="0"/>
              </a:rPr>
              <a:t>int</a:t>
            </a:r>
            <a:r>
              <a:rPr lang="en-US" sz="3000" dirty="0" smtClean="0">
                <a:latin typeface="Courier"/>
                <a:cs typeface="Courier New" pitchFamily="49" charset="0"/>
              </a:rPr>
              <a:t>[] array1 = {1,2,3};</a:t>
            </a:r>
          </a:p>
          <a:p>
            <a:pPr lvl="1" algn="l" rtl="0" eaLnBrk="1" hangingPunct="1">
              <a:lnSpc>
                <a:spcPct val="90000"/>
              </a:lnSpc>
              <a:buFont typeface="Wingdings" pitchFamily="2" charset="2"/>
              <a:buNone/>
            </a:pPr>
            <a:r>
              <a:rPr lang="en-US" sz="3000" dirty="0" err="1" smtClean="0">
                <a:latin typeface="Courier"/>
                <a:cs typeface="Courier New" pitchFamily="49" charset="0"/>
              </a:rPr>
              <a:t>int</a:t>
            </a:r>
            <a:r>
              <a:rPr lang="en-US" sz="3000" dirty="0" smtClean="0">
                <a:latin typeface="Courier"/>
                <a:cs typeface="Courier New" pitchFamily="49" charset="0"/>
              </a:rPr>
              <a:t>[] array2 = {8,7,6,5};</a:t>
            </a:r>
            <a:endParaRPr lang="en-US" sz="3000" dirty="0" smtClean="0">
              <a:latin typeface="Courier"/>
            </a:endParaRPr>
          </a:p>
          <a:p>
            <a:pPr algn="l" rtl="0" eaLnBrk="1" hangingPunct="1">
              <a:lnSpc>
                <a:spcPct val="90000"/>
              </a:lnSpc>
            </a:pPr>
            <a:endParaRPr lang="en-US" sz="3200" dirty="0" smtClean="0"/>
          </a:p>
          <a:p>
            <a:pPr algn="l" rtl="0" eaLnBrk="1" hangingPunct="1">
              <a:lnSpc>
                <a:spcPct val="90000"/>
              </a:lnSpc>
            </a:pPr>
            <a:r>
              <a:rPr lang="en-US" sz="3200" dirty="0" smtClean="0"/>
              <a:t>Naïve copy:</a:t>
            </a:r>
          </a:p>
          <a:p>
            <a:pPr lvl="1" algn="l" rtl="0" eaLnBrk="1" hangingPunct="1">
              <a:lnSpc>
                <a:spcPct val="90000"/>
              </a:lnSpc>
              <a:buFont typeface="Wingdings" pitchFamily="2" charset="2"/>
              <a:buNone/>
            </a:pPr>
            <a:r>
              <a:rPr lang="en-US" sz="3000" dirty="0" smtClean="0">
                <a:latin typeface="Courier"/>
                <a:cs typeface="Courier New" pitchFamily="49" charset="0"/>
              </a:rPr>
              <a:t>array1 = array2;</a:t>
            </a:r>
          </a:p>
          <a:p>
            <a:pPr algn="l" rtl="0" eaLnBrk="1" hangingPunct="1">
              <a:lnSpc>
                <a:spcPct val="90000"/>
              </a:lnSpc>
            </a:pPr>
            <a:endParaRPr lang="en-US" sz="3200" dirty="0" smtClean="0"/>
          </a:p>
          <a:p>
            <a:pPr algn="l" rtl="0" eaLnBrk="1" hangingPunct="1">
              <a:lnSpc>
                <a:spcPct val="90000"/>
              </a:lnSpc>
            </a:pPr>
            <a:r>
              <a:rPr lang="en-US" sz="3200" dirty="0" smtClean="0"/>
              <a:t>What’s wrong with this solution? </a:t>
            </a:r>
          </a:p>
          <a:p>
            <a:pPr algn="l" rtl="0" eaLnBrk="1" hangingPunct="1">
              <a:lnSpc>
                <a:spcPct val="90000"/>
              </a:lnSpc>
            </a:pPr>
            <a:endParaRPr lang="en-US" sz="2700" b="1" dirty="0" smtClean="0">
              <a:latin typeface="Courier"/>
              <a:cs typeface="Courier New" pitchFamily="49" charset="0"/>
            </a:endParaRPr>
          </a:p>
        </p:txBody>
      </p:sp>
      <p:sp>
        <p:nvSpPr>
          <p:cNvPr id="454661" name="Text Box 5"/>
          <p:cNvSpPr txBox="1">
            <a:spLocks noChangeArrowheads="1"/>
          </p:cNvSpPr>
          <p:nvPr/>
        </p:nvSpPr>
        <p:spPr bwMode="auto">
          <a:xfrm>
            <a:off x="7416800" y="3644900"/>
            <a:ext cx="1116013"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1,2,3</a:t>
            </a:r>
          </a:p>
        </p:txBody>
      </p:sp>
      <p:sp>
        <p:nvSpPr>
          <p:cNvPr id="454662" name="Text Box 6"/>
          <p:cNvSpPr txBox="1">
            <a:spLocks noChangeArrowheads="1"/>
          </p:cNvSpPr>
          <p:nvPr/>
        </p:nvSpPr>
        <p:spPr bwMode="auto">
          <a:xfrm>
            <a:off x="5329238" y="3644900"/>
            <a:ext cx="1655762"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8,7,6,5</a:t>
            </a:r>
          </a:p>
        </p:txBody>
      </p:sp>
      <p:sp>
        <p:nvSpPr>
          <p:cNvPr id="454663" name="Text Box 7"/>
          <p:cNvSpPr txBox="1">
            <a:spLocks noChangeArrowheads="1"/>
          </p:cNvSpPr>
          <p:nvPr/>
        </p:nvSpPr>
        <p:spPr bwMode="auto">
          <a:xfrm>
            <a:off x="7489825"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array1</a:t>
            </a:r>
          </a:p>
        </p:txBody>
      </p:sp>
      <p:sp>
        <p:nvSpPr>
          <p:cNvPr id="454664" name="Text Box 8"/>
          <p:cNvSpPr txBox="1">
            <a:spLocks noChangeArrowheads="1"/>
          </p:cNvSpPr>
          <p:nvPr/>
        </p:nvSpPr>
        <p:spPr bwMode="auto">
          <a:xfrm>
            <a:off x="5581650"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array2</a:t>
            </a:r>
          </a:p>
        </p:txBody>
      </p:sp>
      <p:sp>
        <p:nvSpPr>
          <p:cNvPr id="454665" name="Line 9"/>
          <p:cNvSpPr>
            <a:spLocks noChangeShapeType="1"/>
          </p:cNvSpPr>
          <p:nvPr/>
        </p:nvSpPr>
        <p:spPr bwMode="auto">
          <a:xfrm flipV="1">
            <a:off x="8029575"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6" name="Line 10"/>
          <p:cNvSpPr>
            <a:spLocks noChangeShapeType="1"/>
          </p:cNvSpPr>
          <p:nvPr/>
        </p:nvSpPr>
        <p:spPr bwMode="auto">
          <a:xfrm flipV="1">
            <a:off x="6121400"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7" name="Line 11"/>
          <p:cNvSpPr>
            <a:spLocks noChangeShapeType="1"/>
          </p:cNvSpPr>
          <p:nvPr/>
        </p:nvSpPr>
        <p:spPr bwMode="auto">
          <a:xfrm flipH="1" flipV="1">
            <a:off x="6300788" y="4149725"/>
            <a:ext cx="1728787" cy="395288"/>
          </a:xfrm>
          <a:prstGeom prst="line">
            <a:avLst/>
          </a:prstGeom>
          <a:noFill/>
          <a:ln w="19050">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465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465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465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46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46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46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46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46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466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45466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454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1" grpId="0" animBg="1"/>
      <p:bldP spid="454662" grpId="0" animBg="1"/>
      <p:bldP spid="454663" grpId="0"/>
      <p:bldP spid="454664" grpId="0"/>
      <p:bldP spid="454665" grpId="0" animBg="1"/>
      <p:bldP spid="454665" grpId="1" animBg="1"/>
      <p:bldP spid="454666" grpId="0" animBg="1"/>
      <p:bldP spid="454667" grpId="0" animBg="1"/>
    </p:bldLst>
  </p:timing>
</p:sld>
</file>

<file path=ppt/theme/theme1.xml><?xml version="1.0" encoding="utf-8"?>
<a:theme xmlns:a="http://schemas.openxmlformats.org/drawingml/2006/main" name="Layers">
  <a:themeElements>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13397</TotalTime>
  <Words>1258</Words>
  <Application>Microsoft Office PowerPoint</Application>
  <PresentationFormat>On-screen Show (4:3)</PresentationFormat>
  <Paragraphs>434</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Layers</vt:lpstr>
      <vt:lpstr>תוכנה 1</vt:lpstr>
      <vt:lpstr>Slide 2</vt:lpstr>
      <vt:lpstr>מערכים</vt:lpstr>
      <vt:lpstr>Array Variables</vt:lpstr>
      <vt:lpstr>Array Creation and Initialization</vt:lpstr>
      <vt:lpstr>Array Creation and Initialization</vt:lpstr>
      <vt:lpstr>Loop through Arrays</vt:lpstr>
      <vt:lpstr>Operations on arrays</vt:lpstr>
      <vt:lpstr>Copying Arrays</vt:lpstr>
      <vt:lpstr>Copying Arrays</vt:lpstr>
      <vt:lpstr>Question</vt:lpstr>
      <vt:lpstr>2D Arrays</vt:lpstr>
      <vt:lpstr>2D Arrays</vt:lpstr>
      <vt:lpstr>Slide 14</vt:lpstr>
      <vt:lpstr>Slide 15</vt:lpstr>
      <vt:lpstr>If-Else Statement</vt:lpstr>
      <vt:lpstr>Switch Statement</vt:lpstr>
      <vt:lpstr>Switch Statement</vt:lpstr>
      <vt:lpstr>Iterative Fibonacci</vt:lpstr>
      <vt:lpstr>נתונים במקום חישוב</vt:lpstr>
      <vt:lpstr>For Loop</vt:lpstr>
      <vt:lpstr>מודולריות, שכפול קוד ויעילות</vt:lpstr>
      <vt:lpstr>מודולריות, שכפול קוד ויעילות</vt:lpstr>
      <vt:lpstr>for vs. while</vt:lpstr>
      <vt:lpstr>while vs. do while</vt:lpstr>
      <vt:lpstr>Slide 26</vt:lpstr>
      <vt:lpstr>Compilation vs. Runtime Errors</vt:lpstr>
      <vt:lpstr>Compilation vs. Runtime Errors</vt:lpstr>
      <vt:lpstr>Compilation vs. Runtime Errors</vt:lpstr>
      <vt:lpstr>The Debugger</vt:lpstr>
      <vt:lpstr>Slide 31</vt:lpstr>
      <vt:lpstr>Slide 32</vt:lpstr>
      <vt:lpstr>Slide 33</vt:lpstr>
      <vt:lpstr>Slide 34</vt:lpstr>
      <vt:lpstr>Slide 35</vt:lpstr>
      <vt:lpstr>Using the Debugger: Video Tutorial</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תוכנה 1</dc:title>
  <dc:creator>amster</dc:creator>
  <cp:lastModifiedBy>user</cp:lastModifiedBy>
  <cp:revision>1364</cp:revision>
  <cp:lastPrinted>1601-01-01T00:00:00Z</cp:lastPrinted>
  <dcterms:created xsi:type="dcterms:W3CDTF">1601-01-01T00:00:00Z</dcterms:created>
  <dcterms:modified xsi:type="dcterms:W3CDTF">2016-03-09T09:07:23Z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1037</vt:i4>
  </property>
</Properties>
</file>