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6"/>
  </p:notesMasterIdLst>
  <p:handoutMasterIdLst>
    <p:handoutMasterId r:id="rId37"/>
  </p:handoutMasterIdLst>
  <p:sldIdLst>
    <p:sldId id="348" r:id="rId2"/>
    <p:sldId id="438" r:id="rId3"/>
    <p:sldId id="439" r:id="rId4"/>
    <p:sldId id="440" r:id="rId5"/>
    <p:sldId id="441" r:id="rId6"/>
    <p:sldId id="446" r:id="rId7"/>
    <p:sldId id="448" r:id="rId8"/>
    <p:sldId id="447" r:id="rId9"/>
    <p:sldId id="449" r:id="rId10"/>
    <p:sldId id="450" r:id="rId11"/>
    <p:sldId id="451" r:id="rId12"/>
    <p:sldId id="452" r:id="rId13"/>
    <p:sldId id="431" r:id="rId14"/>
    <p:sldId id="432" r:id="rId15"/>
    <p:sldId id="443" r:id="rId16"/>
    <p:sldId id="433" r:id="rId17"/>
    <p:sldId id="434" r:id="rId18"/>
    <p:sldId id="435" r:id="rId19"/>
    <p:sldId id="442" r:id="rId20"/>
    <p:sldId id="437" r:id="rId21"/>
    <p:sldId id="404" r:id="rId22"/>
    <p:sldId id="405" r:id="rId23"/>
    <p:sldId id="406" r:id="rId24"/>
    <p:sldId id="407" r:id="rId25"/>
    <p:sldId id="408" r:id="rId26"/>
    <p:sldId id="410" r:id="rId27"/>
    <p:sldId id="411" r:id="rId28"/>
    <p:sldId id="412" r:id="rId29"/>
    <p:sldId id="413" r:id="rId30"/>
    <p:sldId id="414" r:id="rId31"/>
    <p:sldId id="415" r:id="rId32"/>
    <p:sldId id="453" r:id="rId33"/>
    <p:sldId id="444" r:id="rId34"/>
    <p:sldId id="445" r:id="rId35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ECFF"/>
    <a:srgbClr val="FFCC00"/>
    <a:srgbClr val="0066CC"/>
    <a:srgbClr val="FF9933"/>
    <a:srgbClr val="FFDAB5"/>
    <a:srgbClr val="FFFFFF"/>
    <a:srgbClr val="7F00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88803" autoAdjust="0"/>
  </p:normalViewPr>
  <p:slideViewPr>
    <p:cSldViewPr snapToGrid="0" snapToObjects="1">
      <p:cViewPr>
        <p:scale>
          <a:sx n="80" d="100"/>
          <a:sy n="80" d="100"/>
        </p:scale>
        <p:origin x="-1029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234664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 smtClean="0"/>
              <a:t>זוהי</a:t>
            </a:r>
            <a:r>
              <a:rPr lang="he-IL" baseline="0" dirty="0" smtClean="0"/>
              <a:t> למעשה הפונקציית </a:t>
            </a:r>
            <a:r>
              <a:rPr lang="en-US" baseline="0" dirty="0" smtClean="0"/>
              <a:t>main</a:t>
            </a:r>
            <a:endParaRPr lang="he-IL" dirty="0" smtClean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880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521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5555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0609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5624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227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9841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0072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8305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16942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5391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לשים לב שאפשר</a:t>
            </a:r>
            <a:r>
              <a:rPr lang="he-IL" baseline="0" dirty="0" smtClean="0"/>
              <a:t> לשרשר גם </a:t>
            </a:r>
            <a:r>
              <a:rPr lang="en-US" baseline="0" dirty="0" err="1" smtClean="0"/>
              <a:t>int</a:t>
            </a:r>
            <a:r>
              <a:rPr lang="he-IL" baseline="0" dirty="0" smtClean="0"/>
              <a:t>, ה-</a:t>
            </a:r>
            <a:r>
              <a:rPr lang="en-US" baseline="0" dirty="0" smtClean="0"/>
              <a:t>casting </a:t>
            </a:r>
            <a:r>
              <a:rPr lang="he-IL" baseline="0" dirty="0" smtClean="0"/>
              <a:t> נעשה באופן לא מפורש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9804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ההשוואה הראשונה בודקת האם התוכן שווה, ההשוואה הראשונה משווה כתובות בין אובייקטים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595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הנושא יועבר על ידי דוגמא: </a:t>
            </a:r>
            <a:r>
              <a:rPr lang="en-US" dirty="0" err="1" smtClean="0"/>
              <a:t>maxSpan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662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3553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7588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0268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57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data/numberforma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br>
              <a:rPr lang="he-IL" dirty="0" smtClean="0">
                <a:latin typeface="Comic Sans MS" pitchFamily="66" charset="0"/>
              </a:rPr>
            </a:b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מס' 3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עבודה עם מחרוזות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מתודות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עבור אובייקטים עדיין מועבר עותק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, אבל הפעם זה עותק של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לאובייקט שנמצא ב</a:t>
            </a:r>
            <a:r>
              <a:rPr lang="en-US" b="1" u="sng" dirty="0" smtClean="0"/>
              <a:t>-heap</a:t>
            </a:r>
            <a:r>
              <a:rPr lang="he-IL" b="1" u="sng" dirty="0" smtClean="0"/>
              <a:t>. כך שגם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המקורי וגם העותק מצביעים לאותו האובייקט. </a:t>
            </a:r>
            <a:endParaRPr lang="he-IL" dirty="0" smtClean="0"/>
          </a:p>
          <a:p>
            <a:r>
              <a:rPr lang="he-IL" dirty="0" smtClean="0"/>
              <a:t>שינוי הפרמטר בתוך המתודה נשמר גם מחוץ למתודה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כאשר מעבירים משתנה </a:t>
            </a:r>
            <a:r>
              <a:rPr lang="he-IL" b="1" dirty="0" smtClean="0"/>
              <a:t>מטיפוס הפניה</a:t>
            </a:r>
            <a:r>
              <a:rPr lang="he-IL" dirty="0" smtClean="0"/>
              <a:t>, הכתובת עצמה מועתקת </a:t>
            </a:r>
            <a:r>
              <a:rPr lang="en-US" b="1" dirty="0" smtClean="0"/>
              <a:t>by value</a:t>
            </a:r>
            <a:r>
              <a:rPr lang="he-IL" dirty="0" smtClean="0"/>
              <a:t>. </a:t>
            </a:r>
          </a:p>
          <a:p>
            <a:r>
              <a:rPr lang="he-IL" b="1" u="sng" dirty="0" smtClean="0"/>
              <a:t>נחזור לדוגמת הגוגל דוק: </a:t>
            </a:r>
            <a:r>
              <a:rPr lang="he-IL" dirty="0" smtClean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מחרוזות (</a:t>
            </a:r>
            <a:r>
              <a:rPr lang="en-US" dirty="0" smtClean="0"/>
              <a:t>Strings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חזרה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 smtClean="0"/>
              <a:t>מחרוזות הן אובייקטים המכילים רצף של תווים.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 smtClean="0"/>
          </a:p>
          <a:p>
            <a:pPr algn="r"/>
            <a:r>
              <a:rPr lang="he-IL" dirty="0" smtClean="0"/>
              <a:t>כל אלמנט במחרוזת הוא מסוג </a:t>
            </a:r>
            <a:r>
              <a:rPr lang="en-US" dirty="0" smtClean="0"/>
              <a:t>char</a:t>
            </a:r>
            <a:r>
              <a:rPr lang="he-IL" dirty="0" smtClean="0"/>
              <a:t>.</a:t>
            </a:r>
          </a:p>
          <a:p>
            <a:pPr algn="r"/>
            <a:r>
              <a:rPr lang="he-IL" dirty="0" smtClean="0"/>
              <a:t>האינדקס של התו הראשון הוא 0.</a:t>
            </a:r>
          </a:p>
          <a:p>
            <a:pPr algn="r"/>
            <a:r>
              <a:rPr lang="he-IL" dirty="0" smtClean="0"/>
              <a:t>אורך המחרוזת מוחזר ע"י הפונקציה </a:t>
            </a:r>
            <a:r>
              <a:rPr lang="en-US" dirty="0" smtClean="0"/>
              <a:t>length()</a:t>
            </a:r>
          </a:p>
          <a:p>
            <a:pPr algn="r"/>
            <a:r>
              <a:rPr lang="he-IL" dirty="0" smtClean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 smtClean="0"/>
              <a:t>String s2 = s + “ World” + 5     // “Hello World5”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/>
                <a:gridCol w="569780"/>
                <a:gridCol w="565985"/>
                <a:gridCol w="573574"/>
                <a:gridCol w="569780"/>
                <a:gridCol w="569780"/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749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השוואה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0" indent="0" algn="l" rtl="0">
              <a:buNone/>
            </a:pPr>
            <a:r>
              <a:rPr lang="en-US" sz="2400" dirty="0"/>
              <a:t>String s1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/>
              <a:t>String s2 = </a:t>
            </a:r>
            <a:r>
              <a:rPr lang="en-US" sz="2400" b="1" dirty="0"/>
              <a:t>new String ("hello");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(s1.equals(s2));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}</a:t>
            </a:r>
          </a:p>
          <a:p>
            <a:r>
              <a:rPr lang="he-IL" sz="2400" dirty="0" smtClean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44896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997680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false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34380" y="5667054"/>
            <a:ext cx="80288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כדי להשוות שתי מחרוזות מבחינת תוכנן יש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להשמש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בפונקצייה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equals()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ולא באופרטור == שבודק אם מדובר באותו אובייקט</a:t>
            </a:r>
            <a:endParaRPr lang="he-IL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בדיקה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/>
                <a:gridCol w="495441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666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שימושיות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/>
                <a:gridCol w="4248472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 smtClean="0">
                <a:solidFill>
                  <a:srgbClr val="00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 (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Strings are immutable in Java</a:t>
            </a:r>
            <a:r>
              <a:rPr lang="he-IL" dirty="0" smtClean="0">
                <a:solidFill>
                  <a:srgbClr val="000000"/>
                </a:solidFill>
                <a:cs typeface="Arial"/>
              </a:rPr>
              <a:t>)!!.</a:t>
            </a:r>
            <a:endParaRPr lang="he-IL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4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פיצול לחלקים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/>
                <a:gridCol w="4248472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6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הדפסת מחרוזות ומספרים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d=123.456789;</a:t>
            </a:r>
          </a:p>
          <a:p>
            <a:pPr marL="0" indent="0" algn="l"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 smtClean="0">
                <a:solidFill>
                  <a:srgbClr val="2A00FF"/>
                </a:solidFill>
                <a:latin typeface="Segoe UI" panose="020B0502040204020203" pitchFamily="34" charset="0"/>
              </a:rPr>
              <a:t>"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";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</a:t>
            </a:r>
            <a:r>
              <a:rPr lang="pt-BR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);           </a:t>
            </a:r>
            <a:r>
              <a:rPr lang="pt-BR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d=123.46"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//"d=      123.4567890000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%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2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34399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880828"/>
            <a:ext cx="5554960" cy="4250097"/>
          </a:xfrm>
        </p:spPr>
        <p:txBody>
          <a:bodyPr/>
          <a:lstStyle/>
          <a:p>
            <a:r>
              <a:rPr lang="he-IL" dirty="0" smtClean="0"/>
              <a:t>ישנם שני שלבים נפרדים:</a:t>
            </a:r>
          </a:p>
          <a:p>
            <a:pPr lvl="1"/>
            <a:r>
              <a:rPr lang="he-IL" dirty="0" smtClean="0"/>
              <a:t>שלב פיתוח התוכנית </a:t>
            </a:r>
          </a:p>
          <a:p>
            <a:pPr lvl="2"/>
            <a:r>
              <a:rPr lang="he-IL" dirty="0" smtClean="0"/>
              <a:t>בשלב זה אנו משתמשים במהדר (קומפיילר) כדי להמיר קבצי </a:t>
            </a:r>
            <a:r>
              <a:rPr lang="en-US" dirty="0" smtClean="0"/>
              <a:t>.java</a:t>
            </a:r>
            <a:r>
              <a:rPr lang="he-IL" dirty="0" smtClean="0"/>
              <a:t> (קבצי טקסט הקריאים למתכנת) </a:t>
            </a:r>
            <a:r>
              <a:rPr lang="he-IL" dirty="0" err="1" smtClean="0"/>
              <a:t>לקבצי</a:t>
            </a:r>
            <a:r>
              <a:rPr lang="he-IL" dirty="0" smtClean="0"/>
              <a:t> </a:t>
            </a:r>
            <a:r>
              <a:rPr lang="en-US" dirty="0" smtClean="0"/>
              <a:t>.class</a:t>
            </a:r>
            <a:r>
              <a:rPr lang="he-IL" dirty="0" smtClean="0"/>
              <a:t> שנועדו עבור המפרש (אינטרפרטר).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700808"/>
            <a:ext cx="12954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ular Callout 8"/>
          <p:cNvSpPr/>
          <p:nvPr/>
        </p:nvSpPr>
        <p:spPr bwMode="auto">
          <a:xfrm>
            <a:off x="3383868" y="4977172"/>
            <a:ext cx="2412268" cy="684076"/>
          </a:xfrm>
          <a:prstGeom prst="wedgeRoundRectCallout">
            <a:avLst>
              <a:gd name="adj1" fmla="val -96247"/>
              <a:gd name="adj2" fmla="val -22581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 smtClean="0">
                <a:latin typeface="+mn-lt"/>
                <a:cs typeface="+mn-cs"/>
              </a:rPr>
              <a:t>קומפילציה</a:t>
            </a:r>
            <a:endParaRPr lang="en-US" sz="23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מתודות </a:t>
            </a:r>
            <a:r>
              <a:rPr lang="en-US" dirty="0" smtClean="0"/>
              <a:t>Methods)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בניית תוכנית תוך שימוש ראוי במתודות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</a:t>
            </a:r>
            <a:r>
              <a:rPr lang="he-IL" dirty="0" smtClean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49625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mtClean="0"/>
              <a:t>בהינתן מערך של מספרים וערך כלשהו נגדיר את ה- </a:t>
            </a:r>
            <a:r>
              <a:rPr lang="en-US" smtClean="0"/>
              <a:t>span</a:t>
            </a:r>
            <a:r>
              <a:rPr lang="he-IL" smtClean="0"/>
              <a:t> של הערך כמספר האברים (כולל) בין שני המופעים הקיצוניים של הערך במערך.</a:t>
            </a:r>
          </a:p>
          <a:p>
            <a:endParaRPr lang="he-IL" smtClean="0"/>
          </a:p>
          <a:p>
            <a:r>
              <a:rPr lang="he-IL" smtClean="0"/>
              <a:t>דוגמאות: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[1,2,1,1,3]</a:t>
            </a:r>
            <a:r>
              <a:rPr lang="he-IL" smtClean="0"/>
              <a:t> והערך 1 – ה </a:t>
            </a:r>
            <a:r>
              <a:rPr lang="en-US" smtClean="0"/>
              <a:t>span</a:t>
            </a:r>
            <a:r>
              <a:rPr lang="he-IL" smtClean="0"/>
              <a:t> הוא 4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והערך 1 – ה </a:t>
            </a:r>
            <a:r>
              <a:rPr lang="en-US" smtClean="0"/>
              <a:t>span</a:t>
            </a:r>
            <a:r>
              <a:rPr lang="he-IL" smtClean="0"/>
              <a:t> הוא 7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והערך 2 – ה </a:t>
            </a:r>
            <a:r>
              <a:rPr lang="en-US" smtClean="0"/>
              <a:t>span</a:t>
            </a:r>
            <a:r>
              <a:rPr lang="he-IL" smtClean="0"/>
              <a:t> הוא 1</a:t>
            </a:r>
          </a:p>
          <a:p>
            <a:pPr lvl="1"/>
            <a:endParaRPr lang="he-IL" smtClean="0"/>
          </a:p>
          <a:p>
            <a:pPr lvl="1"/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 Span</a:t>
            </a:r>
            <a:endParaRPr lang="he-IL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Max-Span</a:t>
            </a:r>
            <a:r>
              <a:rPr lang="he-IL" smtClean="0"/>
              <a:t> יהיה ה </a:t>
            </a:r>
            <a:r>
              <a:rPr lang="en-US" smtClean="0"/>
              <a:t>span</a:t>
            </a:r>
            <a:r>
              <a:rPr lang="he-IL" smtClean="0"/>
              <a:t> המקסימלי על פני כל הערכים  במערך מסוים</a:t>
            </a:r>
          </a:p>
          <a:p>
            <a:r>
              <a:rPr lang="he-IL" smtClean="0"/>
              <a:t>נרצה לממש פונקציה שבהינתן מערך של מספרים שלמים תחזיר את ה </a:t>
            </a:r>
            <a:r>
              <a:rPr lang="en-US" smtClean="0"/>
              <a:t>Max-Span</a:t>
            </a:r>
            <a:r>
              <a:rPr lang="he-IL" smtClean="0"/>
              <a:t> שלו</a:t>
            </a:r>
          </a:p>
          <a:p>
            <a:endParaRPr lang="he-IL" smtClean="0"/>
          </a:p>
          <a:p>
            <a:r>
              <a:rPr lang="he-IL" smtClean="0"/>
              <a:t>דוגמאות: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[1,2,1,1,3]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4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smtClean="0"/>
              <a:t>נפתח פרויקט חדש בשם </a:t>
            </a:r>
            <a:r>
              <a:rPr lang="en-US" smtClean="0"/>
              <a:t>MaxSpan</a:t>
            </a:r>
            <a:endParaRPr lang="he-IL" smtClean="0"/>
          </a:p>
          <a:p>
            <a:r>
              <a:rPr lang="he-IL" smtClean="0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23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 smtClean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 smtClean="0"/>
              <a:t>	</a:t>
            </a:r>
            <a:r>
              <a:rPr lang="en-US" sz="2400" dirty="0" smtClean="0">
                <a:solidFill>
                  <a:schemeClr val="hlink"/>
                </a:solidFill>
              </a:rPr>
              <a:t>il.ac.tau.cs.sw1.maxspan.tests</a:t>
            </a:r>
            <a:r>
              <a:rPr lang="en-US" sz="2400" dirty="0" smtClean="0"/>
              <a:t>.TestMaxSpan</a:t>
            </a:r>
            <a:endParaRPr lang="he-IL" dirty="0" smtClean="0"/>
          </a:p>
          <a:p>
            <a:r>
              <a:rPr lang="he-IL" dirty="0" smtClean="0"/>
              <a:t>החלק הראשון - חבילה  </a:t>
            </a:r>
            <a:r>
              <a:rPr lang="en-US" dirty="0" smtClean="0"/>
              <a:t>(package)</a:t>
            </a:r>
            <a:endParaRPr lang="he-IL" dirty="0" smtClean="0"/>
          </a:p>
          <a:p>
            <a:pPr lvl="1"/>
            <a:r>
              <a:rPr lang="en-US" u="sng" dirty="0" smtClean="0">
                <a:hlinkClick r:id="rId3"/>
              </a:rPr>
              <a:t>http://en.wikipedia.org/wiki/Java_package</a:t>
            </a:r>
            <a:r>
              <a:rPr lang="he-IL" dirty="0" smtClean="0"/>
              <a:t> </a:t>
            </a:r>
          </a:p>
          <a:p>
            <a:r>
              <a:rPr lang="he-IL" dirty="0" smtClean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24</a:t>
            </a:fld>
            <a:endParaRPr lang="en-US" sz="1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25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26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 smtClean="0"/>
              <a:t>נבדוק שתכנית הבדיקה עובדת</a:t>
            </a:r>
          </a:p>
          <a:p>
            <a:r>
              <a:rPr lang="he-IL" dirty="0" smtClean="0"/>
              <a:t>בואו נכתוב את הפונקציה בצורה יותר "נכונה"</a:t>
            </a:r>
          </a:p>
          <a:p>
            <a:r>
              <a:rPr lang="he-IL" dirty="0" smtClean="0"/>
              <a:t>דיון: כתיבת הפונקציה בצורה "נכונה"</a:t>
            </a:r>
          </a:p>
          <a:p>
            <a:pPr lvl="1"/>
            <a:r>
              <a:rPr lang="he-IL" dirty="0" smtClean="0"/>
              <a:t>יעילות  </a:t>
            </a:r>
          </a:p>
          <a:p>
            <a:pPr lvl="1"/>
            <a:r>
              <a:rPr lang="he-IL" dirty="0" err="1" smtClean="0"/>
              <a:t>מודולריות</a:t>
            </a:r>
            <a:r>
              <a:rPr lang="he-IL" dirty="0" smtClean="0"/>
              <a:t>, פתרון </a:t>
            </a:r>
            <a:r>
              <a:rPr lang="en-US" dirty="0" smtClean="0"/>
              <a:t>Top-down</a:t>
            </a:r>
            <a:endParaRPr lang="he-IL" dirty="0" smtClean="0"/>
          </a:p>
          <a:p>
            <a:pPr lvl="1"/>
            <a:r>
              <a:rPr lang="he-IL" dirty="0" smtClean="0"/>
              <a:t>הבנת הקוד</a:t>
            </a:r>
          </a:p>
          <a:p>
            <a:pPr lvl="1"/>
            <a:r>
              <a:rPr lang="he-IL" dirty="0" smtClean="0"/>
              <a:t>אפשרות לשינויים עתידיים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27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28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292411"/>
            <a:ext cx="2363189" cy="985652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</a:t>
            </a:r>
            <a:r>
              <a:rPr kumimoji="0" lang="he-IL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על כל </a:t>
            </a: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ערך פעם אחת בלבד (יעילות)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29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880828"/>
            <a:ext cx="5194920" cy="4250097"/>
          </a:xfrm>
        </p:spPr>
        <p:txBody>
          <a:bodyPr/>
          <a:lstStyle/>
          <a:p>
            <a:r>
              <a:rPr lang="he-IL" dirty="0" smtClean="0"/>
              <a:t>ישנם שני שלבים נפרדים:</a:t>
            </a:r>
          </a:p>
          <a:p>
            <a:pPr lvl="1"/>
            <a:r>
              <a:rPr lang="he-IL" dirty="0" smtClean="0"/>
              <a:t>שלב הרצת התוכנית </a:t>
            </a:r>
          </a:p>
          <a:p>
            <a:pPr lvl="2"/>
            <a:r>
              <a:rPr lang="he-IL" dirty="0" smtClean="0"/>
              <a:t>בשלב זה אנו משתמשים במפרש כדי להריץ את קבצי ה-</a:t>
            </a:r>
            <a:r>
              <a:rPr lang="en-US" dirty="0" smtClean="0"/>
              <a:t>class</a:t>
            </a:r>
            <a:r>
              <a:rPr lang="he-IL" dirty="0" smtClean="0"/>
              <a:t> שיצרנו.</a:t>
            </a:r>
          </a:p>
          <a:p>
            <a:pPr lvl="2"/>
            <a:r>
              <a:rPr lang="he-IL" dirty="0" smtClean="0"/>
              <a:t>ב-</a:t>
            </a:r>
            <a:r>
              <a:rPr lang="en-US" dirty="0" smtClean="0"/>
              <a:t>Java</a:t>
            </a:r>
            <a:r>
              <a:rPr lang="he-IL" dirty="0" smtClean="0"/>
              <a:t> אותו קובץ </a:t>
            </a:r>
            <a:r>
              <a:rPr lang="en-US" dirty="0" smtClean="0"/>
              <a:t>class</a:t>
            </a:r>
            <a:r>
              <a:rPr lang="he-IL" dirty="0" smtClean="0"/>
              <a:t> יכול לרוץ בסביבות שונות אם קיים עבורן מפרש.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276872"/>
            <a:ext cx="3195572" cy="381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ular Callout 7"/>
          <p:cNvSpPr/>
          <p:nvPr/>
        </p:nvSpPr>
        <p:spPr bwMode="auto">
          <a:xfrm>
            <a:off x="4031940" y="5229200"/>
            <a:ext cx="2412268" cy="684076"/>
          </a:xfrm>
          <a:prstGeom prst="wedgeRoundRectCallout">
            <a:avLst>
              <a:gd name="adj1" fmla="val -94252"/>
              <a:gd name="adj2" fmla="val -16390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 smtClean="0">
                <a:latin typeface="+mn-lt"/>
                <a:cs typeface="+mn-cs"/>
              </a:rPr>
              <a:t>הרצה</a:t>
            </a:r>
            <a:endParaRPr lang="en-US" sz="23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30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 smtClean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"</a:t>
            </a:r>
            <a:endParaRPr lang="he-IL" sz="4200" b="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each value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Compute its span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Return the largest span found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Create an empty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every element in the  input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If the output array does not already contain the current value, add it to the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smtClean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</a:rPr>
                <a:t>first</a:t>
              </a: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</a:rPr>
                <a:t>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smtClean="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first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last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Span = </a:t>
              </a:r>
              <a:br>
                <a:rPr lang="en-US" sz="1400" b="0" dirty="0" smtClean="0"/>
              </a:br>
              <a:r>
                <a:rPr lang="en-US" sz="1400" b="0" dirty="0" smtClean="0"/>
                <a:t>last - first +1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 smtClean="0"/>
              <a:t>We also need to adjust the output array size…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 smtClean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 smtClean="0"/>
              <a:t>מה ההבדל העיקרי בין שני הפתרונות לבעיית ה-</a:t>
            </a:r>
            <a:r>
              <a:rPr lang="en-US" b="0" kern="0" dirty="0" err="1" smtClean="0"/>
              <a:t>maxSpan</a:t>
            </a:r>
            <a:r>
              <a:rPr lang="he-IL" b="0" kern="0" dirty="0" smtClean="0"/>
              <a:t>?</a:t>
            </a:r>
          </a:p>
          <a:p>
            <a:r>
              <a:rPr lang="he-IL" b="0" kern="0" dirty="0" smtClean="0"/>
              <a:t>מדוע הפיתרון השני</a:t>
            </a:r>
            <a:r>
              <a:rPr lang="he-IL" b="0" kern="0" smtClean="0"/>
              <a:t>, על </a:t>
            </a:r>
            <a:r>
              <a:rPr lang="he-IL" b="0" kern="0" dirty="0" smtClean="0"/>
              <a:t>אף היותו ארוך יותר, הוא עדיף?</a:t>
            </a:r>
          </a:p>
          <a:p>
            <a:r>
              <a:rPr lang="he-IL" b="0" kern="0" dirty="0" smtClean="0"/>
              <a:t>דרך העבודה על תכנית צריכה להיות </a:t>
            </a:r>
            <a:r>
              <a:rPr lang="en-US" b="0" kern="0" dirty="0" smtClean="0"/>
              <a:t>top-down</a:t>
            </a:r>
            <a:r>
              <a:rPr lang="he-IL" b="0" kern="0" dirty="0" smtClean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 smtClean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 smtClean="0"/>
          </a:p>
          <a:p>
            <a:pPr lvl="1"/>
            <a:endParaRPr lang="he-IL" b="0" kern="0" dirty="0" smtClean="0"/>
          </a:p>
          <a:p>
            <a:endParaRPr lang="he-IL" b="0" kern="0" dirty="0" smtClean="0"/>
          </a:p>
          <a:p>
            <a:endParaRPr lang="he-IL" sz="2400" b="0" kern="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53706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ה-</a:t>
            </a:r>
            <a:r>
              <a:rPr lang="en-US" b="1" dirty="0" smtClean="0"/>
              <a:t>JDK</a:t>
            </a:r>
            <a:r>
              <a:rPr lang="he-IL" dirty="0" smtClean="0"/>
              <a:t> (</a:t>
            </a:r>
            <a:r>
              <a:rPr lang="en-US" dirty="0" smtClean="0"/>
              <a:t>Java Development Kit</a:t>
            </a:r>
            <a:r>
              <a:rPr lang="he-IL" dirty="0" smtClean="0"/>
              <a:t>) נדרש לתהליך הפיתוח</a:t>
            </a:r>
          </a:p>
          <a:p>
            <a:pPr lvl="1"/>
            <a:r>
              <a:rPr lang="he-IL" dirty="0" smtClean="0"/>
              <a:t>קומפיילר</a:t>
            </a:r>
          </a:p>
          <a:p>
            <a:r>
              <a:rPr lang="he-IL" dirty="0" smtClean="0"/>
              <a:t>ה-</a:t>
            </a:r>
            <a:r>
              <a:rPr lang="en-US" b="1" dirty="0" smtClean="0"/>
              <a:t>JRE</a:t>
            </a:r>
            <a:r>
              <a:rPr lang="he-IL" dirty="0" smtClean="0"/>
              <a:t> (</a:t>
            </a:r>
            <a:r>
              <a:rPr lang="en-US" dirty="0" err="1" smtClean="0"/>
              <a:t>Jave</a:t>
            </a:r>
            <a:r>
              <a:rPr lang="en-US" dirty="0" smtClean="0"/>
              <a:t> Runtime Environment</a:t>
            </a:r>
            <a:r>
              <a:rPr lang="he-IL" dirty="0" smtClean="0"/>
              <a:t>) נדרש להרצת תוכניות</a:t>
            </a:r>
          </a:p>
          <a:p>
            <a:pPr lvl="1"/>
            <a:r>
              <a:rPr lang="en-US" dirty="0" smtClean="0"/>
              <a:t>JVM</a:t>
            </a:r>
            <a:r>
              <a:rPr lang="he-IL" dirty="0" smtClean="0"/>
              <a:t> (</a:t>
            </a:r>
            <a:r>
              <a:rPr lang="en-US" dirty="0" smtClean="0"/>
              <a:t>Java Virtual Machine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הספריות הסטנדרטיות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 הפיתוח – חזרה קצרה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ה-</a:t>
            </a:r>
            <a:r>
              <a:rPr lang="en-US" dirty="0" smtClean="0"/>
              <a:t>JVM</a:t>
            </a:r>
            <a:r>
              <a:rPr lang="he-IL" dirty="0" smtClean="0"/>
              <a:t> היא "מכונה וירטואלית" המריצה תוכניות </a:t>
            </a:r>
            <a:r>
              <a:rPr lang="en-US" dirty="0" smtClean="0"/>
              <a:t>Java</a:t>
            </a:r>
            <a:endParaRPr lang="he-IL" dirty="0" smtClean="0"/>
          </a:p>
          <a:p>
            <a:pPr lvl="1"/>
            <a:r>
              <a:rPr lang="he-IL" dirty="0" smtClean="0"/>
              <a:t>יודעת לטעון תוכניות</a:t>
            </a:r>
          </a:p>
          <a:p>
            <a:pPr lvl="1"/>
            <a:r>
              <a:rPr lang="he-IL" dirty="0" smtClean="0"/>
              <a:t>יודעת לוודא את תקינות הקבצים הנטענים</a:t>
            </a:r>
          </a:p>
          <a:p>
            <a:pPr lvl="1"/>
            <a:r>
              <a:rPr lang="he-IL" dirty="0" smtClean="0"/>
              <a:t>מכילה את המפרש (</a:t>
            </a:r>
            <a:r>
              <a:rPr lang="en-US" dirty="0" smtClean="0"/>
              <a:t>Interpreter</a:t>
            </a:r>
            <a:r>
              <a:rPr lang="he-IL" dirty="0" smtClean="0"/>
              <a:t>)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Virtual Machine</a:t>
            </a:r>
            <a:endParaRPr lang="en-US" dirty="0"/>
          </a:p>
        </p:txBody>
      </p:sp>
      <p:pic>
        <p:nvPicPr>
          <p:cNvPr id="64514" name="Picture 2" descr="C:\Users\atiasnir\Downloads\Slide1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63" t="6351" r="2358" b="16382"/>
          <a:stretch>
            <a:fillRect/>
          </a:stretch>
        </p:blipFill>
        <p:spPr bwMode="auto">
          <a:xfrm>
            <a:off x="611560" y="3825044"/>
            <a:ext cx="4104456" cy="25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העברת פרמטרים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העברת פרמטרים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:</a:t>
            </a:r>
            <a:r>
              <a:rPr lang="en-US" b="1" u="sng" dirty="0" smtClean="0"/>
              <a:t> </a:t>
            </a:r>
            <a:endParaRPr lang="he-IL" b="1" u="sng" dirty="0" smtClean="0"/>
          </a:p>
          <a:p>
            <a:r>
              <a:rPr lang="he-IL" b="1" u="sng" dirty="0" smtClean="0"/>
              <a:t>הפרמטר למעשה מועתק, נוצר עותק נוסף שלו אשר נשלח למתודה.</a:t>
            </a:r>
            <a:endParaRPr lang="en-US" b="1" u="sng" dirty="0" smtClean="0"/>
          </a:p>
          <a:p>
            <a:r>
              <a:rPr lang="he-IL" dirty="0" smtClean="0"/>
              <a:t>משתנים מועברים </a:t>
            </a:r>
            <a:r>
              <a:rPr lang="en-US" dirty="0" smtClean="0"/>
              <a:t>by value</a:t>
            </a:r>
            <a:endParaRPr lang="he-IL" dirty="0" smtClean="0"/>
          </a:p>
          <a:p>
            <a:r>
              <a:rPr lang="he-IL" dirty="0" smtClean="0"/>
              <a:t>שינוי פרמטר מטיפוס פרימיטיבי בתוך המתודה לא יראה מחוץ למתודה.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מסמך </a:t>
            </a:r>
            <a:r>
              <a:rPr lang="en-US" dirty="0" smtClean="0"/>
              <a:t>word</a:t>
            </a:r>
            <a:r>
              <a:rPr lang="he-IL" dirty="0" smtClean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value, By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[4, 3, 2]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10299</TotalTime>
  <Words>1494</Words>
  <Application>Microsoft Office PowerPoint</Application>
  <PresentationFormat>On-screen Show (4:3)</PresentationFormat>
  <Paragraphs>359</Paragraphs>
  <Slides>34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Layers</vt:lpstr>
      <vt:lpstr>תוכנה 1 </vt:lpstr>
      <vt:lpstr>שלבי הפיתוח - חזרה קצרה</vt:lpstr>
      <vt:lpstr>שלבי הפיתוח - חזרה קצרה</vt:lpstr>
      <vt:lpstr>שלבי הפיתוח – חזרה קצרה</vt:lpstr>
      <vt:lpstr>Java Virtual Machine</vt:lpstr>
      <vt:lpstr>העברת פרמטרים</vt:lpstr>
      <vt:lpstr>מה יהיה פלט התכנית הבאה?</vt:lpstr>
      <vt:lpstr>By value, By reference</vt:lpstr>
      <vt:lpstr>מה יהיה פלט התכנית הבאה?</vt:lpstr>
      <vt:lpstr>By value</vt:lpstr>
      <vt:lpstr>מה יהיה פלט התכנית הבאה?</vt:lpstr>
      <vt:lpstr>By value</vt:lpstr>
      <vt:lpstr>מחרוזות (Strings)</vt:lpstr>
      <vt:lpstr>מחרוזות - חזרה</vt:lpstr>
      <vt:lpstr>מחרוזות - השוואה</vt:lpstr>
      <vt:lpstr>מחרוזות – פונקציות בדיקה</vt:lpstr>
      <vt:lpstr>מחרוזות – פונקציות שימושיות</vt:lpstr>
      <vt:lpstr>מחרוזות – פיצול לחלקים</vt:lpstr>
      <vt:lpstr>הדפסת מחרוזות ומספרים</vt:lpstr>
      <vt:lpstr>מתודות Methods))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Slide 27</vt:lpstr>
      <vt:lpstr>הפונקציה הראשית</vt:lpstr>
      <vt:lpstr>וחלק מפונקציות העזר</vt:lpstr>
      <vt:lpstr>והשאר</vt:lpstr>
      <vt:lpstr>והשאר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Atias</dc:creator>
  <cp:lastModifiedBy>shay</cp:lastModifiedBy>
  <cp:revision>1410</cp:revision>
  <cp:lastPrinted>1601-01-01T00:00:00Z</cp:lastPrinted>
  <dcterms:created xsi:type="dcterms:W3CDTF">1601-01-01T00:00:00Z</dcterms:created>
  <dcterms:modified xsi:type="dcterms:W3CDTF">2017-11-08T19:25:16Z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