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notesSlides/notesSlide7.xml" ContentType="application/vnd.openxmlformats-officedocument.presentationml.notesSlide+xml"/>
  <Override PartName="/ppt/tags/tag70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tags/tag77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notesSlides/notesSlide8.xml" ContentType="application/vnd.openxmlformats-officedocument.presentationml.notesSlide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notesSlides/notesSlide6.xml" ContentType="application/vnd.openxmlformats-officedocument.presentationml.notesSlide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notesSlides/notesSlide9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25"/>
  </p:notesMasterIdLst>
  <p:handoutMasterIdLst>
    <p:handoutMasterId r:id="rId26"/>
  </p:handoutMasterIdLst>
  <p:sldIdLst>
    <p:sldId id="297" r:id="rId2"/>
    <p:sldId id="467" r:id="rId3"/>
    <p:sldId id="468" r:id="rId4"/>
    <p:sldId id="414" r:id="rId5"/>
    <p:sldId id="416" r:id="rId6"/>
    <p:sldId id="417" r:id="rId7"/>
    <p:sldId id="418" r:id="rId8"/>
    <p:sldId id="425" r:id="rId9"/>
    <p:sldId id="465" r:id="rId10"/>
    <p:sldId id="432" r:id="rId11"/>
    <p:sldId id="433" r:id="rId12"/>
    <p:sldId id="421" r:id="rId13"/>
    <p:sldId id="422" r:id="rId14"/>
    <p:sldId id="437" r:id="rId15"/>
    <p:sldId id="466" r:id="rId16"/>
    <p:sldId id="423" r:id="rId17"/>
    <p:sldId id="464" r:id="rId18"/>
    <p:sldId id="427" r:id="rId19"/>
    <p:sldId id="428" r:id="rId20"/>
    <p:sldId id="429" r:id="rId21"/>
    <p:sldId id="435" r:id="rId22"/>
    <p:sldId id="441" r:id="rId23"/>
    <p:sldId id="469" r:id="rId24"/>
  </p:sldIdLst>
  <p:sldSz cx="9144000" cy="6858000" type="screen4x3"/>
  <p:notesSz cx="6794500" cy="9906000"/>
  <p:defaultTextStyle>
    <a:defPPr>
      <a:defRPr lang="en-US"/>
    </a:defPPr>
    <a:lvl1pPr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Rod" pitchFamily="49" charset="-79"/>
      </a:defRPr>
    </a:lvl1pPr>
    <a:lvl2pPr marL="4572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Rod" pitchFamily="49" charset="-79"/>
      </a:defRPr>
    </a:lvl2pPr>
    <a:lvl3pPr marL="9144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Rod" pitchFamily="49" charset="-79"/>
      </a:defRPr>
    </a:lvl3pPr>
    <a:lvl4pPr marL="13716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Rod" pitchFamily="49" charset="-79"/>
      </a:defRPr>
    </a:lvl4pPr>
    <a:lvl5pPr marL="18288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Rod" pitchFamily="49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Rod" pitchFamily="49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Rod" pitchFamily="49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Rod" pitchFamily="49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Rod" pitchFamily="49" charset="-79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8FB"/>
    <a:srgbClr val="CCECFF"/>
    <a:srgbClr val="F5FBFD"/>
    <a:srgbClr val="E7E200"/>
    <a:srgbClr val="1D6779"/>
    <a:srgbClr val="7F0055"/>
    <a:srgbClr val="CC9900"/>
    <a:srgbClr val="008000"/>
    <a:srgbClr val="3333FF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20" autoAdjust="0"/>
    <p:restoredTop sz="87273" autoAdjust="0"/>
  </p:normalViewPr>
  <p:slideViewPr>
    <p:cSldViewPr snapToGrid="0">
      <p:cViewPr>
        <p:scale>
          <a:sx n="100" d="100"/>
          <a:sy n="100" d="100"/>
        </p:scale>
        <p:origin x="-2157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49688" y="9409113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FAED84F-6B33-4064-ABC5-F5A513224E2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5980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49688" y="9409113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5146E9F8-972A-4C9D-8ED5-34FE7AEE98F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8927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2D8981-B9AD-4104-ADDC-9290959F07CF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4124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D932F7-7A65-45FE-B090-78497168714A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45CE6-E0DF-4BA2-AE0A-883D8D11EF8C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6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F564F3-34A8-4BE3-A283-D8415314A7B2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4406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1C2BFF-F7A5-4661-928D-4EECF45E182E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17EE02-EBDB-4C1D-8F55-3AE47709940C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3380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D6A527-0D84-4A2E-85C3-4280FF8E418C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926253-A58D-4105-AA90-5607DA881CA7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931319-A436-4E02-8570-183ACECD891B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987C03-1008-408D-BBA2-8B9EF7BBA56A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9FAAD7-3CB7-4916-B3C0-CE34F63FF6CE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80A5795-8A52-4860-9AEC-199736192C93}" type="datetime4">
              <a:rPr lang="en-US" smtClean="0"/>
              <a:pPr>
                <a:defRPr/>
              </a:pPr>
              <a:t>November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e-IL" dirty="0" smtClean="0"/>
              <a:t>תכנות מתקדם בשפת </a:t>
            </a:r>
            <a:r>
              <a:rPr lang="en-US" dirty="0" smtClean="0"/>
              <a:t>Java</a:t>
            </a:r>
            <a:endParaRPr lang="he-IL" dirty="0" smtClean="0"/>
          </a:p>
          <a:p>
            <a:pPr>
              <a:defRPr/>
            </a:pPr>
            <a:r>
              <a:rPr lang="he-IL" dirty="0" smtClean="0"/>
              <a:t>אוניברסיטת תל אביב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5.xml"/><Relationship Id="rId4" Type="http://schemas.openxmlformats.org/officeDocument/2006/relationships/tags" Target="../tags/tag3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7" Type="http://schemas.openxmlformats.org/officeDocument/2006/relationships/image" Target="../media/image4.png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image" Target="../media/image5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hyperlink" Target="https://docs.oracle.com/javase/8/docs/api/index.html?java/util/Scanner.html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2.jpe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3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algn="r" eaLnBrk="1" hangingPunct="1"/>
            <a:r>
              <a:rPr lang="he-IL" dirty="0" smtClean="0">
                <a:latin typeface="Comic Sans MS" pitchFamily="66" charset="0"/>
              </a:rPr>
              <a:t>תרגול מס' </a:t>
            </a:r>
            <a:r>
              <a:rPr lang="en-US" dirty="0" smtClean="0">
                <a:latin typeface="Comic Sans MS" pitchFamily="66" charset="0"/>
              </a:rPr>
              <a:t>4</a:t>
            </a:r>
            <a:r>
              <a:rPr lang="he-IL" dirty="0" smtClean="0">
                <a:latin typeface="Comic Sans MS" pitchFamily="66" charset="0"/>
              </a:rPr>
              <a:t>: המתרגם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pPr algn="r" eaLnBrk="1" hangingPunct="1"/>
            <a:r>
              <a:rPr lang="he-IL" dirty="0" smtClean="0">
                <a:solidFill>
                  <a:srgbClr val="0066CC"/>
                </a:solidFill>
                <a:latin typeface="Comic Sans MS" pitchFamily="66" charset="0"/>
              </a:rPr>
              <a:t>שימוש במחלקות קיימות</a:t>
            </a:r>
          </a:p>
          <a:p>
            <a:pPr algn="r" eaLnBrk="1" hangingPunct="1"/>
            <a:r>
              <a:rPr lang="he-IL" dirty="0" smtClean="0">
                <a:solidFill>
                  <a:srgbClr val="0066CC"/>
                </a:solidFill>
                <a:latin typeface="Comic Sans MS" pitchFamily="66" charset="0"/>
              </a:rPr>
              <a:t>מחרוזות</a:t>
            </a:r>
            <a:r>
              <a:rPr lang="he-IL" dirty="0">
                <a:solidFill>
                  <a:srgbClr val="0066CC"/>
                </a:solidFill>
                <a:latin typeface="Comic Sans MS" pitchFamily="66" charset="0"/>
              </a:rPr>
              <a:t>, </a:t>
            </a:r>
            <a:r>
              <a:rPr lang="he-IL" dirty="0" smtClean="0">
                <a:solidFill>
                  <a:srgbClr val="0066CC"/>
                </a:solidFill>
                <a:latin typeface="Comic Sans MS" pitchFamily="66" charset="0"/>
              </a:rPr>
              <a:t>קבצים, וקבלת </a:t>
            </a:r>
            <a:r>
              <a:rPr lang="he-IL" dirty="0">
                <a:solidFill>
                  <a:srgbClr val="0066CC"/>
                </a:solidFill>
                <a:latin typeface="Comic Sans MS" pitchFamily="66" charset="0"/>
              </a:rPr>
              <a:t>קלט </a:t>
            </a:r>
            <a:r>
              <a:rPr lang="he-IL" dirty="0" smtClean="0">
                <a:solidFill>
                  <a:srgbClr val="0066CC"/>
                </a:solidFill>
                <a:latin typeface="Comic Sans MS" pitchFamily="66" charset="0"/>
              </a:rPr>
              <a:t>מהמשתמש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שימוש ב </a:t>
            </a:r>
            <a:r>
              <a:rPr lang="en-US" dirty="0" smtClean="0"/>
              <a:t>Scanner</a:t>
            </a:r>
            <a:r>
              <a:rPr lang="he-IL" dirty="0" smtClean="0"/>
              <a:t> לצורך קריאת קלט מהמשתמש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נשתמש ב </a:t>
            </a:r>
            <a:r>
              <a:rPr lang="en-US" sz="2800" dirty="0" smtClean="0"/>
              <a:t>Scanner</a:t>
            </a:r>
            <a:r>
              <a:rPr lang="he-IL" sz="2800" dirty="0" smtClean="0"/>
              <a:t> על מנת לקרוא את הקלט מהמשתמש</a:t>
            </a:r>
          </a:p>
          <a:p>
            <a:pPr lvl="1"/>
            <a:r>
              <a:rPr lang="he-IL" sz="1800" dirty="0" smtClean="0"/>
              <a:t>בתור התחלה, נקרא מה-</a:t>
            </a:r>
            <a:r>
              <a:rPr lang="en-US" sz="1800" dirty="0" smtClean="0"/>
              <a:t>console</a:t>
            </a:r>
            <a:r>
              <a:rPr lang="he-IL" sz="1800" dirty="0" smtClean="0"/>
              <a:t> (הקלט הסטנדרטי של התכנית) - 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in</a:t>
            </a:r>
            <a:endParaRPr lang="en-US" sz="1800" i="1" dirty="0" smtClean="0">
              <a:solidFill>
                <a:srgbClr val="3333FF"/>
              </a:solidFill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he-IL" sz="1800" dirty="0" smtClean="0"/>
              <a:t>האובייקט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in</a:t>
            </a:r>
            <a:r>
              <a:rPr lang="he-IL" sz="1800" i="1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he-IL" sz="1800" dirty="0" smtClean="0"/>
              <a:t>הוא מטיפוס </a:t>
            </a:r>
            <a:r>
              <a:rPr lang="en-US" sz="1800" dirty="0" err="1" smtClean="0"/>
              <a:t>InputStream</a:t>
            </a:r>
            <a:r>
              <a:rPr lang="he-IL" sz="1800" dirty="0" smtClean="0"/>
              <a:t> עליו נדבר בהמשך הקורס.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TextBox 8"/>
          <p:cNvSpPr txBox="1"/>
          <p:nvPr>
            <p:custDataLst>
              <p:tags r:id="rId5"/>
            </p:custDataLst>
          </p:nvPr>
        </p:nvSpPr>
        <p:spPr>
          <a:xfrm>
            <a:off x="963402" y="4016499"/>
            <a:ext cx="6228692" cy="906402"/>
          </a:xfrm>
          <a:prstGeom prst="rect">
            <a:avLst/>
          </a:prstGeom>
          <a:solidFill>
            <a:srgbClr val="F5FBFD"/>
          </a:solidFill>
          <a:ln w="25400">
            <a:solidFill>
              <a:srgbClr val="CCECFF"/>
            </a:solidFill>
          </a:ln>
        </p:spPr>
        <p:txBody>
          <a:bodyPr wrap="square" rtlCol="1">
            <a:spAutoFit/>
          </a:bodyPr>
          <a:lstStyle/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Scanner(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in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anInt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scanner.nextInt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400" dirty="0" smtClean="0">
                <a:latin typeface="Calibri"/>
                <a:ea typeface="Calibri"/>
                <a:cs typeface="Arial"/>
              </a:rPr>
              <a:t>…</a:t>
            </a:r>
            <a:endParaRPr lang="en-US" sz="1400" dirty="0">
              <a:latin typeface="Calibri"/>
              <a:ea typeface="Calibri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דוגמא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3533" y="1918159"/>
            <a:ext cx="7669212" cy="2308324"/>
          </a:xfrm>
          <a:prstGeom prst="rect">
            <a:avLst/>
          </a:prstGeom>
          <a:solidFill>
            <a:srgbClr val="EFF8FB"/>
          </a:solidFill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Scanner s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Scanner(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24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rtl="0"/>
            <a:r>
              <a:rPr lang="en-US" sz="24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400" i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</a:rPr>
              <a:t>"enter line:"</a:t>
            </a:r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rtl="0"/>
            <a:r>
              <a:rPr lang="en-US" sz="2400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</a:rPr>
              <a:t>s.hasNext</a:t>
            </a:r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rtl="0"/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400" i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</a:rPr>
              <a:t>s.next</a:t>
            </a:r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rtl="0"/>
            <a:endParaRPr lang="he-IL" sz="2400" dirty="0" smtClean="0">
              <a:latin typeface="Consolas"/>
            </a:endParaRPr>
          </a:p>
          <a:p>
            <a:pPr rtl="0"/>
            <a:r>
              <a:rPr lang="en-US" sz="2400" dirty="0" err="1" smtClean="0">
                <a:solidFill>
                  <a:srgbClr val="000000"/>
                </a:solidFill>
                <a:latin typeface="Consolas"/>
              </a:rPr>
              <a:t>s.close</a:t>
            </a:r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();</a:t>
            </a: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7" name="Rectangular Callout 6"/>
          <p:cNvSpPr/>
          <p:nvPr>
            <p:custDataLst>
              <p:tags r:id="rId5"/>
            </p:custDataLst>
          </p:nvPr>
        </p:nvSpPr>
        <p:spPr bwMode="auto">
          <a:xfrm>
            <a:off x="2107679" y="1159979"/>
            <a:ext cx="3348372" cy="396044"/>
          </a:xfrm>
          <a:prstGeom prst="wedgeRectCallout">
            <a:avLst>
              <a:gd name="adj1" fmla="val 47724"/>
              <a:gd name="adj2" fmla="val 141867"/>
            </a:avLst>
          </a:prstGeom>
          <a:solidFill>
            <a:schemeClr val="bg1"/>
          </a:solidFill>
          <a:ln w="19050">
            <a:solidFill>
              <a:srgbClr val="1D677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dirty="0" smtClean="0">
                <a:solidFill>
                  <a:schemeClr val="tx1"/>
                </a:solidFill>
                <a:latin typeface="+mn-lt"/>
                <a:cs typeface="+mn-cs"/>
              </a:rPr>
              <a:t>קרא מ- 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+mn-cs"/>
              </a:rPr>
              <a:t>standard input</a:t>
            </a:r>
            <a:endParaRPr lang="he-IL" dirty="0" smtClean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Rectangular Callout 7"/>
          <p:cNvSpPr/>
          <p:nvPr>
            <p:custDataLst>
              <p:tags r:id="rId6"/>
            </p:custDataLst>
          </p:nvPr>
        </p:nvSpPr>
        <p:spPr bwMode="auto">
          <a:xfrm>
            <a:off x="4871839" y="3746934"/>
            <a:ext cx="3348372" cy="396044"/>
          </a:xfrm>
          <a:prstGeom prst="wedgeRectCallout">
            <a:avLst>
              <a:gd name="adj1" fmla="val -37048"/>
              <a:gd name="adj2" fmla="val -120283"/>
            </a:avLst>
          </a:prstGeom>
          <a:solidFill>
            <a:schemeClr val="bg1"/>
          </a:solidFill>
          <a:ln w="19050">
            <a:solidFill>
              <a:srgbClr val="1D677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indent="0" algn="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+mn-lt"/>
                <a:cs typeface="+mn-cs"/>
              </a:rPr>
              <a:t>קרא את ה- 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+mn-cs"/>
              </a:rPr>
              <a:t>Token</a:t>
            </a:r>
            <a:r>
              <a:rPr lang="he-IL" dirty="0" smtClean="0">
                <a:solidFill>
                  <a:schemeClr val="tx1"/>
                </a:solidFill>
                <a:latin typeface="+mn-lt"/>
                <a:cs typeface="+mn-cs"/>
              </a:rPr>
              <a:t> הבא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2181225" y="4714874"/>
            <a:ext cx="5143500" cy="1143001"/>
          </a:xfrm>
          <a:prstGeom prst="cloudCallout">
            <a:avLst>
              <a:gd name="adj1" fmla="val -28238"/>
              <a:gd name="adj2" fmla="val -1557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מתי הקוד הזה יעצור?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שלב ג' – שימוש בסיסי ב- </a:t>
            </a:r>
            <a:r>
              <a:rPr lang="en-US" dirty="0" smtClean="0"/>
              <a:t>Scanner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45443" y="3177927"/>
            <a:ext cx="8100900" cy="3276364"/>
          </a:xfr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TranslatorEngine3 {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endParaRPr lang="en-US" sz="7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main(String[] 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		Scanner s =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Scanner(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b="0" i="1" dirty="0" err="1" smtClean="0">
                <a:solidFill>
                  <a:srgbClr val="0000C0"/>
                </a:solidFill>
                <a:latin typeface="Consolas"/>
                <a:ea typeface="Calibri"/>
              </a:rPr>
              <a:t>in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		String[] fragments = 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s.nextLine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().split(</a:t>
            </a:r>
            <a:r>
              <a:rPr lang="en-US" sz="1600" b="0" dirty="0" smtClean="0">
                <a:solidFill>
                  <a:srgbClr val="2A00FF"/>
                </a:solidFill>
                <a:latin typeface="Consolas"/>
                <a:ea typeface="Calibri"/>
              </a:rPr>
              <a:t>" "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		String 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600" b="0" i="1" dirty="0" err="1" smtClean="0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0" dirty="0" smtClean="0">
                <a:solidFill>
                  <a:srgbClr val="FF0000"/>
                </a:solidFill>
                <a:latin typeface="Consolas"/>
                <a:ea typeface="Calibri"/>
              </a:rPr>
              <a:t>fragments[0]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b="0" dirty="0" smtClean="0">
                <a:solidFill>
                  <a:srgbClr val="CC9900"/>
                </a:solidFill>
                <a:latin typeface="Consolas"/>
                <a:ea typeface="Calibri"/>
              </a:rPr>
              <a:t>fragments[1]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,</a:t>
            </a:r>
            <a:r>
              <a:rPr lang="en-US" sz="1600" b="0" dirty="0" smtClean="0">
                <a:latin typeface="Consolas"/>
                <a:ea typeface="Calibri"/>
              </a:rPr>
              <a:t> </a:t>
            </a:r>
            <a:r>
              <a:rPr lang="en-US" sz="1600" b="0" dirty="0" smtClean="0">
                <a:solidFill>
                  <a:srgbClr val="3333FF"/>
                </a:solidFill>
                <a:latin typeface="Consolas"/>
                <a:ea typeface="Calibri"/>
              </a:rPr>
              <a:t>fragments[2]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b="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s.close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b="0" dirty="0">
              <a:latin typeface="Calibri"/>
              <a:ea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935596" y="1664804"/>
            <a:ext cx="7772400" cy="162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he-IL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+mn-cs"/>
              </a:rPr>
              <a:t>נבחר את פורמט הקלט: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&lt;word&gt; &lt;source-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lang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&gt; &lt;target-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lang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&gt;</a:t>
            </a:r>
            <a:endParaRPr kumimoji="0" lang="he-IL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  <a:p>
            <a:pPr marL="342900" marR="0" lvl="0" indent="-34290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he-I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"/>
                <a:ea typeface="+mn-ea"/>
                <a:cs typeface="+mn-cs"/>
              </a:rPr>
              <a:t>לדוגמא,</a:t>
            </a:r>
          </a:p>
          <a:p>
            <a:pPr marL="742950" marR="0" lvl="1" indent="-28575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he-I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הקלט: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+mn-cs"/>
              </a:rPr>
              <a:t>hello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+mn-lt"/>
                <a:cs typeface="+mn-cs"/>
              </a:rPr>
              <a:t>English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cs typeface="+mn-cs"/>
              </a:rPr>
              <a:t>French</a:t>
            </a:r>
            <a:endParaRPr kumimoji="0" lang="he-IL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he-I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הפלט: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bonjour</a:t>
            </a:r>
            <a:endParaRPr kumimoji="0" lang="he-IL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he-IL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he-IL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he-IL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7700" y="4019550"/>
            <a:ext cx="4133850" cy="25717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3000375" y="4352925"/>
            <a:ext cx="2781300" cy="25717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קבצים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dirty="0" smtClean="0"/>
              <a:t>במקום לקרוא את שורת הקלט מהמשתמש נקרא אותה מקובץ</a:t>
            </a:r>
          </a:p>
          <a:p>
            <a:r>
              <a:rPr lang="he-IL" dirty="0" smtClean="0"/>
              <a:t>קובץ מיוצג ע"י המחלקה </a:t>
            </a:r>
            <a:r>
              <a:rPr lang="en-US" dirty="0" err="1" smtClean="0"/>
              <a:t>java.io.File</a:t>
            </a:r>
            <a:endParaRPr lang="he-IL" dirty="0" smtClean="0"/>
          </a:p>
          <a:p>
            <a:r>
              <a:rPr lang="he-IL" dirty="0" smtClean="0"/>
              <a:t>נאתחל את האובייקט עם המסלול (</a:t>
            </a:r>
            <a:r>
              <a:rPr lang="en-US" dirty="0" smtClean="0"/>
              <a:t>path</a:t>
            </a:r>
            <a:r>
              <a:rPr lang="he-IL" dirty="0" smtClean="0"/>
              <a:t>) לקובץ</a:t>
            </a:r>
          </a:p>
          <a:p>
            <a:pPr algn="l" rtl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filePath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"C:\\Software1\\example.txt”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File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exampleFile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4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filePath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he-IL" sz="2400" b="1" dirty="0"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4491038"/>
            <a:ext cx="5600700" cy="200977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276225" y="2583496"/>
            <a:ext cx="2303991" cy="1289527"/>
            <a:chOff x="295275" y="2507296"/>
            <a:chExt cx="2303991" cy="1289527"/>
          </a:xfrm>
        </p:grpSpPr>
        <p:sp>
          <p:nvSpPr>
            <p:cNvPr id="11" name="Rectangle 10"/>
            <p:cNvSpPr/>
            <p:nvPr/>
          </p:nvSpPr>
          <p:spPr bwMode="auto">
            <a:xfrm>
              <a:off x="295275" y="2507296"/>
              <a:ext cx="2303991" cy="128952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203200" dist="38100" dir="2700000" sx="104000" sy="104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369889" y="2581275"/>
              <a:ext cx="2140694" cy="1114425"/>
              <a:chOff x="2798764" y="447675"/>
              <a:chExt cx="1362075" cy="709083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t="3147" b="64110"/>
              <a:stretch>
                <a:fillRect/>
              </a:stretch>
            </p:blipFill>
            <p:spPr bwMode="auto">
              <a:xfrm>
                <a:off x="2798764" y="447675"/>
                <a:ext cx="136207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" name="Picture 3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t="65978"/>
              <a:stretch>
                <a:fillRect/>
              </a:stretch>
            </p:blipFill>
            <p:spPr bwMode="auto">
              <a:xfrm>
                <a:off x="2798764" y="790575"/>
                <a:ext cx="1362075" cy="366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מסלול (</a:t>
            </a:r>
            <a:r>
              <a:rPr lang="en-US" dirty="0" smtClean="0"/>
              <a:t>Path</a:t>
            </a:r>
            <a:r>
              <a:rPr lang="he-IL" dirty="0" smtClean="0"/>
              <a:t>) לקובץ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מסלול יחסי – </a:t>
            </a:r>
            <a:r>
              <a:rPr lang="en-US" dirty="0" smtClean="0"/>
              <a:t>Relative path</a:t>
            </a:r>
            <a:endParaRPr lang="he-IL" dirty="0" smtClean="0"/>
          </a:p>
          <a:p>
            <a:pPr lvl="1" algn="l">
              <a:buNone/>
            </a:pPr>
            <a:r>
              <a:rPr lang="en-US" sz="18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800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"Software1\\example.txt"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lvl="1">
              <a:spcAft>
                <a:spcPts val="600"/>
              </a:spcAft>
            </a:pPr>
            <a:r>
              <a:rPr lang="he-IL" dirty="0" smtClean="0"/>
              <a:t>ב-</a:t>
            </a:r>
            <a:r>
              <a:rPr lang="en-US" dirty="0" smtClean="0"/>
              <a:t>eclipse </a:t>
            </a:r>
            <a:r>
              <a:rPr lang="he-IL" dirty="0" smtClean="0"/>
              <a:t> המיקום ה"נוכחי" במהלך ריצה הוא ה-</a:t>
            </a:r>
            <a:r>
              <a:rPr lang="en-US" dirty="0" smtClean="0"/>
              <a:t>Project root</a:t>
            </a:r>
          </a:p>
          <a:p>
            <a:pPr lvl="1">
              <a:spcAft>
                <a:spcPts val="600"/>
              </a:spcAft>
            </a:pPr>
            <a:r>
              <a:rPr lang="he-IL" dirty="0" smtClean="0"/>
              <a:t>דרך טובה לבדוק את המיקום הנוכחי של </a:t>
            </a:r>
            <a:r>
              <a:rPr lang="he-IL" dirty="0" err="1" smtClean="0"/>
              <a:t>הפרוייקט</a:t>
            </a:r>
            <a:endParaRPr lang="he-IL" dirty="0" smtClean="0"/>
          </a:p>
          <a:p>
            <a:pPr lvl="1">
              <a:spcAft>
                <a:spcPts val="600"/>
              </a:spcAft>
              <a:buNone/>
            </a:pPr>
            <a:r>
              <a:rPr lang="he-IL" dirty="0" smtClean="0"/>
              <a:t> הוא לייצר קובץ במיקום היחסי, ואז לבדוק היכן הוא נוצר.</a:t>
            </a:r>
          </a:p>
          <a:p>
            <a:endParaRPr lang="he-IL" dirty="0" smtClean="0"/>
          </a:p>
          <a:p>
            <a:r>
              <a:rPr lang="he-IL" dirty="0" smtClean="0"/>
              <a:t>מסלול מלא – </a:t>
            </a:r>
            <a:r>
              <a:rPr lang="en-US" dirty="0" smtClean="0"/>
              <a:t>Absolute path</a:t>
            </a:r>
            <a:endParaRPr lang="he-IL" dirty="0" smtClean="0"/>
          </a:p>
          <a:p>
            <a:pPr lvl="1" algn="l">
              <a:spcAft>
                <a:spcPts val="600"/>
              </a:spcAft>
              <a:buNone/>
            </a:pPr>
            <a:r>
              <a:rPr lang="en-US" sz="17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700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"C:\\Software1\\example.txt"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</a:t>
            </a:r>
            <a:endParaRPr lang="he-IL" sz="1700" dirty="0" smtClean="0">
              <a:latin typeface="Consolas" pitchFamily="49" charset="0"/>
              <a:cs typeface="Consolas" pitchFamily="49" charset="0"/>
            </a:endParaRPr>
          </a:p>
          <a:p>
            <a:pPr lvl="1">
              <a:spcAft>
                <a:spcPts val="600"/>
              </a:spcAft>
            </a:pPr>
            <a:r>
              <a:rPr lang="he-IL" dirty="0" smtClean="0">
                <a:latin typeface="Consolas" pitchFamily="49" charset="0"/>
              </a:rPr>
              <a:t>יתרון – ניתן להריץ את התוכנית מכל מקום והיא תמיד תוכל למצוא את הקובץ.</a:t>
            </a:r>
          </a:p>
          <a:p>
            <a:pPr lvl="1">
              <a:spcAft>
                <a:spcPts val="600"/>
              </a:spcAft>
            </a:pPr>
            <a:r>
              <a:rPr lang="he-IL" dirty="0" smtClean="0">
                <a:latin typeface="Consolas" pitchFamily="49" charset="0"/>
              </a:rPr>
              <a:t>חסרון- הרבה פעמים הקובץ ממוקם יחסית לתוכנית, ואז אם היא מועתקת, גם הקובץ מועתק והקוד לא ירוץ.</a:t>
            </a:r>
          </a:p>
          <a:p>
            <a:pPr lvl="2">
              <a:spcAft>
                <a:spcPts val="600"/>
              </a:spcAft>
            </a:pPr>
            <a:r>
              <a:rPr lang="he-IL" dirty="0" smtClean="0">
                <a:latin typeface="Consolas" pitchFamily="49" charset="0"/>
              </a:rPr>
              <a:t>טעות נפוצה בתרגילי הבית: הגשת קוד שמכיל מסלול מלא לקובץ:</a:t>
            </a:r>
            <a:endParaRPr lang="en-US" dirty="0" smtClean="0">
              <a:latin typeface="Consolas" pitchFamily="49" charset="0"/>
            </a:endParaRPr>
          </a:p>
          <a:p>
            <a:pPr lvl="2" algn="l" rtl="0">
              <a:spcAft>
                <a:spcPts val="600"/>
              </a:spcAft>
              <a:buNone/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"C:\\users\\</a:t>
            </a:r>
            <a:r>
              <a:rPr lang="en-US" dirty="0" err="1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lenadank</a:t>
            </a:r>
            <a:r>
              <a:rPr lang="en-US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\\software1\\ex4\\my_file.txt"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  <a:endParaRPr lang="he-IL" dirty="0" smtClean="0">
              <a:latin typeface="Consolas" pitchFamily="49" charset="0"/>
              <a:cs typeface="Consolas" pitchFamily="49" charset="0"/>
            </a:endParaRPr>
          </a:p>
          <a:p>
            <a:pPr lvl="2" algn="l" rtl="0">
              <a:spcAft>
                <a:spcPts val="600"/>
              </a:spcAft>
            </a:pPr>
            <a:endParaRPr lang="he-IL" dirty="0" smtClean="0">
              <a:latin typeface="Consolas" pitchFamily="49" charset="0"/>
            </a:endParaRPr>
          </a:p>
          <a:p>
            <a:endParaRPr lang="en-US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endParaRPr lang="en-US" dirty="0" smtClean="0"/>
          </a:p>
          <a:p>
            <a:pPr lvl="1"/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99092" y="3478846"/>
            <a:ext cx="1270000" cy="273154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247900" y="2247900"/>
            <a:ext cx="9525" cy="1209675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מסלול (</a:t>
            </a:r>
            <a:r>
              <a:rPr lang="en-US" dirty="0" smtClean="0"/>
              <a:t>Path</a:t>
            </a:r>
            <a:r>
              <a:rPr lang="he-IL" dirty="0" smtClean="0"/>
              <a:t>) לקובץ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endParaRPr lang="he-IL" dirty="0" smtClean="0">
              <a:latin typeface="Consolas" pitchFamily="49" charset="0"/>
            </a:endParaRPr>
          </a:p>
          <a:p>
            <a:r>
              <a:rPr lang="he-IL" dirty="0" smtClean="0"/>
              <a:t>כיצד נדאג שהתכנית תתאים לכל מערכת הפעלה? </a:t>
            </a:r>
            <a:r>
              <a:rPr lang="he-IL" sz="2400" dirty="0" smtClean="0"/>
              <a:t>(</a:t>
            </a:r>
            <a:r>
              <a:rPr lang="en-US" sz="2400" dirty="0" smtClean="0"/>
              <a:t>Windows, Linux</a:t>
            </a:r>
            <a:r>
              <a:rPr lang="he-IL" sz="2400" dirty="0" smtClean="0"/>
              <a:t>...)</a:t>
            </a:r>
            <a:endParaRPr lang="he-IL" dirty="0" smtClean="0"/>
          </a:p>
          <a:p>
            <a:pPr lvl="1"/>
            <a:r>
              <a:rPr lang="he-IL" b="1" dirty="0" smtClean="0"/>
              <a:t>פתרון א':</a:t>
            </a:r>
          </a:p>
          <a:p>
            <a:pPr algn="l" rtl="0">
              <a:buNone/>
            </a:pPr>
            <a:r>
              <a:rPr lang="he-IL" sz="2000" b="1" dirty="0" smtClean="0"/>
              <a:t> </a:t>
            </a:r>
            <a:r>
              <a:rPr lang="en-US" sz="20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2000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"Software1</a:t>
            </a:r>
            <a:r>
              <a:rPr lang="en-US" sz="2000" b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/</a:t>
            </a:r>
            <a:r>
              <a:rPr lang="en-US" sz="2000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example.txt"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lvl="1"/>
            <a:endParaRPr lang="he-IL" dirty="0" smtClean="0">
              <a:latin typeface="Consolas" pitchFamily="49" charset="0"/>
            </a:endParaRPr>
          </a:p>
          <a:p>
            <a:pPr lvl="1"/>
            <a:r>
              <a:rPr lang="he-IL" b="1" dirty="0" smtClean="0"/>
              <a:t>פתרון ב':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"Software1"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File.</a:t>
            </a:r>
            <a:r>
              <a:rPr lang="en-US" i="1" dirty="0" err="1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separator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"example.txt"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  <a:endParaRPr lang="he-IL" dirty="0" smtClean="0">
              <a:latin typeface="Consolas" pitchFamily="49" charset="0"/>
            </a:endParaRPr>
          </a:p>
          <a:p>
            <a:pPr lvl="1"/>
            <a:endParaRPr lang="he-IL" b="1" dirty="0" smtClean="0"/>
          </a:p>
          <a:p>
            <a:pPr lvl="1"/>
            <a:r>
              <a:rPr lang="he-IL" b="1" dirty="0" smtClean="0"/>
              <a:t>פתרון ג': </a:t>
            </a:r>
            <a:r>
              <a:rPr lang="he-IL" dirty="0" smtClean="0"/>
              <a:t>נקבל את המסלול כקלט מהמשתמש.</a:t>
            </a:r>
            <a:endParaRPr lang="en-US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endParaRPr lang="en-US" dirty="0" smtClean="0"/>
          </a:p>
          <a:p>
            <a:pPr lvl="1"/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33800" y="4171950"/>
            <a:ext cx="2133600" cy="4953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3568" y="2109428"/>
            <a:ext cx="8100900" cy="4250097"/>
          </a:xfr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TranslatorEngine4 {</a:t>
            </a:r>
            <a:endParaRPr lang="en-US" sz="14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final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 </a:t>
            </a:r>
            <a:r>
              <a:rPr lang="en-US" sz="1400" b="0" i="1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FILE_NAME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400" b="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"Software1"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1400" b="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File.</a:t>
            </a:r>
            <a:r>
              <a:rPr lang="en-US" sz="1400" b="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separator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1400" b="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"example.txt"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</a:t>
            </a:r>
            <a:endParaRPr lang="en-US" sz="14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main(String[] </a:t>
            </a:r>
            <a:r>
              <a:rPr lang="en-US" sz="1400" b="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args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 </a:t>
            </a: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throws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Exception {</a:t>
            </a:r>
            <a:endParaRPr lang="en-US" sz="14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Scanner s = </a:t>
            </a: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Scanner(</a:t>
            </a: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File(</a:t>
            </a:r>
            <a:r>
              <a:rPr lang="en-US" sz="1400" b="0" i="1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FILE_NAME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));</a:t>
            </a:r>
            <a:endParaRPr lang="en-US" sz="14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String[] fragments = </a:t>
            </a:r>
            <a:r>
              <a:rPr lang="en-US" sz="1400" b="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s.nextLine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().split(</a:t>
            </a:r>
            <a:r>
              <a:rPr lang="en-US" sz="1400" b="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 "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 </a:t>
            </a:r>
            <a:r>
              <a:rPr lang="en-US" sz="1400" b="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TranslatedText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400" b="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Translate.</a:t>
            </a:r>
            <a:r>
              <a:rPr lang="en-US" sz="1400" b="0" i="1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execute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(fragments[0], fragments[1], fragments[2]);</a:t>
            </a:r>
            <a:endParaRPr lang="en-US" sz="14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b="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b="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b="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b="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TranslatedText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b="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s.close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  <a:endParaRPr lang="en-US" sz="14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שלב ד' – </a:t>
            </a:r>
            <a:r>
              <a:rPr lang="en-US" dirty="0" smtClean="0"/>
              <a:t>Scanner</a:t>
            </a:r>
            <a:r>
              <a:rPr lang="he-IL" dirty="0" smtClean="0"/>
              <a:t> וקריאה מקובץ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1" name="Rectangular Callout 10"/>
          <p:cNvSpPr/>
          <p:nvPr/>
        </p:nvSpPr>
        <p:spPr>
          <a:xfrm>
            <a:off x="4695824" y="1504950"/>
            <a:ext cx="3400426" cy="361950"/>
          </a:xfrm>
          <a:prstGeom prst="wedgeRectCallout">
            <a:avLst>
              <a:gd name="adj1" fmla="val -108357"/>
              <a:gd name="adj2" fmla="val 286185"/>
            </a:avLst>
          </a:prstGeom>
          <a:noFill/>
          <a:ln w="19050">
            <a:solidFill>
              <a:srgbClr val="1D677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המסלול לקובץ יהיה (שדה) קבוע של המחלקה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38700" y="2676525"/>
            <a:ext cx="3152775" cy="25717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1524000" y="2905125"/>
            <a:ext cx="1343025" cy="25717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4733926" y="3429000"/>
            <a:ext cx="1657350" cy="2571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/>
        </p:nvSpPr>
        <p:spPr>
          <a:xfrm>
            <a:off x="3657600" y="3943350"/>
            <a:ext cx="1895475" cy="25717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זריקת חריגים – הצהרת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throws</a:t>
            </a:r>
            <a:endParaRPr lang="he-IL" dirty="0">
              <a:latin typeface="Consolas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בעת חיבור ה-</a:t>
            </a:r>
            <a:r>
              <a:rPr lang="en-US" dirty="0" smtClean="0"/>
              <a:t>Scanner</a:t>
            </a:r>
            <a:r>
              <a:rPr lang="he-IL" dirty="0" smtClean="0"/>
              <a:t> לקובץ עלולה להיזרק שגיאה (חריג, </a:t>
            </a:r>
            <a:r>
              <a:rPr lang="en-US" dirty="0" smtClean="0"/>
              <a:t>Exception</a:t>
            </a:r>
            <a:r>
              <a:rPr lang="he-IL" dirty="0" smtClean="0"/>
              <a:t>) מסוג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FileNotFoundException</a:t>
            </a:r>
            <a:endParaRPr lang="he-IL" dirty="0" smtClean="0">
              <a:latin typeface="Consolas" pitchFamily="49" charset="0"/>
            </a:endParaRPr>
          </a:p>
          <a:p>
            <a:pPr lvl="1"/>
            <a:r>
              <a:rPr lang="he-IL" dirty="0" smtClean="0"/>
              <a:t>במקרה שהקובץ ממנו ניסינו לקרוא לא קיים, ריצת המתודה תעצור</a:t>
            </a:r>
          </a:p>
          <a:p>
            <a:pPr lvl="1"/>
            <a:r>
              <a:rPr lang="he-IL" dirty="0" smtClean="0"/>
              <a:t>החריג מכיל הסבר על מקור השגיאה</a:t>
            </a:r>
          </a:p>
          <a:p>
            <a:pPr lvl="1"/>
            <a:endParaRPr lang="he-IL" dirty="0" smtClean="0"/>
          </a:p>
          <a:p>
            <a:r>
              <a:rPr lang="he-IL" dirty="0" smtClean="0"/>
              <a:t>שתי אפשרויות להתמודדות: </a:t>
            </a:r>
            <a:r>
              <a:rPr lang="he-IL" dirty="0" smtClean="0">
                <a:solidFill>
                  <a:srgbClr val="FF0000"/>
                </a:solidFill>
              </a:rPr>
              <a:t>זרקו הלאה </a:t>
            </a:r>
            <a:r>
              <a:rPr lang="he-IL" dirty="0" smtClean="0"/>
              <a:t>או </a:t>
            </a:r>
            <a:r>
              <a:rPr lang="he-IL" dirty="0" smtClean="0">
                <a:solidFill>
                  <a:srgbClr val="FF0000"/>
                </a:solidFill>
              </a:rPr>
              <a:t>טפלו</a:t>
            </a:r>
          </a:p>
          <a:p>
            <a:pPr lvl="1"/>
            <a:r>
              <a:rPr lang="he-IL" dirty="0" smtClean="0"/>
              <a:t>נדבר על טיפול בחריגים ועוד בהמשך הקורס.</a:t>
            </a:r>
          </a:p>
          <a:p>
            <a:pPr lvl="1"/>
            <a:r>
              <a:rPr lang="he-IL" dirty="0" smtClean="0"/>
              <a:t>כרגע נטפל בחריג באופן הבא:</a:t>
            </a:r>
          </a:p>
          <a:p>
            <a:pPr lvl="2"/>
            <a:r>
              <a:rPr lang="he-IL" dirty="0" smtClean="0"/>
              <a:t>נצהיר על זריקת חריג בחתימת המתודה באמצעות המילה השמורה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throws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he-IL" dirty="0" smtClean="0"/>
              <a:t>.</a:t>
            </a:r>
          </a:p>
          <a:p>
            <a:pPr lvl="2"/>
            <a:r>
              <a:rPr lang="he-IL" dirty="0" smtClean="0"/>
              <a:t>החריג עליו נצהיר יהיה חריג מטיפוס </a:t>
            </a:r>
            <a:r>
              <a:rPr lang="en-US" dirty="0" smtClean="0"/>
              <a:t>Exception</a:t>
            </a:r>
            <a:r>
              <a:rPr lang="he-IL" dirty="0" smtClean="0"/>
              <a:t>, שהוא החריג הכללי ביותר שיש. כלומר, המתודה שלנו מצהירה שהיא יכולה לזרוק חריג, ומי שקורא לה צריך להיות מודע לזה ולטפל בזה </a:t>
            </a:r>
            <a:r>
              <a:rPr lang="he-IL" smtClean="0"/>
              <a:t>במידת הצורך.</a:t>
            </a:r>
            <a:endParaRPr lang="he-IL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17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3568" y="2384071"/>
            <a:ext cx="8100900" cy="4250097"/>
          </a:xfr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TranslatorEngine5 {</a:t>
            </a:r>
            <a:endParaRPr lang="en-US" sz="120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  <a:ea typeface="Calibri"/>
              </a:rPr>
              <a:t>final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String </a:t>
            </a:r>
            <a:r>
              <a:rPr lang="en-US" sz="1400" b="0" i="1" dirty="0" smtClean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0" dirty="0" smtClean="0">
                <a:solidFill>
                  <a:srgbClr val="2A00FF"/>
                </a:solidFill>
                <a:latin typeface="Consolas"/>
                <a:ea typeface="Calibri"/>
              </a:rPr>
              <a:t>"Software1"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400" b="0" dirty="0" err="1" smtClean="0">
                <a:solidFill>
                  <a:srgbClr val="000000"/>
                </a:solidFill>
                <a:latin typeface="Consolas"/>
                <a:ea typeface="Calibri"/>
              </a:rPr>
              <a:t>File.</a:t>
            </a:r>
            <a:r>
              <a:rPr lang="en-US" sz="1400" b="0" i="1" dirty="0" err="1" smtClean="0">
                <a:solidFill>
                  <a:srgbClr val="0000C0"/>
                </a:solidFill>
                <a:latin typeface="Consolas"/>
                <a:ea typeface="Calibri"/>
              </a:rPr>
              <a:t>separator</a:t>
            </a:r>
            <a:endParaRPr lang="en-US" sz="1200" b="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		+</a:t>
            </a:r>
            <a:r>
              <a:rPr lang="en-US" sz="1400" b="0" dirty="0" smtClean="0">
                <a:solidFill>
                  <a:srgbClr val="2A00FF"/>
                </a:solidFill>
                <a:latin typeface="Consolas"/>
                <a:ea typeface="Calibri"/>
              </a:rPr>
              <a:t>"example5.txt"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b="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latin typeface="Consolas"/>
                <a:ea typeface="Calibri"/>
              </a:rPr>
              <a:t> </a:t>
            </a:r>
            <a:endParaRPr lang="en-US" sz="120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main(String[] </a:t>
            </a:r>
            <a:r>
              <a:rPr lang="en-US" sz="1400" b="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) </a:t>
            </a:r>
            <a:r>
              <a:rPr lang="en-US" sz="1400" dirty="0" smtClean="0">
                <a:solidFill>
                  <a:srgbClr val="7F0055"/>
                </a:solidFill>
                <a:latin typeface="Consolas"/>
                <a:ea typeface="Calibri"/>
              </a:rPr>
              <a:t>throws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Exception {</a:t>
            </a:r>
            <a:endParaRPr lang="en-US" sz="1200" b="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	Scanner s 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Scanner(</a:t>
            </a:r>
            <a:r>
              <a:rPr lang="en-US" sz="1400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File(</a:t>
            </a:r>
            <a:r>
              <a:rPr lang="en-US" sz="1400" b="0" i="1" dirty="0" smtClean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200" b="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400" b="0" dirty="0" err="1" smtClean="0">
                <a:solidFill>
                  <a:srgbClr val="000000"/>
                </a:solidFill>
                <a:latin typeface="Consolas"/>
                <a:ea typeface="Calibri"/>
              </a:rPr>
              <a:t>s.hasNextLine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200" b="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		String[] fragments = </a:t>
            </a:r>
            <a:r>
              <a:rPr lang="en-US" sz="1400" b="0" dirty="0" err="1" smtClean="0">
                <a:solidFill>
                  <a:srgbClr val="000000"/>
                </a:solidFill>
                <a:latin typeface="Consolas"/>
                <a:ea typeface="Calibri"/>
              </a:rPr>
              <a:t>s.nextLine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().split(</a:t>
            </a:r>
            <a:r>
              <a:rPr lang="en-US" sz="1400" b="0" dirty="0" smtClean="0">
                <a:solidFill>
                  <a:srgbClr val="2A00FF"/>
                </a:solidFill>
                <a:latin typeface="Consolas"/>
                <a:ea typeface="Calibri"/>
              </a:rPr>
              <a:t>" "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b="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400" b="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400" b="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400" b="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0" dirty="0" err="1" smtClean="0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400" b="0" i="1" dirty="0" err="1" smtClean="0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(fragments[0], fragments[1],</a:t>
            </a:r>
            <a:endParaRPr lang="en-US" sz="1200" b="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				fragments[2]));</a:t>
            </a:r>
            <a:endParaRPr lang="en-US" sz="1200" b="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200" b="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b="0" dirty="0" err="1" smtClean="0">
                <a:solidFill>
                  <a:srgbClr val="000000"/>
                </a:solidFill>
                <a:latin typeface="Consolas"/>
                <a:ea typeface="Calibri"/>
              </a:rPr>
              <a:t>s.close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b="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200" b="0" dirty="0" smtClean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b="0" dirty="0">
              <a:latin typeface="Calibri"/>
              <a:ea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שלב ה' – קלטים מרובים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Content Placeholder 5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914400" y="1608667"/>
            <a:ext cx="7772400" cy="425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§"/>
              <a:tabLst/>
              <a:defRPr/>
            </a:pPr>
            <a:r>
              <a:rPr kumimoji="0" lang="he-IL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+mn-cs"/>
              </a:rPr>
              <a:t>מספר שורות קלט מקובץ</a:t>
            </a:r>
          </a:p>
          <a:p>
            <a:pPr marL="742950" marR="0" lvl="1" indent="-28575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he-IL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נקרא מספר קלטים עד לסוף הקובץ,</a:t>
            </a:r>
            <a:r>
              <a:rPr kumimoji="0" lang="he-IL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שימוש ב</a:t>
            </a:r>
            <a:r>
              <a:rPr lang="he-IL" kern="0" dirty="0" smtClean="0">
                <a:latin typeface="+mn-lt"/>
                <a:cs typeface="+mn-cs"/>
              </a:rPr>
              <a:t>- </a:t>
            </a:r>
            <a:r>
              <a:rPr lang="en-US" kern="0" dirty="0" err="1" smtClean="0">
                <a:latin typeface="+mn-lt"/>
                <a:cs typeface="+mn-cs"/>
              </a:rPr>
              <a:t>hasNextLine</a:t>
            </a:r>
            <a:endParaRPr kumimoji="0" lang="he-IL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7300" y="4162425"/>
            <a:ext cx="2333625" cy="25717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נרחיב את המחלקה שלנו לטיפול </a:t>
            </a:r>
            <a:r>
              <a:rPr lang="he-IL" dirty="0" err="1" smtClean="0"/>
              <a:t>בפיסקאות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נרצה לקרוא פיסקה, להמיר לשורה אחת, </a:t>
            </a:r>
            <a:r>
              <a:rPr lang="he-IL" dirty="0" smtClean="0"/>
              <a:t>ולתרגם.</a:t>
            </a:r>
            <a:endParaRPr lang="he-IL" dirty="0" smtClean="0"/>
          </a:p>
          <a:p>
            <a:r>
              <a:rPr lang="he-IL" dirty="0" smtClean="0"/>
              <a:t>צריך להגדיר את פורמט הקלט מחדש.</a:t>
            </a:r>
          </a:p>
          <a:p>
            <a:pPr>
              <a:buNone/>
            </a:pPr>
            <a:r>
              <a:rPr lang="he-IL" dirty="0" smtClean="0"/>
              <a:t>	נגדיר:</a:t>
            </a:r>
          </a:p>
          <a:p>
            <a:pPr algn="l" rtl="0">
              <a:buNone/>
            </a:pPr>
            <a:r>
              <a:rPr lang="he-IL" dirty="0" smtClean="0">
                <a:latin typeface="Consolas" pitchFamily="49" charset="0"/>
              </a:rPr>
              <a:t> </a:t>
            </a:r>
            <a:r>
              <a:rPr lang="en-US" sz="2400" b="1" dirty="0" smtClean="0">
                <a:solidFill>
                  <a:srgbClr val="CC9900"/>
                </a:solidFill>
                <a:latin typeface="Consolas" pitchFamily="49" charset="0"/>
                <a:cs typeface="Consolas" pitchFamily="49" charset="0"/>
              </a:rPr>
              <a:t>&lt;source-</a:t>
            </a:r>
            <a:r>
              <a:rPr lang="en-US" sz="2400" b="1" dirty="0" err="1" smtClean="0">
                <a:solidFill>
                  <a:srgbClr val="CC9900"/>
                </a:solidFill>
                <a:latin typeface="Consolas" pitchFamily="49" charset="0"/>
                <a:cs typeface="Consolas" pitchFamily="49" charset="0"/>
              </a:rPr>
              <a:t>lang</a:t>
            </a:r>
            <a:r>
              <a:rPr lang="en-US" sz="2400" b="1" dirty="0" smtClean="0">
                <a:solidFill>
                  <a:srgbClr val="CC99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sz="2400" b="1" dirty="0" smtClean="0">
                <a:solidFill>
                  <a:srgbClr val="CC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sz="2400" b="1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&lt;target-</a:t>
            </a:r>
            <a:r>
              <a:rPr lang="en-US" sz="2400" b="1" dirty="0" err="1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lang</a:t>
            </a:r>
            <a:r>
              <a:rPr lang="en-US" sz="2400" b="1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sz="2400" b="1" dirty="0" smtClean="0">
                <a:solidFill>
                  <a:srgbClr val="CC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&lt;paragraph&gt;</a:t>
            </a:r>
          </a:p>
          <a:p>
            <a:pPr lvl="0">
              <a:buClr>
                <a:srgbClr val="CCCC99"/>
              </a:buClr>
            </a:pPr>
            <a:endParaRPr lang="he-IL" dirty="0" smtClean="0">
              <a:solidFill>
                <a:srgbClr val="000000"/>
              </a:solidFill>
            </a:endParaRPr>
          </a:p>
          <a:p>
            <a:pPr lvl="0">
              <a:buClr>
                <a:srgbClr val="CCCC99"/>
              </a:buClr>
            </a:pPr>
            <a:r>
              <a:rPr lang="he-IL" dirty="0" smtClean="0">
                <a:solidFill>
                  <a:srgbClr val="000000"/>
                </a:solidFill>
              </a:rPr>
              <a:t>למשל:</a:t>
            </a:r>
          </a:p>
          <a:p>
            <a:pPr algn="l" rtl="0">
              <a:buNone/>
            </a:pPr>
            <a:r>
              <a:rPr lang="en-US" sz="2400" dirty="0" err="1" smtClean="0">
                <a:solidFill>
                  <a:srgbClr val="CC9900"/>
                </a:solidFill>
                <a:latin typeface="Consolas"/>
              </a:rPr>
              <a:t>English</a:t>
            </a:r>
            <a:r>
              <a:rPr lang="en-US" sz="2400" dirty="0" err="1" smtClean="0">
                <a:solidFill>
                  <a:srgbClr val="C00000"/>
                </a:solidFill>
                <a:latin typeface="Consolas"/>
              </a:rPr>
              <a:t>#</a:t>
            </a:r>
            <a:r>
              <a:rPr lang="en-US" sz="2400" dirty="0" err="1" smtClean="0">
                <a:solidFill>
                  <a:srgbClr val="3333FF"/>
                </a:solidFill>
                <a:latin typeface="Consolas"/>
              </a:rPr>
              <a:t>French</a:t>
            </a:r>
            <a:r>
              <a:rPr lang="en-US" sz="2400" dirty="0" err="1" smtClean="0">
                <a:solidFill>
                  <a:srgbClr val="C00000"/>
                </a:solidFill>
                <a:latin typeface="Consolas"/>
              </a:rPr>
              <a:t>#</a:t>
            </a:r>
            <a:r>
              <a:rPr lang="en-US" sz="2400" dirty="0" err="1" smtClean="0">
                <a:solidFill>
                  <a:srgbClr val="FF0000"/>
                </a:solidFill>
                <a:latin typeface="Consolas"/>
              </a:rPr>
              <a:t>Hello</a:t>
            </a:r>
            <a:r>
              <a:rPr lang="en-US" sz="2400" dirty="0" smtClean="0">
                <a:solidFill>
                  <a:srgbClr val="FF0000"/>
                </a:solidFill>
                <a:latin typeface="Consolas"/>
              </a:rPr>
              <a:t> world!</a:t>
            </a:r>
          </a:p>
          <a:p>
            <a:pPr algn="l" rtl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nsolas"/>
              </a:rPr>
              <a:t>This program works.</a:t>
            </a:r>
          </a:p>
          <a:p>
            <a:pPr algn="l" rtl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nsolas"/>
              </a:rPr>
              <a:t>Bye.</a:t>
            </a:r>
            <a:endParaRPr lang="he-IL" sz="2400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he-IL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המחלקה </a:t>
            </a:r>
            <a:r>
              <a:rPr lang="en-US" dirty="0" smtClean="0"/>
              <a:t>Scanner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סורק טקסט פשוט אשר יודע לחלץ טיפוסים פרימיטיביים ומחרוזות.</a:t>
            </a:r>
          </a:p>
          <a:p>
            <a:r>
              <a:rPr lang="he-IL" dirty="0" smtClean="0"/>
              <a:t>"שובר" את הקלט לרכיביו השונים (מילה, מספר וכדומה)</a:t>
            </a:r>
          </a:p>
          <a:p>
            <a:r>
              <a:rPr lang="he-IL" dirty="0" smtClean="0"/>
              <a:t>בעת היצירה מקבל כפרמטר מהיכן לקרוא את הקלט</a:t>
            </a:r>
          </a:p>
          <a:p>
            <a:pPr lvl="1"/>
            <a:r>
              <a:rPr lang="he-IL" dirty="0" smtClean="0"/>
              <a:t>בפרט, יכול לאפשר לנו לקרוא קלט מהמשתמש.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extBox 4"/>
          <p:cNvSpPr txBox="1"/>
          <p:nvPr>
            <p:custDataLst>
              <p:tags r:id="rId1"/>
            </p:custDataLst>
          </p:nvPr>
        </p:nvSpPr>
        <p:spPr>
          <a:xfrm>
            <a:off x="371475" y="3397374"/>
            <a:ext cx="8143875" cy="2450414"/>
          </a:xfrm>
          <a:prstGeom prst="rect">
            <a:avLst/>
          </a:prstGeom>
          <a:solidFill>
            <a:srgbClr val="F5FBFD"/>
          </a:solidFill>
          <a:ln w="25400">
            <a:solidFill>
              <a:srgbClr val="CCECFF"/>
            </a:solidFill>
          </a:ln>
        </p:spPr>
        <p:txBody>
          <a:bodyPr wrap="square" rtlCol="1">
            <a:spAutoFit/>
          </a:bodyPr>
          <a:lstStyle/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Scanner("12 12.4 the long\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nand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winding road ...")</a:t>
            </a:r>
          </a:p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anInt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scanner.nextInt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float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aFloat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scanner.nextFloat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scanner.next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aLine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scanner.nextLine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</a:p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bLine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scanner.nextLine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</a:p>
          <a:p>
            <a:pPr rtl="0">
              <a:lnSpc>
                <a:spcPct val="115000"/>
              </a:lnSpc>
              <a:spcAft>
                <a:spcPts val="1000"/>
              </a:spcAft>
            </a:pPr>
            <a:endParaRPr lang="en-US" sz="1600" dirty="0" smtClean="0">
              <a:solidFill>
                <a:srgbClr val="000000"/>
              </a:solidFill>
              <a:latin typeface="Consolas"/>
              <a:ea typeface="Calibri"/>
              <a:cs typeface="Arial"/>
            </a:endParaRPr>
          </a:p>
          <a:p>
            <a:pPr rtl="0"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latin typeface="Calibri"/>
              <a:ea typeface="Calibri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24373" y="3724274"/>
            <a:ext cx="2990851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//12</a:t>
            </a:r>
          </a:p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//12.4</a:t>
            </a:r>
          </a:p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//the</a:t>
            </a:r>
          </a:p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// long</a:t>
            </a:r>
          </a:p>
          <a:p>
            <a:pPr rtl="0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//and winding road ...</a:t>
            </a:r>
          </a:p>
          <a:p>
            <a:endParaRPr lang="he-IL" dirty="0"/>
          </a:p>
        </p:txBody>
      </p:sp>
      <p:sp>
        <p:nvSpPr>
          <p:cNvPr id="7" name="Rectangle 6"/>
          <p:cNvSpPr/>
          <p:nvPr/>
        </p:nvSpPr>
        <p:spPr>
          <a:xfrm>
            <a:off x="371474" y="6087160"/>
            <a:ext cx="8086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lang="en-US" dirty="0" smtClean="0">
                <a:hlinkClick r:id="rId4"/>
              </a:rPr>
              <a:t>https://docs.oracle.com/javase/8/docs/api/index.html?java/util/Scanner.html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1591171"/>
            <a:ext cx="8100900" cy="4250097"/>
          </a:xfr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TranslatorEngine6 {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final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String </a:t>
            </a:r>
            <a:r>
              <a:rPr lang="en-US" sz="1300" i="1" dirty="0" smtClean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300" dirty="0" smtClean="0">
                <a:solidFill>
                  <a:srgbClr val="2A00FF"/>
                </a:solidFill>
                <a:latin typeface="Consolas"/>
                <a:ea typeface="Calibri"/>
              </a:rPr>
              <a:t>"Software1"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File.</a:t>
            </a:r>
            <a:r>
              <a:rPr lang="en-US" sz="1300" i="1" dirty="0" err="1" smtClean="0">
                <a:solidFill>
                  <a:srgbClr val="0000C0"/>
                </a:solidFill>
                <a:latin typeface="Consolas"/>
                <a:ea typeface="Calibri"/>
              </a:rPr>
              <a:t>separator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+</a:t>
            </a:r>
            <a:r>
              <a:rPr lang="en-US" sz="1300" dirty="0" smtClean="0">
                <a:solidFill>
                  <a:srgbClr val="2A00FF"/>
                </a:solidFill>
                <a:latin typeface="Consolas"/>
                <a:ea typeface="Calibri"/>
              </a:rPr>
              <a:t>"example6.txt"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) </a:t>
            </a: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throws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Exception {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Scanner s = </a:t>
            </a: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Scanner(</a:t>
            </a: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File(</a:t>
            </a:r>
            <a:r>
              <a:rPr lang="en-US" sz="1300" i="1" dirty="0" smtClean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s.useDelimiter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300" dirty="0" smtClean="0">
                <a:solidFill>
                  <a:srgbClr val="2A00FF"/>
                </a:solidFill>
                <a:latin typeface="Consolas"/>
                <a:ea typeface="Calibri"/>
              </a:rPr>
              <a:t>"#"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String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srcLanguage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s.next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String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destLanguage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s.next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s.skip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300" dirty="0" smtClean="0">
                <a:solidFill>
                  <a:srgbClr val="2A00FF"/>
                </a:solidFill>
                <a:latin typeface="Consolas"/>
                <a:ea typeface="Calibri"/>
              </a:rPr>
              <a:t>"#"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String text = </a:t>
            </a:r>
            <a:r>
              <a:rPr lang="en-US" sz="1300" dirty="0" smtClean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smtClean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s.hasNextLine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	 text +=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s.nextLine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 + </a:t>
            </a:r>
            <a:r>
              <a:rPr lang="en-US" sz="1300" dirty="0" smtClean="0">
                <a:solidFill>
                  <a:srgbClr val="2A00FF"/>
                </a:solidFill>
                <a:latin typeface="Consolas"/>
                <a:ea typeface="Calibri"/>
              </a:rPr>
              <a:t>' '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3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300" i="1" dirty="0" err="1" smtClean="0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(text,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srcLanguage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destLanguage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s.close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3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300" dirty="0">
              <a:latin typeface="Calibri"/>
              <a:ea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שלב ו' – תרגום פסקה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5190067" y="2852936"/>
            <a:ext cx="3666409" cy="17867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rtl="0"/>
            <a:r>
              <a:rPr lang="en-US" dirty="0" err="1" smtClean="0">
                <a:latin typeface="Consolas"/>
              </a:rPr>
              <a:t>English#French#Hello</a:t>
            </a:r>
            <a:r>
              <a:rPr lang="en-US" dirty="0" smtClean="0">
                <a:latin typeface="Consolas"/>
              </a:rPr>
              <a:t> world!</a:t>
            </a:r>
          </a:p>
          <a:p>
            <a:pPr rtl="0"/>
            <a:endParaRPr lang="en-US" dirty="0" smtClean="0">
              <a:latin typeface="Consolas"/>
            </a:endParaRPr>
          </a:p>
          <a:p>
            <a:pPr rtl="0"/>
            <a:r>
              <a:rPr lang="en-US" dirty="0" smtClean="0">
                <a:latin typeface="Consolas"/>
              </a:rPr>
              <a:t>This program works.</a:t>
            </a:r>
          </a:p>
          <a:p>
            <a:pPr rtl="0"/>
            <a:endParaRPr lang="en-US" dirty="0" smtClean="0">
              <a:latin typeface="Consolas"/>
            </a:endParaRPr>
          </a:p>
          <a:p>
            <a:pPr rtl="0"/>
            <a:r>
              <a:rPr lang="en-US" dirty="0" smtClean="0">
                <a:latin typeface="Consolas"/>
              </a:rPr>
              <a:t>Bye.</a:t>
            </a:r>
            <a:endParaRPr lang="he-IL" dirty="0" smtClean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5308600" y="3172700"/>
            <a:ext cx="855133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163733" y="3104964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19" name="Straight Connector 18"/>
          <p:cNvCxnSpPr/>
          <p:nvPr/>
        </p:nvCxnSpPr>
        <p:spPr bwMode="auto">
          <a:xfrm>
            <a:off x="6324600" y="3172700"/>
            <a:ext cx="695325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7038976" y="3104964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22" name="Straight Connector 21"/>
          <p:cNvCxnSpPr/>
          <p:nvPr/>
        </p:nvCxnSpPr>
        <p:spPr bwMode="auto">
          <a:xfrm>
            <a:off x="7155656" y="3172700"/>
            <a:ext cx="1469231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8643938" y="3104964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25" name="Straight Connector 24"/>
          <p:cNvCxnSpPr/>
          <p:nvPr/>
        </p:nvCxnSpPr>
        <p:spPr bwMode="auto">
          <a:xfrm>
            <a:off x="5308600" y="3738563"/>
            <a:ext cx="2313780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7641431" y="3670827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28" name="Straight Connector 27"/>
          <p:cNvCxnSpPr/>
          <p:nvPr/>
        </p:nvCxnSpPr>
        <p:spPr bwMode="auto">
          <a:xfrm>
            <a:off x="5276850" y="4279106"/>
            <a:ext cx="478631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5755481" y="4211370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32" name="Straight Connector 31"/>
          <p:cNvCxnSpPr/>
          <p:nvPr/>
        </p:nvCxnSpPr>
        <p:spPr bwMode="auto">
          <a:xfrm>
            <a:off x="2834217" y="3478742"/>
            <a:ext cx="855133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891367" y="3753909"/>
            <a:ext cx="855133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2120900" y="4822029"/>
            <a:ext cx="903817" cy="2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>
          <a:xfrm>
            <a:off x="962026" y="2962275"/>
            <a:ext cx="3257550" cy="211455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לאן עכשיו?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dirty="0" smtClean="0"/>
              <a:t>טיפול בשגיאות</a:t>
            </a:r>
          </a:p>
          <a:p>
            <a:pPr lvl="1"/>
            <a:r>
              <a:rPr lang="he-IL" dirty="0" smtClean="0"/>
              <a:t>פורמט לא תקין, כשלון בזיהוי השפות או בתרגום</a:t>
            </a:r>
          </a:p>
          <a:p>
            <a:pPr lvl="1"/>
            <a:r>
              <a:rPr lang="he-IL" dirty="0" smtClean="0"/>
              <a:t>ניתן לבדוק בקוד או להגדיר בחוזה</a:t>
            </a:r>
            <a:endParaRPr lang="en-US" dirty="0" smtClean="0"/>
          </a:p>
          <a:p>
            <a:r>
              <a:rPr lang="he-IL" dirty="0" smtClean="0"/>
              <a:t>הרחבת התכנית</a:t>
            </a:r>
          </a:p>
          <a:p>
            <a:pPr lvl="1"/>
            <a:r>
              <a:rPr lang="he-IL" dirty="0" smtClean="0"/>
              <a:t>תרגום מספר קבצים</a:t>
            </a:r>
          </a:p>
          <a:p>
            <a:pPr lvl="1"/>
            <a:r>
              <a:rPr lang="he-IL" dirty="0" smtClean="0"/>
              <a:t>מספר פסקאות בקובץ יחיד</a:t>
            </a:r>
          </a:p>
          <a:p>
            <a:pPr lvl="1"/>
            <a:r>
              <a:rPr lang="he-IL" dirty="0" smtClean="0"/>
              <a:t>זיהוי אוטומטי של שפת הקלט</a:t>
            </a:r>
          </a:p>
          <a:p>
            <a:r>
              <a:rPr lang="he-IL" dirty="0" smtClean="0"/>
              <a:t>...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המחלקה </a:t>
            </a:r>
            <a:r>
              <a:rPr lang="en-US" dirty="0" err="1" smtClean="0"/>
              <a:t>StringBuilder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מייצגת מחרוזות ניתנת לשנוי (</a:t>
            </a:r>
            <a:r>
              <a:rPr lang="en-US" dirty="0" smtClean="0"/>
              <a:t>mutable</a:t>
            </a:r>
            <a:r>
              <a:rPr lang="he-IL" dirty="0" smtClean="0"/>
              <a:t>)</a:t>
            </a:r>
          </a:p>
          <a:p>
            <a:r>
              <a:rPr lang="he-IL" dirty="0" smtClean="0"/>
              <a:t>מאפשרת לבצע שינוי במחרוזת קיימת מבלי ליצור עצמים חדשים</a:t>
            </a:r>
          </a:p>
          <a:p>
            <a:r>
              <a:rPr lang="he-IL" dirty="0" smtClean="0"/>
              <a:t>שירותים חשובים: </a:t>
            </a:r>
            <a:r>
              <a:rPr lang="en-US" dirty="0" smtClean="0"/>
              <a:t>append</a:t>
            </a:r>
            <a:r>
              <a:rPr lang="he-IL" dirty="0" smtClean="0"/>
              <a:t> ו- </a:t>
            </a:r>
            <a:r>
              <a:rPr lang="en-US" dirty="0" smtClean="0"/>
              <a:t>insert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F861EB68-44CF-4575-A12A-3D9A846D741A}" type="slidenum">
              <a:rPr lang="he-IL" smtClean="0"/>
              <a:pPr>
                <a:defRPr/>
              </a:pPr>
              <a:t>22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911175" y="3315258"/>
            <a:ext cx="7448652" cy="1015663"/>
          </a:xfrm>
          <a:prstGeom prst="rect">
            <a:avLst/>
          </a:prstGeom>
          <a:solidFill>
            <a:srgbClr val="EFF8FB"/>
          </a:solidFill>
          <a:ln w="25400">
            <a:solidFill>
              <a:srgbClr val="CCECFF"/>
            </a:solidFill>
          </a:ln>
        </p:spPr>
        <p:txBody>
          <a:bodyPr wrap="square" rtlCol="1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StringBuilder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sb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StringBuilder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000" dirty="0" err="1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abc</a:t>
            </a:r>
            <a:r>
              <a:rPr lang="en-US" sz="2000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sb.append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"d"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endParaRPr lang="en-US" sz="2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9150" y="4991100"/>
            <a:ext cx="73723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82880" indent="-182880" algn="r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2400" dirty="0" smtClean="0">
                <a:latin typeface="+mn-lt"/>
                <a:cs typeface="+mn-cs"/>
              </a:rPr>
              <a:t>למה לא לשרשר מחרוזות באמצעות חיבור מחרוזות?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שאלה מבחינה </a:t>
            </a:r>
            <a:br>
              <a:rPr lang="he-IL" dirty="0" smtClean="0"/>
            </a:br>
            <a:r>
              <a:rPr lang="he-IL" dirty="0" smtClean="0"/>
              <a:t>(מועד א', סמסטר א', תשע"ו)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1665159"/>
            <a:ext cx="8067675" cy="3087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238" y="5200650"/>
            <a:ext cx="52292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שימוש ב </a:t>
            </a:r>
            <a:r>
              <a:rPr lang="en-US" dirty="0" smtClean="0"/>
              <a:t>delimiter</a:t>
            </a:r>
            <a:r>
              <a:rPr lang="he-IL" dirty="0" smtClean="0"/>
              <a:t> ב </a:t>
            </a:r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  <p:custDataLst>
              <p:tags r:id="rId2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E2E06C8C-2D21-463E-91FB-1000002EAFAB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3875" y="2113806"/>
            <a:ext cx="7743825" cy="2246769"/>
          </a:xfrm>
          <a:prstGeom prst="rect">
            <a:avLst/>
          </a:prstGeom>
          <a:solidFill>
            <a:srgbClr val="EFF8FB"/>
          </a:solidFill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input = </a:t>
            </a:r>
            <a:r>
              <a:rPr lang="en-US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"1 fish 2 fish red fish blue </a:t>
            </a:r>
            <a:r>
              <a:rPr lang="en-US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fish 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Scanner 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 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new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Scanner(input).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useDelimiter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 fish 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 </a:t>
            </a:r>
            <a:endParaRPr lang="en-US" sz="20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s.hasNext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s.next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s.close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1500" y="4867275"/>
            <a:ext cx="1057275" cy="1477328"/>
          </a:xfrm>
          <a:prstGeom prst="rect">
            <a:avLst/>
          </a:prstGeom>
          <a:noFill/>
          <a:ln w="25400">
            <a:solidFill>
              <a:srgbClr val="E7E200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Output:</a:t>
            </a:r>
          </a:p>
          <a:p>
            <a:r>
              <a:rPr lang="en-US" dirty="0" smtClean="0"/>
              <a:t>1</a:t>
            </a:r>
          </a:p>
          <a:p>
            <a:r>
              <a:rPr lang="en-US" dirty="0" smtClean="0"/>
              <a:t>2</a:t>
            </a:r>
          </a:p>
          <a:p>
            <a:r>
              <a:rPr lang="en-US" dirty="0" smtClean="0"/>
              <a:t>red</a:t>
            </a:r>
          </a:p>
          <a:p>
            <a:r>
              <a:rPr lang="en-US" dirty="0" smtClean="0"/>
              <a:t>blue</a:t>
            </a:r>
            <a:endParaRPr lang="he-IL" dirty="0"/>
          </a:p>
        </p:txBody>
      </p:sp>
      <p:sp>
        <p:nvSpPr>
          <p:cNvPr id="8" name="Cloud Callout 7"/>
          <p:cNvSpPr/>
          <p:nvPr/>
        </p:nvSpPr>
        <p:spPr>
          <a:xfrm>
            <a:off x="3571875" y="4762500"/>
            <a:ext cx="4667250" cy="1600200"/>
          </a:xfrm>
          <a:prstGeom prst="cloudCallout">
            <a:avLst>
              <a:gd name="adj1" fmla="val 28068"/>
              <a:gd name="adj2" fmla="val -1533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ה </a:t>
            </a:r>
            <a:r>
              <a:rPr lang="en-US" dirty="0" smtClean="0">
                <a:solidFill>
                  <a:schemeClr val="tx1"/>
                </a:solidFill>
              </a:rPr>
              <a:t>delimiter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 err="1" smtClean="0">
                <a:solidFill>
                  <a:schemeClr val="tx1"/>
                </a:solidFill>
              </a:rPr>
              <a:t>הדיפולטי</a:t>
            </a:r>
            <a:r>
              <a:rPr lang="he-IL" dirty="0" smtClean="0">
                <a:solidFill>
                  <a:schemeClr val="tx1"/>
                </a:solidFill>
              </a:rPr>
              <a:t> מבצע הפרדה על </a:t>
            </a:r>
            <a:r>
              <a:rPr lang="he-IL" dirty="0" err="1" smtClean="0">
                <a:solidFill>
                  <a:schemeClr val="tx1"/>
                </a:solidFill>
              </a:rPr>
              <a:t>תוים</a:t>
            </a:r>
            <a:r>
              <a:rPr lang="he-IL" dirty="0" smtClean="0">
                <a:solidFill>
                  <a:schemeClr val="tx1"/>
                </a:solidFill>
              </a:rPr>
              <a:t> לבנים (רווחים, ירידות שורה, </a:t>
            </a:r>
            <a:r>
              <a:rPr lang="he-IL" dirty="0" err="1" smtClean="0">
                <a:solidFill>
                  <a:schemeClr val="tx1"/>
                </a:solidFill>
              </a:rPr>
              <a:t>טאבים</a:t>
            </a:r>
            <a:r>
              <a:rPr lang="he-IL" dirty="0" smtClean="0">
                <a:solidFill>
                  <a:schemeClr val="tx1"/>
                </a:solidFill>
              </a:rPr>
              <a:t> ועוד).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המתרגם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916832"/>
            <a:ext cx="7772400" cy="4214093"/>
          </a:xfrm>
        </p:spPr>
        <p:txBody>
          <a:bodyPr>
            <a:normAutofit/>
          </a:bodyPr>
          <a:lstStyle/>
          <a:p>
            <a:r>
              <a:rPr lang="he-IL" sz="3200" dirty="0" smtClean="0"/>
              <a:t>משימה:</a:t>
            </a:r>
          </a:p>
          <a:p>
            <a:pPr lvl="1"/>
            <a:r>
              <a:rPr lang="he-IL" sz="2600" dirty="0" smtClean="0"/>
              <a:t>תכנית המתרגמת קטעי טקסט לשפה אחרת </a:t>
            </a:r>
          </a:p>
          <a:p>
            <a:pPr lvl="1"/>
            <a:r>
              <a:rPr lang="he-IL" dirty="0" smtClean="0"/>
              <a:t>הקלט: קובץ המכיל את קטעי הטקסט וכן את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השפה אליה רוצים לתרגם</a:t>
            </a:r>
          </a:p>
          <a:p>
            <a:pPr lvl="1"/>
            <a:endParaRPr lang="he-IL" sz="2600" dirty="0" smtClean="0"/>
          </a:p>
          <a:p>
            <a:r>
              <a:rPr lang="he-IL" sz="3200" dirty="0" smtClean="0"/>
              <a:t>שאלות:</a:t>
            </a:r>
          </a:p>
          <a:p>
            <a:pPr lvl="1"/>
            <a:r>
              <a:rPr lang="he-IL" dirty="0" smtClean="0"/>
              <a:t>האם כבר יש שירות תרגום שאנחנו יכולים להשתמש בו?</a:t>
            </a:r>
          </a:p>
          <a:p>
            <a:pPr lvl="1"/>
            <a:r>
              <a:rPr lang="he-IL" dirty="0" smtClean="0"/>
              <a:t>כיצד קוראים מקבצים?</a:t>
            </a:r>
          </a:p>
          <a:p>
            <a:pPr lvl="1"/>
            <a:r>
              <a:rPr lang="he-IL" dirty="0" smtClean="0"/>
              <a:t>מה הפורמט של הקלט?</a:t>
            </a:r>
          </a:p>
          <a:p>
            <a:pPr lvl="2"/>
            <a:r>
              <a:rPr lang="he-IL" dirty="0" smtClean="0"/>
              <a:t>נצטרך להחליט</a:t>
            </a:r>
          </a:p>
          <a:p>
            <a:endParaRPr lang="he-IL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3732" name="Picture 4" descr="http://www.masternewmedia.org/images/Free_online_language_translation_best_services_mini_guide_id30716031_size485.jp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2920" y="1897943"/>
            <a:ext cx="1919575" cy="223224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פתרון צעד אחר צעד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dirty="0" smtClean="0"/>
              <a:t>כצעד ראשון נפתור בעיה הרבה יותר פשוטה</a:t>
            </a:r>
          </a:p>
          <a:p>
            <a:endParaRPr lang="he-IL" dirty="0" smtClean="0"/>
          </a:p>
          <a:p>
            <a:r>
              <a:rPr lang="he-IL" dirty="0" smtClean="0"/>
              <a:t>תכנית שמתרגמת את המילה </a:t>
            </a:r>
            <a:r>
              <a:rPr lang="en-US" dirty="0" smtClean="0"/>
              <a:t>“Hello”</a:t>
            </a:r>
            <a:r>
              <a:rPr lang="he-IL" dirty="0" smtClean="0"/>
              <a:t> מאנגלית לצרפתית</a:t>
            </a:r>
          </a:p>
          <a:p>
            <a:pPr lvl="1"/>
            <a:r>
              <a:rPr lang="he-IL" dirty="0" smtClean="0"/>
              <a:t>יש: שימוש בשירות תרגום</a:t>
            </a:r>
          </a:p>
          <a:p>
            <a:pPr lvl="1"/>
            <a:r>
              <a:rPr lang="he-IL" dirty="0" smtClean="0"/>
              <a:t>אין: קלט, טקסט, עבודה עם קבצים, פורמט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9634" name="Picture 2" descr="https://www.startaninsuranceagency.com/block_stairs_resize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263525" y="3824287"/>
            <a:ext cx="3829037" cy="303371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l" rtl="0"/>
            <a:r>
              <a:rPr lang="en-US" sz="3200" dirty="0" smtClean="0"/>
              <a:t>API – Application Programming Interface</a:t>
            </a:r>
            <a:endParaRPr lang="he-IL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19572" y="1880828"/>
            <a:ext cx="7967228" cy="425009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sz="2800" dirty="0" smtClean="0"/>
              <a:t>ממשק המאפשר לאפליקציה לתקשר עם תוכנה אחרת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he-IL" sz="2800" dirty="0" smtClean="0"/>
              <a:t>בג'אווה קיימים כלים רבים הזמינים ברשת בקוד פתוח</a:t>
            </a:r>
          </a:p>
          <a:p>
            <a:pPr>
              <a:lnSpc>
                <a:spcPct val="150000"/>
              </a:lnSpc>
            </a:pPr>
            <a:r>
              <a:rPr lang="he-IL" sz="2800" dirty="0" smtClean="0"/>
              <a:t>בתרגול זה נשתמש ב-</a:t>
            </a:r>
            <a:r>
              <a:rPr lang="en-US" sz="2800" dirty="0" smtClean="0"/>
              <a:t>API</a:t>
            </a:r>
            <a:r>
              <a:rPr lang="he-IL" sz="2800" dirty="0" smtClean="0"/>
              <a:t> תרגום כללי</a:t>
            </a:r>
            <a:r>
              <a:rPr lang="en-US" sz="2800" dirty="0" smtClean="0"/>
              <a:t> </a:t>
            </a:r>
            <a:r>
              <a:rPr lang="he-IL" sz="2800" dirty="0" smtClean="0"/>
              <a:t> </a:t>
            </a:r>
            <a:r>
              <a:rPr lang="en-US" sz="2800" dirty="0" smtClean="0"/>
              <a:t>Translate</a:t>
            </a:r>
            <a:endParaRPr lang="he-IL" sz="2800" dirty="0" smtClean="0"/>
          </a:p>
          <a:p>
            <a:pPr lvl="1">
              <a:lnSpc>
                <a:spcPct val="150000"/>
              </a:lnSpc>
            </a:pPr>
            <a:r>
              <a:rPr lang="he-IL" sz="2800" dirty="0" smtClean="0"/>
              <a:t>ברשת קיימים כלים שונים של </a:t>
            </a:r>
            <a:r>
              <a:rPr lang="en-US" sz="2800" dirty="0" smtClean="0"/>
              <a:t>Google</a:t>
            </a:r>
            <a:r>
              <a:rPr lang="he-IL" sz="2800" dirty="0" smtClean="0"/>
              <a:t>, </a:t>
            </a:r>
            <a:r>
              <a:rPr lang="en-US" sz="2800" dirty="0" smtClean="0"/>
              <a:t>Microsoft</a:t>
            </a:r>
            <a:r>
              <a:rPr lang="he-IL" sz="2800" dirty="0" smtClean="0"/>
              <a:t> ועוד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שלב א'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61975" y="1880828"/>
            <a:ext cx="8277225" cy="3367447"/>
          </a:xfr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TranslatorEngine1 {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4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main(String[] 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b="0" dirty="0" smtClean="0">
                <a:latin typeface="Consolas"/>
                <a:ea typeface="Calibri"/>
              </a:rPr>
              <a:t> 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		String 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600" b="0" i="1" dirty="0" err="1" smtClean="0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0" dirty="0" smtClean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b="0" dirty="0" smtClean="0">
                <a:solidFill>
                  <a:srgbClr val="2A00FF"/>
                </a:solidFill>
                <a:latin typeface="Consolas"/>
                <a:ea typeface="Calibri"/>
              </a:rPr>
              <a:t>"English"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b="0" dirty="0" smtClean="0">
                <a:solidFill>
                  <a:srgbClr val="2A00FF"/>
                </a:solidFill>
                <a:latin typeface="Consolas"/>
                <a:ea typeface="Calibri"/>
              </a:rPr>
              <a:t>"French"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b="0" dirty="0" smtClean="0">
                <a:latin typeface="Consolas"/>
                <a:ea typeface="Calibri"/>
              </a:rPr>
              <a:t> 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b="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b="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b="0" dirty="0">
              <a:latin typeface="Calibri"/>
              <a:ea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ular Callout 6"/>
          <p:cNvSpPr/>
          <p:nvPr>
            <p:custDataLst>
              <p:tags r:id="rId5"/>
            </p:custDataLst>
          </p:nvPr>
        </p:nvSpPr>
        <p:spPr bwMode="auto">
          <a:xfrm>
            <a:off x="5143501" y="4312753"/>
            <a:ext cx="2762250" cy="1487971"/>
          </a:xfrm>
          <a:prstGeom prst="wedgeRectCallout">
            <a:avLst>
              <a:gd name="adj1" fmla="val -54408"/>
              <a:gd name="adj2" fmla="val -1021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e-IL" dirty="0" smtClean="0">
                <a:latin typeface="+mn-lt"/>
                <a:cs typeface="+mn-cs"/>
              </a:rPr>
              <a:t>מתודה סטטית, שנקראת מן המחלקה (</a:t>
            </a:r>
            <a:r>
              <a:rPr lang="en-US" dirty="0" smtClean="0">
                <a:latin typeface="+mn-lt"/>
                <a:cs typeface="+mn-cs"/>
              </a:rPr>
              <a:t>Translate</a:t>
            </a:r>
            <a:r>
              <a:rPr lang="he-IL" dirty="0" smtClean="0">
                <a:latin typeface="+mn-lt"/>
                <a:cs typeface="+mn-cs"/>
              </a:rPr>
              <a:t>). ניתן להניח שקיים מימוש של </a:t>
            </a:r>
            <a:r>
              <a:rPr lang="en-US" dirty="0" smtClean="0">
                <a:latin typeface="+mn-lt"/>
                <a:cs typeface="+mn-cs"/>
              </a:rPr>
              <a:t>Translate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he-IL" dirty="0" err="1" smtClean="0">
                <a:latin typeface="+mn-lt"/>
                <a:cs typeface="+mn-cs"/>
              </a:rPr>
              <a:t>בפרוייקט</a:t>
            </a:r>
            <a:r>
              <a:rPr lang="he-IL" dirty="0" smtClean="0">
                <a:latin typeface="+mn-lt"/>
                <a:cs typeface="+mn-cs"/>
              </a:rPr>
              <a:t> שלנו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/>
            <a:r>
              <a:rPr lang="he-IL" dirty="0" smtClean="0"/>
              <a:t>שלב ב' - אינטראקציה עם המשתמש</a:t>
            </a:r>
            <a:endParaRPr lang="he-IL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sz="2000" dirty="0" smtClean="0"/>
              <a:t>קלט מהמשתמש יינתן בשורת הפקודה</a:t>
            </a:r>
          </a:p>
          <a:p>
            <a:pPr lvl="1"/>
            <a:r>
              <a:rPr lang="he-IL" sz="1600" dirty="0" smtClean="0">
                <a:solidFill>
                  <a:srgbClr val="FF0000"/>
                </a:solidFill>
              </a:rPr>
              <a:t>פרמטר ראשון</a:t>
            </a:r>
            <a:r>
              <a:rPr lang="he-IL" sz="1600" dirty="0" smtClean="0"/>
              <a:t>:</a:t>
            </a:r>
            <a:r>
              <a:rPr lang="en-US" sz="1600" dirty="0" smtClean="0"/>
              <a:t> </a:t>
            </a:r>
            <a:r>
              <a:rPr lang="he-IL" sz="1600" dirty="0" smtClean="0"/>
              <a:t>המילה לתרגום</a:t>
            </a:r>
          </a:p>
          <a:p>
            <a:pPr lvl="1"/>
            <a:r>
              <a:rPr lang="he-IL" sz="1600" dirty="0" smtClean="0">
                <a:solidFill>
                  <a:srgbClr val="CC9900"/>
                </a:solidFill>
              </a:rPr>
              <a:t>פרמטר שני:</a:t>
            </a:r>
            <a:r>
              <a:rPr lang="en-US" sz="1600" dirty="0" smtClean="0">
                <a:solidFill>
                  <a:srgbClr val="CC9900"/>
                </a:solidFill>
              </a:rPr>
              <a:t> </a:t>
            </a:r>
            <a:r>
              <a:rPr lang="he-IL" sz="1600" dirty="0" smtClean="0"/>
              <a:t>שפת המקור</a:t>
            </a:r>
          </a:p>
          <a:p>
            <a:pPr lvl="1"/>
            <a:r>
              <a:rPr lang="he-IL" sz="1600" dirty="0" smtClean="0">
                <a:solidFill>
                  <a:srgbClr val="3333FF"/>
                </a:solidFill>
              </a:rPr>
              <a:t>פרמטר שלישי</a:t>
            </a:r>
            <a:r>
              <a:rPr lang="he-IL" sz="1600" dirty="0" smtClean="0"/>
              <a:t>: שפת היעד</a:t>
            </a:r>
            <a:endParaRPr lang="he-IL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Content Placeholder 5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683568" y="3319847"/>
            <a:ext cx="8003232" cy="2953953"/>
          </a:xfrm>
          <a:prstGeom prst="rect">
            <a:avLst/>
          </a:prstGeom>
          <a:noFill/>
          <a:ln w="254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public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class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TranslatorEngine2 {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 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	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public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static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void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main(String[]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) {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		String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TranslatedText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= 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			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Translate.</a:t>
            </a:r>
            <a:r>
              <a:rPr kumimoji="0" lang="en-US" sz="1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execute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[0]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,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[1]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,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[2]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);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		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System.</a:t>
            </a:r>
            <a:r>
              <a:rPr kumimoji="0" lang="en-US" sz="1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C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out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.println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TranslatedText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);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	}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folHlink"/>
              </a:buClr>
              <a:buSzPct val="90000"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}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קלט </a:t>
            </a:r>
            <a:r>
              <a:rPr lang="he-IL" dirty="0" err="1" smtClean="0"/>
              <a:t>אינטרקטיבי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מה אם נרצה להעביר קלט </a:t>
            </a:r>
            <a:r>
              <a:rPr lang="he-IL" smtClean="0"/>
              <a:t>במהלך ריצת </a:t>
            </a:r>
            <a:r>
              <a:rPr lang="he-IL" dirty="0" smtClean="0"/>
              <a:t>התוכנית?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673E4C-1EC2-480E-94E6-F13DF111973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6725" y="3057525"/>
            <a:ext cx="5438775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1">
            <a:spAutoFit/>
          </a:bodyPr>
          <a:lstStyle/>
          <a:p>
            <a:pPr rtl="0"/>
            <a:endParaRPr lang="en-US" dirty="0" smtClean="0">
              <a:solidFill>
                <a:schemeClr val="bg1"/>
              </a:solidFill>
            </a:endParaRPr>
          </a:p>
          <a:p>
            <a:pPr rtl="0"/>
            <a:endParaRPr lang="en-US" dirty="0" smtClean="0">
              <a:solidFill>
                <a:schemeClr val="bg1"/>
              </a:solidFill>
            </a:endParaRPr>
          </a:p>
          <a:p>
            <a:pPr rtl="0"/>
            <a:endParaRPr lang="en-US" dirty="0" smtClean="0">
              <a:solidFill>
                <a:schemeClr val="bg1"/>
              </a:solidFill>
            </a:endParaRPr>
          </a:p>
          <a:p>
            <a:pPr rtl="0"/>
            <a:endParaRPr lang="en-US" dirty="0" smtClean="0">
              <a:solidFill>
                <a:schemeClr val="bg1"/>
              </a:solidFill>
            </a:endParaRPr>
          </a:p>
          <a:p>
            <a:pPr rtl="0"/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6725" y="3057525"/>
            <a:ext cx="543877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en-US" dirty="0" smtClean="0">
                <a:solidFill>
                  <a:schemeClr val="bg1"/>
                </a:solidFill>
              </a:rPr>
              <a:t>&gt;java </a:t>
            </a:r>
            <a:r>
              <a:rPr lang="en-US" dirty="0" err="1" smtClean="0">
                <a:solidFill>
                  <a:schemeClr val="bg1"/>
                </a:solidFill>
                <a:latin typeface="Consolas"/>
                <a:ea typeface="Calibri"/>
              </a:rPr>
              <a:t>TranslatorEngine</a:t>
            </a:r>
            <a:endParaRPr lang="en-US" dirty="0" smtClean="0">
              <a:solidFill>
                <a:schemeClr val="bg1"/>
              </a:solidFill>
              <a:latin typeface="Consolas"/>
              <a:ea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6725" y="3362325"/>
            <a:ext cx="233749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0"/>
            <a:r>
              <a:rPr lang="en-US" dirty="0" smtClean="0">
                <a:solidFill>
                  <a:schemeClr val="bg1"/>
                </a:solidFill>
                <a:latin typeface="Consolas"/>
              </a:rPr>
              <a:t>Enter your input: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048126"/>
            <a:ext cx="38571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en-US" dirty="0" smtClean="0">
                <a:solidFill>
                  <a:schemeClr val="bg1"/>
                </a:solidFill>
                <a:latin typeface="Consolas"/>
              </a:rPr>
              <a:t>Your translation is: Bonjour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466725" y="3714750"/>
            <a:ext cx="271741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0"/>
            <a:r>
              <a:rPr lang="en-US" dirty="0" smtClean="0">
                <a:solidFill>
                  <a:schemeClr val="bg1"/>
                </a:solidFill>
                <a:latin typeface="Consolas"/>
              </a:rPr>
              <a:t>Hello English French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9" grpId="0"/>
      <p:bldP spid="10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qL9n7mU43TB2UH5lTjJ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G25QudV07iLioWUXXZ64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T3wXiEQofBtEStj4E3U0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jGRjec0e89T2JtTBzqgPh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XesTXy5bxeYjBMA2Zxi7i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YxLGt8mQRSmglTDSazI8h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G5PuAFvphV1QRTIYLV9j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kk2MYsBWd7qD4xwg51Mv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oqkfA0BunQKwcK6MRlXEz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CDP7k79YXeycZcHEgis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l7iMyuU2Do8jctIAjiL3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kXALonSxAFZBlJQF1I2U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owkw4nnwcpMlP3P3dJsP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y4APVdFXaEWenaXaN7Nni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NRdjFbpAZoxKEZoJcwrDz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wWFHy3WDaQv0YUgEtXQ9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E1tty3tMqpZSoV2wwinI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MTuxpMyIklcePDcvaXm0M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4KU4c9nS3vjUBdPnytkAB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jFzY0vkuvJio28u2VMJER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kpf2AP73PXollUvyy8iU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rDN98qdbvzmdDVTf3lwxb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X2HyLztbVKizgTls5HVBT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zBERcHiQ8hyeuAtvq57V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42dZrIsN0ie4FcR0tQUW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8RxBfSKaUhoLwCfw5stxv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y8XerzUveDwZXhUurOvP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wFYCB0F1FQ0VC3WH8Pad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3UYvPrnkzPvr6EPUa43K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51bEdWn5KGioWRsqQgfFYB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DvR2jVwahrSSKw2AZmo3j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0GgGZhU6fXk83VBPAal1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QCuu7XJfbD88VKdEmxlf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3UYvPrnkzPvr6EPUa43K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MTuxpMyIklcePDcvaXm0M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ZUZQBWONGQTMPAZAxWGsj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TANlt8S35bq6IoXdhKVWi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HAeD97X6mnix3U4xqEf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vJGq2YL4yM8AlSNQlNYsx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c3lJVggyOib6DcgAVsmu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two6MXL7tNNHF2OuTRrf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GrE4U7zBzItMh4pAUXSCc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MY1VfI52haVicTHtIkmLH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mUmDxKFvebIkgmI01xsL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R7LvZdhnzBeAWLC5qqBa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ARDkLHiOiVckJ1DaSdLc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9tWBYhkIxchPKc2H52DNBX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WwXmxswTdxgitexjUEUEV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9U2vYRem4kbg050UNf1j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6derj0REDC2Rr8WwjwEVD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9tWBYhkIxchPKc2H52DNBX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WwXmxswTdxgitexjUEUEV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9U2vYRem4kbg050UNf1j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6derj0REDC2Rr8WwjwEVD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wKK1T3XV3EV0TmHodKuu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S8a9hxmjn3tlGY7PlmcXX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diivqkxJsJrSjtdUskFgd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IzoNXvLRROJp34fsA8Ahf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8Tp8F0KxFW8KSyaQxpsKj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GrE4U7zBzItMh4pAUXSCc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MY1VfI52haVicTHtIkmLH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mUmDxKFvebIkgmI01xsL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ARDkLHiOiVckJ1DaSdLc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Qga3TvJ78IBO8OU0eg54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HgsE4rUiWrfKf9Pc7SeIr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jyYT5IdEOWRnEpvMNSAKU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QyznPdeZZOCcSlmKEfyUy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TRvpGk4m7GpP9EkiTQAo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PQytvuy87kFdbD8ENL6C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kpqN4jwYPX2O5QILNkeWx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qgsB6CvoFBR5qHioFJkdi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Y7K1R4ieIeWrreX5drQI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9Yg3rAvSmzga9GNe4N3Q9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LjI3itsLPDHnxj2ykiGso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6DZnGLIf11j8usIzlkPIC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N5Jr9wr3nK1wmJ9ntbjp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6X6YpYQEocdgf0yfWt09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WSWzBFmda8DNrO7MO7bVH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zuUW8ITOln4dmrNVVOVN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vTfIez7B3ShCUNBy5oEO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DzFEGmfkXu6i0B5afB4h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jUcvoQMAwLtbGg1UUq3J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DLDOBu4QifpEmVTdCOom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sw1</Template>
  <TotalTime>20445</TotalTime>
  <Words>965</Words>
  <Application>Microsoft Office PowerPoint</Application>
  <PresentationFormat>On-screen Show (4:3)</PresentationFormat>
  <Paragraphs>281</Paragraphs>
  <Slides>23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sw1</vt:lpstr>
      <vt:lpstr>תרגול מס' 4: המתרגם</vt:lpstr>
      <vt:lpstr>המחלקה Scanner</vt:lpstr>
      <vt:lpstr>שימוש ב delimiter ב scanner</vt:lpstr>
      <vt:lpstr>המתרגם</vt:lpstr>
      <vt:lpstr>פתרון צעד אחר צעד</vt:lpstr>
      <vt:lpstr>API – Application Programming Interface</vt:lpstr>
      <vt:lpstr>שלב א'</vt:lpstr>
      <vt:lpstr>שלב ב' - אינטראקציה עם המשתמש</vt:lpstr>
      <vt:lpstr>קלט אינטרקטיבי</vt:lpstr>
      <vt:lpstr>שימוש ב Scanner לצורך קריאת קלט מהמשתמש</vt:lpstr>
      <vt:lpstr>דוגמא</vt:lpstr>
      <vt:lpstr>שלב ג' – שימוש בסיסי ב- Scanner</vt:lpstr>
      <vt:lpstr>קבצים</vt:lpstr>
      <vt:lpstr>מסלול (Path) לקובץ</vt:lpstr>
      <vt:lpstr>מסלול (Path) לקובץ</vt:lpstr>
      <vt:lpstr>שלב ד' – Scanner וקריאה מקובץ</vt:lpstr>
      <vt:lpstr>זריקת חריגים – הצהרת throws</vt:lpstr>
      <vt:lpstr>שלב ה' – קלטים מרובים</vt:lpstr>
      <vt:lpstr>נרחיב את המחלקה שלנו לטיפול בפיסקאות</vt:lpstr>
      <vt:lpstr>שלב ו' – תרגום פסקה</vt:lpstr>
      <vt:lpstr>לאן עכשיו?</vt:lpstr>
      <vt:lpstr>המחלקה StringBuilder</vt:lpstr>
      <vt:lpstr>שאלה מבחינה  (מועד א', סמסטר א', תשע"ו)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amster</dc:creator>
  <cp:lastModifiedBy>shay</cp:lastModifiedBy>
  <cp:revision>2038</cp:revision>
  <cp:lastPrinted>1601-01-01T00:00:00Z</cp:lastPrinted>
  <dcterms:created xsi:type="dcterms:W3CDTF">1601-01-01T00:00:00Z</dcterms:created>
  <dcterms:modified xsi:type="dcterms:W3CDTF">2017-11-14T09:54:35Z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1Qv4RJnDwHmM-MKol4MG5T4wQS-FIVXTJKfHCm2KDIbk</vt:lpwstr>
  </property>
  <property fmtid="{D5CDD505-2E9C-101B-9397-08002B2CF9AE}" pid="6" name="Google.Documents.RevisionId">
    <vt:lpwstr>05402861710826346729</vt:lpwstr>
  </property>
  <property fmtid="{D5CDD505-2E9C-101B-9397-08002B2CF9AE}" pid="7" name="Google.Documents.PreviousRevisionId">
    <vt:lpwstr>17390637455504763117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