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25"/>
  </p:notesMasterIdLst>
  <p:handoutMasterIdLst>
    <p:handoutMasterId r:id="rId26"/>
  </p:handoutMasterIdLst>
  <p:sldIdLst>
    <p:sldId id="348" r:id="rId2"/>
    <p:sldId id="429" r:id="rId3"/>
    <p:sldId id="430" r:id="rId4"/>
    <p:sldId id="431" r:id="rId5"/>
    <p:sldId id="432" r:id="rId6"/>
    <p:sldId id="433" r:id="rId7"/>
    <p:sldId id="435" r:id="rId8"/>
    <p:sldId id="436" r:id="rId9"/>
    <p:sldId id="437" r:id="rId10"/>
    <p:sldId id="439" r:id="rId11"/>
    <p:sldId id="440" r:id="rId12"/>
    <p:sldId id="441" r:id="rId13"/>
    <p:sldId id="403" r:id="rId14"/>
    <p:sldId id="404" r:id="rId15"/>
    <p:sldId id="405" r:id="rId16"/>
    <p:sldId id="427" r:id="rId17"/>
    <p:sldId id="406" r:id="rId18"/>
    <p:sldId id="407" r:id="rId19"/>
    <p:sldId id="408" r:id="rId20"/>
    <p:sldId id="409" r:id="rId21"/>
    <p:sldId id="410" r:id="rId22"/>
    <p:sldId id="428" r:id="rId23"/>
    <p:sldId id="401" r:id="rId24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60093"/>
    <a:srgbClr val="0066CC"/>
    <a:srgbClr val="0000FF"/>
    <a:srgbClr val="FFFFFF"/>
    <a:srgbClr val="CCECFF"/>
    <a:srgbClr val="FFCC66"/>
    <a:srgbClr val="FFCC00"/>
    <a:srgbClr val="FF9933"/>
    <a:srgbClr val="FFDAB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4" autoAdjust="0"/>
    <p:restoredTop sz="90460" autoAdjust="0"/>
  </p:normalViewPr>
  <p:slideViewPr>
    <p:cSldViewPr snapToGrid="0" snapToObjects="1">
      <p:cViewPr varScale="1">
        <p:scale>
          <a:sx n="105" d="100"/>
          <a:sy n="105" d="100"/>
        </p:scale>
        <p:origin x="-20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4821418-9BA2-467F-ADEF-5E352C458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85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389542B-A589-4D7D-9E57-A16AAB8478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120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1756277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246965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2B1F0-AA3C-4ECE-ADD8-3C5577D7D69E}" type="slidenum">
              <a:rPr lang="ar-SA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789655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821819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</p:spTree>
    <p:extLst>
      <p:ext uri="{BB962C8B-B14F-4D97-AF65-F5344CB8AC3E}">
        <p14:creationId xmlns="" xmlns:p14="http://schemas.microsoft.com/office/powerpoint/2010/main" val="208818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2605316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375373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7699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Static binding</a:t>
            </a:r>
            <a:endParaRPr lang="he-IL" dirty="0" smtClean="0">
              <a:cs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976F2-4503-4151-8859-8BC764EA4FB3}" type="slidenum">
              <a:rPr lang="ar-SA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4112502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Compiler knows that all such</a:t>
            </a:r>
            <a:endParaRPr lang="he-IL" dirty="0" smtClean="0">
              <a:cs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46947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5353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CAC8-73F3-4E93-8867-F508E21F3A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1E61B-3BFD-41B4-A2EB-0EE11B0DC9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65F2-EE08-4115-B1DD-4AD1D04218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4CEA-88EF-43B4-8948-F9D89F540B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3F673-F234-49C5-9393-686355F9BC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0D0-8F24-43FC-B38E-64491354DF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B667-802F-4EB3-B8B6-5F5670B4F4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D66F-6904-48FD-AC7C-32D8C6E5EC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F154-8009-40BB-B5C7-32B34A76EB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9F6-6BD3-4739-8FF9-A0F58162DC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D4A5-4CB2-4FC3-B40B-A898187F50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8099-F30E-4349-8947-C5B4180EA0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0BCD90-852B-47C6-BC99-B4B4B7C08C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84371"/>
            <a:ext cx="6858000" cy="1600200"/>
          </a:xfrm>
        </p:spPr>
        <p:txBody>
          <a:bodyPr/>
          <a:lstStyle/>
          <a:p>
            <a:r>
              <a:rPr lang="he-IL" smtClean="0">
                <a:solidFill>
                  <a:srgbClr val="0066CC"/>
                </a:solidFill>
              </a:rPr>
              <a:t>תרגול</a:t>
            </a:r>
            <a:endParaRPr lang="he-IL" dirty="0">
              <a:solidFill>
                <a:srgbClr val="0066CC"/>
              </a:solidFill>
            </a:endParaRPr>
          </a:p>
          <a:p>
            <a:r>
              <a:rPr lang="en-US" i="1" dirty="0">
                <a:solidFill>
                  <a:srgbClr val="0066CC"/>
                </a:solidFill>
              </a:rPr>
              <a:t>Static vs. Dynamic Binding</a:t>
            </a:r>
            <a:endParaRPr lang="he-IL" i="1" dirty="0">
              <a:solidFill>
                <a:srgbClr val="0066CC"/>
              </a:solidFill>
            </a:endParaRPr>
          </a:p>
          <a:p>
            <a:r>
              <a:rPr lang="he-IL" dirty="0">
                <a:solidFill>
                  <a:srgbClr val="0066CC"/>
                </a:solidFill>
              </a:rPr>
              <a:t>מחלקות מקוננות </a:t>
            </a:r>
            <a:r>
              <a:rPr lang="en-US" dirty="0">
                <a:solidFill>
                  <a:srgbClr val="0066CC"/>
                </a:solidFill>
              </a:rPr>
              <a:t>Nested Classes</a:t>
            </a:r>
            <a:endParaRPr lang="he-IL" dirty="0">
              <a:solidFill>
                <a:srgbClr val="0066CC"/>
              </a:solidFill>
            </a:endParaRPr>
          </a:p>
          <a:p>
            <a:endParaRPr lang="en-US" i="1" dirty="0">
              <a:solidFill>
                <a:srgbClr val="0066CC"/>
              </a:solidFill>
            </a:endParaRPr>
          </a:p>
          <a:p>
            <a:pPr eaLnBrk="1" hangingPunct="1"/>
            <a:endParaRPr lang="he-IL" dirty="0" smtClean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500" b="1" kern="1200" dirty="0" smtClean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List&lt;Room&gt; rooms;</a:t>
            </a:r>
          </a:p>
          <a:p>
            <a:pPr lvl="1" algn="l" rtl="0">
              <a:buNone/>
            </a:pPr>
            <a:endParaRPr lang="he-IL" sz="15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House(String  add){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address = add;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rooms = new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&lt;Room&gt;();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addRoom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 width, double height){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width,height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rooms.add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(room);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Room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getRoom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rooms.get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6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he-IL" sz="16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4663440"/>
            <a:ext cx="2092325" cy="776514"/>
          </a:xfrm>
          <a:prstGeom prst="wedgeRectCallout">
            <a:avLst>
              <a:gd name="adj1" fmla="val -178327"/>
              <a:gd name="adj2" fmla="val -5702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Create new Room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static void main(String []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House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House("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Hashlom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6");</a:t>
            </a: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house.addRoom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(1.5,3.8); 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 =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house.getRoom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Room(1.5,3.8);</a:t>
            </a: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room1 = new House("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Hashalom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7").new Room(1.5,3.8);</a:t>
            </a:r>
          </a:p>
          <a:p>
            <a:pPr algn="l" rtl="0">
              <a:buNone/>
            </a:pPr>
            <a:r>
              <a:rPr lang="he-IL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{</a:t>
            </a:r>
            <a:endParaRPr lang="he-IL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2185271"/>
            <a:ext cx="2092325" cy="776514"/>
          </a:xfrm>
          <a:prstGeom prst="wedgeRectCallout">
            <a:avLst>
              <a:gd name="adj1" fmla="val -132002"/>
              <a:gd name="adj2" fmla="val 170245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Compilation error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971800" y="4206240"/>
            <a:ext cx="239572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Classes: static </a:t>
            </a:r>
            <a:r>
              <a:rPr lang="en-US" dirty="0" err="1" smtClean="0"/>
              <a:t>vs</a:t>
            </a:r>
            <a:r>
              <a:rPr lang="en-US" dirty="0" smtClean="0"/>
              <a:t> non-static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class Parent {</a:t>
            </a:r>
          </a:p>
          <a:p>
            <a:pPr algn="l" rtl="0">
              <a:buNone/>
            </a:pPr>
            <a:endParaRPr lang="he-IL" sz="1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static class Nested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public Nested() 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"Nested constructed"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Inner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public Inner() 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"Inner constructed"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 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Nested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nested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new Nested();</a:t>
            </a:r>
            <a:endParaRPr lang="he-IL" sz="1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nn-NO" sz="1400" b="1" dirty="0" smtClean="0">
                <a:latin typeface="Courier New" pitchFamily="49" charset="0"/>
                <a:cs typeface="Courier New" pitchFamily="49" charset="0"/>
              </a:rPr>
              <a:t>	    	Inner inner = new Parent().new Inner();  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he-IL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594475" y="4503421"/>
            <a:ext cx="2092325" cy="612648"/>
          </a:xfrm>
          <a:prstGeom prst="wedgeRectCallout">
            <a:avLst>
              <a:gd name="adj1" fmla="val -123700"/>
              <a:gd name="adj2" fmla="val 3736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Construct nested  static class 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07208" y="5884164"/>
            <a:ext cx="2459736" cy="728472"/>
          </a:xfrm>
          <a:prstGeom prst="wedgeRectCallout">
            <a:avLst>
              <a:gd name="adj1" fmla="val 24697"/>
              <a:gd name="adj2" fmla="val -109018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Construct nested class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Static vs. Dynamic </a:t>
            </a:r>
            <a:r>
              <a:rPr lang="en-US" i="1" dirty="0"/>
              <a:t>Binding</a:t>
            </a:r>
            <a:br>
              <a:rPr lang="en-US" i="1" dirty="0"/>
            </a:b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727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72DB78-3606-4313-B9F8-0EA1CADD5254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dirty="0" smtClean="0">
                <a:ea typeface="PMingLiU" pitchFamily="18" charset="-120"/>
              </a:rPr>
              <a:t>Static versus Dynamic </a:t>
            </a:r>
            <a:r>
              <a:rPr lang="en-US" altLang="zh-TW" dirty="0">
                <a:ea typeface="PMingLiU" pitchFamily="18" charset="-120"/>
              </a:rPr>
              <a:t>B</a:t>
            </a:r>
            <a:r>
              <a:rPr lang="en-US" altLang="zh-TW" dirty="0" smtClean="0">
                <a:ea typeface="PMingLiU" pitchFamily="18" charset="-120"/>
              </a:rPr>
              <a:t>inding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8050213" cy="4968875"/>
          </a:xfrm>
        </p:spPr>
        <p:txBody>
          <a:bodyPr/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{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String 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getName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(){...};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amount) {...};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 smtClean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 smtClean="0">
              <a:latin typeface="Courier New" pitchFamily="49" charset="0"/>
              <a:ea typeface="PMingLiU" pitchFamily="18" charset="-120"/>
            </a:endParaRP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700" b="1" dirty="0" err="1" smtClean="0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extends Account {	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amount) {...};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 smtClean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lvl="1" algn="l" rtl="0">
              <a:lnSpc>
                <a:spcPct val="80000"/>
              </a:lnSpc>
              <a:buNone/>
            </a:pPr>
            <a:endParaRPr lang="en-US" altLang="zh-TW" sz="1700" b="1" dirty="0" smtClean="0">
              <a:latin typeface="Courier New" pitchFamily="49" charset="0"/>
              <a:ea typeface="PMingLiU" pitchFamily="18" charset="-120"/>
            </a:endParaRP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(…);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err="1" smtClean="0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(…);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8724" y="5989930"/>
            <a:ext cx="2941831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</a:t>
            </a:r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called ?</a:t>
            </a:r>
          </a:p>
        </p:txBody>
      </p:sp>
    </p:spTree>
    <p:extLst>
      <p:ext uri="{BB962C8B-B14F-4D97-AF65-F5344CB8AC3E}">
        <p14:creationId xmlns="" xmlns:p14="http://schemas.microsoft.com/office/powerpoint/2010/main" val="3674847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Binding</a:t>
            </a:r>
            <a:r>
              <a:rPr lang="en-US" dirty="0" smtClean="0"/>
              <a:t> in Java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0000"/>
              </a:lnSpc>
            </a:pPr>
            <a:r>
              <a:rPr lang="en-US" sz="3200" dirty="0" smtClean="0"/>
              <a:t>Binding is the </a:t>
            </a:r>
            <a:r>
              <a:rPr lang="en-US" sz="3200" dirty="0"/>
              <a:t>process </a:t>
            </a:r>
            <a:r>
              <a:rPr lang="en-US" sz="3200" dirty="0" smtClean="0"/>
              <a:t>by which references are bound to specific classes. </a:t>
            </a:r>
          </a:p>
          <a:p>
            <a:pPr algn="l" rtl="0">
              <a:lnSpc>
                <a:spcPct val="110000"/>
              </a:lnSpc>
            </a:pPr>
            <a:r>
              <a:rPr lang="en-US" sz="3200" dirty="0" smtClean="0"/>
              <a:t>Used to resolve which methods and variables are used at </a:t>
            </a:r>
            <a:r>
              <a:rPr lang="en-US" sz="3200" dirty="0" smtClean="0">
                <a:solidFill>
                  <a:srgbClr val="FF0000"/>
                </a:solidFill>
              </a:rPr>
              <a:t>run time</a:t>
            </a:r>
            <a:r>
              <a:rPr lang="en-US" sz="3200" dirty="0" smtClean="0"/>
              <a:t>.</a:t>
            </a:r>
          </a:p>
          <a:p>
            <a:pPr algn="l" rtl="0">
              <a:lnSpc>
                <a:spcPct val="110000"/>
              </a:lnSpc>
            </a:pPr>
            <a:r>
              <a:rPr lang="en-US" sz="3200" dirty="0" smtClean="0"/>
              <a:t>There are two kind of bindings: static binding and dynamic binding.</a:t>
            </a:r>
          </a:p>
          <a:p>
            <a:pPr algn="l" rtl="0">
              <a:lnSpc>
                <a:spcPct val="110000"/>
              </a:lnSpc>
            </a:pPr>
            <a:endParaRPr lang="he-IL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04560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04" y="1600200"/>
            <a:ext cx="7772400" cy="4530725"/>
          </a:xfrm>
        </p:spPr>
        <p:txBody>
          <a:bodyPr/>
          <a:lstStyle/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Static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(Early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can resolve the binding at </a:t>
            </a:r>
            <a:r>
              <a:rPr lang="en-US" sz="2400" u="sng" dirty="0"/>
              <a:t>compile time</a:t>
            </a:r>
            <a:r>
              <a:rPr lang="en-US" sz="2400" dirty="0"/>
              <a:t>. </a:t>
            </a:r>
            <a:r>
              <a:rPr lang="en-US" sz="2400" dirty="0" smtClean="0"/>
              <a:t> (As in the previous example)</a:t>
            </a:r>
            <a:endParaRPr lang="en-US" sz="2400" dirty="0"/>
          </a:p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Dynamic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(Late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is not able to resolve the call and the binding is done at </a:t>
            </a:r>
            <a:r>
              <a:rPr lang="en-US" sz="2400" u="sng" dirty="0"/>
              <a:t>runtime only.</a:t>
            </a:r>
          </a:p>
          <a:p>
            <a:pPr lvl="2" algn="l" rtl="0">
              <a:lnSpc>
                <a:spcPct val="110000"/>
              </a:lnSpc>
            </a:pPr>
            <a:r>
              <a:rPr lang="en-US" sz="2400" i="1" dirty="0"/>
              <a:t>Dynamic dispatch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14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mtClean="0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 smtClean="0">
                <a:ea typeface="PMingLiU" pitchFamily="18" charset="-120"/>
              </a:rPr>
              <a:t>Static binding: bind at </a:t>
            </a:r>
            <a:r>
              <a:rPr lang="en-US" altLang="zh-TW" u="sng" dirty="0" smtClean="0">
                <a:ea typeface="PMingLiU" pitchFamily="18" charset="-120"/>
              </a:rPr>
              <a:t>compilation time</a:t>
            </a:r>
            <a:endParaRPr lang="en-US" altLang="zh-TW" dirty="0" smtClean="0">
              <a:ea typeface="PMingLiU" pitchFamily="18" charset="-120"/>
            </a:endParaRPr>
          </a:p>
          <a:p>
            <a:pPr algn="l" rtl="0"/>
            <a:r>
              <a:rPr lang="en-US" altLang="zh-TW" dirty="0" smtClean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 smtClean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Fields </a:t>
            </a:r>
          </a:p>
        </p:txBody>
      </p:sp>
    </p:spTree>
    <p:extLst>
      <p:ext uri="{BB962C8B-B14F-4D97-AF65-F5344CB8AC3E}">
        <p14:creationId xmlns="" xmlns:p14="http://schemas.microsoft.com/office/powerpoint/2010/main" val="27846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altLang="zh-TW" dirty="0" smtClean="0">
                <a:ea typeface="PMingLiU" pitchFamily="18" charset="-120"/>
              </a:rPr>
              <a:t>Static binding example – Static methods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47500" lnSpcReduction="20000"/>
          </a:bodyPr>
          <a:lstStyle/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b =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2900" b="1" dirty="0" smtClean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 smtClean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6568800" y="3212976"/>
            <a:ext cx="1512168" cy="1713491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A</a:t>
            </a:r>
            <a:br>
              <a:rPr lang="en-US" altLang="zh-TW" b="1" dirty="0" smtClean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B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A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A</a:t>
            </a:r>
          </a:p>
        </p:txBody>
      </p:sp>
    </p:spTree>
    <p:extLst>
      <p:ext uri="{BB962C8B-B14F-4D97-AF65-F5344CB8AC3E}">
        <p14:creationId xmlns="" xmlns:p14="http://schemas.microsoft.com/office/powerpoint/2010/main" val="171720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altLang="zh-TW" dirty="0" smtClean="0">
                <a:ea typeface="PMingLiU" pitchFamily="18" charset="-120"/>
              </a:rPr>
              <a:t> Static binding example - Fields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75225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A"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 smtClean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B"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 smtClean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b =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B c =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c.someString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altLang="zh-TW" sz="1900" b="1" dirty="0" smtClean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altLang="zh-TW" sz="1900" b="1" dirty="0" smtClean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900" b="1" dirty="0" smtClean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800" b="1" dirty="0" smtClean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5868269" y="4271368"/>
            <a:ext cx="3096344" cy="119643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 smtClean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 smtClean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member of B</a:t>
            </a:r>
          </a:p>
        </p:txBody>
      </p:sp>
    </p:spTree>
    <p:extLst>
      <p:ext uri="{BB962C8B-B14F-4D97-AF65-F5344CB8AC3E}">
        <p14:creationId xmlns="" xmlns:p14="http://schemas.microsoft.com/office/powerpoint/2010/main" val="30155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classes</a:t>
            </a: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מחלקות מקוננות</a:t>
            </a:r>
            <a:endParaRPr lang="he-IL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971600" y="1865372"/>
            <a:ext cx="5072098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Outer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static class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NestedButNotInner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class Inner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4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CD8BCD-44E6-48A1-AEAD-808B17205974}" type="slidenum">
              <a:rPr lang="ar-SA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Dynamic Binding</a:t>
            </a:r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52625"/>
            <a:ext cx="8153400" cy="4645025"/>
          </a:xfrm>
        </p:spPr>
        <p:txBody>
          <a:bodyPr/>
          <a:lstStyle/>
          <a:p>
            <a:pPr algn="l" rtl="0"/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void 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func</a:t>
            </a: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(Account 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) { </a:t>
            </a:r>
          </a:p>
          <a:p>
            <a:pPr algn="l" rtl="0">
              <a:buNone/>
            </a:pP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		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obj.deposit</a:t>
            </a: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();</a:t>
            </a:r>
          </a:p>
          <a:p>
            <a:pPr algn="l" rtl="0">
              <a:buFont typeface="Wingdings" pitchFamily="2" charset="2"/>
              <a:buNone/>
            </a:pPr>
            <a:r>
              <a:rPr lang="en-US" altLang="zh-TW" sz="2600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	}</a:t>
            </a:r>
          </a:p>
          <a:p>
            <a:pPr algn="l" rtl="0"/>
            <a:r>
              <a:rPr lang="en-US" altLang="zh-TW" dirty="0" smtClean="0">
                <a:ea typeface="PMingLiU" pitchFamily="18" charset="-120"/>
              </a:rPr>
              <a:t>What should the compiler do here? </a:t>
            </a:r>
            <a:r>
              <a:rPr lang="en-US" altLang="zh-TW" sz="2600" dirty="0" smtClean="0">
                <a:ea typeface="PMingLiU" pitchFamily="18" charset="-120"/>
              </a:rPr>
              <a:t>	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The compiler doesn’t know which concrete object type is referenced by 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endParaRPr lang="en-US" altLang="zh-TW" dirty="0" smtClean="0">
              <a:latin typeface="Consolas" pitchFamily="49" charset="0"/>
              <a:ea typeface="PMingLiU" pitchFamily="18" charset="-120"/>
              <a:cs typeface="Consolas" pitchFamily="49" charset="0"/>
            </a:endParaRP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The method to be called can only be known at run time (</a:t>
            </a:r>
            <a:r>
              <a:rPr lang="en-US" altLang="zh-TW" i="1" dirty="0" smtClean="0">
                <a:solidFill>
                  <a:srgbClr val="FF3300"/>
                </a:solidFill>
                <a:ea typeface="PMingLiU" pitchFamily="18" charset="-120"/>
              </a:rPr>
              <a:t>because of polymorphism and method overriding</a:t>
            </a:r>
            <a:r>
              <a:rPr lang="en-US" altLang="zh-TW" dirty="0" smtClean="0">
                <a:ea typeface="PMingLiU" pitchFamily="18" charset="-120"/>
              </a:rPr>
              <a:t>)</a:t>
            </a:r>
          </a:p>
          <a:p>
            <a:pPr lvl="1" algn="l" rtl="0"/>
            <a:r>
              <a:rPr lang="en-US" altLang="zh-TW" u="sng" dirty="0" smtClean="0">
                <a:ea typeface="PMingLiU" pitchFamily="18" charset="-120"/>
              </a:rPr>
              <a:t>Run-time binding</a:t>
            </a:r>
          </a:p>
        </p:txBody>
      </p:sp>
    </p:spTree>
    <p:extLst>
      <p:ext uri="{BB962C8B-B14F-4D97-AF65-F5344CB8AC3E}">
        <p14:creationId xmlns="" xmlns:p14="http://schemas.microsoft.com/office/powerpoint/2010/main" val="4063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en-US" dirty="0" smtClean="0"/>
              <a:t>Dynamic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517904"/>
            <a:ext cx="8485632" cy="5187696"/>
          </a:xfrm>
        </p:spPr>
        <p:txBody>
          <a:bodyPr>
            <a:noAutofit/>
          </a:bodyPr>
          <a:lstStyle/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DynamicBindingTest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static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main(String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args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[])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Vehicle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new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Car();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//The reference type is Vehicle but run-time object is Car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vehicle.start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();      	 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//Car's start called because start() is overridden method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Vehicle"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extends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 smtClean="0">
                <a:solidFill>
                  <a:srgbClr val="646464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@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Override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Car"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 smtClean="0">
              <a:latin typeface="Times New Roman"/>
              <a:ea typeface="Times New Roman"/>
              <a:cs typeface="Davi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9888" y="6044088"/>
            <a:ext cx="4608512" cy="408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rtl="0"/>
            <a:r>
              <a:rPr lang="en-US" dirty="0" smtClean="0"/>
              <a:t>Output: “</a:t>
            </a:r>
            <a:r>
              <a:rPr lang="en-US" b="1" dirty="0" smtClean="0"/>
              <a:t>Inside start method of Car”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890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 between static and dynamic binding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/>
              <a:t>Static binding happens at compile-time while dynamic binding happens at runtime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Binding of private, static and final methods always happen at compile time since these methods cannot be overridden. Binding of overridden methods happen at runtime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Java uses static binding for </a:t>
            </a:r>
            <a:r>
              <a:rPr lang="en-US" sz="2400" dirty="0" smtClean="0"/>
              <a:t>overloaded methods</a:t>
            </a:r>
            <a:r>
              <a:rPr lang="en-US" sz="2400" dirty="0"/>
              <a:t> and dynamic binding for overridden methods.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872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endParaRPr lang="he-IL" smtClean="0"/>
          </a:p>
        </p:txBody>
      </p:sp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mtClean="0">
                <a:cs typeface="Guttman Yad-Brush" pitchFamily="2" charset="-79"/>
              </a:rPr>
              <a:t>הסוף...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מחלקה מקוננת </a:t>
            </a:r>
            <a:r>
              <a:rPr lang="en-US" dirty="0" smtClean="0"/>
              <a:t>Nested Class)</a:t>
            </a:r>
            <a:r>
              <a:rPr lang="he-IL" dirty="0" smtClean="0"/>
              <a:t>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he-IL" dirty="0" smtClean="0"/>
              <a:t>מחלקה מקוננת היא מחלקה המוגדרת בתוך מחלקה אחרת.</a:t>
            </a:r>
          </a:p>
          <a:p>
            <a:r>
              <a:rPr lang="he-IL" dirty="0" smtClean="0"/>
              <a:t> סוגים: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סטטית (</a:t>
            </a:r>
            <a:r>
              <a:rPr lang="en-US" sz="2800" dirty="0" smtClean="0"/>
              <a:t>static member</a:t>
            </a:r>
            <a:r>
              <a:rPr lang="he-IL" sz="2800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לא סטטית (</a:t>
            </a:r>
            <a:r>
              <a:rPr lang="en-US" sz="2800" dirty="0" smtClean="0"/>
              <a:t>non-static member</a:t>
            </a:r>
            <a:r>
              <a:rPr lang="he-IL" sz="2800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אנונימית (</a:t>
            </a:r>
            <a:r>
              <a:rPr lang="en-US" sz="2800" dirty="0" smtClean="0"/>
              <a:t>anonymous</a:t>
            </a:r>
            <a:r>
              <a:rPr lang="he-IL" sz="2800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מקומית (</a:t>
            </a:r>
            <a:r>
              <a:rPr lang="en-US" sz="2800" dirty="0" smtClean="0"/>
              <a:t>local</a:t>
            </a:r>
            <a:r>
              <a:rPr lang="he-IL" sz="2800" dirty="0" smtClean="0"/>
              <a:t>)</a:t>
            </a:r>
            <a:endParaRPr lang="he-IL" sz="2800" u="sng" dirty="0" smtClean="0"/>
          </a:p>
        </p:txBody>
      </p:sp>
      <p:sp>
        <p:nvSpPr>
          <p:cNvPr id="5" name="Left Brace 4"/>
          <p:cNvSpPr/>
          <p:nvPr/>
        </p:nvSpPr>
        <p:spPr bwMode="auto">
          <a:xfrm>
            <a:off x="2714612" y="3633191"/>
            <a:ext cx="285752" cy="1500198"/>
          </a:xfrm>
          <a:prstGeom prst="leftBrace">
            <a:avLst>
              <a:gd name="adj1" fmla="val 8333"/>
              <a:gd name="adj2" fmla="val 50508"/>
            </a:avLst>
          </a:prstGeom>
          <a:noFill/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594000" rIns="1872000" bIns="45720" numCol="1" rtlCol="1" anchor="t" anchorCtr="0" compatLnSpc="1">
            <a:prstTxWarp prst="textNoShape">
              <a:avLst/>
            </a:prstTxWarp>
          </a:bodyPr>
          <a:lstStyle/>
          <a:p>
            <a:pPr marL="358775" marR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מחלקות </a:t>
            </a:r>
            <a:r>
              <a:rPr kumimoji="0" lang="he-IL" sz="20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פנימיות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r>
              <a:rPr lang="he-IL" sz="2000" dirty="0" smtClean="0"/>
              <a:t> (</a:t>
            </a:r>
            <a:r>
              <a:rPr lang="en-US" sz="2000" dirty="0" smtClean="0"/>
              <a:t>inner</a:t>
            </a:r>
            <a:r>
              <a:rPr lang="he-IL" sz="2000" dirty="0" smtClean="0"/>
              <a:t>)</a:t>
            </a:r>
            <a:endParaRPr kumimoji="0" lang="he-IL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4686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בשביל מה זה טוב 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קיבוץ לוגי</a:t>
            </a:r>
          </a:p>
          <a:p>
            <a:pPr marL="450850" lvl="1" indent="6350">
              <a:buNone/>
            </a:pPr>
            <a:r>
              <a:rPr lang="he-IL" sz="2400" dirty="0" smtClean="0"/>
              <a:t>אם משתמשים בטיפוס מסוים רק בהקשר של טיפוס אחר, נטמיע את הטיפוס כדי לשמר את הקשר הלוגי.</a:t>
            </a:r>
          </a:p>
          <a:p>
            <a:r>
              <a:rPr lang="he-IL" b="1" dirty="0" err="1" smtClean="0"/>
              <a:t>הכמסה</a:t>
            </a:r>
            <a:r>
              <a:rPr lang="he-IL" b="1" dirty="0" smtClean="0"/>
              <a:t> מוגברת</a:t>
            </a:r>
          </a:p>
          <a:p>
            <a:pPr marL="450850" lvl="1" indent="-17463">
              <a:buNone/>
            </a:pPr>
            <a:r>
              <a:rPr lang="he-IL" sz="2400" dirty="0" smtClean="0"/>
              <a:t>על ידי הטמעת טיפוס אחד באחר אנו חושפים את המידע הפרטי רק לטיפוס המוטמע ולא לכולם.</a:t>
            </a:r>
          </a:p>
          <a:p>
            <a:r>
              <a:rPr lang="he-IL" b="1" dirty="0" smtClean="0"/>
              <a:t>קריאות</a:t>
            </a:r>
          </a:p>
          <a:p>
            <a:pPr lvl="1">
              <a:buNone/>
            </a:pPr>
            <a:r>
              <a:rPr lang="he-IL" sz="2400" dirty="0" smtClean="0"/>
              <a:t>מיקום הגדרת טיפוס בסמוך למקום השימוש בו.</a:t>
            </a:r>
          </a:p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74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מחלקות מקוננות - תכונות משותפות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למחלקה מקוננת יש גישה לשדות הפרטיים של המחלקה העוטפת ולהיפך	</a:t>
            </a:r>
          </a:p>
          <a:p>
            <a:pPr lvl="1"/>
            <a:r>
              <a:rPr lang="he-IL" sz="2400" dirty="0" smtClean="0"/>
              <a:t>הנראות של המחלקה היא עבור "צד שלישי"</a:t>
            </a:r>
          </a:p>
          <a:p>
            <a:r>
              <a:rPr lang="he-IL" dirty="0" smtClean="0"/>
              <a:t>אלו הן מחלקות (כמעט)</a:t>
            </a:r>
            <a:r>
              <a:rPr lang="en-US" dirty="0" smtClean="0"/>
              <a:t> </a:t>
            </a:r>
            <a:r>
              <a:rPr lang="he-IL" dirty="0" smtClean="0"/>
              <a:t>רגילות לכל דבר ועניין</a:t>
            </a:r>
          </a:p>
          <a:p>
            <a:pPr lvl="1"/>
            <a:r>
              <a:rPr lang="he-IL" sz="2400" dirty="0" smtClean="0"/>
              <a:t>יכולות להיות אבסטרקטיות, לממש מנשקים, לרשת ממחלקות אחרות וכדומה</a:t>
            </a:r>
          </a:p>
          <a:p>
            <a:pPr lvl="1"/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4435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Static Member Class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600200"/>
            <a:ext cx="8270688" cy="4876800"/>
          </a:xfrm>
        </p:spPr>
        <p:txBody>
          <a:bodyPr/>
          <a:lstStyle/>
          <a:p>
            <a:r>
              <a:rPr lang="he-IL" dirty="0" smtClean="0"/>
              <a:t>מחלקה רגילה ש"במקרה" מוגדרת בתוך מחלקה אחרת</a:t>
            </a:r>
          </a:p>
          <a:p>
            <a:r>
              <a:rPr lang="he-IL" dirty="0" smtClean="0"/>
              <a:t>החוקים החלים על איברים סטטיים אחרים חלים גם על מחלקות סטטיות</a:t>
            </a:r>
          </a:p>
          <a:p>
            <a:pPr lvl="1"/>
            <a:r>
              <a:rPr lang="he-IL" sz="2400" dirty="0" smtClean="0"/>
              <a:t>גישה לשדות / פונקציות סטטיים בלבד</a:t>
            </a:r>
          </a:p>
          <a:p>
            <a:pPr lvl="1"/>
            <a:r>
              <a:rPr lang="he-IL" sz="2400" dirty="0" smtClean="0"/>
              <a:t>גישה לאיברים לא סטטיים רק בעזרת הפניה לאובייקט</a:t>
            </a:r>
          </a:p>
          <a:p>
            <a:r>
              <a:rPr lang="he-IL" dirty="0" smtClean="0"/>
              <a:t>גישה לטיפוס בעזרת שם המחלקה העוטפת</a:t>
            </a:r>
          </a:p>
          <a:p>
            <a:pPr algn="l" rtl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OuterClass.StaticNestedClass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he-IL" dirty="0" smtClean="0"/>
              <a:t>יצירת אובייקט</a:t>
            </a:r>
          </a:p>
          <a:p>
            <a:pPr algn="l" rtl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nested = </a:t>
            </a:r>
          </a:p>
          <a:p>
            <a:pPr algn="l" rtl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  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7601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Non-static Member Class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כל מופע של המחלקה הפנימית משויך למופע של המחלקה החיצונית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he-IL" dirty="0" smtClean="0"/>
              <a:t>השיוך מבוצע בזמן יצירת האובייקט ואינו ניתן לשינוי</a:t>
            </a:r>
          </a:p>
          <a:p>
            <a:pPr lvl="1"/>
            <a:r>
              <a:rPr lang="he-IL" sz="2400" dirty="0" smtClean="0"/>
              <a:t>באובייקט הפנימי קיימת הפניה לאובייקט החיצוני (</a:t>
            </a:r>
            <a:r>
              <a:rPr lang="en-US" sz="2400" dirty="0" smtClean="0"/>
              <a:t>qualified this</a:t>
            </a:r>
            <a:r>
              <a:rPr lang="he-IL" sz="2400" dirty="0" smtClean="0"/>
              <a:t>)</a:t>
            </a:r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6" name="Oval 5"/>
          <p:cNvSpPr/>
          <p:nvPr/>
        </p:nvSpPr>
        <p:spPr bwMode="auto">
          <a:xfrm>
            <a:off x="4000496" y="2285992"/>
            <a:ext cx="1357200" cy="1357322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14876" y="3000372"/>
            <a:ext cx="360000" cy="360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143636" y="2857496"/>
            <a:ext cx="2286016" cy="571504"/>
          </a:xfrm>
          <a:prstGeom prst="borderCallout1">
            <a:avLst>
              <a:gd name="adj1" fmla="val 50181"/>
              <a:gd name="adj2" fmla="val -416"/>
              <a:gd name="adj3" fmla="val 57817"/>
              <a:gd name="adj4" fmla="val -4795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הפנימית</a:t>
            </a:r>
          </a:p>
        </p:txBody>
      </p:sp>
      <p:sp>
        <p:nvSpPr>
          <p:cNvPr id="9" name="Line Callout 1 8"/>
          <p:cNvSpPr/>
          <p:nvPr/>
        </p:nvSpPr>
        <p:spPr bwMode="auto">
          <a:xfrm>
            <a:off x="1285852" y="2285992"/>
            <a:ext cx="2286016" cy="571504"/>
          </a:xfrm>
          <a:prstGeom prst="borderCallout1">
            <a:avLst>
              <a:gd name="adj1" fmla="val 42002"/>
              <a:gd name="adj2" fmla="val 100976"/>
              <a:gd name="adj3" fmla="val 71994"/>
              <a:gd name="adj4" fmla="val 13938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החיצונית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431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eaLnBrk="1" hangingPunct="1"/>
            <a:r>
              <a:rPr lang="en-US" dirty="0" smtClean="0"/>
              <a:t>House Example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864272" y="1614488"/>
            <a:ext cx="6760184" cy="369331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he-IL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public class 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implicit reference to a House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smtClean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width;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height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"Room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inside: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address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4071934" y="5000636"/>
            <a:ext cx="2928958" cy="357190"/>
          </a:xfrm>
          <a:prstGeom prst="borderCallout1">
            <a:avLst>
              <a:gd name="adj1" fmla="val -11630"/>
              <a:gd name="adj2" fmla="val 57490"/>
              <a:gd name="adj3" fmla="val -169017"/>
              <a:gd name="adj4" fmla="val 9090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גישה למשתנה פרטי לא סטטי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579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82880" y="1641187"/>
            <a:ext cx="8388350" cy="52168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	private double  </a:t>
            </a:r>
            <a:r>
              <a:rPr 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Room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implicit reference to a House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	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return  "Room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" House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House.this.height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/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rtl="0" eaLnBrk="1" hangingPunct="1"/>
            <a:r>
              <a:rPr lang="en-US" dirty="0" smtClean="0"/>
              <a:t>Inner Classes</a:t>
            </a:r>
          </a:p>
        </p:txBody>
      </p:sp>
      <p:sp>
        <p:nvSpPr>
          <p:cNvPr id="394244" name="AutoShape 4"/>
          <p:cNvSpPr>
            <a:spLocks noChangeArrowheads="1"/>
          </p:cNvSpPr>
          <p:nvPr/>
        </p:nvSpPr>
        <p:spPr bwMode="auto">
          <a:xfrm>
            <a:off x="6268720" y="5791200"/>
            <a:ext cx="2092325" cy="457200"/>
          </a:xfrm>
          <a:prstGeom prst="wedgeRectCallout">
            <a:avLst>
              <a:gd name="adj1" fmla="val -14443"/>
              <a:gd name="adj2" fmla="val -171792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House</a:t>
            </a:r>
          </a:p>
        </p:txBody>
      </p:sp>
      <p:sp>
        <p:nvSpPr>
          <p:cNvPr id="394245" name="AutoShape 5"/>
          <p:cNvSpPr>
            <a:spLocks noChangeArrowheads="1"/>
          </p:cNvSpPr>
          <p:nvPr/>
        </p:nvSpPr>
        <p:spPr bwMode="auto">
          <a:xfrm>
            <a:off x="6680200" y="3195403"/>
            <a:ext cx="2287588" cy="832521"/>
          </a:xfrm>
          <a:prstGeom prst="wedgeRectCallout">
            <a:avLst>
              <a:gd name="adj1" fmla="val -34328"/>
              <a:gd name="adj2" fmla="val 10713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 </a:t>
            </a:r>
            <a:r>
              <a:rPr lang="en-US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Room</a:t>
            </a:r>
          </a:p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Same as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this.height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4247" name="Line 7"/>
          <p:cNvSpPr>
            <a:spLocks noChangeShapeType="1"/>
          </p:cNvSpPr>
          <p:nvPr/>
        </p:nvSpPr>
        <p:spPr bwMode="auto">
          <a:xfrm flipV="1">
            <a:off x="7518400" y="4329113"/>
            <a:ext cx="1588" cy="2968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533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4" grpId="0" animBg="1"/>
      <p:bldP spid="394245" grpId="0" animBg="1"/>
      <p:bldP spid="394247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12415</TotalTime>
  <Words>605</Words>
  <Application>Microsoft Office PowerPoint</Application>
  <PresentationFormat>On-screen Show (4:3)</PresentationFormat>
  <Paragraphs>294</Paragraphs>
  <Slides>23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Layers</vt:lpstr>
      <vt:lpstr>תוכנה 1</vt:lpstr>
      <vt:lpstr>Nested classes</vt:lpstr>
      <vt:lpstr>מחלקה מקוננת Nested Class))</vt:lpstr>
      <vt:lpstr>בשביל מה זה טוב ?</vt:lpstr>
      <vt:lpstr>מחלקות מקוננות - תכונות משותפות</vt:lpstr>
      <vt:lpstr>Static Member Class</vt:lpstr>
      <vt:lpstr>Non-static Member Class</vt:lpstr>
      <vt:lpstr>House Example</vt:lpstr>
      <vt:lpstr>Inner Classes</vt:lpstr>
      <vt:lpstr>Inner Classes</vt:lpstr>
      <vt:lpstr>Inner Classes</vt:lpstr>
      <vt:lpstr>Inner Classes: static vs non-static</vt:lpstr>
      <vt:lpstr>Static vs. Dynamic Binding </vt:lpstr>
      <vt:lpstr>Static versus Dynamic Binding</vt:lpstr>
      <vt:lpstr>Binding in Java</vt:lpstr>
      <vt:lpstr>Binding in Java</vt:lpstr>
      <vt:lpstr>Static binding (or early binding)</vt:lpstr>
      <vt:lpstr>Static binding example – Static methods</vt:lpstr>
      <vt:lpstr> Static binding example - Fields</vt:lpstr>
      <vt:lpstr>Dynamic Binding</vt:lpstr>
      <vt:lpstr>Dynamic Binding</vt:lpstr>
      <vt:lpstr>difference between static and dynamic binding 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amster</dc:creator>
  <cp:lastModifiedBy>shay</cp:lastModifiedBy>
  <cp:revision>1390</cp:revision>
  <cp:lastPrinted>1601-01-01T00:00:00Z</cp:lastPrinted>
  <dcterms:created xsi:type="dcterms:W3CDTF">1601-01-01T00:00:00Z</dcterms:created>
  <dcterms:modified xsi:type="dcterms:W3CDTF">2019-05-19T11:41:22Z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