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4111" r:id="rId1"/>
  </p:sldMasterIdLst>
  <p:notesMasterIdLst>
    <p:notesMasterId r:id="rId38"/>
  </p:notesMasterIdLst>
  <p:handoutMasterIdLst>
    <p:handoutMasterId r:id="rId39"/>
  </p:handoutMasterIdLst>
  <p:sldIdLst>
    <p:sldId id="450" r:id="rId2"/>
    <p:sldId id="419" r:id="rId3"/>
    <p:sldId id="381" r:id="rId4"/>
    <p:sldId id="372" r:id="rId5"/>
    <p:sldId id="420" r:id="rId6"/>
    <p:sldId id="426" r:id="rId7"/>
    <p:sldId id="437" r:id="rId8"/>
    <p:sldId id="409" r:id="rId9"/>
    <p:sldId id="438" r:id="rId10"/>
    <p:sldId id="411" r:id="rId11"/>
    <p:sldId id="442" r:id="rId12"/>
    <p:sldId id="443" r:id="rId13"/>
    <p:sldId id="380" r:id="rId14"/>
    <p:sldId id="332" r:id="rId15"/>
    <p:sldId id="448" r:id="rId16"/>
    <p:sldId id="449" r:id="rId17"/>
    <p:sldId id="397" r:id="rId18"/>
    <p:sldId id="399" r:id="rId19"/>
    <p:sldId id="401" r:id="rId20"/>
    <p:sldId id="402" r:id="rId21"/>
    <p:sldId id="429" r:id="rId22"/>
    <p:sldId id="421" r:id="rId23"/>
    <p:sldId id="415" r:id="rId24"/>
    <p:sldId id="418" r:id="rId25"/>
    <p:sldId id="388" r:id="rId26"/>
    <p:sldId id="406" r:id="rId27"/>
    <p:sldId id="439" r:id="rId28"/>
    <p:sldId id="441" r:id="rId29"/>
    <p:sldId id="431" r:id="rId30"/>
    <p:sldId id="433" r:id="rId31"/>
    <p:sldId id="434" r:id="rId32"/>
    <p:sldId id="423" r:id="rId33"/>
    <p:sldId id="428" r:id="rId34"/>
    <p:sldId id="444" r:id="rId35"/>
    <p:sldId id="446" r:id="rId36"/>
    <p:sldId id="447" r:id="rId3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59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38B"/>
    <a:srgbClr val="008000"/>
    <a:srgbClr val="DDDDFF"/>
    <a:srgbClr val="CCCCFF"/>
    <a:srgbClr val="CCECFF"/>
    <a:srgbClr val="99CCFF"/>
    <a:srgbClr val="81DF81"/>
    <a:srgbClr val="FFCC66"/>
    <a:srgbClr val="CCFFFF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600" autoAdjust="0"/>
    <p:restoredTop sz="93563" autoAdjust="0"/>
  </p:normalViewPr>
  <p:slideViewPr>
    <p:cSldViewPr snapToGrid="0" snapToObjects="1">
      <p:cViewPr varScale="1">
        <p:scale>
          <a:sx n="80" d="100"/>
          <a:sy n="80" d="100"/>
        </p:scale>
        <p:origin x="1853" y="58"/>
      </p:cViewPr>
      <p:guideLst>
        <p:guide orient="horz" pos="2591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t" anchorCtr="0" compatLnSpc="1">
            <a:prstTxWarp prst="textNoShape">
              <a:avLst/>
            </a:prstTxWarp>
          </a:bodyPr>
          <a:lstStyle>
            <a:lvl1pPr algn="r" defTabSz="952500" rtl="0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t" anchorCtr="0" compatLnSpc="1">
            <a:prstTxWarp prst="textNoShape">
              <a:avLst/>
            </a:prstTxWarp>
          </a:bodyPr>
          <a:lstStyle>
            <a:lvl1pPr defTabSz="952500" rtl="1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4963" y="9120188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b" anchorCtr="0" compatLnSpc="1">
            <a:prstTxWarp prst="textNoShape">
              <a:avLst/>
            </a:prstTxWarp>
          </a:bodyPr>
          <a:lstStyle>
            <a:lvl1pPr algn="r" defTabSz="952500" rtl="0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120188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b" anchorCtr="0" compatLnSpc="1">
            <a:prstTxWarp prst="textNoShape">
              <a:avLst/>
            </a:prstTxWarp>
          </a:bodyPr>
          <a:lstStyle>
            <a:lvl1pPr defTabSz="952500" rtl="1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AC70CA81-8C08-4EF6-BBE5-F4BA06D7ECF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t" anchorCtr="0" compatLnSpc="1">
            <a:prstTxWarp prst="textNoShape">
              <a:avLst/>
            </a:prstTxWarp>
          </a:bodyPr>
          <a:lstStyle>
            <a:lvl1pPr algn="r" defTabSz="952500" rtl="0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t" anchorCtr="0" compatLnSpc="1">
            <a:prstTxWarp prst="textNoShape">
              <a:avLst/>
            </a:prstTxWarp>
          </a:bodyPr>
          <a:lstStyle>
            <a:lvl1pPr defTabSz="952500" rtl="1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4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9012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59300"/>
            <a:ext cx="5851525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/>
              <a:t>לחץ כדי לערוך סגנונות טקסט של תבנית בסיס</a:t>
            </a:r>
          </a:p>
          <a:p>
            <a:pPr lvl="1"/>
            <a:r>
              <a:rPr lang="he-IL" noProof="0"/>
              <a:t>רמה שנייה</a:t>
            </a:r>
          </a:p>
          <a:p>
            <a:pPr lvl="2"/>
            <a:r>
              <a:rPr lang="he-IL" noProof="0"/>
              <a:t>רמה שלישית</a:t>
            </a:r>
          </a:p>
          <a:p>
            <a:pPr lvl="3"/>
            <a:r>
              <a:rPr lang="he-IL" noProof="0"/>
              <a:t>רמה רביעית</a:t>
            </a:r>
          </a:p>
          <a:p>
            <a:pPr lvl="4"/>
            <a:r>
              <a:rPr lang="he-IL" noProof="0"/>
              <a:t>רמה חמישית</a:t>
            </a:r>
          </a:p>
        </p:txBody>
      </p:sp>
      <p:sp>
        <p:nvSpPr>
          <p:cNvPr id="717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44963" y="9120188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b" anchorCtr="0" compatLnSpc="1">
            <a:prstTxWarp prst="textNoShape">
              <a:avLst/>
            </a:prstTxWarp>
          </a:bodyPr>
          <a:lstStyle>
            <a:lvl1pPr algn="r" defTabSz="952500" rtl="0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120188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b" anchorCtr="0" compatLnSpc="1">
            <a:prstTxWarp prst="textNoShape">
              <a:avLst/>
            </a:prstTxWarp>
          </a:bodyPr>
          <a:lstStyle>
            <a:lvl1pPr defTabSz="952500" rtl="1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22FF0319-FCDE-4630-A76D-6BE5805E5E4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Char char="•"/>
            </a:pP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419446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FF0319-FCDE-4630-A76D-6BE5805E5E46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FF0319-FCDE-4630-A76D-6BE5805E5E46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r" rtl="1" eaLnBrk="1" hangingPunct="1">
              <a:spcBef>
                <a:spcPct val="0"/>
              </a:spcBef>
            </a:pPr>
            <a:endParaRPr lang="he-IL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</a:pPr>
            <a:endParaRPr lang="he-I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r" rtl="1" eaLnBrk="1" hangingPunct="1">
              <a:spcBef>
                <a:spcPct val="0"/>
              </a:spcBef>
            </a:pPr>
            <a:r>
              <a:rPr lang="he-IL" dirty="0"/>
              <a:t>אם</a:t>
            </a:r>
            <a:r>
              <a:rPr lang="he-IL" baseline="0" dirty="0"/>
              <a:t> זו רשימה של </a:t>
            </a:r>
            <a:r>
              <a:rPr lang="en-US" baseline="0" dirty="0"/>
              <a:t>integers</a:t>
            </a:r>
            <a:r>
              <a:rPr lang="he-IL" baseline="0" dirty="0"/>
              <a:t>, כשעושים </a:t>
            </a:r>
            <a:r>
              <a:rPr lang="en-US" baseline="0" dirty="0"/>
              <a:t>remove(1)</a:t>
            </a:r>
            <a:r>
              <a:rPr lang="he-IL" baseline="0" dirty="0"/>
              <a:t> מוחקים את האיבר באינדקס 1, בשביל למחוק את האיבר 1 עצמו, צריך לכתוב </a:t>
            </a:r>
            <a:r>
              <a:rPr lang="en-US" baseline="0" dirty="0"/>
              <a:t>remove(new Integer(1))</a:t>
            </a:r>
            <a:endParaRPr lang="he-IL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  <a:buFontTx/>
              <a:buChar char="•"/>
            </a:pPr>
            <a:endParaRPr lang="he-I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</a:pPr>
            <a:endParaRPr lang="he-I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</a:pPr>
            <a:endParaRPr lang="he-I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</a:pPr>
            <a:endParaRPr lang="he-I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  <a:buFontTx/>
              <a:buChar char="•"/>
            </a:pPr>
            <a:endParaRPr lang="he-IL" b="1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r" rtl="1" eaLnBrk="1" hangingPunct="1">
              <a:spcBef>
                <a:spcPct val="0"/>
              </a:spcBef>
            </a:pPr>
            <a:endParaRPr lang="he-IL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  <a:buFontTx/>
              <a:buChar char="•"/>
            </a:pPr>
            <a:endParaRPr lang="he-IL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  <a:buFontTx/>
              <a:buChar char="•"/>
            </a:pPr>
            <a:endParaRPr lang="he-IL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685800" lvl="1" indent="-228600" algn="l" rtl="0" eaLnBrk="1" hangingPunct="1">
              <a:spcBef>
                <a:spcPct val="0"/>
              </a:spcBef>
              <a:buFontTx/>
              <a:buChar char="-"/>
            </a:pPr>
            <a:endParaRPr lang="he-IL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  <a:buFontTx/>
              <a:buChar char="•"/>
            </a:pPr>
            <a:endParaRPr lang="he-IL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/>
            <a:endParaRPr lang="he-IL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http://docs.oracle.com/javase/tutorial/java/generics/genTypeInference.html#type-inference-instantiation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FF0319-FCDE-4630-A76D-6BE5805E5E46}" type="slidenum">
              <a:rPr lang="he-IL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  <a:buFontTx/>
              <a:buChar char="•"/>
            </a:pPr>
            <a:endParaRPr lang="he-I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endParaRPr lang="he-IL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he-IL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he-I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he-IL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1">
              <a:defRPr/>
            </a:lvl1pPr>
          </a:lstStyle>
          <a:p>
            <a:pPr>
              <a:defRPr/>
            </a:pPr>
            <a:r>
              <a:rPr lang="he-IL" dirty="0"/>
              <a:t>תוכנה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1241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35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144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77724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3941763"/>
            <a:ext cx="77724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1">
              <a:defRPr/>
            </a:lvl1pPr>
          </a:lstStyle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36119-C5E7-496D-ABFE-80043FFC843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406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67307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380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4852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301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9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0036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/>
              <a:t>תוכנה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387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dirty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he-IL" dirty="0"/>
              <a:t>תוכנה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929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2" r:id="rId1"/>
    <p:sldLayoutId id="2147484113" r:id="rId2"/>
    <p:sldLayoutId id="2147484114" r:id="rId3"/>
    <p:sldLayoutId id="2147484115" r:id="rId4"/>
    <p:sldLayoutId id="2147484116" r:id="rId5"/>
    <p:sldLayoutId id="2147484117" r:id="rId6"/>
    <p:sldLayoutId id="2147484118" r:id="rId7"/>
    <p:sldLayoutId id="2147484119" r:id="rId8"/>
    <p:sldLayoutId id="2147484120" r:id="rId9"/>
    <p:sldLayoutId id="2147484121" r:id="rId10"/>
    <p:sldLayoutId id="2147484122" r:id="rId11"/>
    <p:sldLayoutId id="2147484123" r:id="rId12"/>
  </p:sldLayoutIdLst>
  <p:hf hdr="0" ftr="0" dt="0"/>
  <p:txStyles>
    <p:titleStyle>
      <a:lvl1pPr algn="r" defTabSz="914400" rtl="1" eaLnBrk="1" latinLnBrk="0" hangingPunct="1">
        <a:spcBef>
          <a:spcPct val="0"/>
        </a:spcBef>
        <a:buNone/>
        <a:defRPr sz="4000" kern="1200" spc="-100" baseline="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18288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javase/8/docs/api/index.html?java/util/Collections.html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tutorial/collections/interfaces/order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javase/8/docs/technotes/guides/collections/reference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ocs.oracle.com/javase/tutorial/collections/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java.sun.com/j2se/1.5.0/docs/api/java/util/Iterator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java.sun.com/j2se/1.5.0/docs/api/java/lang/Iterable.html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02494" y="1143000"/>
            <a:ext cx="7339013" cy="2209800"/>
          </a:xfrm>
        </p:spPr>
        <p:txBody>
          <a:bodyPr/>
          <a:lstStyle/>
          <a:p>
            <a:pPr algn="ctr" eaLnBrk="1" hangingPunct="1"/>
            <a:r>
              <a:rPr lang="he-IL" dirty="0">
                <a:latin typeface="Comic Sans MS" pitchFamily="66" charset="0"/>
              </a:rPr>
              <a:t>תוכנה 1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/>
          <a:p>
            <a:pPr algn="ctr"/>
            <a:r>
              <a:rPr lang="he-IL" sz="3200"/>
              <a:t>תרגול 7 </a:t>
            </a:r>
            <a:r>
              <a:rPr lang="he-IL" sz="3200" dirty="0"/>
              <a:t>– מבני נתונים גנריים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508961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rtl="1">
              <a:spcBef>
                <a:spcPct val="20000"/>
              </a:spcBef>
              <a:buClr>
                <a:schemeClr val="folHlink"/>
              </a:buClr>
              <a:buSzPct val="90000"/>
              <a:buFont typeface="Arial" pitchFamily="34" charset="0"/>
              <a:buChar char="•"/>
              <a:defRPr/>
            </a:pPr>
            <a:r>
              <a:rPr lang="he-IL" sz="2800" b="0" kern="0" dirty="0">
                <a:latin typeface="+mn-lt"/>
                <a:cs typeface="+mn-cs"/>
              </a:rPr>
              <a:t>שימוש מפורש </a:t>
            </a:r>
            <a:r>
              <a:rPr lang="he-IL" sz="2800" b="0" kern="0" dirty="0" err="1">
                <a:latin typeface="+mn-lt"/>
                <a:cs typeface="+mn-cs"/>
              </a:rPr>
              <a:t>באיטרטור</a:t>
            </a:r>
            <a:r>
              <a:rPr lang="he-IL" sz="2800" b="0" kern="0" dirty="0">
                <a:latin typeface="+mn-lt"/>
                <a:cs typeface="+mn-cs"/>
              </a:rPr>
              <a:t>:</a:t>
            </a:r>
            <a:endParaRPr lang="en-US" sz="2800" b="0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endParaRPr lang="en-US" sz="2800" b="0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endParaRPr lang="en-US" sz="2800" b="0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endParaRPr lang="en-US" sz="2800" b="0" kern="0" dirty="0">
              <a:latin typeface="+mn-lt"/>
              <a:cs typeface="+mn-cs"/>
            </a:endParaRPr>
          </a:p>
          <a:p>
            <a:pPr marL="342900" indent="-342900" algn="r" rtl="1">
              <a:spcBef>
                <a:spcPct val="20000"/>
              </a:spcBef>
              <a:buClr>
                <a:schemeClr val="folHlink"/>
              </a:buClr>
              <a:buSzPct val="90000"/>
              <a:buFont typeface="Arial" pitchFamily="34" charset="0"/>
              <a:buChar char="•"/>
              <a:defRPr/>
            </a:pPr>
            <a:endParaRPr lang="he-IL" sz="2800" b="0" kern="0" dirty="0">
              <a:latin typeface="+mn-lt"/>
              <a:cs typeface="+mn-cs"/>
            </a:endParaRPr>
          </a:p>
          <a:p>
            <a:pPr marL="342900" indent="-342900" algn="r" rtl="1">
              <a:spcBef>
                <a:spcPct val="20000"/>
              </a:spcBef>
              <a:buClr>
                <a:schemeClr val="folHlink"/>
              </a:buClr>
              <a:buSzPct val="90000"/>
              <a:buFont typeface="Arial" pitchFamily="34" charset="0"/>
              <a:buChar char="•"/>
              <a:defRPr/>
            </a:pPr>
            <a:r>
              <a:rPr lang="he-IL" sz="2800" b="0" kern="0" dirty="0">
                <a:latin typeface="+mn-lt"/>
                <a:cs typeface="+mn-cs"/>
              </a:rPr>
              <a:t>שימוש ב </a:t>
            </a:r>
            <a:r>
              <a:rPr lang="en-US" sz="2800" b="0" kern="0" dirty="0" err="1">
                <a:latin typeface="+mn-lt"/>
                <a:cs typeface="+mn-cs"/>
              </a:rPr>
              <a:t>foreach</a:t>
            </a:r>
            <a:r>
              <a:rPr lang="he-IL" sz="2800" b="0" kern="0" dirty="0">
                <a:latin typeface="+mn-lt"/>
                <a:cs typeface="+mn-cs"/>
              </a:rPr>
              <a:t> </a:t>
            </a:r>
            <a:endParaRPr lang="en-US" sz="2800" b="0" kern="0" dirty="0">
              <a:latin typeface="+mn-lt"/>
              <a:cs typeface="+mn-cs"/>
            </a:endParaRPr>
          </a:p>
        </p:txBody>
      </p:sp>
      <p:sp>
        <p:nvSpPr>
          <p:cNvPr id="23560" name="Rectangle 3"/>
          <p:cNvSpPr>
            <a:spLocks noGrp="1" noChangeArrowheads="1"/>
          </p:cNvSpPr>
          <p:nvPr>
            <p:ph idx="1"/>
          </p:nvPr>
        </p:nvSpPr>
        <p:spPr>
          <a:xfrm>
            <a:off x="738554" y="2224088"/>
            <a:ext cx="7703771" cy="1277937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 algn="l" rtl="0" eaLnBrk="1" hangingPunct="1">
              <a:buFont typeface="Wingdings" pitchFamily="2" charset="2"/>
              <a:buNone/>
            </a:pPr>
            <a:r>
              <a:rPr lang="en-US" sz="16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(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Iterator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&lt;String&gt;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iter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stringCollection.iterator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(); </a:t>
            </a:r>
            <a:br>
              <a:rPr lang="en-US" sz="1600" dirty="0">
                <a:latin typeface="Consolas" pitchFamily="49" charset="0"/>
                <a:cs typeface="Consolas" pitchFamily="49" charset="0"/>
              </a:rPr>
            </a:br>
            <a:r>
              <a:rPr lang="en-US" sz="1600" dirty="0">
                <a:latin typeface="Consolas" pitchFamily="49" charset="0"/>
                <a:cs typeface="Consolas" pitchFamily="49" charset="0"/>
              </a:rPr>
              <a:t>    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iter.hasNext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(); ) {  </a:t>
            </a:r>
            <a:br>
              <a:rPr lang="en-US" sz="1600" dirty="0">
                <a:latin typeface="Consolas" pitchFamily="49" charset="0"/>
                <a:cs typeface="Consolas" pitchFamily="49" charset="0"/>
              </a:rPr>
            </a:br>
            <a:r>
              <a:rPr lang="en-US" sz="16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600" i="1" dirty="0" err="1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iter.next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()); </a:t>
            </a:r>
          </a:p>
          <a:p>
            <a:pPr marL="0" indent="0" algn="l" rtl="0" eaLnBrk="1" hangingPunct="1">
              <a:buFont typeface="Wingdings" pitchFamily="2" charset="2"/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}</a:t>
            </a:r>
            <a:endParaRPr lang="en-US" sz="1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79590" name="Rectangle 6"/>
          <p:cNvSpPr>
            <a:spLocks noChangeArrowheads="1"/>
          </p:cNvSpPr>
          <p:nvPr/>
        </p:nvSpPr>
        <p:spPr bwMode="auto">
          <a:xfrm>
            <a:off x="5858486" y="2260600"/>
            <a:ext cx="1277937" cy="255588"/>
          </a:xfrm>
          <a:prstGeom prst="rect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579589" name="Rectangle 5"/>
          <p:cNvSpPr>
            <a:spLocks noChangeArrowheads="1"/>
          </p:cNvSpPr>
          <p:nvPr/>
        </p:nvSpPr>
        <p:spPr bwMode="auto">
          <a:xfrm>
            <a:off x="1369793" y="2516188"/>
            <a:ext cx="1593215" cy="255587"/>
          </a:xfrm>
          <a:prstGeom prst="rect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579588" name="Rectangle 4"/>
          <p:cNvSpPr>
            <a:spLocks noChangeArrowheads="1"/>
          </p:cNvSpPr>
          <p:nvPr/>
        </p:nvSpPr>
        <p:spPr bwMode="auto">
          <a:xfrm>
            <a:off x="3378388" y="2771775"/>
            <a:ext cx="1228781" cy="255588"/>
          </a:xfrm>
          <a:prstGeom prst="rect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235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/>
              <a:t>Iterating over a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Collection</a:t>
            </a:r>
          </a:p>
        </p:txBody>
      </p:sp>
      <p:sp>
        <p:nvSpPr>
          <p:cNvPr id="2355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1D205EA-5C1D-44B2-B38C-C00D63D185E7}" type="slidenum">
              <a:rPr lang="he-IL" smtClean="0"/>
              <a:pPr/>
              <a:t>10</a:t>
            </a:fld>
            <a:endParaRPr lang="en-US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738554" y="4821959"/>
            <a:ext cx="7699009" cy="98583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n-US" sz="1600" b="0" kern="0" dirty="0">
                <a:latin typeface="Consolas" pitchFamily="49" charset="0"/>
                <a:cs typeface="Consolas" pitchFamily="49" charset="0"/>
              </a:rPr>
              <a:t> (String </a:t>
            </a:r>
            <a:r>
              <a:rPr lang="en-US" sz="1600" b="0" kern="0" dirty="0" err="1">
                <a:latin typeface="Consolas" pitchFamily="49" charset="0"/>
                <a:cs typeface="Consolas" pitchFamily="49" charset="0"/>
              </a:rPr>
              <a:t>str</a:t>
            </a:r>
            <a:r>
              <a:rPr lang="en-US" sz="1600" b="0" kern="0" dirty="0">
                <a:latin typeface="Consolas" pitchFamily="49" charset="0"/>
                <a:cs typeface="Consolas" pitchFamily="49" charset="0"/>
              </a:rPr>
              <a:t> : </a:t>
            </a:r>
            <a:r>
              <a:rPr lang="en-US" sz="1600" b="0" kern="0" dirty="0" err="1">
                <a:latin typeface="Consolas" pitchFamily="49" charset="0"/>
                <a:cs typeface="Consolas" pitchFamily="49" charset="0"/>
              </a:rPr>
              <a:t>stringCollection</a:t>
            </a:r>
            <a:r>
              <a:rPr lang="en-US" sz="1600" b="0" kern="0" dirty="0">
                <a:latin typeface="Consolas" pitchFamily="49" charset="0"/>
                <a:cs typeface="Consolas" pitchFamily="49" charset="0"/>
              </a:rPr>
              <a:t>) {  </a:t>
            </a:r>
            <a:br>
              <a:rPr lang="en-US" sz="1600" b="0" kern="0" dirty="0">
                <a:latin typeface="Consolas" pitchFamily="49" charset="0"/>
                <a:cs typeface="Consolas" pitchFamily="49" charset="0"/>
              </a:rPr>
            </a:br>
            <a:r>
              <a:rPr lang="en-US" sz="1600" b="0" kern="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1600" b="0" kern="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600" b="0" i="1" dirty="0" err="1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600" b="0" kern="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600" b="0" kern="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b="0" kern="0" dirty="0" err="1">
                <a:latin typeface="Consolas" pitchFamily="49" charset="0"/>
                <a:cs typeface="Consolas" pitchFamily="49" charset="0"/>
              </a:rPr>
              <a:t>str</a:t>
            </a:r>
            <a:r>
              <a:rPr lang="en-US" sz="1600" b="0" kern="0" dirty="0">
                <a:latin typeface="Consolas" pitchFamily="49" charset="0"/>
                <a:cs typeface="Consolas" pitchFamily="49" charset="0"/>
              </a:rPr>
              <a:t>); 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r>
              <a:rPr lang="en-US" sz="1600" b="0" kern="0" dirty="0">
                <a:latin typeface="Consolas" pitchFamily="49" charset="0"/>
                <a:cs typeface="Consolas" pitchFamily="49" charset="0"/>
              </a:rPr>
              <a:t>}</a:t>
            </a:r>
            <a:endParaRPr lang="en-US" sz="1400" b="0" kern="0" dirty="0">
              <a:latin typeface="Consolas" pitchFamily="49" charset="0"/>
              <a:cs typeface="Consolas" pitchFamily="49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4586532" y="2879497"/>
            <a:ext cx="3851031" cy="1191342"/>
            <a:chOff x="4586532" y="2879497"/>
            <a:chExt cx="3851031" cy="1191342"/>
          </a:xfrm>
        </p:grpSpPr>
        <p:sp>
          <p:nvSpPr>
            <p:cNvPr id="17" name="Cloud Callout 16"/>
            <p:cNvSpPr/>
            <p:nvPr/>
          </p:nvSpPr>
          <p:spPr>
            <a:xfrm>
              <a:off x="4586532" y="2879497"/>
              <a:ext cx="3851031" cy="1191342"/>
            </a:xfrm>
            <a:prstGeom prst="cloudCallout">
              <a:avLst>
                <a:gd name="adj1" fmla="val -32346"/>
                <a:gd name="adj2" fmla="val -68073"/>
              </a:avLst>
            </a:prstGeom>
            <a:solidFill>
              <a:schemeClr val="bg1"/>
            </a:solidFill>
            <a:ln w="25400">
              <a:solidFill>
                <a:srgbClr val="FFC000"/>
              </a:solidFill>
              <a:miter lim="800000"/>
              <a:headEnd/>
              <a:tailEnd/>
            </a:ln>
          </p:spPr>
          <p:txBody>
            <a:bodyPr wrap="square" rtlCol="1" anchor="ctr"/>
            <a:lstStyle/>
            <a:p>
              <a:pPr algn="ctr" rtl="1"/>
              <a:endParaRPr lang="he-IL" sz="1600" b="0" dirty="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404338" y="3027363"/>
              <a:ext cx="2215662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 rtl="1"/>
              <a:r>
                <a:rPr lang="he-IL" sz="1600" b="0" dirty="0"/>
                <a:t>לולאת </a:t>
              </a:r>
              <a:r>
                <a:rPr lang="en-US" sz="1600" b="0" dirty="0"/>
                <a:t>while</a:t>
              </a:r>
              <a:r>
                <a:rPr lang="he-IL" sz="1600" b="0" dirty="0"/>
                <a:t>: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935419" y="3316980"/>
              <a:ext cx="2945420" cy="58477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600" b="0" dirty="0">
                  <a:solidFill>
                    <a:srgbClr val="7F0055"/>
                  </a:solidFill>
                  <a:latin typeface="Consolas" pitchFamily="49" charset="0"/>
                  <a:cs typeface="Consolas" pitchFamily="49" charset="0"/>
                </a:rPr>
                <a:t>while</a:t>
              </a:r>
              <a:r>
                <a:rPr lang="en-US" sz="1600" b="0" dirty="0">
                  <a:latin typeface="Consolas" pitchFamily="49" charset="0"/>
                  <a:cs typeface="Consolas" pitchFamily="49" charset="0"/>
                </a:rPr>
                <a:t> (</a:t>
              </a:r>
              <a:r>
                <a:rPr lang="en-US" sz="1600" b="0" dirty="0" err="1">
                  <a:latin typeface="Consolas" pitchFamily="49" charset="0"/>
                  <a:cs typeface="Consolas" pitchFamily="49" charset="0"/>
                </a:rPr>
                <a:t>iter.hasNext</a:t>
              </a:r>
              <a:r>
                <a:rPr lang="en-US" sz="1600" b="0" dirty="0">
                  <a:latin typeface="Consolas" pitchFamily="49" charset="0"/>
                  <a:cs typeface="Consolas" pitchFamily="49" charset="0"/>
                </a:rPr>
                <a:t>()){</a:t>
              </a:r>
            </a:p>
            <a:p>
              <a:r>
                <a:rPr lang="en-US" sz="1600" b="0" dirty="0">
                  <a:latin typeface="Consolas" pitchFamily="49" charset="0"/>
                  <a:cs typeface="Consolas" pitchFamily="49" charset="0"/>
                </a:rPr>
                <a:t>}</a:t>
              </a:r>
              <a:endParaRPr lang="he-IL" sz="1600" b="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b="1" dirty="0"/>
              <a:t>Deleting an item inside a loop</a:t>
            </a:r>
            <a:endParaRPr lang="he-IL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00101" y="2013437"/>
            <a:ext cx="7218485" cy="1784839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r>
              <a:rPr lang="en-US" sz="14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n-US" sz="1400" b="0" kern="0" dirty="0">
                <a:latin typeface="Consolas" pitchFamily="49" charset="0"/>
                <a:cs typeface="Consolas" pitchFamily="49" charset="0"/>
              </a:rPr>
              <a:t> (String </a:t>
            </a:r>
            <a:r>
              <a:rPr lang="en-US" sz="1400" b="0" kern="0" dirty="0" err="1">
                <a:latin typeface="Consolas" pitchFamily="49" charset="0"/>
                <a:cs typeface="Consolas" pitchFamily="49" charset="0"/>
              </a:rPr>
              <a:t>str</a:t>
            </a:r>
            <a:r>
              <a:rPr lang="en-US" sz="1400" b="0" kern="0" dirty="0">
                <a:latin typeface="Consolas" pitchFamily="49" charset="0"/>
                <a:cs typeface="Consolas" pitchFamily="49" charset="0"/>
              </a:rPr>
              <a:t> : </a:t>
            </a:r>
            <a:r>
              <a:rPr lang="en-US" sz="1400" b="0" kern="0" dirty="0" err="1">
                <a:latin typeface="Consolas" pitchFamily="49" charset="0"/>
                <a:cs typeface="Consolas" pitchFamily="49" charset="0"/>
              </a:rPr>
              <a:t>stringCollection</a:t>
            </a:r>
            <a:r>
              <a:rPr lang="en-US" sz="1400" b="0" kern="0" dirty="0">
                <a:latin typeface="Consolas" pitchFamily="49" charset="0"/>
                <a:cs typeface="Consolas" pitchFamily="49" charset="0"/>
              </a:rPr>
              <a:t>) {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r>
              <a:rPr lang="en-US" sz="1400" b="0" kern="0" dirty="0">
                <a:latin typeface="Consolas" pitchFamily="49" charset="0"/>
                <a:cs typeface="Consolas" pitchFamily="49" charset="0"/>
              </a:rPr>
              <a:t>	if (</a:t>
            </a:r>
            <a:r>
              <a:rPr lang="en-US" sz="1400" b="0" kern="0" dirty="0" err="1">
                <a:latin typeface="Consolas" pitchFamily="49" charset="0"/>
                <a:cs typeface="Consolas" pitchFamily="49" charset="0"/>
              </a:rPr>
              <a:t>someCondition</a:t>
            </a:r>
            <a:r>
              <a:rPr lang="en-US" sz="1400" b="0" kern="0" dirty="0">
                <a:latin typeface="Consolas" pitchFamily="49" charset="0"/>
                <a:cs typeface="Consolas" pitchFamily="49" charset="0"/>
              </a:rPr>
              <a:t>){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r>
              <a:rPr lang="en-US" sz="1400" b="0" kern="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400" b="0" kern="0" dirty="0" err="1">
                <a:latin typeface="Consolas" pitchFamily="49" charset="0"/>
                <a:cs typeface="Consolas" pitchFamily="49" charset="0"/>
              </a:rPr>
              <a:t>stringCollection.remove</a:t>
            </a:r>
            <a:r>
              <a:rPr lang="en-US" sz="1400" b="0" kern="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400" b="0" kern="0" dirty="0" err="1">
                <a:latin typeface="Consolas" pitchFamily="49" charset="0"/>
                <a:cs typeface="Consolas" pitchFamily="49" charset="0"/>
              </a:rPr>
              <a:t>str</a:t>
            </a:r>
            <a:r>
              <a:rPr lang="en-US" sz="1400" b="0" kern="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defRPr/>
            </a:pPr>
            <a:r>
              <a:rPr lang="en-US" sz="1400" b="0" kern="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400" b="0" dirty="0" err="1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//</a:t>
            </a:r>
            <a:r>
              <a:rPr lang="en-US" sz="1400" b="0" dirty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can possible cause </a:t>
            </a:r>
            <a:r>
              <a:rPr lang="en-US" sz="1400" b="0" dirty="0" err="1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ConcurrentModificationException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endParaRPr lang="en-US" sz="1400" b="0" kern="0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r>
              <a:rPr lang="en-US" sz="1400" b="0" kern="0" dirty="0">
                <a:latin typeface="Consolas" pitchFamily="49" charset="0"/>
                <a:cs typeface="Consolas" pitchFamily="49" charset="0"/>
              </a:rPr>
              <a:t>	} 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r>
              <a:rPr lang="en-US" sz="1400" b="0" kern="0" dirty="0">
                <a:latin typeface="Consolas" pitchFamily="49" charset="0"/>
                <a:cs typeface="Consolas" pitchFamily="49" charset="0"/>
              </a:rPr>
              <a:t>}</a:t>
            </a:r>
            <a:endParaRPr lang="en-US" sz="1200" b="0" kern="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00101" y="4273061"/>
            <a:ext cx="7218484" cy="2092569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400" b="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n-US" sz="1400" b="0" dirty="0">
                <a:latin typeface="Consolas" pitchFamily="49" charset="0"/>
                <a:cs typeface="Consolas" pitchFamily="49" charset="0"/>
              </a:rPr>
              <a:t> (</a:t>
            </a:r>
            <a:r>
              <a:rPr lang="en-US" sz="1400" b="0" dirty="0" err="1">
                <a:latin typeface="Consolas" pitchFamily="49" charset="0"/>
                <a:cs typeface="Consolas" pitchFamily="49" charset="0"/>
              </a:rPr>
              <a:t>Iterator</a:t>
            </a:r>
            <a:r>
              <a:rPr lang="en-US" sz="1400" b="0" dirty="0">
                <a:latin typeface="Consolas" pitchFamily="49" charset="0"/>
                <a:cs typeface="Consolas" pitchFamily="49" charset="0"/>
              </a:rPr>
              <a:t>&lt;String&gt; </a:t>
            </a:r>
            <a:r>
              <a:rPr lang="en-US" sz="1400" b="0" dirty="0" err="1">
                <a:latin typeface="Consolas" pitchFamily="49" charset="0"/>
                <a:cs typeface="Consolas" pitchFamily="49" charset="0"/>
              </a:rPr>
              <a:t>iter</a:t>
            </a:r>
            <a:r>
              <a:rPr lang="en-US" sz="1400" b="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400" b="0" dirty="0" err="1">
                <a:latin typeface="Consolas" pitchFamily="49" charset="0"/>
                <a:cs typeface="Consolas" pitchFamily="49" charset="0"/>
              </a:rPr>
              <a:t>stringCollection.iterator</a:t>
            </a:r>
            <a:r>
              <a:rPr lang="en-US" sz="1400" b="0" dirty="0">
                <a:latin typeface="Consolas" pitchFamily="49" charset="0"/>
                <a:cs typeface="Consolas" pitchFamily="49" charset="0"/>
              </a:rPr>
              <a:t>(); </a:t>
            </a:r>
            <a:br>
              <a:rPr lang="en-US" sz="1400" b="0" dirty="0">
                <a:latin typeface="Consolas" pitchFamily="49" charset="0"/>
                <a:cs typeface="Consolas" pitchFamily="49" charset="0"/>
              </a:rPr>
            </a:br>
            <a:r>
              <a:rPr lang="en-US" sz="1400" b="0" dirty="0">
                <a:latin typeface="Consolas" pitchFamily="49" charset="0"/>
                <a:cs typeface="Consolas" pitchFamily="49" charset="0"/>
              </a:rPr>
              <a:t>     </a:t>
            </a:r>
            <a:r>
              <a:rPr lang="en-US" sz="1400" b="0" dirty="0" err="1">
                <a:latin typeface="Consolas" pitchFamily="49" charset="0"/>
                <a:cs typeface="Consolas" pitchFamily="49" charset="0"/>
              </a:rPr>
              <a:t>iter.hasNext</a:t>
            </a:r>
            <a:r>
              <a:rPr lang="en-US" sz="1400" b="0" dirty="0">
                <a:latin typeface="Consolas" pitchFamily="49" charset="0"/>
                <a:cs typeface="Consolas" pitchFamily="49" charset="0"/>
              </a:rPr>
              <a:t>(); ) {</a:t>
            </a:r>
          </a:p>
          <a:p>
            <a:r>
              <a:rPr lang="en-US" sz="1400" b="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400" b="0" dirty="0" err="1">
                <a:latin typeface="Consolas" pitchFamily="49" charset="0"/>
                <a:cs typeface="Consolas" pitchFamily="49" charset="0"/>
              </a:rPr>
              <a:t>iter.next</a:t>
            </a:r>
            <a:r>
              <a:rPr lang="en-US" sz="1400" b="0" dirty="0">
                <a:latin typeface="Consolas" pitchFamily="49" charset="0"/>
                <a:cs typeface="Consolas" pitchFamily="49" charset="0"/>
              </a:rPr>
              <a:t>(); </a:t>
            </a:r>
            <a:r>
              <a:rPr lang="en-US" sz="1400" b="0" dirty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/*we must advance the </a:t>
            </a:r>
            <a:r>
              <a:rPr lang="en-US" sz="1400" b="0" dirty="0" err="1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iterator</a:t>
            </a:r>
            <a:r>
              <a:rPr lang="en-US" sz="1400" b="0" dirty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, otherwise we will </a:t>
            </a:r>
          </a:p>
          <a:p>
            <a:r>
              <a:rPr lang="en-US" sz="1400" b="0" dirty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			get </a:t>
            </a:r>
            <a:r>
              <a:rPr lang="en-US" sz="1400" b="0" dirty="0" err="1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IllegalStateException</a:t>
            </a:r>
            <a:r>
              <a:rPr lang="en-US" sz="1400" b="0" dirty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 */ </a:t>
            </a:r>
            <a:br>
              <a:rPr lang="en-US" sz="1400" b="0" dirty="0">
                <a:latin typeface="Consolas" pitchFamily="49" charset="0"/>
                <a:cs typeface="Consolas" pitchFamily="49" charset="0"/>
              </a:rPr>
            </a:br>
            <a:r>
              <a:rPr lang="en-US" sz="1400" b="0" dirty="0">
                <a:latin typeface="Consolas" pitchFamily="49" charset="0"/>
                <a:cs typeface="Consolas" pitchFamily="49" charset="0"/>
              </a:rPr>
              <a:t>    	if (</a:t>
            </a:r>
            <a:r>
              <a:rPr lang="en-US" sz="1400" b="0" dirty="0" err="1">
                <a:latin typeface="Consolas" pitchFamily="49" charset="0"/>
                <a:cs typeface="Consolas" pitchFamily="49" charset="0"/>
              </a:rPr>
              <a:t>someCondition</a:t>
            </a:r>
            <a:r>
              <a:rPr lang="en-US" sz="1400" b="0" dirty="0">
                <a:latin typeface="Consolas" pitchFamily="49" charset="0"/>
                <a:cs typeface="Consolas" pitchFamily="49" charset="0"/>
              </a:rPr>
              <a:t>){</a:t>
            </a:r>
          </a:p>
          <a:p>
            <a:r>
              <a:rPr lang="en-US" sz="1400" b="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400" b="0" dirty="0" err="1">
                <a:latin typeface="Consolas" pitchFamily="49" charset="0"/>
                <a:cs typeface="Consolas" pitchFamily="49" charset="0"/>
              </a:rPr>
              <a:t>iter.remove</a:t>
            </a:r>
            <a:r>
              <a:rPr lang="en-US" sz="1400" b="0" dirty="0">
                <a:latin typeface="Consolas" pitchFamily="49" charset="0"/>
                <a:cs typeface="Consolas" pitchFamily="49" charset="0"/>
              </a:rPr>
              <a:t>(); </a:t>
            </a:r>
            <a:r>
              <a:rPr lang="en-US" sz="1400" b="0" dirty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/*this is safe, unless remove is not 				supported*/</a:t>
            </a:r>
          </a:p>
          <a:p>
            <a:r>
              <a:rPr lang="en-US" sz="1400" b="0" dirty="0">
                <a:latin typeface="Consolas" pitchFamily="49" charset="0"/>
                <a:cs typeface="Consolas" pitchFamily="49" charset="0"/>
              </a:rPr>
              <a:t>	} </a:t>
            </a:r>
          </a:p>
          <a:p>
            <a:r>
              <a:rPr lang="en-US" sz="1400" b="0" dirty="0">
                <a:latin typeface="Consolas" pitchFamily="49" charset="0"/>
                <a:cs typeface="Consolas" pitchFamily="49" charset="0"/>
              </a:rPr>
              <a:t>}</a:t>
            </a:r>
            <a:endParaRPr lang="en-US" sz="1200" b="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rtl="1">
              <a:spcBef>
                <a:spcPct val="20000"/>
              </a:spcBef>
              <a:buClr>
                <a:schemeClr val="folHlink"/>
              </a:buClr>
              <a:buSzPct val="90000"/>
              <a:buFont typeface="Arial" pitchFamily="34" charset="0"/>
              <a:buChar char="•"/>
              <a:defRPr/>
            </a:pPr>
            <a:r>
              <a:rPr lang="he-IL" sz="2400" b="0" kern="0" dirty="0">
                <a:latin typeface="+mn-lt"/>
                <a:cs typeface="+mn-cs"/>
              </a:rPr>
              <a:t>שימוש ב </a:t>
            </a:r>
            <a:r>
              <a:rPr lang="en-US" sz="2400" b="0" kern="0" dirty="0" err="1">
                <a:latin typeface="+mn-lt"/>
                <a:cs typeface="+mn-cs"/>
              </a:rPr>
              <a:t>foreach</a:t>
            </a:r>
            <a:r>
              <a:rPr lang="he-IL" sz="2400" b="0" kern="0" dirty="0">
                <a:latin typeface="+mn-lt"/>
                <a:cs typeface="+mn-cs"/>
              </a:rPr>
              <a:t> עלול לגרום לשגיאה בעדכון האוסף</a:t>
            </a:r>
            <a:endParaRPr lang="en-US" sz="2400" b="0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endParaRPr lang="en-US" sz="2400" b="0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endParaRPr lang="en-US" sz="2400" b="0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endParaRPr lang="en-US" sz="2400" b="0" kern="0" dirty="0">
              <a:latin typeface="+mn-lt"/>
              <a:cs typeface="+mn-cs"/>
            </a:endParaRPr>
          </a:p>
          <a:p>
            <a:pPr marL="342900" indent="-342900" algn="r" rtl="1">
              <a:spcBef>
                <a:spcPct val="20000"/>
              </a:spcBef>
              <a:buClr>
                <a:schemeClr val="folHlink"/>
              </a:buClr>
              <a:buSzPct val="90000"/>
              <a:buFont typeface="Arial" pitchFamily="34" charset="0"/>
              <a:buChar char="•"/>
              <a:defRPr/>
            </a:pPr>
            <a:endParaRPr lang="he-IL" sz="2400" b="0" kern="0" dirty="0">
              <a:latin typeface="+mn-lt"/>
              <a:cs typeface="+mn-cs"/>
            </a:endParaRPr>
          </a:p>
          <a:p>
            <a:pPr marL="342900" indent="-342900" algn="r" rtl="1">
              <a:spcBef>
                <a:spcPct val="20000"/>
              </a:spcBef>
              <a:buClr>
                <a:schemeClr val="folHlink"/>
              </a:buClr>
              <a:buSzPct val="90000"/>
              <a:buFont typeface="Arial" pitchFamily="34" charset="0"/>
              <a:buChar char="•"/>
              <a:defRPr/>
            </a:pPr>
            <a:r>
              <a:rPr lang="he-IL" sz="2400" b="0" kern="0" dirty="0">
                <a:latin typeface="+mn-lt"/>
                <a:cs typeface="+mn-cs"/>
              </a:rPr>
              <a:t>שימוש ב </a:t>
            </a:r>
            <a:r>
              <a:rPr lang="en-US" sz="2400" b="0" kern="0" dirty="0" err="1">
                <a:latin typeface="+mn-lt"/>
                <a:cs typeface="+mn-cs"/>
              </a:rPr>
              <a:t>iterator</a:t>
            </a:r>
            <a:r>
              <a:rPr lang="he-IL" sz="2400" b="0" kern="0" dirty="0">
                <a:latin typeface="+mn-lt"/>
                <a:cs typeface="+mn-cs"/>
              </a:rPr>
              <a:t> הוא בטוח יותר</a:t>
            </a:r>
            <a:endParaRPr lang="en-US" sz="2400" b="0" kern="0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4560277"/>
          </a:xfrm>
        </p:spPr>
        <p:txBody>
          <a:bodyPr>
            <a:normAutofit/>
          </a:bodyPr>
          <a:lstStyle/>
          <a:p>
            <a:r>
              <a:rPr lang="he-IL" dirty="0"/>
              <a:t>מה לא בסדר בקוד הבא?</a:t>
            </a:r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r>
              <a:rPr lang="he-IL" dirty="0"/>
              <a:t>אם האיבר הראשון ב </a:t>
            </a:r>
            <a:r>
              <a:rPr lang="en-US" dirty="0" err="1"/>
              <a:t>lst</a:t>
            </a:r>
            <a:r>
              <a:rPr lang="he-IL" dirty="0"/>
              <a:t> הוא שלילי, הפונקציה תסתיים אחרי </a:t>
            </a:r>
            <a:r>
              <a:rPr lang="he-IL" dirty="0" err="1"/>
              <a:t>איטרציה</a:t>
            </a:r>
            <a:r>
              <a:rPr lang="he-IL" dirty="0"/>
              <a:t> אחת ותחזיר את האיבר הנכון.</a:t>
            </a:r>
          </a:p>
          <a:p>
            <a:r>
              <a:rPr lang="he-IL" dirty="0"/>
              <a:t>אחרת – לולאה אינסופית.</a:t>
            </a:r>
          </a:p>
          <a:p>
            <a:endParaRPr lang="he-IL" dirty="0"/>
          </a:p>
          <a:p>
            <a:pPr lvl="1"/>
            <a:endParaRPr lang="he-IL" dirty="0"/>
          </a:p>
          <a:p>
            <a:pPr lvl="1"/>
            <a:endParaRPr lang="he-IL" dirty="0"/>
          </a:p>
          <a:p>
            <a:pPr lvl="1"/>
            <a:endParaRPr lang="he-IL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b="1" dirty="0"/>
              <a:t>Incorrect usage of </a:t>
            </a:r>
            <a:r>
              <a:rPr lang="en-US" b="1" dirty="0" err="1"/>
              <a:t>iterators</a:t>
            </a:r>
            <a:endParaRPr lang="he-IL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77008" y="2074975"/>
            <a:ext cx="7666891" cy="19431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4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 static </a:t>
            </a:r>
            <a:r>
              <a:rPr lang="en-US" sz="1400" b="0" kern="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b="0" kern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0" kern="0" dirty="0" err="1">
                <a:latin typeface="Consolas" pitchFamily="49" charset="0"/>
                <a:cs typeface="Consolas" pitchFamily="49" charset="0"/>
              </a:rPr>
              <a:t>getFirstNegativeNumInList</a:t>
            </a:r>
            <a:r>
              <a:rPr lang="en-US" sz="1400" b="0" kern="0" dirty="0">
                <a:latin typeface="Consolas" pitchFamily="49" charset="0"/>
                <a:cs typeface="Consolas" pitchFamily="49" charset="0"/>
              </a:rPr>
              <a:t>(List&lt;Integer&gt; </a:t>
            </a:r>
            <a:r>
              <a:rPr lang="en-US" sz="1400" b="0" kern="0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1400" b="0" kern="0" dirty="0">
                <a:latin typeface="Consolas" pitchFamily="49" charset="0"/>
                <a:cs typeface="Consolas" pitchFamily="49" charset="0"/>
              </a:rPr>
              <a:t>){</a:t>
            </a:r>
          </a:p>
          <a:p>
            <a:r>
              <a:rPr lang="en-US" sz="1400" b="0" kern="0" dirty="0">
                <a:latin typeface="Consolas" pitchFamily="49" charset="0"/>
                <a:cs typeface="Consolas" pitchFamily="49" charset="0"/>
              </a:rPr>
              <a:t>	Integer item = </a:t>
            </a:r>
            <a:r>
              <a:rPr lang="en-US" sz="14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null</a:t>
            </a:r>
            <a:r>
              <a:rPr lang="en-US" sz="1400" b="0" kern="0" dirty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sz="14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	do</a:t>
            </a:r>
            <a:r>
              <a:rPr lang="en-US" sz="1400" b="0" kern="0" dirty="0">
                <a:latin typeface="Consolas" pitchFamily="49" charset="0"/>
                <a:cs typeface="Consolas" pitchFamily="49" charset="0"/>
              </a:rPr>
              <a:t> {</a:t>
            </a:r>
          </a:p>
          <a:p>
            <a:r>
              <a:rPr lang="en-US" sz="1400" b="0" kern="0" dirty="0">
                <a:latin typeface="Consolas" pitchFamily="49" charset="0"/>
                <a:cs typeface="Consolas" pitchFamily="49" charset="0"/>
              </a:rPr>
              <a:t> 		</a:t>
            </a:r>
            <a:r>
              <a:rPr lang="en-US" sz="1400" b="0" kern="0" dirty="0" err="1">
                <a:latin typeface="Consolas" pitchFamily="49" charset="0"/>
                <a:cs typeface="Consolas" pitchFamily="49" charset="0"/>
              </a:rPr>
              <a:t>Iterator</a:t>
            </a:r>
            <a:r>
              <a:rPr lang="en-US" sz="1400" b="0" kern="0" dirty="0">
                <a:latin typeface="Consolas" pitchFamily="49" charset="0"/>
                <a:cs typeface="Consolas" pitchFamily="49" charset="0"/>
              </a:rPr>
              <a:t>&lt;Integer&gt;it = </a:t>
            </a:r>
            <a:r>
              <a:rPr lang="en-US" sz="1400" b="0" kern="0" dirty="0" err="1">
                <a:latin typeface="Consolas" pitchFamily="49" charset="0"/>
                <a:cs typeface="Consolas" pitchFamily="49" charset="0"/>
              </a:rPr>
              <a:t>lst.iterator</a:t>
            </a:r>
            <a:r>
              <a:rPr lang="en-US" sz="1400" b="0" kern="0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sz="1400" b="0" kern="0" dirty="0">
                <a:latin typeface="Consolas" pitchFamily="49" charset="0"/>
                <a:cs typeface="Consolas" pitchFamily="49" charset="0"/>
              </a:rPr>
              <a:t> 		item = </a:t>
            </a:r>
            <a:r>
              <a:rPr lang="en-US" sz="1400" b="0" kern="0" dirty="0" err="1">
                <a:latin typeface="Consolas" pitchFamily="49" charset="0"/>
                <a:cs typeface="Consolas" pitchFamily="49" charset="0"/>
              </a:rPr>
              <a:t>it.next</a:t>
            </a:r>
            <a:r>
              <a:rPr lang="en-US" sz="1400" b="0" kern="0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sz="1400" b="0" kern="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r>
              <a:rPr lang="en-US" sz="14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	while</a:t>
            </a:r>
            <a:r>
              <a:rPr lang="en-US" sz="1400" b="0" kern="0" dirty="0">
                <a:latin typeface="Consolas" pitchFamily="49" charset="0"/>
                <a:cs typeface="Consolas" pitchFamily="49" charset="0"/>
              </a:rPr>
              <a:t> (item &gt; 0)</a:t>
            </a:r>
          </a:p>
          <a:p>
            <a:r>
              <a:rPr lang="he-IL" sz="1400" b="0" kern="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400" b="0" kern="0" dirty="0">
                <a:latin typeface="Consolas" pitchFamily="49" charset="0"/>
                <a:cs typeface="Consolas" pitchFamily="49" charset="0"/>
              </a:rPr>
              <a:t>return item;</a:t>
            </a:r>
          </a:p>
          <a:p>
            <a:r>
              <a:rPr lang="en-US" sz="1400" b="0" kern="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10" name="Rectangle 9"/>
          <p:cNvSpPr/>
          <p:nvPr/>
        </p:nvSpPr>
        <p:spPr>
          <a:xfrm>
            <a:off x="4686300" y="2716823"/>
            <a:ext cx="1591408" cy="316523"/>
          </a:xfrm>
          <a:prstGeom prst="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5055577" y="3033346"/>
            <a:ext cx="3393831" cy="1600200"/>
            <a:chOff x="5055577" y="3033346"/>
            <a:chExt cx="3393831" cy="1600200"/>
          </a:xfrm>
        </p:grpSpPr>
        <p:sp>
          <p:nvSpPr>
            <p:cNvPr id="12" name="Cloud Callout 11"/>
            <p:cNvSpPr/>
            <p:nvPr/>
          </p:nvSpPr>
          <p:spPr>
            <a:xfrm>
              <a:off x="5055577" y="3033346"/>
              <a:ext cx="3393831" cy="1591408"/>
            </a:xfrm>
            <a:prstGeom prst="cloudCallout">
              <a:avLst>
                <a:gd name="adj1" fmla="val -58129"/>
                <a:gd name="adj2" fmla="val -47446"/>
              </a:avLst>
            </a:prstGeom>
            <a:solidFill>
              <a:schemeClr val="bg1"/>
            </a:solidFill>
            <a:ln w="25400">
              <a:solidFill>
                <a:schemeClr val="accent2">
                  <a:lumMod val="40000"/>
                  <a:lumOff val="60000"/>
                </a:schemeClr>
              </a:solidFill>
              <a:miter lim="800000"/>
              <a:headEnd/>
              <a:tailEnd/>
            </a:ln>
          </p:spPr>
          <p:txBody>
            <a:bodyPr wrap="square" rtlCol="1" anchor="ctr"/>
            <a:lstStyle/>
            <a:p>
              <a:pPr algn="ctr" rtl="1"/>
              <a:endParaRPr lang="he-IL" sz="1600" b="0" dirty="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333997" y="3279329"/>
              <a:ext cx="2854569" cy="135421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1600" b="0" dirty="0"/>
                <a:t>בכל </a:t>
              </a:r>
              <a:r>
                <a:rPr lang="he-IL" sz="1600" b="0" dirty="0" err="1"/>
                <a:t>איטרציה</a:t>
              </a:r>
              <a:r>
                <a:rPr lang="he-IL" sz="1600" b="0" dirty="0"/>
                <a:t> נקבל </a:t>
              </a:r>
              <a:r>
                <a:rPr lang="he-IL" sz="1600" b="0" dirty="0" err="1"/>
                <a:t>איטרטור</a:t>
              </a:r>
              <a:r>
                <a:rPr lang="he-IL" sz="1600" b="0" dirty="0"/>
                <a:t> שמתחיל מתחילת הרשימה, כך שלמעשה אנחנו בודקים את אותו האיבר בכל </a:t>
              </a:r>
              <a:r>
                <a:rPr lang="he-IL" sz="1600" b="0" dirty="0" err="1"/>
                <a:t>איטרציה</a:t>
              </a:r>
              <a:endParaRPr lang="he-IL" sz="1600" b="0" dirty="0"/>
            </a:p>
            <a:p>
              <a:pPr algn="ctr"/>
              <a:endParaRPr lang="he-IL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7813"/>
            <a:ext cx="77724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4000" b="1" dirty="0">
                <a:cs typeface="Times New Roman" pitchFamily="18" charset="0"/>
              </a:rPr>
              <a:t>General Purpose Implementations</a:t>
            </a:r>
            <a:r>
              <a:rPr lang="en-US" sz="4000" dirty="0"/>
              <a:t> </a:t>
            </a:r>
            <a:endParaRPr lang="en-US" sz="4000" b="1" dirty="0"/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l" rtl="0" eaLnBrk="1" hangingPunct="1"/>
            <a:r>
              <a:rPr lang="en-US" sz="2000" dirty="0"/>
              <a:t>Class Name Convention:  &lt;Data structure&gt; &lt;Interface&gt;</a:t>
            </a:r>
            <a:r>
              <a:rPr lang="en-US" dirty="0"/>
              <a:t> </a:t>
            </a:r>
          </a:p>
        </p:txBody>
      </p:sp>
      <p:graphicFrame>
        <p:nvGraphicFramePr>
          <p:cNvPr id="503883" name="Group 75"/>
          <p:cNvGraphicFramePr>
            <a:graphicFrameLocks noGrp="1"/>
          </p:cNvGraphicFramePr>
          <p:nvPr>
            <p:ph sz="half" idx="2"/>
          </p:nvPr>
        </p:nvGraphicFramePr>
        <p:xfrm>
          <a:off x="629444" y="2589213"/>
          <a:ext cx="7885113" cy="3146427"/>
        </p:xfrm>
        <a:graphic>
          <a:graphicData uri="http://schemas.openxmlformats.org/drawingml/2006/table">
            <a:tbl>
              <a:tblPr rtl="1"/>
              <a:tblGrid>
                <a:gridCol w="16511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5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24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38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0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24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7237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Data Structures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General Purpose   Implementations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7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  <a:cs typeface="Arial" charset="0"/>
                        </a:rPr>
                        <a:t>Linked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  <a:cs typeface="Arial" charset="0"/>
                        </a:rPr>
                        <a:t>Balanced Tree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  <a:cs typeface="Arial" charset="0"/>
                        </a:rPr>
                        <a:t>Resizable Array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  <a:cs typeface="Arial" charset="0"/>
                        </a:rPr>
                        <a:t>Hash Table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79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LinkedHashSet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TreeSet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SortedSet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HashSet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  <a:cs typeface="Arial" charset="0"/>
                        </a:rPr>
                        <a:t>Set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Interfaces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LinkedList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ArrayDeque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  <a:cs typeface="Arial" charset="0"/>
                        </a:rPr>
                        <a:t>Queue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LinkedList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ArrayList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  <a:cs typeface="Arial" charset="0"/>
                        </a:rPr>
                        <a:t>List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79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LinkedHashMap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TreeMap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SortedMap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HashMap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  <a:cs typeface="Arial" charset="0"/>
                        </a:rPr>
                        <a:t>Map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457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AA79BA-5EB7-44A8-81DD-10BCF0CC44DA}" type="slidenum">
              <a:rPr lang="he-IL" smtClean="0"/>
              <a:pPr/>
              <a:t>13</a:t>
            </a:fld>
            <a:endParaRPr lang="en-US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32" name="AutoShape 41"/>
          <p:cNvSpPr>
            <a:spLocks noChangeArrowheads="1"/>
          </p:cNvSpPr>
          <p:nvPr/>
        </p:nvSpPr>
        <p:spPr bwMode="auto">
          <a:xfrm rot="17995732">
            <a:off x="4140199" y="2389776"/>
            <a:ext cx="215900" cy="180975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25609" name="AutoShape 8"/>
          <p:cNvSpPr>
            <a:spLocks noChangeArrowheads="1"/>
          </p:cNvSpPr>
          <p:nvPr/>
        </p:nvSpPr>
        <p:spPr bwMode="auto">
          <a:xfrm>
            <a:off x="3329781" y="2430018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25626" name="Rectangle 25"/>
          <p:cNvSpPr>
            <a:spLocks noGrp="1" noChangeArrowheads="1"/>
          </p:cNvSpPr>
          <p:nvPr>
            <p:ph type="title"/>
          </p:nvPr>
        </p:nvSpPr>
        <p:spPr>
          <a:xfrm>
            <a:off x="413544" y="277813"/>
            <a:ext cx="8316912" cy="1143000"/>
          </a:xfrm>
        </p:spPr>
        <p:txBody>
          <a:bodyPr/>
          <a:lstStyle/>
          <a:p>
            <a:pPr algn="ctr" eaLnBrk="1" hangingPunct="1"/>
            <a:r>
              <a:rPr lang="en-US" sz="3600" b="1" dirty="0">
                <a:cs typeface="Times New Roman" pitchFamily="18" charset="0"/>
              </a:rPr>
              <a:t>Adding Implementations to the Picture</a:t>
            </a:r>
            <a:endParaRPr lang="en-US" sz="3600" dirty="0"/>
          </a:p>
        </p:txBody>
      </p:sp>
      <p:sp>
        <p:nvSpPr>
          <p:cNvPr id="2560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7175E6-6B9F-4C18-A9B2-A242504B058E}" type="slidenum">
              <a:rPr lang="he-IL" smtClean="0"/>
              <a:pPr/>
              <a:t>14</a:t>
            </a:fld>
            <a:endParaRPr lang="en-US"/>
          </a:p>
        </p:txBody>
      </p:sp>
      <p:sp>
        <p:nvSpPr>
          <p:cNvPr id="25603" name="AutoShape 2" descr="30%"/>
          <p:cNvSpPr>
            <a:spLocks noChangeArrowheads="1"/>
          </p:cNvSpPr>
          <p:nvPr/>
        </p:nvSpPr>
        <p:spPr bwMode="auto">
          <a:xfrm>
            <a:off x="2429669" y="1700213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 dirty="0"/>
              <a:t>&lt;&lt;interface&gt;&gt;</a:t>
            </a:r>
          </a:p>
          <a:p>
            <a:pPr algn="ctr" rtl="1"/>
            <a:r>
              <a:rPr lang="en-US" sz="2000" b="0" dirty="0"/>
              <a:t>Collection</a:t>
            </a:r>
          </a:p>
        </p:txBody>
      </p:sp>
      <p:sp>
        <p:nvSpPr>
          <p:cNvPr id="25604" name="AutoShape 3" descr="30%"/>
          <p:cNvSpPr>
            <a:spLocks noChangeArrowheads="1"/>
          </p:cNvSpPr>
          <p:nvPr/>
        </p:nvSpPr>
        <p:spPr bwMode="auto">
          <a:xfrm>
            <a:off x="323850" y="3068638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 dirty="0"/>
              <a:t>&lt;&lt;interface&gt;&gt;</a:t>
            </a:r>
          </a:p>
          <a:p>
            <a:pPr algn="ctr" rtl="1"/>
            <a:r>
              <a:rPr lang="en-US" sz="2000" b="0" dirty="0"/>
              <a:t>Set</a:t>
            </a:r>
          </a:p>
        </p:txBody>
      </p:sp>
      <p:sp>
        <p:nvSpPr>
          <p:cNvPr id="25605" name="AutoShape 4" descr="30%"/>
          <p:cNvSpPr>
            <a:spLocks noChangeArrowheads="1"/>
          </p:cNvSpPr>
          <p:nvPr/>
        </p:nvSpPr>
        <p:spPr bwMode="auto">
          <a:xfrm>
            <a:off x="2429669" y="3068638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/>
              <a:t>&lt;&lt;interface&gt;&gt;</a:t>
            </a:r>
          </a:p>
          <a:p>
            <a:pPr algn="ctr" rtl="1"/>
            <a:r>
              <a:rPr lang="en-US" sz="2000" b="0"/>
              <a:t>List</a:t>
            </a:r>
          </a:p>
        </p:txBody>
      </p:sp>
      <p:sp>
        <p:nvSpPr>
          <p:cNvPr id="25606" name="AutoShape 5" descr="30%"/>
          <p:cNvSpPr>
            <a:spLocks noChangeArrowheads="1"/>
          </p:cNvSpPr>
          <p:nvPr/>
        </p:nvSpPr>
        <p:spPr bwMode="auto">
          <a:xfrm>
            <a:off x="971550" y="4473575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/>
              <a:t>&lt;&lt;interface&gt;&gt;</a:t>
            </a:r>
          </a:p>
          <a:p>
            <a:pPr algn="ctr" rtl="1"/>
            <a:r>
              <a:rPr lang="en-US" sz="2000" b="0"/>
              <a:t>SortedSet</a:t>
            </a:r>
          </a:p>
        </p:txBody>
      </p:sp>
      <p:sp>
        <p:nvSpPr>
          <p:cNvPr id="25607" name="AutoShape 6"/>
          <p:cNvSpPr>
            <a:spLocks noChangeArrowheads="1"/>
          </p:cNvSpPr>
          <p:nvPr/>
        </p:nvSpPr>
        <p:spPr bwMode="auto">
          <a:xfrm rot="3198125">
            <a:off x="2467861" y="2407336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25608" name="AutoShape 7"/>
          <p:cNvCxnSpPr>
            <a:cxnSpLocks noChangeShapeType="1"/>
            <a:stCxn id="25604" idx="0"/>
            <a:endCxn id="25607" idx="2"/>
          </p:cNvCxnSpPr>
          <p:nvPr/>
        </p:nvCxnSpPr>
        <p:spPr bwMode="auto">
          <a:xfrm flipV="1">
            <a:off x="1313657" y="2524000"/>
            <a:ext cx="1203603" cy="5446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5610" name="AutoShape 9"/>
          <p:cNvCxnSpPr>
            <a:cxnSpLocks noChangeShapeType="1"/>
            <a:stCxn id="25609" idx="2"/>
            <a:endCxn id="25605" idx="0"/>
          </p:cNvCxnSpPr>
          <p:nvPr/>
        </p:nvCxnSpPr>
        <p:spPr bwMode="auto">
          <a:xfrm flipH="1">
            <a:off x="3419476" y="2576068"/>
            <a:ext cx="18255" cy="49257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25611" name="AutoShape 10" descr="‎80%‎"/>
          <p:cNvSpPr>
            <a:spLocks noChangeArrowheads="1"/>
          </p:cNvSpPr>
          <p:nvPr/>
        </p:nvSpPr>
        <p:spPr bwMode="auto">
          <a:xfrm>
            <a:off x="323850" y="5913438"/>
            <a:ext cx="935038" cy="720725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1600" b="0"/>
              <a:t>HashSet</a:t>
            </a:r>
          </a:p>
        </p:txBody>
      </p:sp>
      <p:cxnSp>
        <p:nvCxnSpPr>
          <p:cNvPr id="25613" name="AutoShape 12"/>
          <p:cNvCxnSpPr>
            <a:cxnSpLocks noChangeShapeType="1"/>
            <a:stCxn id="25611" idx="0"/>
            <a:endCxn id="43" idx="2"/>
          </p:cNvCxnSpPr>
          <p:nvPr/>
        </p:nvCxnSpPr>
        <p:spPr bwMode="auto">
          <a:xfrm flipV="1">
            <a:off x="791369" y="3949129"/>
            <a:ext cx="0" cy="1964309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25614" name="AutoShape 13"/>
          <p:cNvSpPr>
            <a:spLocks noChangeArrowheads="1"/>
          </p:cNvSpPr>
          <p:nvPr/>
        </p:nvSpPr>
        <p:spPr bwMode="auto">
          <a:xfrm>
            <a:off x="1655763" y="3798507"/>
            <a:ext cx="215900" cy="141225"/>
          </a:xfrm>
          <a:prstGeom prst="flowChartExtra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25615" name="AutoShape 14"/>
          <p:cNvCxnSpPr>
            <a:cxnSpLocks noChangeShapeType="1"/>
            <a:stCxn id="25606" idx="0"/>
            <a:endCxn id="25614" idx="2"/>
          </p:cNvCxnSpPr>
          <p:nvPr/>
        </p:nvCxnSpPr>
        <p:spPr bwMode="auto">
          <a:xfrm flipH="1" flipV="1">
            <a:off x="1763713" y="3939732"/>
            <a:ext cx="197644" cy="53384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25616" name="AutoShape 15" descr="‎80%‎"/>
          <p:cNvSpPr>
            <a:spLocks noChangeArrowheads="1"/>
          </p:cNvSpPr>
          <p:nvPr/>
        </p:nvSpPr>
        <p:spPr bwMode="auto">
          <a:xfrm>
            <a:off x="1619250" y="5913438"/>
            <a:ext cx="827088" cy="720725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1600" b="0"/>
              <a:t>TreeSet</a:t>
            </a:r>
          </a:p>
        </p:txBody>
      </p:sp>
      <p:sp>
        <p:nvSpPr>
          <p:cNvPr id="25617" name="AutoShape 16"/>
          <p:cNvSpPr>
            <a:spLocks noChangeArrowheads="1"/>
          </p:cNvSpPr>
          <p:nvPr/>
        </p:nvSpPr>
        <p:spPr bwMode="auto">
          <a:xfrm>
            <a:off x="1924844" y="5203508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25618" name="AutoShape 17"/>
          <p:cNvCxnSpPr>
            <a:cxnSpLocks noChangeShapeType="1"/>
            <a:stCxn id="25616" idx="0"/>
            <a:endCxn id="25617" idx="2"/>
          </p:cNvCxnSpPr>
          <p:nvPr/>
        </p:nvCxnSpPr>
        <p:spPr bwMode="auto">
          <a:xfrm flipV="1">
            <a:off x="2032794" y="5349558"/>
            <a:ext cx="0" cy="56388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25619" name="Text Box 18"/>
          <p:cNvSpPr txBox="1">
            <a:spLocks noChangeArrowheads="1"/>
          </p:cNvSpPr>
          <p:nvPr/>
        </p:nvSpPr>
        <p:spPr bwMode="auto">
          <a:xfrm>
            <a:off x="514350" y="1700213"/>
            <a:ext cx="17541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en-US" b="0" dirty="0">
                <a:effectLst>
                  <a:glow rad="228600">
                    <a:srgbClr val="FFFF00">
                      <a:alpha val="40000"/>
                    </a:srgbClr>
                  </a:glow>
                </a:effectLst>
              </a:rPr>
              <a:t>No Direct Implementation</a:t>
            </a:r>
          </a:p>
        </p:txBody>
      </p:sp>
      <p:sp>
        <p:nvSpPr>
          <p:cNvPr id="25620" name="AutoShape 19" descr="‎80%‎"/>
          <p:cNvSpPr>
            <a:spLocks noChangeArrowheads="1"/>
          </p:cNvSpPr>
          <p:nvPr/>
        </p:nvSpPr>
        <p:spPr bwMode="auto">
          <a:xfrm>
            <a:off x="4248150" y="5949950"/>
            <a:ext cx="1223963" cy="720725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1600" b="0"/>
              <a:t>LinkedList</a:t>
            </a:r>
          </a:p>
        </p:txBody>
      </p:sp>
      <p:sp>
        <p:nvSpPr>
          <p:cNvPr id="25621" name="AutoShape 20" descr="‎80%‎"/>
          <p:cNvSpPr>
            <a:spLocks noChangeArrowheads="1"/>
          </p:cNvSpPr>
          <p:nvPr/>
        </p:nvSpPr>
        <p:spPr bwMode="auto">
          <a:xfrm>
            <a:off x="2951163" y="5949950"/>
            <a:ext cx="1008062" cy="720725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1600" b="0"/>
              <a:t>ArrayList</a:t>
            </a:r>
          </a:p>
        </p:txBody>
      </p:sp>
      <p:sp>
        <p:nvSpPr>
          <p:cNvPr id="25622" name="AutoShape 21"/>
          <p:cNvSpPr>
            <a:spLocks noChangeArrowheads="1"/>
          </p:cNvSpPr>
          <p:nvPr/>
        </p:nvSpPr>
        <p:spPr bwMode="auto">
          <a:xfrm>
            <a:off x="3348038" y="3796729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25623" name="AutoShape 22"/>
          <p:cNvCxnSpPr>
            <a:cxnSpLocks noChangeShapeType="1"/>
            <a:stCxn id="25621" idx="0"/>
            <a:endCxn id="25622" idx="2"/>
          </p:cNvCxnSpPr>
          <p:nvPr/>
        </p:nvCxnSpPr>
        <p:spPr bwMode="auto">
          <a:xfrm flipV="1">
            <a:off x="3455194" y="3942779"/>
            <a:ext cx="794" cy="2007171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25624" name="AutoShape 23"/>
          <p:cNvSpPr>
            <a:spLocks noChangeArrowheads="1"/>
          </p:cNvSpPr>
          <p:nvPr/>
        </p:nvSpPr>
        <p:spPr bwMode="auto">
          <a:xfrm>
            <a:off x="4049713" y="3798444"/>
            <a:ext cx="198437" cy="141288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25625" name="AutoShape 24"/>
          <p:cNvCxnSpPr>
            <a:cxnSpLocks noChangeShapeType="1"/>
            <a:stCxn id="25620" idx="0"/>
            <a:endCxn id="25624" idx="2"/>
          </p:cNvCxnSpPr>
          <p:nvPr/>
        </p:nvCxnSpPr>
        <p:spPr bwMode="auto">
          <a:xfrm flipH="1" flipV="1">
            <a:off x="4148932" y="3939732"/>
            <a:ext cx="711200" cy="2010218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25627" name="AutoShape 36" descr="30%"/>
          <p:cNvSpPr>
            <a:spLocks noChangeArrowheads="1"/>
          </p:cNvSpPr>
          <p:nvPr/>
        </p:nvSpPr>
        <p:spPr bwMode="auto">
          <a:xfrm>
            <a:off x="6192838" y="1700213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 dirty="0"/>
              <a:t>&lt;&lt;interface&gt;&gt;</a:t>
            </a:r>
          </a:p>
          <a:p>
            <a:pPr algn="ctr" rtl="1"/>
            <a:r>
              <a:rPr lang="en-US" sz="2000" b="0" dirty="0"/>
              <a:t>Map</a:t>
            </a:r>
          </a:p>
        </p:txBody>
      </p:sp>
      <p:sp>
        <p:nvSpPr>
          <p:cNvPr id="25628" name="AutoShape 37" descr="30%"/>
          <p:cNvSpPr>
            <a:spLocks noChangeArrowheads="1"/>
          </p:cNvSpPr>
          <p:nvPr/>
        </p:nvSpPr>
        <p:spPr bwMode="auto">
          <a:xfrm>
            <a:off x="7019925" y="3030538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 dirty="0"/>
              <a:t>&lt;&lt;interface&gt;&gt;</a:t>
            </a:r>
          </a:p>
          <a:p>
            <a:pPr algn="ctr" rtl="1"/>
            <a:r>
              <a:rPr lang="en-US" sz="2000" b="0" dirty="0" err="1"/>
              <a:t>SortedMap</a:t>
            </a:r>
            <a:endParaRPr lang="en-US" sz="2000" b="0" dirty="0"/>
          </a:p>
        </p:txBody>
      </p:sp>
      <p:sp>
        <p:nvSpPr>
          <p:cNvPr id="25629" name="AutoShape 38" descr="‎80%‎"/>
          <p:cNvSpPr>
            <a:spLocks noChangeArrowheads="1"/>
          </p:cNvSpPr>
          <p:nvPr/>
        </p:nvSpPr>
        <p:spPr bwMode="auto">
          <a:xfrm>
            <a:off x="6335713" y="5949950"/>
            <a:ext cx="936625" cy="719138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1600" b="0"/>
              <a:t>HashMap</a:t>
            </a:r>
          </a:p>
        </p:txBody>
      </p:sp>
      <p:cxnSp>
        <p:nvCxnSpPr>
          <p:cNvPr id="25631" name="AutoShape 40"/>
          <p:cNvCxnSpPr>
            <a:cxnSpLocks noChangeShapeType="1"/>
            <a:endCxn id="49" idx="2"/>
          </p:cNvCxnSpPr>
          <p:nvPr/>
        </p:nvCxnSpPr>
        <p:spPr bwMode="auto">
          <a:xfrm flipH="1" flipV="1">
            <a:off x="6804025" y="2577350"/>
            <a:ext cx="1" cy="3382126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5633" name="AutoShape 42"/>
          <p:cNvCxnSpPr>
            <a:cxnSpLocks noChangeShapeType="1"/>
            <a:stCxn id="25637" idx="0"/>
            <a:endCxn id="25632" idx="2"/>
          </p:cNvCxnSpPr>
          <p:nvPr/>
        </p:nvCxnSpPr>
        <p:spPr bwMode="auto">
          <a:xfrm flipH="1" flipV="1">
            <a:off x="4326570" y="2525410"/>
            <a:ext cx="1198724" cy="54322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25634" name="AutoShape 43" descr="‎80%‎"/>
          <p:cNvSpPr>
            <a:spLocks noChangeArrowheads="1"/>
          </p:cNvSpPr>
          <p:nvPr/>
        </p:nvSpPr>
        <p:spPr bwMode="auto">
          <a:xfrm>
            <a:off x="7848600" y="5949950"/>
            <a:ext cx="900113" cy="720725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1600" b="0" dirty="0" err="1"/>
              <a:t>TreeMap</a:t>
            </a:r>
            <a:endParaRPr lang="en-US" sz="1600" b="0" dirty="0"/>
          </a:p>
        </p:txBody>
      </p:sp>
      <p:sp>
        <p:nvSpPr>
          <p:cNvPr id="25635" name="AutoShape 44"/>
          <p:cNvSpPr>
            <a:spLocks noChangeArrowheads="1"/>
          </p:cNvSpPr>
          <p:nvPr/>
        </p:nvSpPr>
        <p:spPr bwMode="auto">
          <a:xfrm>
            <a:off x="8190706" y="3758756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25636" name="AutoShape 45"/>
          <p:cNvCxnSpPr>
            <a:cxnSpLocks noChangeShapeType="1"/>
            <a:stCxn id="25634" idx="0"/>
            <a:endCxn id="25635" idx="2"/>
          </p:cNvCxnSpPr>
          <p:nvPr/>
        </p:nvCxnSpPr>
        <p:spPr bwMode="auto">
          <a:xfrm flipH="1" flipV="1">
            <a:off x="8298656" y="3904806"/>
            <a:ext cx="1" cy="2045144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25637" name="AutoShape 47" descr="30%"/>
          <p:cNvSpPr>
            <a:spLocks noChangeArrowheads="1"/>
          </p:cNvSpPr>
          <p:nvPr/>
        </p:nvSpPr>
        <p:spPr bwMode="auto">
          <a:xfrm>
            <a:off x="4535488" y="3068638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/>
              <a:t>&lt;&lt;interface&gt;&gt;</a:t>
            </a:r>
          </a:p>
          <a:p>
            <a:pPr algn="ctr" rtl="1"/>
            <a:r>
              <a:rPr lang="en-US" sz="2000" b="0"/>
              <a:t>Queue</a:t>
            </a:r>
          </a:p>
        </p:txBody>
      </p:sp>
      <p:cxnSp>
        <p:nvCxnSpPr>
          <p:cNvPr id="25638" name="AutoShape 48"/>
          <p:cNvCxnSpPr>
            <a:cxnSpLocks noChangeShapeType="1"/>
            <a:stCxn id="25620" idx="0"/>
            <a:endCxn id="25639" idx="2"/>
          </p:cNvCxnSpPr>
          <p:nvPr/>
        </p:nvCxnSpPr>
        <p:spPr bwMode="auto">
          <a:xfrm flipV="1">
            <a:off x="4860132" y="3951986"/>
            <a:ext cx="665162" cy="1997964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25639" name="AutoShape 49"/>
          <p:cNvSpPr>
            <a:spLocks noChangeArrowheads="1"/>
          </p:cNvSpPr>
          <p:nvPr/>
        </p:nvSpPr>
        <p:spPr bwMode="auto">
          <a:xfrm>
            <a:off x="5417344" y="3805936"/>
            <a:ext cx="215900" cy="146050"/>
          </a:xfrm>
          <a:prstGeom prst="flowChartExtra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43" name="AutoShape 21"/>
          <p:cNvSpPr>
            <a:spLocks noChangeArrowheads="1"/>
          </p:cNvSpPr>
          <p:nvPr/>
        </p:nvSpPr>
        <p:spPr bwMode="auto">
          <a:xfrm>
            <a:off x="683419" y="3803079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49" name="AutoShape 21"/>
          <p:cNvSpPr>
            <a:spLocks noChangeArrowheads="1"/>
          </p:cNvSpPr>
          <p:nvPr/>
        </p:nvSpPr>
        <p:spPr bwMode="auto">
          <a:xfrm>
            <a:off x="6696075" y="2431300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dirty="0"/>
              <a:t>Collection interface</a:t>
            </a:r>
            <a:endParaRPr lang="he-IL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580293" y="1397977"/>
            <a:ext cx="7772400" cy="5090746"/>
          </a:xfrm>
          <a:prstGeom prst="rect">
            <a:avLst/>
          </a:prstGeom>
        </p:spPr>
        <p:txBody>
          <a:bodyPr/>
          <a:lstStyle/>
          <a:p>
            <a:pPr marL="182880" marR="0" lvl="0" indent="-18288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lang="he-IL" sz="2000" b="0" dirty="0">
                <a:latin typeface="+mn-lt"/>
                <a:cs typeface="+mn-cs"/>
              </a:rPr>
              <a:t>מתודות שימושיות במנשק </a:t>
            </a:r>
            <a:r>
              <a:rPr lang="en-US" sz="2000" b="0" dirty="0">
                <a:latin typeface="+mn-lt"/>
                <a:cs typeface="+mn-cs"/>
              </a:rPr>
              <a:t>Collection&lt;E&gt;</a:t>
            </a:r>
            <a:r>
              <a:rPr lang="he-IL" sz="2000" b="0" dirty="0">
                <a:latin typeface="+mn-lt"/>
                <a:cs typeface="+mn-cs"/>
              </a:rPr>
              <a:t>:</a:t>
            </a: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indent="-182880" algn="r" rtl="1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r>
              <a:rPr lang="he-IL" sz="2000" b="0" dirty="0">
                <a:latin typeface="+mn-lt"/>
                <a:cs typeface="+mn-cs"/>
              </a:rPr>
              <a:t>רשימת המתודות המלאה:</a:t>
            </a:r>
            <a:endParaRPr lang="en-US" sz="2000" b="0" dirty="0">
              <a:latin typeface="+mn-lt"/>
              <a:cs typeface="+mn-cs"/>
            </a:endParaRPr>
          </a:p>
          <a:p>
            <a:pPr marL="182880" indent="-18288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2000" b="0" dirty="0">
                <a:latin typeface="+mn-lt"/>
                <a:cs typeface="+mn-cs"/>
              </a:rPr>
              <a:t>http://docs.oracle.com/javase/8/docs/api/java/util/Collection.html</a:t>
            </a:r>
            <a:endParaRPr lang="he-IL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73723" y="1899138"/>
          <a:ext cx="7438292" cy="33172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173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4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method</a:t>
                      </a:r>
                      <a:r>
                        <a:rPr lang="en-US" baseline="0" dirty="0"/>
                        <a:t> name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description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sz="1300" dirty="0">
                          <a:latin typeface="Consolas" pitchFamily="49" charset="0"/>
                          <a:cs typeface="Consolas" pitchFamily="49" charset="0"/>
                        </a:rPr>
                        <a:t>Boolean     </a:t>
                      </a:r>
                      <a:r>
                        <a:rPr lang="en-US" sz="1300" baseline="0" dirty="0">
                          <a:latin typeface="Consolas" pitchFamily="49" charset="0"/>
                          <a:cs typeface="Consolas" pitchFamily="49" charset="0"/>
                        </a:rPr>
                        <a:t>  add(E </a:t>
                      </a:r>
                      <a:r>
                        <a:rPr lang="en-US" sz="1300" baseline="0" dirty="0" err="1">
                          <a:latin typeface="Consolas" pitchFamily="49" charset="0"/>
                          <a:cs typeface="Consolas" pitchFamily="49" charset="0"/>
                        </a:rPr>
                        <a:t>e</a:t>
                      </a:r>
                      <a:r>
                        <a:rPr lang="en-US" sz="1300" baseline="0" dirty="0">
                          <a:latin typeface="Consolas" pitchFamily="49" charset="0"/>
                          <a:cs typeface="Consolas" pitchFamily="49" charset="0"/>
                        </a:rPr>
                        <a:t>)</a:t>
                      </a:r>
                      <a:endParaRPr lang="he-IL" sz="1300" dirty="0">
                        <a:latin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ensures that this collection contains the specified element (optional operation)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boolean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remove</a:t>
                      </a:r>
                      <a:r>
                        <a:rPr lang="en-US" sz="1300" kern="1200" baseline="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(Object o)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Removes a single instance of the specified element from this collection, if it is present (optional operation).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sz="1300" dirty="0">
                          <a:latin typeface="Consolas" pitchFamily="49" charset="0"/>
                          <a:cs typeface="Consolas" pitchFamily="49" charset="0"/>
                        </a:rPr>
                        <a:t>void</a:t>
                      </a:r>
                      <a:r>
                        <a:rPr lang="en-US" sz="1300" baseline="0" dirty="0">
                          <a:latin typeface="Consolas" pitchFamily="49" charset="0"/>
                          <a:cs typeface="Consolas" pitchFamily="49" charset="0"/>
                        </a:rPr>
                        <a:t>          clear()</a:t>
                      </a:r>
                      <a:endParaRPr lang="he-IL" sz="1300" dirty="0">
                        <a:latin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300" dirty="0"/>
                        <a:t>remove</a:t>
                      </a:r>
                      <a:r>
                        <a:rPr lang="en-US" sz="1300" baseline="0" dirty="0"/>
                        <a:t>s all elements in the Collection</a:t>
                      </a:r>
                      <a:endParaRPr lang="he-IL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boolean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contains(Object o)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 true if this collection contains the specified element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boolean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</a:t>
                      </a:r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isEmpty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()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 true if this collection contains no elements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int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    size()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 the number of elements in this collection.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Iterator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&lt;E&gt;   </a:t>
                      </a:r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iterator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()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 an </a:t>
                      </a:r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iterator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over the elements in this collection.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dirty="0"/>
              <a:t>Map interface</a:t>
            </a:r>
            <a:endParaRPr lang="he-IL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580293" y="1397977"/>
            <a:ext cx="7772400" cy="5090746"/>
          </a:xfrm>
          <a:prstGeom prst="rect">
            <a:avLst/>
          </a:prstGeom>
        </p:spPr>
        <p:txBody>
          <a:bodyPr/>
          <a:lstStyle/>
          <a:p>
            <a:pPr marL="182880" marR="0" lvl="0" indent="-18288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lang="he-IL" sz="2000" b="0" dirty="0">
                <a:latin typeface="+mn-lt"/>
                <a:cs typeface="+mn-cs"/>
              </a:rPr>
              <a:t>מתודות שימושיות במנשק </a:t>
            </a:r>
            <a:r>
              <a:rPr lang="en-US" sz="2000" b="0" dirty="0">
                <a:latin typeface="+mn-lt"/>
                <a:cs typeface="+mn-cs"/>
              </a:rPr>
              <a:t>Map&lt;K,V&gt;</a:t>
            </a:r>
            <a:r>
              <a:rPr lang="he-IL" sz="2000" b="0" dirty="0">
                <a:latin typeface="+mn-lt"/>
                <a:cs typeface="+mn-cs"/>
              </a:rPr>
              <a:t> :</a:t>
            </a: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>
              <a:latin typeface="+mn-lt"/>
              <a:cs typeface="+mn-cs"/>
            </a:endParaRPr>
          </a:p>
          <a:p>
            <a:pPr marL="182880" indent="-182880" algn="r" rtl="1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endParaRPr lang="he-IL" sz="500" b="0" dirty="0">
              <a:latin typeface="+mn-lt"/>
              <a:cs typeface="+mn-cs"/>
            </a:endParaRPr>
          </a:p>
          <a:p>
            <a:pPr marL="182880" indent="-182880" algn="r" rtl="1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r>
              <a:rPr lang="he-IL" sz="2000" b="0" dirty="0">
                <a:latin typeface="+mn-lt"/>
                <a:cs typeface="+mn-cs"/>
              </a:rPr>
              <a:t>רשימת המתודות המלאה:</a:t>
            </a:r>
            <a:endParaRPr lang="en-US" sz="2000" b="0" dirty="0">
              <a:latin typeface="+mn-lt"/>
              <a:cs typeface="+mn-cs"/>
            </a:endParaRPr>
          </a:p>
          <a:p>
            <a:pPr marL="182880" indent="-18288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2000" b="0" dirty="0">
                <a:latin typeface="+mn-lt"/>
                <a:cs typeface="+mn-cs"/>
              </a:rPr>
              <a:t>http://docs.oracle.com/javase/8/docs/api/java/util/Map.html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800100" y="1784838"/>
          <a:ext cx="7719646" cy="411579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556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633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9000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method</a:t>
                      </a:r>
                      <a:r>
                        <a:rPr lang="en-US" baseline="0" dirty="0"/>
                        <a:t> name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description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250">
                <a:tc>
                  <a:txBody>
                    <a:bodyPr/>
                    <a:lstStyle/>
                    <a:p>
                      <a:pPr algn="l" rtl="0"/>
                      <a:r>
                        <a:rPr lang="en-US" sz="1300" dirty="0" err="1">
                          <a:latin typeface="Consolas" pitchFamily="49" charset="0"/>
                          <a:cs typeface="Consolas" pitchFamily="49" charset="0"/>
                        </a:rPr>
                        <a:t>boolean</a:t>
                      </a:r>
                      <a:r>
                        <a:rPr lang="en-US" sz="1300" baseline="0" dirty="0">
                          <a:latin typeface="Consolas" pitchFamily="49" charset="0"/>
                          <a:cs typeface="Consolas" pitchFamily="49" charset="0"/>
                        </a:rPr>
                        <a:t>        put(K key, V value)</a:t>
                      </a:r>
                      <a:endParaRPr lang="he-IL" sz="1300" dirty="0">
                        <a:latin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associates the specified value with the specified key in this map (optional operation)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025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boolean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 remove</a:t>
                      </a:r>
                      <a:r>
                        <a:rPr lang="en-US" sz="1300" kern="1200" baseline="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(Object o)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removes the mapping for a key from this map if it is present (optional operation).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0250">
                <a:tc>
                  <a:txBody>
                    <a:bodyPr/>
                    <a:lstStyle/>
                    <a:p>
                      <a:pPr algn="l" rtl="0"/>
                      <a:r>
                        <a:rPr lang="en-US" sz="1300" dirty="0">
                          <a:latin typeface="Consolas" pitchFamily="49" charset="0"/>
                          <a:cs typeface="Consolas" pitchFamily="49" charset="0"/>
                        </a:rPr>
                        <a:t>void</a:t>
                      </a:r>
                      <a:r>
                        <a:rPr lang="en-US" sz="1300" baseline="0" dirty="0">
                          <a:latin typeface="Consolas" pitchFamily="49" charset="0"/>
                          <a:cs typeface="Consolas" pitchFamily="49" charset="0"/>
                        </a:rPr>
                        <a:t>           clear()</a:t>
                      </a:r>
                      <a:endParaRPr lang="he-IL" sz="1300" dirty="0">
                        <a:latin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removes all of the mappings from this map (optional operation).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025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boolean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 </a:t>
                      </a:r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containsKey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(Object key)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 true if this map contains a mapping for the specified key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370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boolean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 </a:t>
                      </a:r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isEmpty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()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 true if this collection contains no elements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025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int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     size()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 the number of key-value mappings in this map.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025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Set&lt;K&gt;  </a:t>
                      </a:r>
                      <a:r>
                        <a:rPr lang="en-US" sz="1300" kern="1200" baseline="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</a:t>
                      </a:r>
                      <a:r>
                        <a:rPr lang="en-US" sz="1300" kern="1200" dirty="0" err="1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keySet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()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 a set view of the keys contained in this map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025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Collection&lt;V&gt;</a:t>
                      </a:r>
                      <a:r>
                        <a:rPr lang="en-US" sz="1300" kern="1200" baseline="0" dirty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values()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 a Collection view of the values contained in this map.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4" name="Rectangle 1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List&lt;Integer&gt; list = new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ArrayList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&lt;Integer&gt;();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list.add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(3);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list.add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(1);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list.add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(new Integer(1));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list.add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(new Integer(6));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list.remove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list.size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()-1);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(list);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43748" name="Rectangle 4"/>
          <p:cNvSpPr>
            <a:spLocks noChangeArrowheads="1"/>
          </p:cNvSpPr>
          <p:nvPr/>
        </p:nvSpPr>
        <p:spPr bwMode="auto">
          <a:xfrm>
            <a:off x="1932151" y="2247900"/>
            <a:ext cx="252413" cy="323850"/>
          </a:xfrm>
          <a:prstGeom prst="rect">
            <a:avLst/>
          </a:prstGeom>
          <a:noFill/>
          <a:ln w="25400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543752" name="Rectangle 8"/>
          <p:cNvSpPr>
            <a:spLocks noChangeArrowheads="1"/>
          </p:cNvSpPr>
          <p:nvPr/>
        </p:nvSpPr>
        <p:spPr bwMode="auto">
          <a:xfrm>
            <a:off x="1932151" y="1924050"/>
            <a:ext cx="252413" cy="323850"/>
          </a:xfrm>
          <a:prstGeom prst="rect">
            <a:avLst/>
          </a:prstGeom>
          <a:noFill/>
          <a:ln w="25400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543755" name="Rectangle 11"/>
          <p:cNvSpPr>
            <a:spLocks noChangeArrowheads="1"/>
          </p:cNvSpPr>
          <p:nvPr/>
        </p:nvSpPr>
        <p:spPr bwMode="auto">
          <a:xfrm>
            <a:off x="4123981" y="1618425"/>
            <a:ext cx="1368425" cy="287337"/>
          </a:xfrm>
          <a:prstGeom prst="rect">
            <a:avLst/>
          </a:prstGeom>
          <a:noFill/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543756" name="Rectangle 12"/>
          <p:cNvSpPr>
            <a:spLocks noChangeArrowheads="1"/>
          </p:cNvSpPr>
          <p:nvPr/>
        </p:nvSpPr>
        <p:spPr bwMode="auto">
          <a:xfrm>
            <a:off x="618654" y="1600200"/>
            <a:ext cx="720725" cy="323850"/>
          </a:xfrm>
          <a:prstGeom prst="rect">
            <a:avLst/>
          </a:prstGeom>
          <a:noFill/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26641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>
                <a:latin typeface="Consolas" pitchFamily="49" charset="0"/>
                <a:cs typeface="Consolas" pitchFamily="49" charset="0"/>
              </a:rPr>
              <a:t>List</a:t>
            </a:r>
            <a:r>
              <a:rPr lang="en-US" b="1" dirty="0"/>
              <a:t> Example</a:t>
            </a:r>
          </a:p>
        </p:txBody>
      </p:sp>
      <p:sp>
        <p:nvSpPr>
          <p:cNvPr id="2663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86E99F3-E37D-4904-80DC-24AA152B25CD}" type="slidenum">
              <a:rPr lang="he-IL" smtClean="0"/>
              <a:pPr/>
              <a:t>17</a:t>
            </a:fld>
            <a:endParaRPr lang="en-US"/>
          </a:p>
        </p:txBody>
      </p:sp>
      <p:sp>
        <p:nvSpPr>
          <p:cNvPr id="543762" name="Text Box 18"/>
          <p:cNvSpPr txBox="1">
            <a:spLocks noChangeArrowheads="1"/>
          </p:cNvSpPr>
          <p:nvPr/>
        </p:nvSpPr>
        <p:spPr bwMode="auto">
          <a:xfrm>
            <a:off x="636238" y="5433646"/>
            <a:ext cx="190473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[3, 1, 1]</a:t>
            </a:r>
          </a:p>
        </p:txBody>
      </p:sp>
      <p:sp>
        <p:nvSpPr>
          <p:cNvPr id="543764" name="Text Box 20"/>
          <p:cNvSpPr txBox="1">
            <a:spLocks noChangeArrowheads="1"/>
          </p:cNvSpPr>
          <p:nvPr/>
        </p:nvSpPr>
        <p:spPr bwMode="auto">
          <a:xfrm>
            <a:off x="653822" y="4976446"/>
            <a:ext cx="36020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>
              <a:spcBef>
                <a:spcPct val="50000"/>
              </a:spcBef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Output: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18654" y="1160585"/>
            <a:ext cx="720725" cy="363415"/>
          </a:xfrm>
          <a:prstGeom prst="rect">
            <a:avLst/>
          </a:prstGeom>
          <a:noFill/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מנשק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310982" y="2066192"/>
            <a:ext cx="900112" cy="363415"/>
          </a:xfrm>
          <a:prstGeom prst="rect">
            <a:avLst/>
          </a:prstGeom>
          <a:noFill/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מימוש</a:t>
            </a:r>
          </a:p>
        </p:txBody>
      </p:sp>
      <p:cxnSp>
        <p:nvCxnSpPr>
          <p:cNvPr id="25" name="Straight Connector 24"/>
          <p:cNvCxnSpPr>
            <a:stCxn id="22" idx="2"/>
            <a:endCxn id="543756" idx="0"/>
          </p:cNvCxnSpPr>
          <p:nvPr/>
        </p:nvCxnSpPr>
        <p:spPr>
          <a:xfrm>
            <a:off x="979017" y="1524000"/>
            <a:ext cx="0" cy="76200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43755" idx="2"/>
            <a:endCxn id="23" idx="0"/>
          </p:cNvCxnSpPr>
          <p:nvPr/>
        </p:nvCxnSpPr>
        <p:spPr>
          <a:xfrm>
            <a:off x="4808194" y="1905762"/>
            <a:ext cx="952844" cy="160430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5071666" y="2608263"/>
            <a:ext cx="3394868" cy="713521"/>
          </a:xfrm>
          <a:prstGeom prst="rect">
            <a:avLst/>
          </a:prstGeom>
          <a:noFill/>
          <a:ln w="25400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מבוצע </a:t>
            </a:r>
            <a:r>
              <a:rPr lang="en-US" b="0" dirty="0">
                <a:solidFill>
                  <a:schemeClr val="tx1"/>
                </a:solidFill>
                <a:latin typeface="Arial" charset="0"/>
                <a:cs typeface="Arial" charset="0"/>
              </a:rPr>
              <a:t>auto-boxing</a:t>
            </a:r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 כך שנשמרים אובייקטים מטיפוס </a:t>
            </a:r>
            <a:r>
              <a:rPr lang="en-US" b="0" dirty="0">
                <a:solidFill>
                  <a:schemeClr val="tx1"/>
                </a:solidFill>
                <a:latin typeface="Arial" charset="0"/>
                <a:cs typeface="Arial" charset="0"/>
              </a:rPr>
              <a:t>Integer</a:t>
            </a:r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53822" y="3312992"/>
            <a:ext cx="3918421" cy="318231"/>
          </a:xfrm>
          <a:prstGeom prst="rect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930195" y="3631223"/>
            <a:ext cx="3394868" cy="879231"/>
          </a:xfrm>
          <a:prstGeom prst="rect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ניתן להעביר </a:t>
            </a:r>
            <a:r>
              <a:rPr lang="he-IL" b="0" dirty="0"/>
              <a:t>ל </a:t>
            </a:r>
            <a:r>
              <a:rPr lang="en-US" b="0" dirty="0"/>
              <a:t>remove</a:t>
            </a:r>
            <a:r>
              <a:rPr lang="he-IL" b="0" dirty="0"/>
              <a:t> את האינדקס של האובייקט שאנו רוצים למחוק, או המצביע אליו.</a:t>
            </a:r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36" name="Cloud Callout 35"/>
          <p:cNvSpPr/>
          <p:nvPr/>
        </p:nvSpPr>
        <p:spPr>
          <a:xfrm>
            <a:off x="2467622" y="4683369"/>
            <a:ext cx="3576474" cy="1793631"/>
          </a:xfrm>
          <a:prstGeom prst="cloudCallout">
            <a:avLst>
              <a:gd name="adj1" fmla="val -47384"/>
              <a:gd name="adj2" fmla="val -86029"/>
            </a:avLst>
          </a:prstGeom>
          <a:noFill/>
          <a:ln w="25400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r>
              <a:rPr lang="he-IL" b="0" dirty="0"/>
              <a:t>שימוש במתודה </a:t>
            </a:r>
            <a:r>
              <a:rPr lang="en-US" b="0" dirty="0" err="1"/>
              <a:t>toString</a:t>
            </a:r>
            <a:r>
              <a:rPr lang="he-IL" b="0" dirty="0"/>
              <a:t> של </a:t>
            </a:r>
            <a:r>
              <a:rPr lang="en-US" b="0" dirty="0" err="1"/>
              <a:t>ArrayList</a:t>
            </a:r>
            <a:r>
              <a:rPr lang="he-IL" b="0" dirty="0"/>
              <a:t>. סדר האיברים הוא לפי סדר הכנסתם לרשימה</a:t>
            </a:r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>
            <a:off x="2184564" y="2247900"/>
            <a:ext cx="2887102" cy="504092"/>
          </a:xfrm>
          <a:prstGeom prst="line">
            <a:avLst/>
          </a:prstGeom>
          <a:noFill/>
          <a:ln w="25400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</p:spPr>
      </p:cxnSp>
      <p:cxnSp>
        <p:nvCxnSpPr>
          <p:cNvPr id="40" name="Straight Connector 39"/>
          <p:cNvCxnSpPr>
            <a:stCxn id="34" idx="3"/>
          </p:cNvCxnSpPr>
          <p:nvPr/>
        </p:nvCxnSpPr>
        <p:spPr>
          <a:xfrm>
            <a:off x="4572243" y="3472108"/>
            <a:ext cx="357952" cy="343754"/>
          </a:xfrm>
          <a:prstGeom prst="line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748" grpId="0" animBg="1"/>
      <p:bldP spid="543752" grpId="0" animBg="1"/>
      <p:bldP spid="543755" grpId="0" animBg="1"/>
      <p:bldP spid="543756" grpId="0" animBg="1"/>
      <p:bldP spid="22" grpId="0" animBg="1"/>
      <p:bldP spid="23" grpId="0" animBg="1"/>
      <p:bldP spid="33" grpId="0" animBg="1"/>
      <p:bldP spid="34" grpId="0" animBg="1"/>
      <p:bldP spid="35" grpId="0" animBg="1"/>
      <p:bldP spid="3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Set&lt;Integer&gt; set = new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HashSet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&lt;Integer&gt;();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set.add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(3);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set.add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(1);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set.add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(new Integer(1));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set.add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(new Integer(6));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set.remove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(6);			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(set);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765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>
                <a:latin typeface="Consolas" pitchFamily="49" charset="0"/>
                <a:cs typeface="Consolas" pitchFamily="49" charset="0"/>
              </a:rPr>
              <a:t>Set</a:t>
            </a:r>
            <a:r>
              <a:rPr lang="en-US" b="1" dirty="0"/>
              <a:t> Example</a:t>
            </a:r>
          </a:p>
        </p:txBody>
      </p:sp>
      <p:sp>
        <p:nvSpPr>
          <p:cNvPr id="2765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9A5C687-2A0C-439B-A482-88FA54E8A7F4}" type="slidenum">
              <a:rPr lang="he-IL" smtClean="0"/>
              <a:pPr/>
              <a:t>18</a:t>
            </a:fld>
            <a:endParaRPr lang="en-US"/>
          </a:p>
        </p:txBody>
      </p:sp>
      <p:sp>
        <p:nvSpPr>
          <p:cNvPr id="547845" name="Text Box 5"/>
          <p:cNvSpPr txBox="1">
            <a:spLocks noChangeArrowheads="1"/>
          </p:cNvSpPr>
          <p:nvPr/>
        </p:nvSpPr>
        <p:spPr bwMode="auto">
          <a:xfrm>
            <a:off x="457200" y="4817268"/>
            <a:ext cx="47688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 dirty="0">
                <a:latin typeface="Consolas" pitchFamily="49" charset="0"/>
                <a:cs typeface="Consolas" pitchFamily="49" charset="0"/>
              </a:rPr>
              <a:t>Output: </a:t>
            </a:r>
            <a:r>
              <a:rPr lang="en-US" sz="24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[1, 3] or [3, 1]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7200" y="2303585"/>
            <a:ext cx="3604846" cy="650630"/>
          </a:xfrm>
          <a:prstGeom prst="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598377" y="2013438"/>
            <a:ext cx="3991708" cy="1705708"/>
          </a:xfrm>
          <a:prstGeom prst="round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r" rtl="1">
              <a:buFont typeface="Arial" pitchFamily="34" charset="0"/>
              <a:buChar char="•"/>
            </a:pPr>
            <a:r>
              <a:rPr lang="he-IL" dirty="0"/>
              <a:t> </a:t>
            </a:r>
            <a:r>
              <a:rPr lang="en-US" b="0" dirty="0"/>
              <a:t>Set</a:t>
            </a:r>
            <a:r>
              <a:rPr lang="he-IL" b="0" dirty="0"/>
              <a:t> </a:t>
            </a:r>
            <a:r>
              <a:rPr lang="he-IL" sz="1600" b="0" dirty="0"/>
              <a:t>אינו מאפשר איברים כפולים.</a:t>
            </a:r>
          </a:p>
          <a:p>
            <a:pPr algn="r" rtl="1">
              <a:buFont typeface="Arial" pitchFamily="34" charset="0"/>
              <a:buChar char="•"/>
            </a:pPr>
            <a:r>
              <a:rPr lang="he-IL" sz="1600" b="0" dirty="0"/>
              <a:t> שני איברים </a:t>
            </a:r>
            <a:r>
              <a:rPr lang="en-US" sz="1600" b="0" dirty="0"/>
              <a:t>x</a:t>
            </a:r>
            <a:r>
              <a:rPr lang="he-IL" sz="1600" b="0" dirty="0"/>
              <a:t> ו </a:t>
            </a:r>
            <a:r>
              <a:rPr lang="en-US" sz="1600" b="0" dirty="0"/>
              <a:t>y</a:t>
            </a:r>
            <a:r>
              <a:rPr lang="he-IL" sz="1600" b="0" dirty="0"/>
              <a:t> יחשבו לאיברים כפולים אם:</a:t>
            </a:r>
          </a:p>
          <a:p>
            <a:pPr marL="800100" lvl="1" indent="-342900" algn="r" rtl="1">
              <a:buAutoNum type="arabicPeriod"/>
            </a:pPr>
            <a:r>
              <a:rPr lang="he-IL" sz="1600" b="0" dirty="0"/>
              <a:t>שניהם הם </a:t>
            </a:r>
            <a:r>
              <a:rPr lang="en-US" sz="1600" b="0" dirty="0"/>
              <a:t>null</a:t>
            </a:r>
            <a:endParaRPr lang="he-IL" sz="1600" b="0" dirty="0"/>
          </a:p>
          <a:p>
            <a:pPr marL="800100" lvl="1" indent="-342900" algn="r" rtl="1">
              <a:buAutoNum type="arabicPeriod"/>
            </a:pPr>
            <a:r>
              <a:rPr lang="en-US" sz="1600" b="0" dirty="0" err="1"/>
              <a:t>x.equals</a:t>
            </a:r>
            <a:r>
              <a:rPr lang="en-US" sz="1600" b="0" dirty="0"/>
              <a:t>(y) == true</a:t>
            </a:r>
            <a:r>
              <a:rPr lang="he-IL" sz="1600" b="0" dirty="0"/>
              <a:t> (בפרט מתקיים כאשר </a:t>
            </a:r>
            <a:r>
              <a:rPr lang="en-US" sz="1600" b="0" dirty="0"/>
              <a:t>x</a:t>
            </a:r>
            <a:r>
              <a:rPr lang="he-IL" sz="1600" b="0" dirty="0"/>
              <a:t> ו </a:t>
            </a:r>
            <a:r>
              <a:rPr lang="en-US" sz="1600" b="0" dirty="0"/>
              <a:t>y</a:t>
            </a:r>
            <a:r>
              <a:rPr lang="he-IL" sz="1600" b="0" dirty="0"/>
              <a:t> מצביעים לאותו האובייקט).</a:t>
            </a:r>
            <a:endParaRPr lang="en-US" sz="1600" b="0" dirty="0"/>
          </a:p>
        </p:txBody>
      </p:sp>
      <p:cxnSp>
        <p:nvCxnSpPr>
          <p:cNvPr id="13" name="Straight Connector 12"/>
          <p:cNvCxnSpPr>
            <a:stCxn id="10" idx="3"/>
          </p:cNvCxnSpPr>
          <p:nvPr/>
        </p:nvCxnSpPr>
        <p:spPr>
          <a:xfrm>
            <a:off x="4062046" y="2628900"/>
            <a:ext cx="536331" cy="0"/>
          </a:xfrm>
          <a:prstGeom prst="line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</p:cxnSp>
      <p:sp>
        <p:nvSpPr>
          <p:cNvPr id="16" name="Rectangle 15"/>
          <p:cNvSpPr/>
          <p:nvPr/>
        </p:nvSpPr>
        <p:spPr>
          <a:xfrm>
            <a:off x="457200" y="3244362"/>
            <a:ext cx="2127738" cy="369276"/>
          </a:xfrm>
          <a:prstGeom prst="rect">
            <a:avLst/>
          </a:prstGeom>
          <a:noFill/>
          <a:ln w="25400">
            <a:solidFill>
              <a:srgbClr val="FFCC66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cxnSp>
        <p:nvCxnSpPr>
          <p:cNvPr id="18" name="Straight Connector 17"/>
          <p:cNvCxnSpPr>
            <a:stCxn id="16" idx="3"/>
          </p:cNvCxnSpPr>
          <p:nvPr/>
        </p:nvCxnSpPr>
        <p:spPr>
          <a:xfrm>
            <a:off x="2584938" y="3429000"/>
            <a:ext cx="2954216" cy="527538"/>
          </a:xfrm>
          <a:prstGeom prst="line">
            <a:avLst/>
          </a:prstGeom>
          <a:ln w="25400">
            <a:solidFill>
              <a:srgbClr val="FFCC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4695092" y="3956538"/>
            <a:ext cx="3991708" cy="967154"/>
          </a:xfrm>
          <a:prstGeom prst="roundRect">
            <a:avLst/>
          </a:prstGeom>
          <a:noFill/>
          <a:ln w="25400">
            <a:solidFill>
              <a:srgbClr val="FFCC66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r" rtl="1">
              <a:buFont typeface="Arial" pitchFamily="34" charset="0"/>
              <a:buChar char="•"/>
            </a:pPr>
            <a:r>
              <a:rPr lang="he-IL" dirty="0"/>
              <a:t> </a:t>
            </a:r>
            <a:r>
              <a:rPr lang="en-US" b="0" dirty="0"/>
              <a:t>remove()</a:t>
            </a:r>
            <a:r>
              <a:rPr lang="he-IL" b="0" dirty="0"/>
              <a:t> יכול לקבל רק אובייקט, כיוון שאין משמעות לאינדקס באוסף שלא שומר על סדר</a:t>
            </a:r>
            <a:endParaRPr lang="en-US" sz="1600" b="0" dirty="0"/>
          </a:p>
        </p:txBody>
      </p:sp>
      <p:grpSp>
        <p:nvGrpSpPr>
          <p:cNvPr id="15" name="Group 14"/>
          <p:cNvGrpSpPr/>
          <p:nvPr/>
        </p:nvGrpSpPr>
        <p:grpSpPr>
          <a:xfrm>
            <a:off x="738553" y="5279230"/>
            <a:ext cx="4800601" cy="1350169"/>
            <a:chOff x="738553" y="5279230"/>
            <a:chExt cx="4800601" cy="1350169"/>
          </a:xfrm>
        </p:grpSpPr>
        <p:sp>
          <p:nvSpPr>
            <p:cNvPr id="21" name="Up Arrow 20"/>
            <p:cNvSpPr/>
            <p:nvPr/>
          </p:nvSpPr>
          <p:spPr>
            <a:xfrm>
              <a:off x="738553" y="5279230"/>
              <a:ext cx="4800601" cy="1350169"/>
            </a:xfrm>
            <a:prstGeom prst="upArrow">
              <a:avLst>
                <a:gd name="adj1" fmla="val 50000"/>
                <a:gd name="adj2" fmla="val 51304"/>
              </a:avLst>
            </a:prstGeom>
            <a:noFill/>
            <a:ln w="25400">
              <a:solidFill>
                <a:schemeClr val="accent1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 wrap="square" rtlCol="1" anchor="ctr"/>
            <a:lstStyle/>
            <a:p>
              <a:pPr algn="ctr" rtl="1"/>
              <a:endParaRPr lang="he-IL" b="0" dirty="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969477" y="5380672"/>
              <a:ext cx="2092569" cy="120032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 rtl="1"/>
              <a:r>
                <a:rPr lang="he-IL" b="0" dirty="0"/>
                <a:t>השתמשו ב </a:t>
              </a:r>
            </a:p>
            <a:p>
              <a:pPr algn="ctr" rtl="1"/>
              <a:r>
                <a:rPr lang="he-IL" b="0" dirty="0"/>
                <a:t>ב </a:t>
              </a:r>
              <a:r>
                <a:rPr lang="en-US" b="0" dirty="0" err="1"/>
                <a:t>TreeSet</a:t>
              </a:r>
              <a:r>
                <a:rPr lang="he-IL" b="0" dirty="0"/>
                <a:t> או ב </a:t>
              </a:r>
              <a:r>
                <a:rPr lang="en-US" b="0" dirty="0" err="1"/>
                <a:t>LinkedHashSet</a:t>
              </a:r>
              <a:endParaRPr lang="he-IL" b="0" dirty="0"/>
            </a:p>
            <a:p>
              <a:pPr algn="ctr" rtl="1"/>
              <a:r>
                <a:rPr lang="he-IL" b="0" dirty="0"/>
                <a:t>ע"מ להבטיח סדר 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6" grpId="0" animBg="1"/>
      <p:bldP spid="1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>
                <a:latin typeface="Consolas" pitchFamily="49" charset="0"/>
                <a:cs typeface="Consolas" pitchFamily="49" charset="0"/>
              </a:rPr>
              <a:t>Map</a:t>
            </a:r>
            <a:r>
              <a:rPr lang="en-US" b="1" dirty="0"/>
              <a:t> Example</a:t>
            </a:r>
          </a:p>
        </p:txBody>
      </p:sp>
      <p:graphicFrame>
        <p:nvGraphicFramePr>
          <p:cNvPr id="551940" name="Group 4"/>
          <p:cNvGraphicFramePr>
            <a:graphicFrameLocks noGrp="1"/>
          </p:cNvGraphicFramePr>
          <p:nvPr>
            <p:ph idx="1"/>
          </p:nvPr>
        </p:nvGraphicFramePr>
        <p:xfrm>
          <a:off x="937727" y="5018217"/>
          <a:ext cx="7129462" cy="1482900"/>
        </p:xfrm>
        <a:graphic>
          <a:graphicData uri="http://schemas.openxmlformats.org/drawingml/2006/table">
            <a:tbl>
              <a:tblPr/>
              <a:tblGrid>
                <a:gridCol w="2447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15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568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Keys (names)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Values (phone numbers)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Dan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03-9516743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Rita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09-5076452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Leo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08-5530098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969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21FC713-E292-4EBF-8079-55D155C72A29}" type="slidenum">
              <a:rPr lang="he-IL" smtClean="0"/>
              <a:pPr/>
              <a:t>19</a:t>
            </a:fld>
            <a:endParaRPr lang="en-US"/>
          </a:p>
        </p:txBody>
      </p:sp>
      <p:sp>
        <p:nvSpPr>
          <p:cNvPr id="55193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1"/>
            <a:ext cx="8229600" cy="3385038"/>
          </a:xfrm>
        </p:spPr>
        <p:txBody>
          <a:bodyPr/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Map&lt;String, String&gt; map = </a:t>
            </a: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HashMap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&lt;String, String&gt;();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"Dan"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"03-9516743"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"Rita"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"09-5076452"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"Leo"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"08-5530098"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"Rita"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"06-8201124"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buNone/>
            </a:pPr>
            <a:r>
              <a:rPr lang="en-US" sz="2000" dirty="0" err="1">
                <a:latin typeface="Consolas"/>
                <a:ea typeface="Calibri"/>
              </a:rPr>
              <a:t>System.</a:t>
            </a:r>
            <a:r>
              <a:rPr lang="en-US" sz="20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2000" dirty="0" err="1">
                <a:latin typeface="Consolas"/>
                <a:ea typeface="Calibri"/>
              </a:rPr>
              <a:t>.println</a:t>
            </a:r>
            <a:r>
              <a:rPr lang="en-US" sz="2000" dirty="0">
                <a:latin typeface="Consolas"/>
                <a:ea typeface="Calibri"/>
              </a:rPr>
              <a:t>(map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</a:p>
          <a:p>
            <a:pPr algn="l" rtl="0"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Output: 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000" dirty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{Leo=08-5530098, Dan=03-9516743, Rita=06-8201124}  </a:t>
            </a:r>
          </a:p>
          <a:p>
            <a:pPr lvl="1" eaLnBrk="1" hangingPunct="1"/>
            <a:endParaRPr lang="en-US" sz="20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51957" name="Text Box 21"/>
          <p:cNvSpPr txBox="1">
            <a:spLocks noChangeArrowheads="1"/>
          </p:cNvSpPr>
          <p:nvPr/>
        </p:nvSpPr>
        <p:spPr bwMode="auto">
          <a:xfrm>
            <a:off x="3385652" y="5773867"/>
            <a:ext cx="4679950" cy="376238"/>
          </a:xfrm>
          <a:prstGeom prst="rect">
            <a:avLst/>
          </a:prstGeom>
          <a:solidFill>
            <a:srgbClr val="81DF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en-IE" b="0"/>
              <a:t>06-8201124</a:t>
            </a:r>
            <a:endParaRPr lang="en-US" b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195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rtl="0" eaLnBrk="1" hangingPunct="1"/>
            <a:r>
              <a:rPr lang="en-US" b="1" dirty="0"/>
              <a:t>Java Collections Framework</a:t>
            </a:r>
          </a:p>
        </p:txBody>
      </p:sp>
      <p:sp>
        <p:nvSpPr>
          <p:cNvPr id="1536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189C54E-27B9-40E4-A135-0C67D1B85A97}" type="slidenum">
              <a:rPr lang="he-IL" smtClean="0"/>
              <a:pPr/>
              <a:t>2</a:t>
            </a:fld>
            <a:endParaRPr lang="en-US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600200"/>
            <a:ext cx="7772400" cy="4530725"/>
          </a:xfrm>
        </p:spPr>
        <p:txBody>
          <a:bodyPr/>
          <a:lstStyle/>
          <a:p>
            <a:pPr algn="l" rtl="0" eaLnBrk="1" hangingPunct="1"/>
            <a:r>
              <a:rPr lang="en-US" sz="3200" b="1" dirty="0"/>
              <a:t>Collection</a:t>
            </a:r>
            <a:r>
              <a:rPr lang="en-US" sz="3200" dirty="0"/>
              <a:t>: </a:t>
            </a:r>
            <a:br>
              <a:rPr lang="en-US" sz="3200" dirty="0"/>
            </a:br>
            <a:r>
              <a:rPr lang="en-US" sz="3200" dirty="0"/>
              <a:t>a group of elements</a:t>
            </a:r>
          </a:p>
          <a:p>
            <a:pPr algn="l" rtl="0" eaLnBrk="1" hangingPunct="1"/>
            <a:endParaRPr lang="en-US" sz="3200" dirty="0"/>
          </a:p>
          <a:p>
            <a:pPr algn="l" rtl="0" eaLnBrk="1" hangingPunct="1"/>
            <a:r>
              <a:rPr lang="en-US" sz="3200" u="sng" dirty="0"/>
              <a:t>Interface Based Design</a:t>
            </a:r>
            <a:r>
              <a:rPr lang="en-US" sz="3200" dirty="0"/>
              <a:t>:</a:t>
            </a:r>
          </a:p>
          <a:p>
            <a:pPr algn="l" rtl="0" eaLnBrk="1" hangingPunct="1"/>
            <a:endParaRPr lang="en-US" sz="3200" dirty="0"/>
          </a:p>
          <a:p>
            <a:pPr algn="l" rtl="0" eaLnBrk="1" hangingPunct="1"/>
            <a:endParaRPr lang="en-US" sz="3200" dirty="0"/>
          </a:p>
          <a:p>
            <a:pPr algn="l" rtl="0" eaLnBrk="1" hangingPunct="1"/>
            <a:endParaRPr lang="en-US" sz="3200" dirty="0"/>
          </a:p>
          <a:p>
            <a:pPr algn="l" rtl="0" eaLnBrk="1" hangingPunct="1"/>
            <a:endParaRPr lang="en-US" sz="3200" dirty="0"/>
          </a:p>
          <a:p>
            <a:pPr algn="l" rtl="0" eaLnBrk="1" hangingPunct="1"/>
            <a:endParaRPr lang="en-US" sz="3200" dirty="0"/>
          </a:p>
          <a:p>
            <a:pPr algn="l" rtl="0" eaLnBrk="1" hangingPunct="1"/>
            <a:endParaRPr lang="en-US" sz="3200" dirty="0"/>
          </a:p>
        </p:txBody>
      </p:sp>
      <p:sp>
        <p:nvSpPr>
          <p:cNvPr id="15366" name="AutoShape 5" descr="30%"/>
          <p:cNvSpPr>
            <a:spLocks noChangeArrowheads="1"/>
          </p:cNvSpPr>
          <p:nvPr/>
        </p:nvSpPr>
        <p:spPr bwMode="auto">
          <a:xfrm>
            <a:off x="2041525" y="3992578"/>
            <a:ext cx="3851275" cy="900113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400" b="0" dirty="0"/>
              <a:t>Java </a:t>
            </a:r>
          </a:p>
          <a:p>
            <a:pPr algn="ctr"/>
            <a:r>
              <a:rPr lang="en-US" sz="2400" b="0" dirty="0"/>
              <a:t>Collections Framework</a:t>
            </a:r>
          </a:p>
        </p:txBody>
      </p:sp>
      <p:sp>
        <p:nvSpPr>
          <p:cNvPr id="15367" name="AutoShape 6" descr="30%"/>
          <p:cNvSpPr>
            <a:spLocks noChangeArrowheads="1"/>
          </p:cNvSpPr>
          <p:nvPr/>
        </p:nvSpPr>
        <p:spPr bwMode="auto">
          <a:xfrm>
            <a:off x="457200" y="5792803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400" b="0" dirty="0"/>
              <a:t>Interfaces</a:t>
            </a:r>
          </a:p>
        </p:txBody>
      </p:sp>
      <p:sp>
        <p:nvSpPr>
          <p:cNvPr id="15368" name="AutoShape 7" descr="30%"/>
          <p:cNvSpPr>
            <a:spLocks noChangeArrowheads="1"/>
          </p:cNvSpPr>
          <p:nvPr/>
        </p:nvSpPr>
        <p:spPr bwMode="auto">
          <a:xfrm>
            <a:off x="2689225" y="5792803"/>
            <a:ext cx="2628900" cy="719138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400" b="0"/>
              <a:t>Implementations</a:t>
            </a:r>
          </a:p>
        </p:txBody>
      </p:sp>
      <p:sp>
        <p:nvSpPr>
          <p:cNvPr id="15369" name="AutoShape 8" descr="30%"/>
          <p:cNvSpPr>
            <a:spLocks noChangeArrowheads="1"/>
          </p:cNvSpPr>
          <p:nvPr/>
        </p:nvSpPr>
        <p:spPr bwMode="auto">
          <a:xfrm>
            <a:off x="5570537" y="5792803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400" b="0"/>
              <a:t>Algorithms</a:t>
            </a:r>
          </a:p>
        </p:txBody>
      </p:sp>
      <p:cxnSp>
        <p:nvCxnSpPr>
          <p:cNvPr id="15370" name="AutoShape 9"/>
          <p:cNvCxnSpPr>
            <a:cxnSpLocks noChangeShapeType="1"/>
            <a:stCxn id="15366" idx="2"/>
            <a:endCxn id="15367" idx="0"/>
          </p:cNvCxnSpPr>
          <p:nvPr/>
        </p:nvCxnSpPr>
        <p:spPr bwMode="auto">
          <a:xfrm flipH="1">
            <a:off x="1447006" y="4892691"/>
            <a:ext cx="2520157" cy="90011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med" len="med"/>
            <a:tailEnd type="arrow" w="med" len="med"/>
          </a:ln>
        </p:spPr>
      </p:cxnSp>
      <p:cxnSp>
        <p:nvCxnSpPr>
          <p:cNvPr id="15371" name="AutoShape 10"/>
          <p:cNvCxnSpPr>
            <a:cxnSpLocks noChangeShapeType="1"/>
            <a:stCxn id="15366" idx="2"/>
            <a:endCxn id="15369" idx="0"/>
          </p:cNvCxnSpPr>
          <p:nvPr/>
        </p:nvCxnSpPr>
        <p:spPr bwMode="auto">
          <a:xfrm>
            <a:off x="3967163" y="4892691"/>
            <a:ext cx="2593181" cy="90011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med" len="med"/>
            <a:tailEnd type="arrow" w="med" len="med"/>
          </a:ln>
        </p:spPr>
      </p:cxnSp>
      <p:cxnSp>
        <p:nvCxnSpPr>
          <p:cNvPr id="15372" name="AutoShape 11"/>
          <p:cNvCxnSpPr>
            <a:cxnSpLocks noChangeShapeType="1"/>
            <a:stCxn id="15366" idx="2"/>
          </p:cNvCxnSpPr>
          <p:nvPr/>
        </p:nvCxnSpPr>
        <p:spPr bwMode="auto">
          <a:xfrm>
            <a:off x="3967162" y="4892691"/>
            <a:ext cx="1588" cy="90011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med" len="med"/>
            <a:tailEnd type="arrow" w="med" len="med"/>
          </a:ln>
        </p:spPr>
      </p:cxnSp>
      <p:pic>
        <p:nvPicPr>
          <p:cNvPr id="71686" name="Picture 6" descr="https://c2.staticflickr.com/8/7152/6609343909_61a212872f_z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1501" y="1390856"/>
            <a:ext cx="2934387" cy="2095336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Rectangle 4"/>
          <p:cNvSpPr>
            <a:spLocks noGrp="1" noChangeArrowheads="1"/>
          </p:cNvSpPr>
          <p:nvPr>
            <p:ph idx="1"/>
          </p:nvPr>
        </p:nvSpPr>
        <p:spPr>
          <a:xfrm>
            <a:off x="501176" y="1600201"/>
            <a:ext cx="8229600" cy="3253154"/>
          </a:xfrm>
        </p:spPr>
        <p:txBody>
          <a:bodyPr/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Map&lt;String, String&gt; map =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LinkedHashMap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&lt;String, String&gt;();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"Dan"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"03-9516743"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"Rita"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"09-5076452"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"Leo"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"08-5530098"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"Rita"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"06-8201124"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(map);</a:t>
            </a:r>
            <a:endParaRPr lang="en-US" sz="1600" dirty="0">
              <a:latin typeface="Calibri"/>
              <a:ea typeface="Calibri"/>
            </a:endParaRPr>
          </a:p>
          <a:p>
            <a:pPr algn="l" rtl="0" eaLnBrk="1" hangingPunct="1">
              <a:buFont typeface="Wingdings" pitchFamily="2" charset="2"/>
              <a:buNone/>
            </a:pPr>
            <a:endParaRPr lang="he-IL" sz="600" b="1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Output: </a:t>
            </a:r>
          </a:p>
          <a:p>
            <a:pPr algn="l" rtl="0" eaLnBrk="1" hangingPunct="1">
              <a:buNone/>
            </a:pPr>
            <a:r>
              <a:rPr lang="en-US" sz="1600" dirty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{Dan=03-9516743, Rita=06-8201124, Leo=08-5530098}</a:t>
            </a:r>
            <a:endParaRPr lang="en-US" sz="1800" dirty="0">
              <a:solidFill>
                <a:schemeClr val="tx2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0723" name="Rectangle 2"/>
          <p:cNvSpPr>
            <a:spLocks noChangeArrowheads="1"/>
          </p:cNvSpPr>
          <p:nvPr/>
        </p:nvSpPr>
        <p:spPr bwMode="auto">
          <a:xfrm>
            <a:off x="4296273" y="1628775"/>
            <a:ext cx="1728215" cy="358775"/>
          </a:xfrm>
          <a:prstGeom prst="rect">
            <a:avLst/>
          </a:prstGeom>
          <a:noFill/>
          <a:ln w="25400">
            <a:solidFill>
              <a:schemeClr val="accent6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072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 err="1">
                <a:latin typeface="Consolas" pitchFamily="49" charset="0"/>
                <a:cs typeface="Consolas" pitchFamily="49" charset="0"/>
              </a:rPr>
              <a:t>LinkedHashMap</a:t>
            </a:r>
            <a:r>
              <a:rPr lang="en-US" b="1" dirty="0"/>
              <a:t> Example</a:t>
            </a:r>
          </a:p>
        </p:txBody>
      </p:sp>
      <p:sp>
        <p:nvSpPr>
          <p:cNvPr id="3072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685AD2C-E3A7-41DE-BFF2-F88C6F64724A}" type="slidenum">
              <a:rPr lang="he-IL" smtClean="0"/>
              <a:pPr/>
              <a:t>20</a:t>
            </a:fld>
            <a:endParaRPr lang="en-US"/>
          </a:p>
        </p:txBody>
      </p:sp>
      <p:sp>
        <p:nvSpPr>
          <p:cNvPr id="553990" name="AutoShape 6" descr="‎30%‎"/>
          <p:cNvSpPr>
            <a:spLocks/>
          </p:cNvSpPr>
          <p:nvPr/>
        </p:nvSpPr>
        <p:spPr bwMode="auto">
          <a:xfrm>
            <a:off x="4941277" y="3569677"/>
            <a:ext cx="3544355" cy="691070"/>
          </a:xfrm>
          <a:prstGeom prst="borderCallout1">
            <a:avLst>
              <a:gd name="adj1" fmla="val 24407"/>
              <a:gd name="adj2" fmla="val -3111"/>
              <a:gd name="adj3" fmla="val 119211"/>
              <a:gd name="adj4" fmla="val -37987"/>
            </a:avLst>
          </a:prstGeom>
          <a:solidFill>
            <a:schemeClr val="accent6">
              <a:lumMod val="20000"/>
              <a:lumOff val="80000"/>
            </a:schemeClr>
          </a:solidFill>
          <a:ln w="25400" algn="ctr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he-IL" b="0" dirty="0"/>
              <a:t>מסודר לפי סדר הכנסת המפתחות (הפעם הראשונה שבה מפתח מוכנס)</a:t>
            </a:r>
            <a:endParaRPr lang="en-US" b="0" dirty="0"/>
          </a:p>
        </p:txBody>
      </p:sp>
      <p:graphicFrame>
        <p:nvGraphicFramePr>
          <p:cNvPr id="553991" name="Group 7"/>
          <p:cNvGraphicFramePr>
            <a:graphicFrameLocks noGrp="1"/>
          </p:cNvGraphicFramePr>
          <p:nvPr/>
        </p:nvGraphicFramePr>
        <p:xfrm>
          <a:off x="911351" y="5053385"/>
          <a:ext cx="7129462" cy="1482900"/>
        </p:xfrm>
        <a:graphic>
          <a:graphicData uri="http://schemas.openxmlformats.org/drawingml/2006/table">
            <a:tbl>
              <a:tblPr/>
              <a:tblGrid>
                <a:gridCol w="2447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15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568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Keys (names)</a:t>
                      </a:r>
                      <a:endParaRPr kumimoji="0" lang="en-GB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Values (phone numbers)</a:t>
                      </a:r>
                      <a:endParaRPr kumimoji="0" lang="en-GB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Dan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03-9516743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Rita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spcBef>
                          <a:spcPct val="50000"/>
                        </a:spcBef>
                      </a:pPr>
                      <a:r>
                        <a:rPr lang="en-IE" sz="1800" b="0" dirty="0"/>
                        <a:t>06-8201124</a:t>
                      </a:r>
                      <a:endParaRPr lang="en-US" sz="1800" b="0" dirty="0"/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Leo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08-5530098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Rectangle 4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8229600" cy="4530725"/>
          </a:xfrm>
        </p:spPr>
        <p:txBody>
          <a:bodyPr/>
          <a:lstStyle/>
          <a:p>
            <a:pPr algn="l" rtl="0" eaLnBrk="1" hangingPunct="1">
              <a:buNone/>
            </a:pPr>
            <a:r>
              <a:rPr lang="en-IE" sz="1800" dirty="0" err="1">
                <a:latin typeface="Consolas" pitchFamily="49" charset="0"/>
                <a:cs typeface="Consolas" pitchFamily="49" charset="0"/>
              </a:rPr>
              <a:t>SortedMap</a:t>
            </a:r>
            <a:r>
              <a:rPr lang="en-IE" sz="1800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en-IE" sz="1800" dirty="0" err="1">
                <a:latin typeface="Consolas" pitchFamily="49" charset="0"/>
                <a:cs typeface="Consolas" pitchFamily="49" charset="0"/>
              </a:rPr>
              <a:t>String,String</a:t>
            </a:r>
            <a:r>
              <a:rPr lang="en-IE" sz="1800" dirty="0">
                <a:latin typeface="Consolas" pitchFamily="49" charset="0"/>
                <a:cs typeface="Consolas" pitchFamily="49" charset="0"/>
              </a:rPr>
              <a:t>&gt; map =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IE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IE" sz="1800" dirty="0" err="1">
                <a:latin typeface="Consolas" pitchFamily="49" charset="0"/>
                <a:cs typeface="Consolas" pitchFamily="49" charset="0"/>
              </a:rPr>
              <a:t>TreeMap</a:t>
            </a:r>
            <a:r>
              <a:rPr lang="en-IE" sz="1800" dirty="0">
                <a:latin typeface="Consolas" pitchFamily="49" charset="0"/>
                <a:cs typeface="Consolas" pitchFamily="49" charset="0"/>
              </a:rPr>
              <a:t>&lt;</a:t>
            </a:r>
            <a:r>
              <a:rPr lang="en-IE" sz="1800" dirty="0" err="1">
                <a:latin typeface="Consolas" pitchFamily="49" charset="0"/>
                <a:cs typeface="Consolas" pitchFamily="49" charset="0"/>
              </a:rPr>
              <a:t>String,String</a:t>
            </a:r>
            <a:r>
              <a:rPr lang="en-IE" sz="1800" dirty="0">
                <a:latin typeface="Consolas" pitchFamily="49" charset="0"/>
                <a:cs typeface="Consolas" pitchFamily="49" charset="0"/>
              </a:rPr>
              <a:t>&gt; ();</a:t>
            </a: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"Dan"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"03-9516743"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"Rita"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"09-5076452"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"Leo"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"08-5530098"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"Rita"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"06-8201124"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buNone/>
            </a:pP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(map);</a:t>
            </a:r>
          </a:p>
          <a:p>
            <a:pPr algn="l" rtl="0" eaLnBrk="1" hangingPunct="1">
              <a:buFont typeface="Wingdings" pitchFamily="2" charset="2"/>
              <a:buNone/>
            </a:pPr>
            <a:endParaRPr lang="en-US" sz="18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Output: 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1600" dirty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{Dan=03-9516743, Leo=08-5530098, Rita=06-8201124}  </a:t>
            </a:r>
          </a:p>
          <a:p>
            <a:pPr lvl="1" eaLnBrk="1" hangingPunct="1"/>
            <a:endParaRPr lang="en-US" sz="18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0723" name="Rectangle 2"/>
          <p:cNvSpPr>
            <a:spLocks noChangeArrowheads="1"/>
          </p:cNvSpPr>
          <p:nvPr/>
        </p:nvSpPr>
        <p:spPr bwMode="auto">
          <a:xfrm>
            <a:off x="5495194" y="1630363"/>
            <a:ext cx="924311" cy="358775"/>
          </a:xfrm>
          <a:prstGeom prst="rect">
            <a:avLst/>
          </a:prstGeom>
          <a:noFill/>
          <a:ln w="25400">
            <a:solidFill>
              <a:schemeClr val="accent6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0724" name="Rectangle 3"/>
          <p:cNvSpPr>
            <a:spLocks noChangeArrowheads="1"/>
          </p:cNvSpPr>
          <p:nvPr/>
        </p:nvSpPr>
        <p:spPr bwMode="auto">
          <a:xfrm>
            <a:off x="971551" y="1628775"/>
            <a:ext cx="1204722" cy="360363"/>
          </a:xfrm>
          <a:prstGeom prst="rect">
            <a:avLst/>
          </a:prstGeom>
          <a:noFill/>
          <a:ln w="25400">
            <a:solidFill>
              <a:schemeClr val="accent6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072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 err="1">
                <a:latin typeface="Consolas" pitchFamily="49" charset="0"/>
                <a:cs typeface="Consolas" pitchFamily="49" charset="0"/>
              </a:rPr>
              <a:t>SortedMap</a:t>
            </a:r>
            <a:r>
              <a:rPr lang="en-US" b="1" dirty="0"/>
              <a:t> Example</a:t>
            </a:r>
          </a:p>
        </p:txBody>
      </p:sp>
      <p:sp>
        <p:nvSpPr>
          <p:cNvPr id="3072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685AD2C-E3A7-41DE-BFF2-F88C6F64724A}" type="slidenum">
              <a:rPr lang="he-IL" smtClean="0"/>
              <a:pPr/>
              <a:t>21</a:t>
            </a:fld>
            <a:endParaRPr lang="en-US"/>
          </a:p>
        </p:txBody>
      </p:sp>
      <p:sp>
        <p:nvSpPr>
          <p:cNvPr id="553990" name="AutoShape 6" descr="‎30%‎"/>
          <p:cNvSpPr>
            <a:spLocks/>
          </p:cNvSpPr>
          <p:nvPr/>
        </p:nvSpPr>
        <p:spPr bwMode="auto">
          <a:xfrm>
            <a:off x="5688013" y="3637210"/>
            <a:ext cx="2778979" cy="679816"/>
          </a:xfrm>
          <a:prstGeom prst="borderCallout1">
            <a:avLst>
              <a:gd name="adj1" fmla="val 24407"/>
              <a:gd name="adj2" fmla="val -3111"/>
              <a:gd name="adj3" fmla="val 102545"/>
              <a:gd name="adj4" fmla="val -48496"/>
            </a:avLst>
          </a:prstGeom>
          <a:solidFill>
            <a:schemeClr val="accent6">
              <a:lumMod val="20000"/>
              <a:lumOff val="80000"/>
            </a:schemeClr>
          </a:solidFill>
          <a:ln w="25400" algn="ctr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he-IL" b="0" dirty="0"/>
              <a:t>סדר לקסיקוגרפי של המפתחות</a:t>
            </a:r>
            <a:endParaRPr lang="en-US" sz="2000" b="0" dirty="0"/>
          </a:p>
        </p:txBody>
      </p:sp>
      <p:graphicFrame>
        <p:nvGraphicFramePr>
          <p:cNvPr id="553991" name="Group 7"/>
          <p:cNvGraphicFramePr>
            <a:graphicFrameLocks noGrp="1"/>
          </p:cNvGraphicFramePr>
          <p:nvPr/>
        </p:nvGraphicFramePr>
        <p:xfrm>
          <a:off x="1008063" y="5079761"/>
          <a:ext cx="7129462" cy="1482900"/>
        </p:xfrm>
        <a:graphic>
          <a:graphicData uri="http://schemas.openxmlformats.org/drawingml/2006/table">
            <a:tbl>
              <a:tblPr/>
              <a:tblGrid>
                <a:gridCol w="2447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15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568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Keys (names)</a:t>
                      </a:r>
                      <a:endParaRPr kumimoji="0" lang="en-GB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Values (phone numbers)</a:t>
                      </a:r>
                      <a:endParaRPr kumimoji="0" lang="en-GB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Dan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03-9516743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Leo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08-5530098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Rita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spcBef>
                          <a:spcPct val="50000"/>
                        </a:spcBef>
                      </a:pPr>
                      <a:r>
                        <a:rPr lang="en-IE" sz="1800" b="0" dirty="0"/>
                        <a:t>06-8201124</a:t>
                      </a:r>
                      <a:endParaRPr lang="en-US" sz="1800" b="0" dirty="0"/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99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/>
              <a:t>Map Collection Views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856706"/>
            <a:ext cx="8096250" cy="712787"/>
          </a:xfrm>
        </p:spPr>
        <p:txBody>
          <a:bodyPr/>
          <a:lstStyle/>
          <a:p>
            <a:pPr algn="ctr" rtl="0" eaLnBrk="1" hangingPunct="1">
              <a:buFont typeface="Wingdings" pitchFamily="2" charset="2"/>
              <a:buNone/>
            </a:pPr>
            <a:r>
              <a:rPr lang="en-US" sz="3200" dirty="0"/>
              <a:t>Three views of a </a:t>
            </a:r>
            <a:r>
              <a:rPr lang="en-US" sz="3200" dirty="0">
                <a:latin typeface="Consolas" pitchFamily="49" charset="0"/>
                <a:cs typeface="Consolas" pitchFamily="49" charset="0"/>
              </a:rPr>
              <a:t>Map&lt;K,V&gt;</a:t>
            </a:r>
            <a:r>
              <a:rPr lang="en-US" sz="3200" dirty="0"/>
              <a:t> as a collection</a:t>
            </a:r>
            <a:endParaRPr lang="en-US" sz="3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74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895F772-54E9-4140-9360-145952DF3060}" type="slidenum">
              <a:rPr lang="he-IL" smtClean="0"/>
              <a:pPr/>
              <a:t>22</a:t>
            </a:fld>
            <a:endParaRPr lang="en-US"/>
          </a:p>
        </p:txBody>
      </p:sp>
      <p:sp>
        <p:nvSpPr>
          <p:cNvPr id="31749" name="Line 4"/>
          <p:cNvSpPr>
            <a:spLocks noChangeShapeType="1"/>
          </p:cNvSpPr>
          <p:nvPr/>
        </p:nvSpPr>
        <p:spPr bwMode="auto">
          <a:xfrm flipH="1">
            <a:off x="1754187" y="3534568"/>
            <a:ext cx="792163" cy="7556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50" name="Text Box 5" descr="‎30%‎"/>
          <p:cNvSpPr txBox="1">
            <a:spLocks noChangeArrowheads="1"/>
          </p:cNvSpPr>
          <p:nvPr/>
        </p:nvSpPr>
        <p:spPr bwMode="auto">
          <a:xfrm>
            <a:off x="673100" y="4398168"/>
            <a:ext cx="2232025" cy="588963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3200" b="0">
                <a:latin typeface="Consolas" pitchFamily="49" charset="0"/>
                <a:cs typeface="Consolas" pitchFamily="49" charset="0"/>
              </a:rPr>
              <a:t>keySet</a:t>
            </a:r>
          </a:p>
        </p:txBody>
      </p:sp>
      <p:sp>
        <p:nvSpPr>
          <p:cNvPr id="31751" name="Text Box 6" descr="‎30%‎"/>
          <p:cNvSpPr txBox="1">
            <a:spLocks noChangeArrowheads="1"/>
          </p:cNvSpPr>
          <p:nvPr/>
        </p:nvSpPr>
        <p:spPr bwMode="auto">
          <a:xfrm>
            <a:off x="3446462" y="4398168"/>
            <a:ext cx="2232025" cy="588963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en-US" sz="3200" b="0">
                <a:latin typeface="Consolas" pitchFamily="49" charset="0"/>
                <a:cs typeface="Consolas" pitchFamily="49" charset="0"/>
              </a:rPr>
              <a:t>values</a:t>
            </a:r>
          </a:p>
        </p:txBody>
      </p:sp>
      <p:sp>
        <p:nvSpPr>
          <p:cNvPr id="31752" name="Text Box 7" descr="‎30%‎"/>
          <p:cNvSpPr txBox="1">
            <a:spLocks noChangeArrowheads="1"/>
          </p:cNvSpPr>
          <p:nvPr/>
        </p:nvSpPr>
        <p:spPr bwMode="auto">
          <a:xfrm>
            <a:off x="6254750" y="4398168"/>
            <a:ext cx="2232025" cy="588963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3200" b="0" dirty="0" err="1">
                <a:latin typeface="Consolas" pitchFamily="49" charset="0"/>
                <a:cs typeface="Consolas" pitchFamily="49" charset="0"/>
              </a:rPr>
              <a:t>entrySet</a:t>
            </a:r>
            <a:endParaRPr lang="en-US" sz="3200" b="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1753" name="Line 8"/>
          <p:cNvSpPr>
            <a:spLocks noChangeShapeType="1"/>
          </p:cNvSpPr>
          <p:nvPr/>
        </p:nvSpPr>
        <p:spPr bwMode="auto">
          <a:xfrm>
            <a:off x="4633912" y="3498056"/>
            <a:ext cx="0" cy="828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54" name="Line 9"/>
          <p:cNvSpPr>
            <a:spLocks noChangeShapeType="1"/>
          </p:cNvSpPr>
          <p:nvPr/>
        </p:nvSpPr>
        <p:spPr bwMode="auto">
          <a:xfrm>
            <a:off x="6289675" y="3498056"/>
            <a:ext cx="973137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55" name="Text Box 10"/>
          <p:cNvSpPr txBox="1">
            <a:spLocks noChangeArrowheads="1"/>
          </p:cNvSpPr>
          <p:nvPr/>
        </p:nvSpPr>
        <p:spPr bwMode="auto">
          <a:xfrm>
            <a:off x="1369256" y="5071268"/>
            <a:ext cx="94448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1"/>
            <a:r>
              <a:rPr lang="en-US" b="0" dirty="0">
                <a:latin typeface="Consolas" pitchFamily="49" charset="0"/>
                <a:cs typeface="Consolas" pitchFamily="49" charset="0"/>
              </a:rPr>
              <a:t>Set&lt;K&gt;</a:t>
            </a:r>
          </a:p>
        </p:txBody>
      </p:sp>
      <p:sp>
        <p:nvSpPr>
          <p:cNvPr id="31756" name="Text Box 11"/>
          <p:cNvSpPr txBox="1">
            <a:spLocks noChangeArrowheads="1"/>
          </p:cNvSpPr>
          <p:nvPr/>
        </p:nvSpPr>
        <p:spPr bwMode="auto">
          <a:xfrm>
            <a:off x="3589337" y="5103018"/>
            <a:ext cx="19446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en-US" b="0" dirty="0">
                <a:latin typeface="Consolas" pitchFamily="49" charset="0"/>
                <a:cs typeface="Consolas" pitchFamily="49" charset="0"/>
              </a:rPr>
              <a:t>Collection&lt;V&gt;</a:t>
            </a:r>
          </a:p>
        </p:txBody>
      </p:sp>
      <p:sp>
        <p:nvSpPr>
          <p:cNvPr id="31757" name="Text Box 12"/>
          <p:cNvSpPr txBox="1">
            <a:spLocks noChangeArrowheads="1"/>
          </p:cNvSpPr>
          <p:nvPr/>
        </p:nvSpPr>
        <p:spPr bwMode="auto">
          <a:xfrm>
            <a:off x="6077757" y="5082381"/>
            <a:ext cx="259077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1"/>
            <a:r>
              <a:rPr lang="en-US" b="0" dirty="0">
                <a:latin typeface="Consolas" pitchFamily="49" charset="0"/>
                <a:cs typeface="Consolas" pitchFamily="49" charset="0"/>
              </a:rPr>
              <a:t>Set&lt;</a:t>
            </a:r>
            <a:r>
              <a:rPr lang="en-US" b="0" dirty="0" err="1">
                <a:latin typeface="Consolas" pitchFamily="49" charset="0"/>
                <a:cs typeface="Consolas" pitchFamily="49" charset="0"/>
              </a:rPr>
              <a:t>Map.Entry</a:t>
            </a:r>
            <a:r>
              <a:rPr lang="en-US" b="0" dirty="0">
                <a:latin typeface="Consolas" pitchFamily="49" charset="0"/>
                <a:cs typeface="Consolas" pitchFamily="49" charset="0"/>
              </a:rPr>
              <a:t>&lt;K,V&gt;&gt;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1758" name="Text Box 13"/>
          <p:cNvSpPr txBox="1">
            <a:spLocks noChangeArrowheads="1"/>
          </p:cNvSpPr>
          <p:nvPr/>
        </p:nvSpPr>
        <p:spPr bwMode="auto">
          <a:xfrm>
            <a:off x="5605462" y="5760243"/>
            <a:ext cx="330923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rtl="1"/>
            <a:r>
              <a:rPr lang="en-US" sz="2000" b="0" dirty="0"/>
              <a:t>The </a:t>
            </a:r>
            <a:r>
              <a:rPr lang="en-US" sz="2000" b="0" dirty="0">
                <a:latin typeface="Consolas" pitchFamily="49" charset="0"/>
                <a:cs typeface="Consolas" pitchFamily="49" charset="0"/>
              </a:rPr>
              <a:t>Set</a:t>
            </a:r>
            <a:r>
              <a:rPr lang="en-US" sz="2000" b="0" dirty="0"/>
              <a:t> of key-value pairs</a:t>
            </a:r>
          </a:p>
          <a:p>
            <a:r>
              <a:rPr lang="en-US" sz="2000" b="0" dirty="0"/>
              <a:t>(implement </a:t>
            </a:r>
            <a:r>
              <a:rPr lang="en-US" sz="2000" b="0" dirty="0" err="1">
                <a:latin typeface="Consolas" pitchFamily="49" charset="0"/>
                <a:cs typeface="Consolas" pitchFamily="49" charset="0"/>
              </a:rPr>
              <a:t>Map.Entry</a:t>
            </a:r>
            <a:r>
              <a:rPr lang="en-US" sz="2000" b="0" dirty="0"/>
              <a:t>)</a:t>
            </a: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818451" y="1729212"/>
            <a:ext cx="8096250" cy="7127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82880" marR="0" lvl="0" indent="-1828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</a:t>
            </a: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Map</a:t>
            </a: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</a:t>
            </a:r>
            <a:r>
              <a:rPr kumimoji="0" lang="en-US" sz="320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not </a:t>
            </a:r>
            <a:r>
              <a:rPr kumimoji="0" lang="en-US" sz="320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Iterable</a:t>
            </a:r>
            <a:r>
              <a:rPr kumimoji="0" lang="en-US" sz="320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</p:txBody>
      </p:sp>
      <p:pic>
        <p:nvPicPr>
          <p:cNvPr id="36866" name="Picture 2" descr="http://upload.wikimedia.org/wikipedia/commons/7/70/Interdit_Forbidde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9502" y="1406360"/>
            <a:ext cx="1729370" cy="1450346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4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Map&lt;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String,String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&gt; map = </a:t>
            </a: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HashMap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&lt;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String,String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&gt; ();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"Dan"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"03-9516743"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"Rita"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"09-5076452"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"Leo"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"08-5530098"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"Rita"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"06-8201124"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latin typeface="Consolas"/>
                <a:ea typeface="Calibri"/>
              </a:rPr>
              <a:t> 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</a:rPr>
              <a:t>for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(String key :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map.keySet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()) {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20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(key);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Calibri"/>
              <a:ea typeface="Calibri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900" u="sng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900" u="sng" dirty="0">
                <a:latin typeface="Consolas" pitchFamily="49" charset="0"/>
                <a:cs typeface="Consolas" pitchFamily="49" charset="0"/>
              </a:rPr>
              <a:t>Output</a:t>
            </a:r>
            <a:r>
              <a:rPr lang="en-US" sz="1900" dirty="0">
                <a:latin typeface="Consolas" pitchFamily="49" charset="0"/>
                <a:cs typeface="Consolas" pitchFamily="49" charset="0"/>
              </a:rPr>
              <a:t>: 	Leo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900" dirty="0">
                <a:latin typeface="Consolas" pitchFamily="49" charset="0"/>
                <a:cs typeface="Consolas" pitchFamily="49" charset="0"/>
              </a:rPr>
              <a:t>			Dan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900" dirty="0">
                <a:latin typeface="Consolas" pitchFamily="49" charset="0"/>
                <a:cs typeface="Consolas" pitchFamily="49" charset="0"/>
              </a:rPr>
              <a:t>			Rita</a:t>
            </a:r>
          </a:p>
        </p:txBody>
      </p:sp>
      <p:sp>
        <p:nvSpPr>
          <p:cNvPr id="33795" name="Rectangle 2"/>
          <p:cNvSpPr>
            <a:spLocks noChangeArrowheads="1"/>
          </p:cNvSpPr>
          <p:nvPr/>
        </p:nvSpPr>
        <p:spPr bwMode="auto">
          <a:xfrm>
            <a:off x="1224779" y="3932538"/>
            <a:ext cx="3443936" cy="323850"/>
          </a:xfrm>
          <a:prstGeom prst="rect">
            <a:avLst/>
          </a:prstGeom>
          <a:noFill/>
          <a:ln w="25400" algn="ctr">
            <a:solidFill>
              <a:srgbClr val="92D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/>
              <a:t>Iterating Over the Keys of a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Map</a:t>
            </a:r>
          </a:p>
        </p:txBody>
      </p:sp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EAC9293-212A-40FF-8B8A-573E738E0DA4}" type="slidenum">
              <a:rPr lang="he-IL" smtClean="0"/>
              <a:pPr/>
              <a:t>23</a:t>
            </a:fld>
            <a:endParaRPr lang="en-US"/>
          </a:p>
        </p:txBody>
      </p:sp>
      <p:pic>
        <p:nvPicPr>
          <p:cNvPr id="34818" name="Picture 2" descr="http://s0.geograph.org.uk/geophotos/02/06/67/2066799_3cb5cef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571" y="4517679"/>
            <a:ext cx="2332846" cy="1253905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Map&lt;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String,String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&gt; map = </a:t>
            </a:r>
            <a:r>
              <a:rPr lang="en-US" sz="2000" b="1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HashMap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&lt;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String,String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&gt; ();</a:t>
            </a:r>
            <a:endParaRPr lang="en-US" sz="18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"Dan"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"03-9516743"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);</a:t>
            </a:r>
            <a:endParaRPr lang="en-US" sz="18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"Rita"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"09-5076452"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);</a:t>
            </a:r>
            <a:endParaRPr lang="en-US" sz="18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"Leo"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"08-5530098"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);</a:t>
            </a:r>
            <a:endParaRPr lang="en-US" sz="18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map.put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"Rita"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, </a:t>
            </a:r>
            <a:r>
              <a:rPr lang="en-US" sz="2000" dirty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"06-8201124"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);</a:t>
            </a:r>
            <a:endParaRPr lang="en-US" sz="18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latin typeface="Consolas" pitchFamily="49" charset="0"/>
                <a:ea typeface="Calibri"/>
                <a:cs typeface="Consolas" pitchFamily="49" charset="0"/>
              </a:rPr>
              <a:t> </a:t>
            </a:r>
            <a:endParaRPr lang="en-US" sz="18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b="1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for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(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Map.Entry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&lt;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String,String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&gt; entry: 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map.entrySet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()) {</a:t>
            </a:r>
            <a:endParaRPr lang="en-US" sz="18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System.</a:t>
            </a:r>
            <a:r>
              <a:rPr lang="en-US" sz="2000" i="1" dirty="0" err="1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out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.println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entry.getKey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() + </a:t>
            </a:r>
            <a:r>
              <a:rPr lang="en-US" sz="2000" dirty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": "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+ </a:t>
            </a:r>
            <a:r>
              <a:rPr lang="en-US" sz="20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entry.getValue</a:t>
            </a: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()); </a:t>
            </a:r>
            <a:endParaRPr lang="en-US" sz="18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buNone/>
            </a:pPr>
            <a:r>
              <a:rPr lang="en-US" sz="20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}</a:t>
            </a:r>
          </a:p>
          <a:p>
            <a:pPr algn="l" rtl="0">
              <a:buNone/>
            </a:pPr>
            <a:endParaRPr lang="en-US" sz="20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u="sng" dirty="0">
                <a:latin typeface="Consolas" pitchFamily="49" charset="0"/>
                <a:cs typeface="Consolas" pitchFamily="49" charset="0"/>
              </a:rPr>
              <a:t>Output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: 	Leo: 08-5530098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		Dan: 03-9516743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		Rita: 06-8201124</a:t>
            </a:r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3200" b="1" dirty="0"/>
              <a:t>Iterating Over the Key-Value Pairs of a </a:t>
            </a:r>
            <a:r>
              <a:rPr lang="en-US" sz="3200" b="1" dirty="0">
                <a:latin typeface="Consolas" pitchFamily="49" charset="0"/>
                <a:cs typeface="Consolas" pitchFamily="49" charset="0"/>
              </a:rPr>
              <a:t>Map</a:t>
            </a:r>
          </a:p>
        </p:txBody>
      </p:sp>
      <p:sp>
        <p:nvSpPr>
          <p:cNvPr id="3584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1057AA3-AAEA-4044-B1CB-C976E1E78653}" type="slidenum">
              <a:rPr lang="he-IL" smtClean="0"/>
              <a:pPr/>
              <a:t>24</a:t>
            </a:fld>
            <a:endParaRPr lang="en-US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5418710" y="3770613"/>
            <a:ext cx="1914075" cy="323850"/>
          </a:xfrm>
          <a:prstGeom prst="rect">
            <a:avLst/>
          </a:prstGeom>
          <a:noFill/>
          <a:ln w="25400" algn="ctr">
            <a:solidFill>
              <a:srgbClr val="92D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333218" y="4492869"/>
            <a:ext cx="2139744" cy="323850"/>
          </a:xfrm>
          <a:prstGeom prst="rect">
            <a:avLst/>
          </a:prstGeom>
          <a:noFill/>
          <a:ln w="25400" algn="ctr">
            <a:solidFill>
              <a:srgbClr val="92D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3841956" y="4169019"/>
            <a:ext cx="1934590" cy="323850"/>
          </a:xfrm>
          <a:prstGeom prst="rect">
            <a:avLst/>
          </a:prstGeom>
          <a:noFill/>
          <a:ln w="25400" algn="ctr">
            <a:solidFill>
              <a:srgbClr val="92D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grpSp>
        <p:nvGrpSpPr>
          <p:cNvPr id="13" name="Group 12"/>
          <p:cNvGrpSpPr/>
          <p:nvPr/>
        </p:nvGrpSpPr>
        <p:grpSpPr>
          <a:xfrm>
            <a:off x="5547947" y="2127738"/>
            <a:ext cx="3338146" cy="1318847"/>
            <a:chOff x="5547947" y="2127738"/>
            <a:chExt cx="3338146" cy="1318847"/>
          </a:xfrm>
        </p:grpSpPr>
        <p:sp>
          <p:nvSpPr>
            <p:cNvPr id="11" name="Cloud Callout 10"/>
            <p:cNvSpPr/>
            <p:nvPr/>
          </p:nvSpPr>
          <p:spPr>
            <a:xfrm>
              <a:off x="5547947" y="2127738"/>
              <a:ext cx="3338146" cy="1318847"/>
            </a:xfrm>
            <a:prstGeom prst="cloudCallout">
              <a:avLst>
                <a:gd name="adj1" fmla="val -31631"/>
                <a:gd name="adj2" fmla="val 69014"/>
              </a:avLst>
            </a:prstGeom>
            <a:noFill/>
            <a:ln w="25400" algn="ctr">
              <a:solidFill>
                <a:srgbClr val="92D05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1"/>
              <a:endParaRPr lang="he-IL" b="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864466" y="2347548"/>
              <a:ext cx="2584939" cy="83099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 rtl="1"/>
              <a:r>
                <a:rPr lang="he-IL" sz="1600" b="0" dirty="0"/>
                <a:t>מחזיר אובייקט מטיפוס</a:t>
              </a:r>
            </a:p>
            <a:p>
              <a:pPr algn="ctr"/>
              <a:r>
                <a:rPr lang="en-US" sz="1600" b="0" dirty="0"/>
                <a:t> Set&lt;</a:t>
              </a:r>
              <a:r>
                <a:rPr lang="en-US" sz="1600" b="0" dirty="0" err="1"/>
                <a:t>Map.Entry</a:t>
              </a:r>
              <a:r>
                <a:rPr lang="en-US" sz="1600" b="0" dirty="0"/>
                <a:t>&lt;K,V&gt;&gt;</a:t>
              </a:r>
              <a:endParaRPr lang="he-IL" sz="1600" b="0" dirty="0"/>
            </a:p>
            <a:p>
              <a:pPr algn="ctr"/>
              <a:r>
                <a:rPr lang="he-IL" sz="1600" b="0" dirty="0"/>
                <a:t>המכיל את כל המיפויים במילון.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/>
              <a:t>Collection Algorithms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sz="3200" dirty="0"/>
              <a:t>Defined in the </a:t>
            </a:r>
            <a:r>
              <a:rPr lang="en-US" sz="3200" dirty="0">
                <a:hlinkClick r:id="rId3"/>
              </a:rPr>
              <a:t>Collections</a:t>
            </a:r>
            <a:r>
              <a:rPr lang="en-US" sz="3200" dirty="0"/>
              <a:t> class</a:t>
            </a:r>
          </a:p>
          <a:p>
            <a:pPr algn="l" rtl="0" eaLnBrk="1" hangingPunct="1"/>
            <a:r>
              <a:rPr lang="en-US" sz="3200" dirty="0"/>
              <a:t>Main algorithms:</a:t>
            </a:r>
          </a:p>
          <a:p>
            <a:pPr lvl="1" algn="l" rtl="0" eaLnBrk="1" hangingPunct="1"/>
            <a:r>
              <a:rPr lang="en-US" sz="3000" dirty="0"/>
              <a:t>sort </a:t>
            </a:r>
          </a:p>
          <a:p>
            <a:pPr lvl="1" algn="l" rtl="0" eaLnBrk="1" hangingPunct="1"/>
            <a:r>
              <a:rPr lang="en-US" sz="3000" dirty="0" err="1"/>
              <a:t>binarySearch</a:t>
            </a:r>
            <a:endParaRPr lang="en-US" sz="3000" dirty="0"/>
          </a:p>
          <a:p>
            <a:pPr lvl="1" algn="l" rtl="0" eaLnBrk="1" hangingPunct="1"/>
            <a:r>
              <a:rPr lang="en-US" sz="3000" dirty="0"/>
              <a:t>reverse</a:t>
            </a:r>
          </a:p>
          <a:p>
            <a:pPr lvl="1" algn="l" rtl="0" eaLnBrk="1" hangingPunct="1"/>
            <a:r>
              <a:rPr lang="en-US" sz="3000" dirty="0"/>
              <a:t>shuffle</a:t>
            </a:r>
          </a:p>
          <a:p>
            <a:pPr lvl="1" algn="l" rtl="0" eaLnBrk="1" hangingPunct="1"/>
            <a:r>
              <a:rPr lang="en-US" sz="3000" dirty="0"/>
              <a:t>min</a:t>
            </a:r>
          </a:p>
          <a:p>
            <a:pPr lvl="1" algn="l" rtl="0" eaLnBrk="1" hangingPunct="1"/>
            <a:r>
              <a:rPr lang="en-US" sz="3000" dirty="0"/>
              <a:t>max </a:t>
            </a:r>
          </a:p>
        </p:txBody>
      </p:sp>
      <p:sp>
        <p:nvSpPr>
          <p:cNvPr id="3686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FD3E4DD-6B72-46DA-9E27-E2717874DE73}" type="slidenum">
              <a:rPr lang="he-IL" smtClean="0"/>
              <a:pPr/>
              <a:t>25</a:t>
            </a:fld>
            <a:endParaRPr lang="en-US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7" name="Rectangle 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>
                <a:latin typeface="Consolas"/>
                <a:ea typeface="Calibri"/>
              </a:rPr>
              <a:t> 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Sort { 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main(String 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[]) { 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List&lt;String&gt; list = 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Arrays.</a:t>
            </a:r>
            <a:r>
              <a:rPr lang="en-US" sz="1800" i="1" dirty="0" err="1">
                <a:solidFill>
                  <a:srgbClr val="000000"/>
                </a:solidFill>
                <a:latin typeface="Consolas"/>
                <a:ea typeface="Calibri"/>
              </a:rPr>
              <a:t>asList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Collections.</a:t>
            </a:r>
            <a:r>
              <a:rPr lang="en-US" sz="1800" i="1" dirty="0" err="1">
                <a:solidFill>
                  <a:srgbClr val="000000"/>
                </a:solidFill>
                <a:latin typeface="Consolas"/>
                <a:ea typeface="Calibri"/>
              </a:rPr>
              <a:t>sort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(list);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(list); 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 </a:t>
            </a:r>
            <a:endParaRPr lang="en-US" sz="1600" dirty="0">
              <a:latin typeface="Calibri"/>
              <a:ea typeface="Calibri"/>
            </a:endParaRP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600" dirty="0">
              <a:latin typeface="Calibri"/>
              <a:ea typeface="Calibri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</a:p>
        </p:txBody>
      </p:sp>
      <p:sp>
        <p:nvSpPr>
          <p:cNvPr id="564227" name="Rectangle 3"/>
          <p:cNvSpPr>
            <a:spLocks noChangeArrowheads="1"/>
          </p:cNvSpPr>
          <p:nvPr/>
        </p:nvSpPr>
        <p:spPr bwMode="auto">
          <a:xfrm>
            <a:off x="1357313" y="2775920"/>
            <a:ext cx="5132641" cy="292608"/>
          </a:xfrm>
          <a:prstGeom prst="rect">
            <a:avLst/>
          </a:prstGeom>
          <a:noFill/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7896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/>
              <a:t>Sorting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8A1782D-E56D-4546-BE59-E00805D62C36}" type="slidenum">
              <a:rPr lang="he-IL" smtClean="0"/>
              <a:pPr/>
              <a:t>26</a:t>
            </a:fld>
            <a:endParaRPr lang="en-US"/>
          </a:p>
        </p:txBody>
      </p:sp>
      <p:sp>
        <p:nvSpPr>
          <p:cNvPr id="37891" name="Rectangle 2"/>
          <p:cNvSpPr>
            <a:spLocks noChangeArrowheads="1"/>
          </p:cNvSpPr>
          <p:nvPr/>
        </p:nvSpPr>
        <p:spPr bwMode="auto">
          <a:xfrm>
            <a:off x="3995738" y="5768975"/>
            <a:ext cx="1871662" cy="8636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564233" name="Text Box 9"/>
          <p:cNvSpPr txBox="1">
            <a:spLocks noChangeArrowheads="1"/>
          </p:cNvSpPr>
          <p:nvPr/>
        </p:nvSpPr>
        <p:spPr bwMode="auto">
          <a:xfrm>
            <a:off x="971550" y="5199489"/>
            <a:ext cx="47529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/>
            <a:r>
              <a:rPr lang="en-US" sz="2400" b="0" u="sng" dirty="0">
                <a:latin typeface="+mn-lt"/>
                <a:cs typeface="Consolas" pitchFamily="49" charset="0"/>
              </a:rPr>
              <a:t>Arguments</a:t>
            </a:r>
            <a:r>
              <a:rPr lang="en-US" sz="2400" b="0" dirty="0">
                <a:latin typeface="+mn-lt"/>
                <a:cs typeface="Consolas" pitchFamily="49" charset="0"/>
              </a:rPr>
              <a:t>:  A C D B</a:t>
            </a:r>
          </a:p>
          <a:p>
            <a:pPr rtl="1"/>
            <a:r>
              <a:rPr lang="en-US" sz="2400" b="0" u="sng" dirty="0">
                <a:latin typeface="+mn-lt"/>
                <a:cs typeface="Consolas" pitchFamily="49" charset="0"/>
              </a:rPr>
              <a:t>Output</a:t>
            </a:r>
            <a:r>
              <a:rPr lang="en-US" sz="2400" b="0" dirty="0">
                <a:latin typeface="+mn-lt"/>
                <a:cs typeface="Consolas" pitchFamily="49" charset="0"/>
              </a:rPr>
              <a:t>:        [A, B, C, D]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6031523" y="3393831"/>
            <a:ext cx="2400300" cy="967154"/>
          </a:xfrm>
          <a:prstGeom prst="roundRect">
            <a:avLst/>
          </a:prstGeom>
          <a:noFill/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wrap="square" anchor="ctr"/>
          <a:lstStyle/>
          <a:p>
            <a:pPr rtl="1"/>
            <a:r>
              <a:rPr lang="en-US" b="0" dirty="0">
                <a:solidFill>
                  <a:schemeClr val="tx1"/>
                </a:solidFill>
                <a:latin typeface="Arial" charset="0"/>
                <a:cs typeface="Arial" charset="0"/>
              </a:rPr>
              <a:t>Returns a list view of the array</a:t>
            </a:r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cxnSp>
        <p:nvCxnSpPr>
          <p:cNvPr id="12" name="Straight Arrow Connector 11"/>
          <p:cNvCxnSpPr>
            <a:endCxn id="10" idx="0"/>
          </p:cNvCxnSpPr>
          <p:nvPr/>
        </p:nvCxnSpPr>
        <p:spPr>
          <a:xfrm>
            <a:off x="6277708" y="3068528"/>
            <a:ext cx="953965" cy="325303"/>
          </a:xfrm>
          <a:prstGeom prst="straightConnector1">
            <a:avLst/>
          </a:prstGeom>
          <a:noFill/>
          <a:ln w="25400">
            <a:solidFill>
              <a:srgbClr val="92D050"/>
            </a:solidFill>
            <a:miter lim="800000"/>
            <a:headEnd type="triangle"/>
            <a:tailEnd/>
          </a:ln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4227" grpId="0" animBg="1"/>
      <p:bldP spid="56423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/>
              <a:t>How can we sort a list of objects?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 algn="l" rtl="0">
              <a:buAutoNum type="arabicPeriod"/>
            </a:pPr>
            <a:r>
              <a:rPr lang="en-US" dirty="0" err="1">
                <a:latin typeface="Consolas" pitchFamily="49" charset="0"/>
                <a:cs typeface="Consolas" pitchFamily="49" charset="0"/>
              </a:rPr>
              <a:t>Collections.sort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myList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 marL="731520" lvl="1" indent="-457200" algn="l" rtl="0"/>
            <a:r>
              <a:rPr lang="en-US" dirty="0" err="1">
                <a:latin typeface="Consolas" pitchFamily="49" charset="0"/>
                <a:cs typeface="Consolas" pitchFamily="49" charset="0"/>
              </a:rPr>
              <a:t>myList</a:t>
            </a:r>
            <a:r>
              <a:rPr lang="en-US" dirty="0" err="1"/>
              <a:t>’s</a:t>
            </a:r>
            <a:r>
              <a:rPr lang="en-US" dirty="0"/>
              <a:t> elements implement </a:t>
            </a:r>
            <a:r>
              <a:rPr lang="en-US" b="1" dirty="0"/>
              <a:t>Comparable&lt;T&gt;</a:t>
            </a:r>
            <a:r>
              <a:rPr lang="en-US" dirty="0"/>
              <a:t> interface. </a:t>
            </a:r>
          </a:p>
          <a:p>
            <a:pPr algn="l" rtl="0">
              <a:buNone/>
            </a:pPr>
            <a:r>
              <a:rPr lang="en-US" dirty="0"/>
              <a:t> </a:t>
            </a:r>
          </a:p>
          <a:p>
            <a:pPr algn="l" rtl="0">
              <a:buNone/>
            </a:pPr>
            <a:endParaRPr lang="en-US" dirty="0"/>
          </a:p>
          <a:p>
            <a:pPr algn="l" rtl="0"/>
            <a:endParaRPr lang="en-US" dirty="0"/>
          </a:p>
          <a:p>
            <a:pPr lvl="1" algn="l" rtl="0">
              <a:lnSpc>
                <a:spcPct val="80000"/>
              </a:lnSpc>
              <a:buNone/>
            </a:pPr>
            <a:endParaRPr lang="en-US" sz="1600" dirty="0"/>
          </a:p>
          <a:p>
            <a:pPr lvl="1" algn="l" rtl="0">
              <a:lnSpc>
                <a:spcPct val="80000"/>
              </a:lnSpc>
              <a:buNone/>
            </a:pPr>
            <a:endParaRPr lang="en-US" sz="1600" dirty="0"/>
          </a:p>
          <a:p>
            <a:pPr lvl="1" algn="l" rtl="0">
              <a:lnSpc>
                <a:spcPct val="80000"/>
              </a:lnSpc>
              <a:buNone/>
            </a:pPr>
            <a:endParaRPr lang="en-US" sz="1600" dirty="0"/>
          </a:p>
          <a:p>
            <a:pPr lvl="1" algn="l" rtl="0">
              <a:lnSpc>
                <a:spcPct val="80000"/>
              </a:lnSpc>
              <a:buNone/>
            </a:pPr>
            <a:endParaRPr lang="en-US" sz="1600" dirty="0"/>
          </a:p>
          <a:p>
            <a:pPr algn="l" rtl="0">
              <a:lnSpc>
                <a:spcPct val="80000"/>
              </a:lnSpc>
            </a:pPr>
            <a:r>
              <a:rPr lang="en-US" dirty="0"/>
              <a:t>Error when sorting a list whose elements</a:t>
            </a:r>
          </a:p>
          <a:p>
            <a:pPr lvl="1" algn="l" rtl="0">
              <a:lnSpc>
                <a:spcPct val="80000"/>
              </a:lnSpc>
              <a:buFontTx/>
              <a:buChar char="-"/>
            </a:pPr>
            <a:r>
              <a:rPr lang="en-US" sz="2400" dirty="0"/>
              <a:t>do not implement Comparable or </a:t>
            </a:r>
          </a:p>
          <a:p>
            <a:pPr lvl="1" algn="l" rtl="0">
              <a:lnSpc>
                <a:spcPct val="80000"/>
              </a:lnSpc>
              <a:buFontTx/>
              <a:buChar char="-"/>
            </a:pPr>
            <a:r>
              <a:rPr lang="en-US" sz="2400" dirty="0"/>
              <a:t>are not mutually comparable.</a:t>
            </a:r>
          </a:p>
          <a:p>
            <a:pPr lvl="1" algn="l" rtl="0">
              <a:lnSpc>
                <a:spcPct val="80000"/>
              </a:lnSpc>
              <a:buFontTx/>
              <a:buChar char="-"/>
            </a:pPr>
            <a:endParaRPr lang="en-US" sz="2400" dirty="0"/>
          </a:p>
          <a:p>
            <a:pPr algn="l" rtl="0">
              <a:lnSpc>
                <a:spcPct val="80000"/>
              </a:lnSpc>
            </a:pPr>
            <a:r>
              <a:rPr lang="en-US" dirty="0"/>
              <a:t>String implements the interface Comparable&lt;String&gt; so we are able to sort a list of strings. </a:t>
            </a:r>
          </a:p>
          <a:p>
            <a:pPr lvl="1" algn="l" rtl="0">
              <a:lnSpc>
                <a:spcPct val="80000"/>
              </a:lnSpc>
              <a:buNone/>
            </a:pPr>
            <a:endParaRPr lang="en-US" sz="2400" dirty="0"/>
          </a:p>
          <a:p>
            <a:pPr lvl="1" algn="l" rtl="0">
              <a:lnSpc>
                <a:spcPct val="80000"/>
              </a:lnSpc>
              <a:buNone/>
            </a:pPr>
            <a:endParaRPr lang="en-US" sz="1600" dirty="0"/>
          </a:p>
          <a:p>
            <a:pPr algn="l" rtl="0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10054" y="2523391"/>
            <a:ext cx="5715000" cy="1740878"/>
          </a:xfrm>
          <a:prstGeom prst="rect">
            <a:avLst/>
          </a:prstGeom>
          <a:solidFill>
            <a:srgbClr val="CCEC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lvl="1"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public interface Comparable&lt;T&gt; { </a:t>
            </a:r>
          </a:p>
          <a:p>
            <a:pPr>
              <a:lnSpc>
                <a:spcPct val="80000"/>
              </a:lnSpc>
            </a:pPr>
            <a:r>
              <a:rPr lang="en-US" sz="7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/**********************************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* $ret &lt; 0 if this &lt; other       *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* $ret = 0 if </a:t>
            </a:r>
            <a:r>
              <a:rPr lang="en-US" sz="1400" b="0" dirty="0" err="1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this.equals</a:t>
            </a: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(other) *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* $ret &gt; 0 if this &gt; other       *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**********************************/</a:t>
            </a:r>
          </a:p>
          <a:p>
            <a:pPr>
              <a:lnSpc>
                <a:spcPct val="80000"/>
              </a:lnSpc>
            </a:pPr>
            <a:r>
              <a:rPr lang="en-US" sz="3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public </a:t>
            </a:r>
            <a:r>
              <a:rPr lang="en-US" sz="1400" b="0" dirty="0" err="1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0" dirty="0" err="1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compareTo</a:t>
            </a: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(T other);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he-IL" sz="16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/>
              <a:t>How can we sort a list of objects?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l" rtl="0">
              <a:buAutoNum type="arabicPeriod"/>
            </a:pPr>
            <a:r>
              <a:rPr lang="en-US" dirty="0" err="1">
                <a:latin typeface="Consolas" pitchFamily="49" charset="0"/>
                <a:cs typeface="Consolas" pitchFamily="49" charset="0"/>
              </a:rPr>
              <a:t>Collections.sort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myList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myComparator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) </a:t>
            </a:r>
          </a:p>
          <a:p>
            <a:pPr marL="731520" lvl="1" indent="-457200" algn="l" rtl="0"/>
            <a:r>
              <a:rPr lang="en-US" dirty="0" err="1">
                <a:latin typeface="Consolas" pitchFamily="49" charset="0"/>
                <a:cs typeface="Consolas" pitchFamily="49" charset="0"/>
              </a:rPr>
              <a:t>myComparator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/>
              <a:t>implement </a:t>
            </a:r>
            <a:r>
              <a:rPr lang="en-US" b="1" dirty="0"/>
              <a:t>Comparator&lt;T&gt;</a:t>
            </a:r>
            <a:r>
              <a:rPr lang="en-US" dirty="0"/>
              <a:t> interface. </a:t>
            </a:r>
          </a:p>
          <a:p>
            <a:pPr algn="l" rtl="0">
              <a:buNone/>
            </a:pPr>
            <a:r>
              <a:rPr lang="en-US" dirty="0"/>
              <a:t> </a:t>
            </a:r>
          </a:p>
          <a:p>
            <a:pPr algn="l" rtl="0">
              <a:buNone/>
            </a:pPr>
            <a:endParaRPr lang="en-US" dirty="0"/>
          </a:p>
          <a:p>
            <a:pPr algn="l" rtl="0"/>
            <a:endParaRPr lang="en-US" dirty="0"/>
          </a:p>
          <a:p>
            <a:pPr lvl="1" algn="l" rtl="0">
              <a:lnSpc>
                <a:spcPct val="80000"/>
              </a:lnSpc>
              <a:buNone/>
            </a:pPr>
            <a:endParaRPr lang="en-US" sz="1600" dirty="0"/>
          </a:p>
          <a:p>
            <a:pPr lvl="1" algn="l" rtl="0">
              <a:lnSpc>
                <a:spcPct val="80000"/>
              </a:lnSpc>
              <a:buNone/>
            </a:pPr>
            <a:endParaRPr lang="en-US" sz="1600" dirty="0"/>
          </a:p>
          <a:p>
            <a:pPr lvl="1" algn="l" rtl="0">
              <a:lnSpc>
                <a:spcPct val="80000"/>
              </a:lnSpc>
              <a:buNone/>
            </a:pPr>
            <a:endParaRPr lang="en-US" sz="1600" dirty="0"/>
          </a:p>
          <a:p>
            <a:pPr lvl="1" algn="l" rtl="0">
              <a:lnSpc>
                <a:spcPct val="80000"/>
              </a:lnSpc>
              <a:buNone/>
            </a:pPr>
            <a:endParaRPr lang="en-US" sz="1600" dirty="0"/>
          </a:p>
          <a:p>
            <a:pPr algn="l" rtl="0">
              <a:lnSpc>
                <a:spcPct val="80000"/>
              </a:lnSpc>
            </a:pPr>
            <a:r>
              <a:rPr lang="en-US" dirty="0"/>
              <a:t>The comparator interface enables us to sort a list of the same object by different </a:t>
            </a:r>
            <a:r>
              <a:rPr lang="en-US" dirty="0" err="1"/>
              <a:t>critiria</a:t>
            </a:r>
            <a:r>
              <a:rPr lang="en-US" dirty="0"/>
              <a:t>, using different comparators.</a:t>
            </a:r>
          </a:p>
          <a:p>
            <a:pPr lvl="1" algn="l" rtl="0">
              <a:lnSpc>
                <a:spcPct val="80000"/>
              </a:lnSpc>
              <a:buNone/>
            </a:pPr>
            <a:endParaRPr lang="en-US" sz="2400" dirty="0"/>
          </a:p>
          <a:p>
            <a:pPr lvl="1" algn="l" rtl="0">
              <a:lnSpc>
                <a:spcPct val="80000"/>
              </a:lnSpc>
              <a:buNone/>
            </a:pPr>
            <a:endParaRPr lang="en-US" sz="1600" dirty="0"/>
          </a:p>
          <a:p>
            <a:pPr algn="l" rtl="0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10054" y="2523391"/>
            <a:ext cx="5715000" cy="1740878"/>
          </a:xfrm>
          <a:prstGeom prst="rect">
            <a:avLst/>
          </a:prstGeom>
          <a:solidFill>
            <a:srgbClr val="CCEC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lvl="1"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public interface Comparator&lt;T&gt;{ </a:t>
            </a:r>
          </a:p>
          <a:p>
            <a:pPr>
              <a:lnSpc>
                <a:spcPct val="80000"/>
              </a:lnSpc>
            </a:pPr>
            <a:r>
              <a:rPr lang="en-US" sz="7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/**********************************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* $ret &lt; 0 if o1 &lt; o2       *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* $ret = 0 if o1.equals(o2) *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* $ret &gt; 0 if o1 &gt; o2       *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**********************************/</a:t>
            </a:r>
          </a:p>
          <a:p>
            <a:pPr>
              <a:lnSpc>
                <a:spcPct val="80000"/>
              </a:lnSpc>
            </a:pPr>
            <a:r>
              <a:rPr lang="en-US" sz="3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public </a:t>
            </a:r>
            <a:r>
              <a:rPr lang="en-US" sz="1400" b="0" dirty="0" err="1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compare(T o1, T o2);</a:t>
            </a:r>
          </a:p>
          <a:p>
            <a:pPr>
              <a:lnSpc>
                <a:spcPct val="80000"/>
              </a:lnSpc>
            </a:pPr>
            <a:r>
              <a:rPr lang="en-US" sz="1400" b="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he-IL" sz="16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>
                <a:latin typeface="Consolas" pitchFamily="49" charset="0"/>
                <a:cs typeface="Consolas" pitchFamily="49" charset="0"/>
              </a:rPr>
              <a:t>Comparable</a:t>
            </a:r>
            <a:r>
              <a:rPr lang="en-US" sz="3200" dirty="0"/>
              <a:t> and </a:t>
            </a:r>
            <a:r>
              <a:rPr lang="en-US" sz="3200" dirty="0">
                <a:latin typeface="Consolas" pitchFamily="49" charset="0"/>
                <a:cs typeface="Consolas" pitchFamily="49" charset="0"/>
              </a:rPr>
              <a:t>Comparator</a:t>
            </a:r>
            <a:r>
              <a:rPr lang="en-US" sz="3200" dirty="0"/>
              <a:t> Example</a:t>
            </a:r>
            <a:endParaRPr lang="he-IL" sz="3200" dirty="0">
              <a:latin typeface="Consolas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/>
              <a:t>Write the class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Point</a:t>
            </a:r>
            <a:r>
              <a:rPr lang="en-US" dirty="0"/>
              <a:t> that represents a point in the plane</a:t>
            </a:r>
          </a:p>
          <a:p>
            <a:pPr algn="l" rtl="0"/>
            <a:r>
              <a:rPr lang="en-US" dirty="0"/>
              <a:t>How to sort List&lt;Point&gt;?</a:t>
            </a:r>
          </a:p>
          <a:p>
            <a:pPr algn="l" rtl="0"/>
            <a:endParaRPr lang="en-US" dirty="0"/>
          </a:p>
          <a:p>
            <a:pPr algn="l" rtl="0"/>
            <a:r>
              <a:rPr lang="en-US" sz="2700" dirty="0">
                <a:latin typeface="Calibri"/>
                <a:ea typeface="Calibri"/>
              </a:rPr>
              <a:t>Two options:</a:t>
            </a:r>
          </a:p>
          <a:p>
            <a:pPr lvl="1" algn="l" rtl="0"/>
            <a:r>
              <a:rPr lang="en-US" sz="2300" dirty="0">
                <a:latin typeface="Calibri"/>
                <a:ea typeface="Calibri"/>
              </a:rPr>
              <a:t>Make Point implement </a:t>
            </a:r>
            <a:r>
              <a:rPr lang="en-US" sz="1900" dirty="0">
                <a:latin typeface="Consolas" pitchFamily="49" charset="0"/>
                <a:ea typeface="Calibri"/>
                <a:cs typeface="Consolas" pitchFamily="49" charset="0"/>
              </a:rPr>
              <a:t>Comparable&lt;Point&gt;</a:t>
            </a:r>
            <a:r>
              <a:rPr lang="en-US" sz="2300" dirty="0">
                <a:latin typeface="Calibri"/>
                <a:ea typeface="Calibri"/>
              </a:rPr>
              <a:t>, and use </a:t>
            </a:r>
            <a:r>
              <a:rPr lang="en-US" sz="1900" dirty="0" err="1">
                <a:latin typeface="Consolas" pitchFamily="49" charset="0"/>
                <a:ea typeface="Calibri"/>
                <a:cs typeface="Consolas" pitchFamily="49" charset="0"/>
              </a:rPr>
              <a:t>Collections.sort</a:t>
            </a:r>
            <a:endParaRPr lang="en-US" sz="19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lvl="1" algn="l" rtl="0"/>
            <a:r>
              <a:rPr lang="en-US" sz="2300" dirty="0">
                <a:latin typeface="Calibri"/>
                <a:ea typeface="Calibri"/>
              </a:rPr>
              <a:t>Write a class that implements </a:t>
            </a:r>
            <a:r>
              <a:rPr lang="en-US" sz="1900" dirty="0">
                <a:latin typeface="Consolas" pitchFamily="49" charset="0"/>
                <a:ea typeface="Calibri"/>
                <a:cs typeface="Consolas" pitchFamily="49" charset="0"/>
              </a:rPr>
              <a:t>Comparator&lt;Point&gt;</a:t>
            </a:r>
            <a:r>
              <a:rPr lang="en-US" sz="2300" dirty="0">
                <a:latin typeface="Calibri"/>
                <a:ea typeface="Calibri"/>
              </a:rPr>
              <a:t>, and pass it as an argument to </a:t>
            </a:r>
            <a:r>
              <a:rPr lang="en-US" sz="1900" dirty="0" err="1">
                <a:latin typeface="Consolas" pitchFamily="49" charset="0"/>
                <a:ea typeface="Calibri"/>
                <a:cs typeface="Consolas" pitchFamily="49" charset="0"/>
              </a:rPr>
              <a:t>Collections.sort</a:t>
            </a:r>
            <a:r>
              <a:rPr lang="en-US" sz="2300" dirty="0">
                <a:latin typeface="Calibri"/>
                <a:ea typeface="Calibri"/>
              </a:rPr>
              <a:t>.</a:t>
            </a:r>
          </a:p>
          <a:p>
            <a:pPr lvl="1" algn="l" rtl="0"/>
            <a:r>
              <a:rPr lang="en-US" sz="2300" b="1" dirty="0">
                <a:solidFill>
                  <a:srgbClr val="FF0000"/>
                </a:solidFill>
                <a:latin typeface="Calibri"/>
                <a:ea typeface="Calibri"/>
              </a:rPr>
              <a:t>Don’t:</a:t>
            </a:r>
            <a:r>
              <a:rPr lang="en-US" sz="2300" dirty="0">
                <a:solidFill>
                  <a:srgbClr val="FF0000"/>
                </a:solidFill>
                <a:latin typeface="Calibri"/>
                <a:ea typeface="Calibri"/>
              </a:rPr>
              <a:t> write a sorting algorithm yourselves!</a:t>
            </a:r>
          </a:p>
          <a:p>
            <a:pPr lvl="1" algn="l" rtl="0"/>
            <a:endParaRPr lang="en-US" sz="2300" dirty="0">
              <a:solidFill>
                <a:srgbClr val="FF0000"/>
              </a:solidFill>
              <a:latin typeface="Calibri"/>
              <a:ea typeface="Calibri"/>
            </a:endParaRPr>
          </a:p>
          <a:p>
            <a:pPr algn="l" rtl="0"/>
            <a:r>
              <a:rPr lang="en-US" sz="2700" b="1" dirty="0">
                <a:latin typeface="Calibri"/>
                <a:ea typeface="Calibri"/>
              </a:rPr>
              <a:t>Recommended Tutorial: </a:t>
            </a:r>
            <a:r>
              <a:rPr lang="en-US" sz="2200" dirty="0">
                <a:latin typeface="Calibri"/>
                <a:ea typeface="Calibri"/>
                <a:hlinkClick r:id="rId2"/>
              </a:rPr>
              <a:t>http://docs.oracle.com/javase/tutorial/collections/interfaces/order.html</a:t>
            </a:r>
            <a:endParaRPr lang="en-US" sz="2700" dirty="0">
              <a:solidFill>
                <a:srgbClr val="FF0000"/>
              </a:solidFill>
              <a:latin typeface="Calibri"/>
              <a:ea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FA69653-F34C-47A3-9A0C-01A2BAA8A1D7}" type="slidenum">
              <a:rPr lang="he-IL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099538" y="2118518"/>
            <a:ext cx="3700431" cy="1169551"/>
          </a:xfrm>
          <a:prstGeom prst="rect">
            <a:avLst/>
          </a:prstGeom>
          <a:solidFill>
            <a:srgbClr val="CCEC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b="0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0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 Point {</a:t>
            </a:r>
            <a:endParaRPr lang="en-US" sz="1400" b="0" dirty="0">
              <a:latin typeface="Calibri"/>
              <a:ea typeface="Calibri"/>
            </a:endParaRPr>
          </a:p>
          <a:p>
            <a:pPr>
              <a:spcAft>
                <a:spcPts val="0"/>
              </a:spcAft>
            </a:pP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0" dirty="0">
                <a:solidFill>
                  <a:srgbClr val="7F0055"/>
                </a:solidFill>
                <a:latin typeface="Consolas"/>
                <a:ea typeface="Calibri"/>
              </a:rPr>
              <a:t>private</a:t>
            </a: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0" dirty="0">
                <a:solidFill>
                  <a:srgbClr val="7F0055"/>
                </a:solidFill>
                <a:latin typeface="Consolas"/>
                <a:ea typeface="Calibri"/>
              </a:rPr>
              <a:t>int</a:t>
            </a: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0" dirty="0">
                <a:solidFill>
                  <a:srgbClr val="0000C0"/>
                </a:solidFill>
                <a:latin typeface="Consolas"/>
                <a:ea typeface="Calibri"/>
              </a:rPr>
              <a:t>x</a:t>
            </a: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400" b="0" dirty="0">
              <a:latin typeface="Calibri"/>
              <a:ea typeface="Calibri"/>
            </a:endParaRPr>
          </a:p>
          <a:p>
            <a:pPr>
              <a:spcAft>
                <a:spcPts val="0"/>
              </a:spcAft>
            </a:pP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0" dirty="0">
                <a:solidFill>
                  <a:srgbClr val="7F0055"/>
                </a:solidFill>
                <a:latin typeface="Consolas"/>
                <a:ea typeface="Calibri"/>
              </a:rPr>
              <a:t>private</a:t>
            </a: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0" dirty="0">
                <a:solidFill>
                  <a:srgbClr val="7F0055"/>
                </a:solidFill>
                <a:latin typeface="Consolas"/>
                <a:ea typeface="Calibri"/>
              </a:rPr>
              <a:t>int</a:t>
            </a: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0" dirty="0">
                <a:solidFill>
                  <a:srgbClr val="0000C0"/>
                </a:solidFill>
                <a:latin typeface="Consolas"/>
                <a:ea typeface="Calibri"/>
              </a:rPr>
              <a:t>y</a:t>
            </a: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400" b="0" dirty="0">
              <a:latin typeface="Calibri"/>
              <a:ea typeface="Calibri"/>
            </a:endParaRPr>
          </a:p>
          <a:p>
            <a:pPr>
              <a:spcAft>
                <a:spcPts val="0"/>
              </a:spcAft>
            </a:pPr>
            <a:r>
              <a:rPr lang="en-US" sz="1400" b="0" dirty="0">
                <a:latin typeface="Consolas"/>
                <a:ea typeface="Calibri"/>
              </a:rPr>
              <a:t> </a:t>
            </a: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0" dirty="0">
                <a:latin typeface="Consolas"/>
                <a:ea typeface="Calibri"/>
              </a:rPr>
              <a:t>...</a:t>
            </a:r>
            <a:endParaRPr lang="en-US" sz="1400" b="0" dirty="0">
              <a:latin typeface="Calibri"/>
              <a:ea typeface="Calibri"/>
            </a:endParaRPr>
          </a:p>
          <a:p>
            <a:pPr>
              <a:spcAft>
                <a:spcPts val="1000"/>
              </a:spcAft>
            </a:pPr>
            <a:r>
              <a:rPr lang="en-US" sz="1400" b="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/>
              <a:t>Online Resources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z="3200" dirty="0"/>
              <a:t>Java 8 API Specification of the Collections Framework:</a:t>
            </a:r>
            <a:br>
              <a:rPr lang="en-US" sz="3200" dirty="0"/>
            </a:br>
            <a:r>
              <a:rPr lang="en-US" sz="2500" dirty="0">
                <a:hlinkClick r:id="rId3"/>
              </a:rPr>
              <a:t>https://docs.oracle.com/javase/8/docs/technotes/guides/collections/reference.html</a:t>
            </a:r>
            <a:endParaRPr lang="en-US" sz="2500" dirty="0"/>
          </a:p>
          <a:p>
            <a:pPr algn="l" rtl="0" eaLnBrk="1" hangingPunct="1"/>
            <a:endParaRPr lang="en-US" sz="3200" dirty="0"/>
          </a:p>
          <a:p>
            <a:pPr algn="l" rtl="0" eaLnBrk="1" hangingPunct="1"/>
            <a:r>
              <a:rPr lang="en-US" sz="3200" dirty="0"/>
              <a:t>Oracle Tutorial: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dirty="0"/>
              <a:t>	</a:t>
            </a:r>
            <a:r>
              <a:rPr lang="en-US" sz="2500" dirty="0">
                <a:hlinkClick r:id="rId4"/>
              </a:rPr>
              <a:t>http://docs.oracle.com/javase/tutorial/collections/</a:t>
            </a:r>
            <a:endParaRPr lang="en-US" sz="2500" dirty="0"/>
          </a:p>
        </p:txBody>
      </p:sp>
      <p:sp>
        <p:nvSpPr>
          <p:cNvPr id="1638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824EFDC-9A0C-443C-9DE5-E7F8B2B93C3B}" type="slidenum">
              <a:rPr lang="he-IL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</a:pPr>
            <a:r>
              <a:rPr lang="en-US" sz="3100" dirty="0">
                <a:latin typeface="Calibri"/>
                <a:ea typeface="Calibri"/>
              </a:rPr>
              <a:t>The program:</a:t>
            </a:r>
            <a:endParaRPr lang="he-IL" sz="31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List&lt;Point&gt; </a:t>
            </a:r>
            <a:r>
              <a:rPr lang="en-US" sz="2200" dirty="0" err="1">
                <a:solidFill>
                  <a:srgbClr val="000000"/>
                </a:solidFill>
                <a:latin typeface="Consolas"/>
                <a:ea typeface="Calibri"/>
              </a:rPr>
              <a:t>pointList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2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Consolas"/>
                <a:ea typeface="Calibri"/>
              </a:rPr>
              <a:t>LinkedList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&lt;Point&gt;();</a:t>
            </a: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200" dirty="0" err="1">
                <a:solidFill>
                  <a:srgbClr val="000000"/>
                </a:solidFill>
                <a:latin typeface="Consolas"/>
                <a:ea typeface="Calibri"/>
              </a:rPr>
              <a:t>pointList.add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 Point(1, 3));</a:t>
            </a: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200" dirty="0" err="1">
                <a:solidFill>
                  <a:srgbClr val="000000"/>
                </a:solidFill>
                <a:latin typeface="Consolas"/>
                <a:ea typeface="Calibri"/>
              </a:rPr>
              <a:t>pointList.add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 Point(0, 6));</a:t>
            </a: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200" dirty="0" err="1">
                <a:solidFill>
                  <a:srgbClr val="000000"/>
                </a:solidFill>
                <a:latin typeface="Consolas"/>
                <a:ea typeface="Calibri"/>
              </a:rPr>
              <a:t>Collections.</a:t>
            </a:r>
            <a:r>
              <a:rPr lang="en-US" sz="2200" i="1" dirty="0" err="1">
                <a:solidFill>
                  <a:srgbClr val="000000"/>
                </a:solidFill>
                <a:latin typeface="Consolas"/>
                <a:ea typeface="Calibri"/>
              </a:rPr>
              <a:t>sort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200" dirty="0" err="1">
                <a:solidFill>
                  <a:srgbClr val="000000"/>
                </a:solidFill>
                <a:latin typeface="Consolas"/>
                <a:ea typeface="Calibri"/>
              </a:rPr>
              <a:t>pointList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2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2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2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200" dirty="0" err="1">
                <a:solidFill>
                  <a:srgbClr val="000000"/>
                </a:solidFill>
                <a:latin typeface="Consolas"/>
                <a:ea typeface="Calibri"/>
              </a:rPr>
              <a:t>pointList</a:t>
            </a:r>
            <a:r>
              <a:rPr lang="en-US" sz="22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2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</a:pPr>
            <a:r>
              <a:rPr lang="en-US" sz="3100" dirty="0">
                <a:latin typeface="Calibri"/>
              </a:rPr>
              <a:t>Output:</a:t>
            </a:r>
            <a:r>
              <a:rPr lang="he-IL" sz="3100" dirty="0">
                <a:latin typeface="Calibri"/>
              </a:rPr>
              <a:t>   </a:t>
            </a:r>
            <a:r>
              <a:rPr lang="en-US" sz="3100" dirty="0"/>
              <a:t>[(0,6), (1,3)]</a:t>
            </a:r>
            <a:endParaRPr lang="he-IL" sz="3100" dirty="0">
              <a:latin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dirty="0"/>
              <a:t>Implementing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Comparable</a:t>
            </a:r>
            <a:endParaRPr lang="he-IL" dirty="0">
              <a:latin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FA69653-F34C-47A3-9A0C-01A2BAA8A1D7}" type="slidenum">
              <a:rPr lang="he-IL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33046" y="1600200"/>
            <a:ext cx="6986954" cy="2338754"/>
          </a:xfrm>
          <a:prstGeom prst="rect">
            <a:avLst/>
          </a:prstGeom>
          <a:noFill/>
          <a:ln w="25400">
            <a:solidFill>
              <a:srgbClr val="CCECFF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Point 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implements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Comparable&lt;Point&gt;{</a:t>
            </a:r>
            <a:endParaRPr lang="en-US" sz="1600" dirty="0">
              <a:latin typeface="Calibri"/>
              <a:ea typeface="Calibri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…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/>
                <a:ea typeface="Calibri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compareTo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(Point other) {</a:t>
            </a:r>
            <a:endParaRPr lang="en-US" sz="1600" dirty="0">
              <a:latin typeface="Calibri"/>
              <a:ea typeface="Calibri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>
                <a:solidFill>
                  <a:srgbClr val="008000"/>
                </a:solidFill>
                <a:latin typeface="Consolas"/>
                <a:ea typeface="Calibri"/>
              </a:rPr>
              <a:t>//comparison by the x axis</a:t>
            </a:r>
          </a:p>
          <a:p>
            <a:pPr>
              <a:lnSpc>
                <a:spcPct val="115000"/>
              </a:lnSpc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Integer.c</a:t>
            </a:r>
            <a:r>
              <a:rPr lang="en-US" sz="1600" i="1" dirty="0" err="1">
                <a:solidFill>
                  <a:srgbClr val="000000"/>
                </a:solidFill>
                <a:latin typeface="Consolas"/>
                <a:ea typeface="Calibri"/>
              </a:rPr>
              <a:t>ompare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/>
                <a:ea typeface="Calibri"/>
              </a:rPr>
              <a:t>this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.</a:t>
            </a:r>
            <a:r>
              <a:rPr lang="en-US" sz="1600" dirty="0" err="1">
                <a:solidFill>
                  <a:srgbClr val="0000C0"/>
                </a:solidFill>
                <a:latin typeface="Consolas"/>
                <a:ea typeface="Calibri"/>
              </a:rPr>
              <a:t>x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other.</a:t>
            </a:r>
            <a:r>
              <a:rPr lang="en-US" sz="1600" dirty="0" err="1">
                <a:solidFill>
                  <a:srgbClr val="0000C0"/>
                </a:solidFill>
                <a:latin typeface="Consolas"/>
                <a:ea typeface="Calibri"/>
              </a:rPr>
              <a:t>x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); 	}</a:t>
            </a:r>
            <a:endParaRPr lang="en-US" dirty="0">
              <a:latin typeface="Calibri"/>
              <a:ea typeface="Calibri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he-IL" sz="1600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5562"/>
            <a:ext cx="8229600" cy="4876800"/>
          </a:xfrm>
        </p:spPr>
        <p:txBody>
          <a:bodyPr>
            <a:normAutofit fontScale="62500" lnSpcReduction="20000"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</a:pPr>
            <a:endParaRPr lang="en-US" sz="31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</a:pPr>
            <a:r>
              <a:rPr lang="en-US" sz="3100" dirty="0">
                <a:latin typeface="Calibri"/>
                <a:ea typeface="Calibri"/>
              </a:rPr>
              <a:t>The program:</a:t>
            </a:r>
            <a:endParaRPr lang="he-IL" sz="31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List&lt;Point&gt; 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pointList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LinkedList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&lt;Point&gt;();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pointList.add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Point(1, 3));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pointList.add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Point(0, 6));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buNone/>
            </a:pP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Collections.</a:t>
            </a:r>
            <a:r>
              <a:rPr lang="en-US" sz="2400" i="1" dirty="0" err="1">
                <a:solidFill>
                  <a:srgbClr val="000000"/>
                </a:solidFill>
                <a:latin typeface="Consolas"/>
                <a:ea typeface="Calibri"/>
              </a:rPr>
              <a:t>sort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pointList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YAxisPointComparator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());</a:t>
            </a:r>
          </a:p>
          <a:p>
            <a:pPr algn="l" rtl="0">
              <a:buNone/>
            </a:pP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24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pointList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); </a:t>
            </a:r>
          </a:p>
          <a:p>
            <a:pPr algn="l" rtl="0">
              <a:buNone/>
            </a:pPr>
            <a:endParaRPr lang="he-IL" sz="2400" dirty="0">
              <a:solidFill>
                <a:srgbClr val="000000"/>
              </a:solidFill>
              <a:latin typeface="Consolas"/>
              <a:ea typeface="Calibri"/>
            </a:endParaRPr>
          </a:p>
          <a:p>
            <a:pPr algn="l" rtl="0"/>
            <a:r>
              <a:rPr lang="en-US" sz="3100" dirty="0">
                <a:latin typeface="Calibri"/>
              </a:rPr>
              <a:t>The output: </a:t>
            </a:r>
            <a:r>
              <a:rPr lang="en-US" sz="3100" dirty="0"/>
              <a:t>[(1,3), (0,6)]</a:t>
            </a:r>
            <a:endParaRPr lang="he-IL" sz="3100" dirty="0"/>
          </a:p>
          <a:p>
            <a:pPr algn="l" rtl="0"/>
            <a:r>
              <a:rPr lang="en-US" sz="3100" dirty="0">
                <a:latin typeface="Calibri"/>
              </a:rPr>
              <a:t>Useful for sorting existing classes (e.g., String)</a:t>
            </a:r>
            <a:endParaRPr lang="he-IL" sz="3100" dirty="0">
              <a:latin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Writing a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Comparator</a:t>
            </a:r>
            <a:endParaRPr lang="he-IL" sz="4000" dirty="0">
              <a:latin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FA69653-F34C-47A3-9A0C-01A2BAA8A1D7}" type="slidenum">
              <a:rPr lang="he-IL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57200" y="1415562"/>
            <a:ext cx="8009792" cy="1969476"/>
          </a:xfrm>
          <a:prstGeom prst="rect">
            <a:avLst/>
          </a:prstGeom>
          <a:noFill/>
          <a:ln w="25400">
            <a:solidFill>
              <a:srgbClr val="CCECFF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YAxisPointComparator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implements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Comparator&lt;Point&gt; {</a:t>
            </a:r>
            <a:endParaRPr lang="en-US" sz="1400" dirty="0">
              <a:latin typeface="Calibri"/>
              <a:ea typeface="Calibri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/>
                <a:ea typeface="Calibri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compare(Point p1, Point p2) {</a:t>
            </a:r>
            <a:endParaRPr lang="en-US" sz="1400" dirty="0">
              <a:latin typeface="Calibri"/>
              <a:ea typeface="Calibri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>
                <a:solidFill>
                  <a:srgbClr val="008000"/>
                </a:solidFill>
                <a:latin typeface="Consolas"/>
                <a:ea typeface="Calibri"/>
              </a:rPr>
              <a:t> //comparison by the y axis</a:t>
            </a:r>
            <a:endParaRPr lang="en-US" sz="1600" dirty="0">
              <a:solidFill>
                <a:srgbClr val="000000"/>
              </a:solidFill>
              <a:latin typeface="Consolas"/>
              <a:ea typeface="Calibri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Integer.</a:t>
            </a:r>
            <a:r>
              <a:rPr lang="en-US" sz="1600" i="1" dirty="0" err="1">
                <a:solidFill>
                  <a:srgbClr val="000000"/>
                </a:solidFill>
                <a:latin typeface="Consolas"/>
                <a:ea typeface="Calibri"/>
              </a:rPr>
              <a:t>compare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(p1.getY(), p2.getY()); 	}</a:t>
            </a:r>
            <a:endParaRPr lang="en-US" sz="1400" dirty="0">
              <a:latin typeface="Calibri"/>
              <a:ea typeface="Calibri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429000" y="4739054"/>
            <a:ext cx="2787162" cy="254977"/>
          </a:xfrm>
          <a:prstGeom prst="rect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/>
              <a:t>Best Practice &lt;with generics&gt;</a:t>
            </a:r>
          </a:p>
        </p:txBody>
      </p:sp>
      <p:sp>
        <p:nvSpPr>
          <p:cNvPr id="608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dirty="0"/>
              <a:t>Specify an element type only when a collection is instantiated:</a:t>
            </a:r>
          </a:p>
          <a:p>
            <a:pPr algn="l" rtl="0" eaLnBrk="1" hangingPunct="1">
              <a:buClr>
                <a:srgbClr val="FFCC00"/>
              </a:buClr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Set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&lt;String&gt;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s = new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HashSet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&lt;String&gt;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(); </a:t>
            </a:r>
          </a:p>
          <a:p>
            <a:pPr algn="l" rtl="0" eaLnBrk="1" hangingPunct="1">
              <a:buClr>
                <a:srgbClr val="FFCC66"/>
              </a:buClr>
              <a:buNone/>
            </a:pP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buClr>
                <a:srgbClr val="FFCC66"/>
              </a:buClr>
              <a:buNone/>
            </a:pP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buClr>
                <a:srgbClr val="FFCC66"/>
              </a:buClr>
              <a:buNone/>
            </a:pP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buClr>
                <a:srgbClr val="FFCC66"/>
              </a:buClr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public void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HashSet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&lt;String&gt;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s){…}</a:t>
            </a:r>
            <a:endParaRPr lang="en-US" sz="2400" b="1" dirty="0">
              <a:solidFill>
                <a:schemeClr val="tx2"/>
              </a:solidFill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buClr>
                <a:srgbClr val="FFCC66"/>
              </a:buClr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public void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(Set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&lt;String&gt;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s) {…}</a:t>
            </a:r>
          </a:p>
          <a:p>
            <a:pPr algn="l" rtl="0" eaLnBrk="1" hangingPunct="1">
              <a:buClr>
                <a:srgbClr val="FFCC66"/>
              </a:buClr>
              <a:buNone/>
            </a:pPr>
            <a:r>
              <a:rPr lang="en-US" sz="2400" dirty="0" err="1">
                <a:latin typeface="Consolas" pitchFamily="49" charset="0"/>
                <a:cs typeface="Consolas" pitchFamily="49" charset="0"/>
              </a:rPr>
              <a:t>s.add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()</a:t>
            </a:r>
            <a:r>
              <a:rPr lang="en-US" sz="2400" dirty="0"/>
              <a:t> invokes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HashSet.add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()</a:t>
            </a:r>
          </a:p>
        </p:txBody>
      </p:sp>
      <p:sp>
        <p:nvSpPr>
          <p:cNvPr id="3993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15ACD19-8332-447B-887B-141297003E4E}" type="slidenum">
              <a:rPr lang="he-IL" smtClean="0"/>
              <a:pPr/>
              <a:t>32</a:t>
            </a:fld>
            <a:endParaRPr lang="en-US"/>
          </a:p>
        </p:txBody>
      </p:sp>
      <p:sp>
        <p:nvSpPr>
          <p:cNvPr id="608260" name="AutoShape 4" descr="‎30%‎"/>
          <p:cNvSpPr>
            <a:spLocks noChangeArrowheads="1"/>
          </p:cNvSpPr>
          <p:nvPr/>
        </p:nvSpPr>
        <p:spPr bwMode="auto">
          <a:xfrm>
            <a:off x="6804025" y="3716338"/>
            <a:ext cx="1800225" cy="431800"/>
          </a:xfrm>
          <a:prstGeom prst="wedgeRectCallout">
            <a:avLst>
              <a:gd name="adj1" fmla="val -129806"/>
              <a:gd name="adj2" fmla="val 88602"/>
            </a:avLst>
          </a:prstGeom>
          <a:solidFill>
            <a:srgbClr val="CCE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 anchorCtr="0"/>
          <a:lstStyle/>
          <a:p>
            <a:pPr algn="ctr" rtl="1"/>
            <a:r>
              <a:rPr lang="en-US" dirty="0">
                <a:solidFill>
                  <a:schemeClr val="tx2"/>
                </a:solidFill>
                <a:sym typeface="Wingdings" pitchFamily="2" charset="2"/>
              </a:rPr>
              <a:t>Works, but…</a:t>
            </a:r>
          </a:p>
        </p:txBody>
      </p:sp>
      <p:sp>
        <p:nvSpPr>
          <p:cNvPr id="608261" name="AutoShape 5" descr="‎30%‎"/>
          <p:cNvSpPr>
            <a:spLocks noChangeArrowheads="1"/>
          </p:cNvSpPr>
          <p:nvPr/>
        </p:nvSpPr>
        <p:spPr bwMode="auto">
          <a:xfrm>
            <a:off x="7559675" y="5373688"/>
            <a:ext cx="1008063" cy="466725"/>
          </a:xfrm>
          <a:prstGeom prst="wedgeRectCallout">
            <a:avLst>
              <a:gd name="adj1" fmla="val -185435"/>
              <a:gd name="adj2" fmla="val -104764"/>
            </a:avLst>
          </a:prstGeom>
          <a:solidFill>
            <a:srgbClr val="CCE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 anchorCtr="0"/>
          <a:lstStyle/>
          <a:p>
            <a:pPr algn="ctr" rtl="1"/>
            <a:r>
              <a:rPr lang="en-US" dirty="0">
                <a:solidFill>
                  <a:srgbClr val="008000"/>
                </a:solidFill>
                <a:sym typeface="Wingdings" pitchFamily="2" charset="2"/>
              </a:rPr>
              <a:t>Better!</a:t>
            </a:r>
          </a:p>
        </p:txBody>
      </p:sp>
      <p:sp>
        <p:nvSpPr>
          <p:cNvPr id="608262" name="AutoShape 6" descr="‎30%‎"/>
          <p:cNvSpPr>
            <a:spLocks noChangeArrowheads="1"/>
          </p:cNvSpPr>
          <p:nvPr/>
        </p:nvSpPr>
        <p:spPr bwMode="auto">
          <a:xfrm>
            <a:off x="3743325" y="5734050"/>
            <a:ext cx="2508250" cy="746125"/>
          </a:xfrm>
          <a:prstGeom prst="cloudCallout">
            <a:avLst>
              <a:gd name="adj1" fmla="val -64162"/>
              <a:gd name="adj2" fmla="val -65106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rtl="1"/>
            <a:r>
              <a:rPr lang="en-US" b="0" dirty="0"/>
              <a:t>polymorphism</a:t>
            </a:r>
          </a:p>
        </p:txBody>
      </p:sp>
      <p:sp>
        <p:nvSpPr>
          <p:cNvPr id="39944" name="AutoShape 7"/>
          <p:cNvSpPr>
            <a:spLocks/>
          </p:cNvSpPr>
          <p:nvPr/>
        </p:nvSpPr>
        <p:spPr bwMode="auto">
          <a:xfrm rot="5400000">
            <a:off x="5182171" y="1428527"/>
            <a:ext cx="252413" cy="2991295"/>
          </a:xfrm>
          <a:prstGeom prst="rightBrace">
            <a:avLst>
              <a:gd name="adj1" fmla="val 12002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9945" name="AutoShape 8"/>
          <p:cNvSpPr>
            <a:spLocks/>
          </p:cNvSpPr>
          <p:nvPr/>
        </p:nvSpPr>
        <p:spPr bwMode="auto">
          <a:xfrm rot="5400000">
            <a:off x="1328293" y="2005806"/>
            <a:ext cx="252413" cy="1836738"/>
          </a:xfrm>
          <a:prstGeom prst="rightBrace">
            <a:avLst>
              <a:gd name="adj1" fmla="val 6063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9946" name="Text Box 9"/>
          <p:cNvSpPr txBox="1">
            <a:spLocks noChangeArrowheads="1"/>
          </p:cNvSpPr>
          <p:nvPr/>
        </p:nvSpPr>
        <p:spPr bwMode="auto">
          <a:xfrm>
            <a:off x="879031" y="3123406"/>
            <a:ext cx="1169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rtl="1"/>
            <a:r>
              <a:rPr lang="en-US" sz="2000" b="0"/>
              <a:t>Interface</a:t>
            </a:r>
          </a:p>
        </p:txBody>
      </p:sp>
      <p:sp>
        <p:nvSpPr>
          <p:cNvPr id="39947" name="Text Box 10"/>
          <p:cNvSpPr txBox="1">
            <a:spLocks noChangeArrowheads="1"/>
          </p:cNvSpPr>
          <p:nvPr/>
        </p:nvSpPr>
        <p:spPr bwMode="auto">
          <a:xfrm>
            <a:off x="4332287" y="3085306"/>
            <a:ext cx="1919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rtl="1"/>
            <a:r>
              <a:rPr lang="en-US" sz="2000" b="0" dirty="0"/>
              <a:t>Implementation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8260" grpId="0" animBg="1"/>
      <p:bldP spid="608261" grpId="0" animBg="1"/>
      <p:bldP spid="60826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5613717" y="2286190"/>
            <a:ext cx="305598" cy="288032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7301161" y="4593224"/>
            <a:ext cx="288032" cy="288032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Diamond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Set&lt;String&gt; s = 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HashSet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&lt;String&gt;();</a:t>
            </a:r>
          </a:p>
          <a:p>
            <a:pPr marL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  <a:sym typeface="Wingdings" pitchFamily="2" charset="2"/>
              </a:rPr>
              <a:t> 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Set&lt;String&gt; s = 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HashSet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&lt;&gt;();</a:t>
            </a:r>
          </a:p>
          <a:p>
            <a:pPr marL="0" marR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US" sz="2000" dirty="0">
              <a:latin typeface="Calibri"/>
              <a:ea typeface="Calibri"/>
            </a:endParaRPr>
          </a:p>
          <a:p>
            <a:pPr algn="l" rtl="0">
              <a:buNone/>
            </a:pPr>
            <a:endParaRPr lang="en-US" dirty="0"/>
          </a:p>
          <a:p>
            <a:pPr marL="1255713" marR="0" indent="-1255713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Map&lt;String, List&lt;String&gt;&gt;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myMap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b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</a:b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HashMap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&lt;String, List&lt;String&gt;&gt;();</a:t>
            </a:r>
          </a:p>
          <a:p>
            <a:pPr marL="1255713" marR="0" indent="-1255713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  <a:sym typeface="Wingdings" pitchFamily="2" charset="2"/>
              </a:rPr>
              <a:t> 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Map&lt;String, List&lt;String&gt;&gt;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myMap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HashMap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&lt;&gt;();</a:t>
            </a:r>
            <a:endParaRPr lang="en-US" sz="2400" dirty="0">
              <a:latin typeface="Calibri"/>
              <a:ea typeface="Calibri"/>
            </a:endParaRPr>
          </a:p>
          <a:p>
            <a:pPr algn="l" rtl="0">
              <a:buNone/>
            </a:pPr>
            <a:r>
              <a:rPr lang="en-US" dirty="0"/>
              <a:t>Not the same as:</a:t>
            </a:r>
          </a:p>
          <a:p>
            <a:pPr algn="l" rtl="0"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Map&lt;String, List&lt;String&gt;&gt;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myMap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HashMap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</a:p>
          <a:p>
            <a:pPr algn="l" rtl="0">
              <a:buNone/>
            </a:pPr>
            <a:r>
              <a:rPr lang="en-US" sz="2600" dirty="0"/>
              <a:t>(Compilation warning)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FA69653-F34C-47A3-9A0C-01A2BAA8A1D7}" type="slidenum">
              <a:rPr lang="he-IL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7" name="AutoShape 6" descr="‎30%‎"/>
          <p:cNvSpPr>
            <a:spLocks noChangeArrowheads="1"/>
          </p:cNvSpPr>
          <p:nvPr/>
        </p:nvSpPr>
        <p:spPr bwMode="auto">
          <a:xfrm>
            <a:off x="4753190" y="2857500"/>
            <a:ext cx="3817491" cy="1044116"/>
          </a:xfrm>
          <a:prstGeom prst="cloudCallout">
            <a:avLst>
              <a:gd name="adj1" fmla="val -22468"/>
              <a:gd name="adj2" fmla="val -77054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0"/>
          <a:lstStyle/>
          <a:p>
            <a:pPr algn="ctr" rtl="1"/>
            <a:r>
              <a:rPr lang="en-US" b="0" dirty="0"/>
              <a:t>No need to specify the generic type in a “new” statement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P spid="3" grpId="0" uiExpand="1" build="p"/>
      <p:bldP spid="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Queue&lt;Integer&gt; queue = new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LinkedList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&lt;&gt;();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queue.add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(3);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queue.add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(1);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queue.add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(new Integer(1));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queue.add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(new Integer(6));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queue.remove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(queue)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67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>
                <a:latin typeface="Consolas" pitchFamily="49" charset="0"/>
                <a:cs typeface="Consolas" pitchFamily="49" charset="0"/>
              </a:rPr>
              <a:t>Queue</a:t>
            </a:r>
            <a:r>
              <a:rPr lang="en-US" b="1" dirty="0"/>
              <a:t> Example</a:t>
            </a:r>
          </a:p>
        </p:txBody>
      </p:sp>
      <p:sp>
        <p:nvSpPr>
          <p:cNvPr id="2867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D3941E8-CA66-42E8-B12D-D4E94789ABDA}" type="slidenum">
              <a:rPr lang="he-IL" smtClean="0"/>
              <a:pPr/>
              <a:t>34</a:t>
            </a:fld>
            <a:endParaRPr lang="en-US"/>
          </a:p>
        </p:txBody>
      </p:sp>
      <p:sp>
        <p:nvSpPr>
          <p:cNvPr id="549893" name="Text Box 5"/>
          <p:cNvSpPr txBox="1">
            <a:spLocks noChangeArrowheads="1"/>
          </p:cNvSpPr>
          <p:nvPr/>
        </p:nvSpPr>
        <p:spPr bwMode="auto">
          <a:xfrm>
            <a:off x="1008063" y="4652963"/>
            <a:ext cx="36020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>
              <a:spcBef>
                <a:spcPct val="50000"/>
              </a:spcBef>
            </a:pPr>
            <a:r>
              <a:rPr lang="en-US" sz="2400" b="0"/>
              <a:t>Output: </a:t>
            </a:r>
            <a:r>
              <a:rPr lang="en-US" sz="24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[1, 1, 6]</a:t>
            </a:r>
          </a:p>
        </p:txBody>
      </p:sp>
      <p:sp>
        <p:nvSpPr>
          <p:cNvPr id="10" name="Rectangle 9"/>
          <p:cNvSpPr/>
          <p:nvPr/>
        </p:nvSpPr>
        <p:spPr>
          <a:xfrm>
            <a:off x="501163" y="3281362"/>
            <a:ext cx="3604846" cy="325315"/>
          </a:xfrm>
          <a:prstGeom prst="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695092" y="3400060"/>
            <a:ext cx="3481754" cy="1074494"/>
          </a:xfrm>
          <a:prstGeom prst="round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r" rtl="1"/>
            <a:r>
              <a:rPr lang="he-IL" b="0" dirty="0"/>
              <a:t>כאשר </a:t>
            </a:r>
            <a:r>
              <a:rPr lang="en-US" b="0" dirty="0"/>
              <a:t>remove</a:t>
            </a:r>
            <a:r>
              <a:rPr lang="he-IL" b="0" dirty="0"/>
              <a:t> לא מקבלת ארגומנטים, האיבר שמוסר מהרשימה הוא האיבר הראשון שנכנס (הראשון בתור)</a:t>
            </a:r>
            <a:endParaRPr lang="en-US" sz="1600" b="0" dirty="0"/>
          </a:p>
        </p:txBody>
      </p:sp>
      <p:cxnSp>
        <p:nvCxnSpPr>
          <p:cNvPr id="12" name="Straight Connector 11"/>
          <p:cNvCxnSpPr>
            <a:stCxn id="10" idx="3"/>
            <a:endCxn id="11" idx="1"/>
          </p:cNvCxnSpPr>
          <p:nvPr/>
        </p:nvCxnSpPr>
        <p:spPr>
          <a:xfrm>
            <a:off x="4106009" y="3444020"/>
            <a:ext cx="589083" cy="493287"/>
          </a:xfrm>
          <a:prstGeom prst="line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</p:cxnSp>
      <p:sp>
        <p:nvSpPr>
          <p:cNvPr id="17" name="Cloud Callout 16"/>
          <p:cNvSpPr/>
          <p:nvPr/>
        </p:nvSpPr>
        <p:spPr>
          <a:xfrm>
            <a:off x="4862146" y="2004646"/>
            <a:ext cx="3165231" cy="1063869"/>
          </a:xfrm>
          <a:prstGeom prst="cloudCallout">
            <a:avLst>
              <a:gd name="adj1" fmla="val -50162"/>
              <a:gd name="adj2" fmla="val -54481"/>
            </a:avLst>
          </a:prstGeom>
          <a:noFill/>
          <a:ln w="25400">
            <a:solidFill>
              <a:srgbClr val="CCECFF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מממש גם את המנשק </a:t>
            </a:r>
            <a:r>
              <a:rPr lang="en-US" b="0" dirty="0">
                <a:solidFill>
                  <a:schemeClr val="tx1"/>
                </a:solidFill>
                <a:latin typeface="Arial" charset="0"/>
                <a:cs typeface="Arial" charset="0"/>
              </a:rPr>
              <a:t>List</a:t>
            </a:r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 וגם את </a:t>
            </a:r>
            <a:r>
              <a:rPr lang="en-US" b="0" dirty="0">
                <a:solidFill>
                  <a:schemeClr val="tx1"/>
                </a:solidFill>
                <a:latin typeface="Arial" charset="0"/>
                <a:cs typeface="Arial" charset="0"/>
              </a:rPr>
              <a:t>Queue</a:t>
            </a:r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4138246" y="5110163"/>
            <a:ext cx="3481754" cy="648799"/>
          </a:xfrm>
          <a:prstGeom prst="roundRect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r" rtl="1"/>
            <a:r>
              <a:rPr lang="he-IL" b="0" dirty="0"/>
              <a:t>האיברים מסודרים לפי סדר ההכנסה</a:t>
            </a:r>
            <a:endParaRPr lang="en-US" sz="1600" b="0" dirty="0"/>
          </a:p>
        </p:txBody>
      </p:sp>
      <p:cxnSp>
        <p:nvCxnSpPr>
          <p:cNvPr id="19" name="Straight Connector 18"/>
          <p:cNvCxnSpPr>
            <a:stCxn id="21" idx="2"/>
            <a:endCxn id="18" idx="1"/>
          </p:cNvCxnSpPr>
          <p:nvPr/>
        </p:nvCxnSpPr>
        <p:spPr>
          <a:xfrm>
            <a:off x="2445727" y="5110163"/>
            <a:ext cx="1692519" cy="324400"/>
          </a:xfrm>
          <a:prstGeom prst="line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</p:cxnSp>
      <p:sp>
        <p:nvSpPr>
          <p:cNvPr id="21" name="Rectangle 20"/>
          <p:cNvSpPr/>
          <p:nvPr/>
        </p:nvSpPr>
        <p:spPr>
          <a:xfrm>
            <a:off x="1005254" y="4661936"/>
            <a:ext cx="2880946" cy="448227"/>
          </a:xfrm>
          <a:prstGeom prst="rect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9893" grpId="0"/>
      <p:bldP spid="10" grpId="0" animBg="1"/>
      <p:bldP spid="11" grpId="0" animBg="1"/>
      <p:bldP spid="18" grpId="0" animBg="1"/>
      <p:bldP spid="21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b="1" dirty="0" err="1">
                <a:latin typeface="Consolas" pitchFamily="49" charset="0"/>
                <a:cs typeface="Consolas" pitchFamily="49" charset="0"/>
              </a:rPr>
              <a:t>LinkedHashSet</a:t>
            </a:r>
            <a:r>
              <a:rPr lang="en-US" dirty="0"/>
              <a:t> </a:t>
            </a:r>
            <a:r>
              <a:rPr lang="en-US" b="1" dirty="0"/>
              <a:t>Example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09600" y="17526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82880" lvl="0" indent="-18288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Set&lt;Integer&gt; set = new </a:t>
            </a:r>
            <a:r>
              <a:rPr lang="en-US" sz="2000" b="0" dirty="0" err="1">
                <a:latin typeface="Consolas" pitchFamily="49" charset="0"/>
                <a:cs typeface="Consolas" pitchFamily="49" charset="0"/>
              </a:rPr>
              <a:t>LinkedHashSet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&lt;&gt;();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set.add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(3);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set.add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(1);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set.add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(new Integer(1));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set.add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(new Integer(6)); 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set.remove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(6);			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System.out.println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(set);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57200" y="4817268"/>
            <a:ext cx="26728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 dirty="0">
                <a:latin typeface="Consolas" pitchFamily="49" charset="0"/>
                <a:cs typeface="Consolas" pitchFamily="49" charset="0"/>
              </a:rPr>
              <a:t>Output: </a:t>
            </a:r>
            <a:r>
              <a:rPr lang="en-US" sz="24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[3, 1]</a:t>
            </a:r>
          </a:p>
        </p:txBody>
      </p:sp>
      <p:sp>
        <p:nvSpPr>
          <p:cNvPr id="7" name="Rectangle 6"/>
          <p:cNvSpPr/>
          <p:nvPr/>
        </p:nvSpPr>
        <p:spPr>
          <a:xfrm>
            <a:off x="609600" y="2470638"/>
            <a:ext cx="3604846" cy="650630"/>
          </a:xfrm>
          <a:prstGeom prst="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750777" y="3279531"/>
            <a:ext cx="3171092" cy="650630"/>
          </a:xfrm>
          <a:prstGeom prst="round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r" rtl="1"/>
            <a:r>
              <a:rPr lang="he-IL" dirty="0"/>
              <a:t> </a:t>
            </a:r>
            <a:r>
              <a:rPr lang="en-US" b="0" dirty="0"/>
              <a:t>Set</a:t>
            </a:r>
            <a:r>
              <a:rPr lang="he-IL" b="0" dirty="0"/>
              <a:t> </a:t>
            </a:r>
            <a:r>
              <a:rPr lang="he-IL" sz="1600" b="0" dirty="0"/>
              <a:t>אינו מאפשר איברים כפולים.</a:t>
            </a:r>
          </a:p>
        </p:txBody>
      </p:sp>
      <p:cxnSp>
        <p:nvCxnSpPr>
          <p:cNvPr id="9" name="Straight Connector 8"/>
          <p:cNvCxnSpPr>
            <a:stCxn id="7" idx="3"/>
            <a:endCxn id="8" idx="1"/>
          </p:cNvCxnSpPr>
          <p:nvPr/>
        </p:nvCxnSpPr>
        <p:spPr>
          <a:xfrm>
            <a:off x="4214446" y="2795953"/>
            <a:ext cx="536331" cy="808893"/>
          </a:xfrm>
          <a:prstGeom prst="line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</p:cxnSp>
      <p:sp>
        <p:nvSpPr>
          <p:cNvPr id="14" name="Cloud Callout 13"/>
          <p:cNvSpPr/>
          <p:nvPr/>
        </p:nvSpPr>
        <p:spPr>
          <a:xfrm>
            <a:off x="2391507" y="5125915"/>
            <a:ext cx="6295293" cy="1274885"/>
          </a:xfrm>
          <a:prstGeom prst="cloudCallout">
            <a:avLst>
              <a:gd name="adj1" fmla="val -55889"/>
              <a:gd name="adj2" fmla="val -33362"/>
            </a:avLst>
          </a:prstGeom>
          <a:noFill/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מסודר ע"פ סדר ההכנסה (הכנסה ראשונה של כל אובייקט).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b="1" dirty="0" err="1">
                <a:latin typeface="Consolas" pitchFamily="49" charset="0"/>
                <a:cs typeface="Consolas" pitchFamily="49" charset="0"/>
              </a:rPr>
              <a:t>TreeSet</a:t>
            </a:r>
            <a:r>
              <a:rPr lang="en-US" dirty="0"/>
              <a:t> </a:t>
            </a:r>
            <a:r>
              <a:rPr lang="en-US" b="1" dirty="0"/>
              <a:t>Example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09600" y="17526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Set&lt;Integer&gt; set = new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TreeSet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&lt;&gt;();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set.add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(3);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set.add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(1);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set.add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(new Integer(1));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set.add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(new Integer(6)); 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set.remove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(6);			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System.out.println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(set);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57200" y="4817268"/>
            <a:ext cx="26728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 dirty="0">
                <a:latin typeface="Consolas" pitchFamily="49" charset="0"/>
                <a:cs typeface="Consolas" pitchFamily="49" charset="0"/>
              </a:rPr>
              <a:t>Output: </a:t>
            </a:r>
            <a:r>
              <a:rPr lang="en-US" sz="24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[1, 3]</a:t>
            </a:r>
          </a:p>
        </p:txBody>
      </p:sp>
      <p:sp>
        <p:nvSpPr>
          <p:cNvPr id="7" name="Rectangle 6"/>
          <p:cNvSpPr/>
          <p:nvPr/>
        </p:nvSpPr>
        <p:spPr>
          <a:xfrm>
            <a:off x="609600" y="2470638"/>
            <a:ext cx="3604846" cy="650630"/>
          </a:xfrm>
          <a:prstGeom prst="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750777" y="3279531"/>
            <a:ext cx="3171092" cy="650630"/>
          </a:xfrm>
          <a:prstGeom prst="round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r" rtl="1"/>
            <a:r>
              <a:rPr lang="he-IL" dirty="0"/>
              <a:t> </a:t>
            </a:r>
            <a:r>
              <a:rPr lang="en-US" b="0" dirty="0"/>
              <a:t>Set</a:t>
            </a:r>
            <a:r>
              <a:rPr lang="he-IL" b="0" dirty="0"/>
              <a:t> </a:t>
            </a:r>
            <a:r>
              <a:rPr lang="he-IL" sz="1600" b="0" dirty="0"/>
              <a:t>אינו מאפשר איברים כפולים.</a:t>
            </a:r>
          </a:p>
        </p:txBody>
      </p:sp>
      <p:cxnSp>
        <p:nvCxnSpPr>
          <p:cNvPr id="9" name="Straight Connector 8"/>
          <p:cNvCxnSpPr>
            <a:stCxn id="7" idx="3"/>
            <a:endCxn id="8" idx="1"/>
          </p:cNvCxnSpPr>
          <p:nvPr/>
        </p:nvCxnSpPr>
        <p:spPr>
          <a:xfrm>
            <a:off x="4214446" y="2795953"/>
            <a:ext cx="536331" cy="808893"/>
          </a:xfrm>
          <a:prstGeom prst="line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</p:cxnSp>
      <p:sp>
        <p:nvSpPr>
          <p:cNvPr id="14" name="Cloud Callout 13"/>
          <p:cNvSpPr/>
          <p:nvPr/>
        </p:nvSpPr>
        <p:spPr>
          <a:xfrm>
            <a:off x="2391507" y="5125915"/>
            <a:ext cx="6295293" cy="1274885"/>
          </a:xfrm>
          <a:prstGeom prst="cloudCallout">
            <a:avLst>
              <a:gd name="adj1" fmla="val -55889"/>
              <a:gd name="adj2" fmla="val -33362"/>
            </a:avLst>
          </a:prstGeom>
          <a:noFill/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סדר האיברים הוא הסדר ה"טבעי" שלהם. ניתן להעביר </a:t>
            </a:r>
            <a:r>
              <a:rPr lang="en-US" b="0" dirty="0">
                <a:solidFill>
                  <a:schemeClr val="tx1"/>
                </a:solidFill>
                <a:latin typeface="Arial" charset="0"/>
                <a:cs typeface="Arial" charset="0"/>
              </a:rPr>
              <a:t>Comparator</a:t>
            </a:r>
            <a:r>
              <a:rPr lang="he-IL" b="0" dirty="0">
                <a:solidFill>
                  <a:schemeClr val="tx1"/>
                </a:solidFill>
                <a:latin typeface="Arial" charset="0"/>
                <a:cs typeface="Arial" charset="0"/>
              </a:rPr>
              <a:t> בבנאי ע"מ להשתמש בקריטריון סידור שונה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/>
              <a:t>Collection Interfaces</a:t>
            </a:r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5EB3EE8-4A71-4BDA-8CAF-3BA718D5E715}" type="slidenum">
              <a:rPr lang="he-IL" smtClean="0"/>
              <a:pPr/>
              <a:t>4</a:t>
            </a:fld>
            <a:endParaRPr lang="en-US"/>
          </a:p>
        </p:txBody>
      </p:sp>
      <p:sp>
        <p:nvSpPr>
          <p:cNvPr id="17412" name="AutoShape 3" descr="30%"/>
          <p:cNvSpPr>
            <a:spLocks noChangeArrowheads="1"/>
          </p:cNvSpPr>
          <p:nvPr/>
        </p:nvSpPr>
        <p:spPr bwMode="auto">
          <a:xfrm>
            <a:off x="6710363" y="2282825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rtl="1"/>
            <a:r>
              <a:rPr lang="en-US" b="0" dirty="0"/>
              <a:t>Map&lt;K,V&gt;</a:t>
            </a:r>
          </a:p>
        </p:txBody>
      </p:sp>
      <p:sp>
        <p:nvSpPr>
          <p:cNvPr id="17413" name="AutoShape 4" descr="30%"/>
          <p:cNvSpPr>
            <a:spLocks noChangeArrowheads="1"/>
          </p:cNvSpPr>
          <p:nvPr/>
        </p:nvSpPr>
        <p:spPr bwMode="auto">
          <a:xfrm>
            <a:off x="6732588" y="3867150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rtl="1"/>
            <a:r>
              <a:rPr lang="en-US" b="0"/>
              <a:t>SortedMap&lt;K,V&gt;</a:t>
            </a:r>
          </a:p>
        </p:txBody>
      </p:sp>
      <p:sp>
        <p:nvSpPr>
          <p:cNvPr id="17414" name="AutoShape 5" descr="30%"/>
          <p:cNvSpPr>
            <a:spLocks noChangeArrowheads="1"/>
          </p:cNvSpPr>
          <p:nvPr/>
        </p:nvSpPr>
        <p:spPr bwMode="auto">
          <a:xfrm>
            <a:off x="2429670" y="2282825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rtl="1"/>
            <a:r>
              <a:rPr lang="en-US" sz="2000" b="0"/>
              <a:t>Collection&lt;E&gt;</a:t>
            </a:r>
          </a:p>
        </p:txBody>
      </p:sp>
      <p:sp>
        <p:nvSpPr>
          <p:cNvPr id="17415" name="AutoShape 6" descr="30%"/>
          <p:cNvSpPr>
            <a:spLocks noChangeArrowheads="1"/>
          </p:cNvSpPr>
          <p:nvPr/>
        </p:nvSpPr>
        <p:spPr bwMode="auto">
          <a:xfrm>
            <a:off x="323850" y="3860800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rtl="1"/>
            <a:r>
              <a:rPr lang="en-US" sz="2000" b="0"/>
              <a:t>Set&lt;E&gt;</a:t>
            </a:r>
          </a:p>
        </p:txBody>
      </p:sp>
      <p:sp>
        <p:nvSpPr>
          <p:cNvPr id="17416" name="AutoShape 7" descr="30%"/>
          <p:cNvSpPr>
            <a:spLocks noChangeArrowheads="1"/>
          </p:cNvSpPr>
          <p:nvPr/>
        </p:nvSpPr>
        <p:spPr bwMode="auto">
          <a:xfrm>
            <a:off x="2429670" y="3860800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rtl="1"/>
            <a:r>
              <a:rPr lang="en-US" sz="2000" b="0"/>
              <a:t>List&lt;E&gt;</a:t>
            </a:r>
          </a:p>
        </p:txBody>
      </p:sp>
      <p:sp>
        <p:nvSpPr>
          <p:cNvPr id="17417" name="AutoShape 8" descr="30%"/>
          <p:cNvSpPr>
            <a:spLocks noChangeArrowheads="1"/>
          </p:cNvSpPr>
          <p:nvPr/>
        </p:nvSpPr>
        <p:spPr bwMode="auto">
          <a:xfrm>
            <a:off x="323850" y="5343525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rtl="1"/>
            <a:r>
              <a:rPr lang="en-US" sz="2000" b="0" dirty="0" err="1"/>
              <a:t>SortedSet</a:t>
            </a:r>
            <a:r>
              <a:rPr lang="en-US" sz="2000" b="0" dirty="0"/>
              <a:t>&lt;E&gt;</a:t>
            </a:r>
          </a:p>
        </p:txBody>
      </p:sp>
      <p:sp>
        <p:nvSpPr>
          <p:cNvPr id="17418" name="AutoShape 9"/>
          <p:cNvSpPr>
            <a:spLocks noChangeArrowheads="1"/>
          </p:cNvSpPr>
          <p:nvPr/>
        </p:nvSpPr>
        <p:spPr bwMode="auto">
          <a:xfrm rot="3600000">
            <a:off x="2612766" y="2999494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17419" name="AutoShape 10"/>
          <p:cNvCxnSpPr>
            <a:cxnSpLocks noChangeShapeType="1"/>
            <a:stCxn id="17415" idx="0"/>
            <a:endCxn id="17418" idx="2"/>
          </p:cNvCxnSpPr>
          <p:nvPr/>
        </p:nvCxnSpPr>
        <p:spPr bwMode="auto">
          <a:xfrm flipV="1">
            <a:off x="1313657" y="3109032"/>
            <a:ext cx="1343817" cy="75176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420" name="AutoShape 12"/>
          <p:cNvCxnSpPr>
            <a:cxnSpLocks noChangeShapeType="1"/>
            <a:stCxn id="17430" idx="2"/>
            <a:endCxn id="17416" idx="0"/>
          </p:cNvCxnSpPr>
          <p:nvPr/>
        </p:nvCxnSpPr>
        <p:spPr bwMode="auto">
          <a:xfrm>
            <a:off x="3419476" y="3152331"/>
            <a:ext cx="0" cy="708469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17421" name="AutoShape 13"/>
          <p:cNvSpPr>
            <a:spLocks noChangeArrowheads="1"/>
          </p:cNvSpPr>
          <p:nvPr/>
        </p:nvSpPr>
        <p:spPr bwMode="auto">
          <a:xfrm>
            <a:off x="665163" y="4621213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17422" name="AutoShape 14"/>
          <p:cNvCxnSpPr>
            <a:cxnSpLocks noChangeShapeType="1"/>
            <a:endCxn id="17421" idx="2"/>
          </p:cNvCxnSpPr>
          <p:nvPr/>
        </p:nvCxnSpPr>
        <p:spPr bwMode="auto">
          <a:xfrm flipV="1">
            <a:off x="755650" y="4776788"/>
            <a:ext cx="17463" cy="5667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17423" name="AutoShape 15"/>
          <p:cNvSpPr>
            <a:spLocks noChangeArrowheads="1"/>
          </p:cNvSpPr>
          <p:nvPr/>
        </p:nvSpPr>
        <p:spPr bwMode="auto">
          <a:xfrm>
            <a:off x="7610475" y="3021838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17424" name="AutoShape 16"/>
          <p:cNvCxnSpPr>
            <a:cxnSpLocks noChangeShapeType="1"/>
            <a:stCxn id="17413" idx="0"/>
            <a:endCxn id="17423" idx="2"/>
          </p:cNvCxnSpPr>
          <p:nvPr/>
        </p:nvCxnSpPr>
        <p:spPr bwMode="auto">
          <a:xfrm flipH="1" flipV="1">
            <a:off x="7718425" y="3167888"/>
            <a:ext cx="3969" cy="6992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17425" name="Text Box 18"/>
          <p:cNvSpPr txBox="1">
            <a:spLocks noChangeArrowheads="1"/>
          </p:cNvSpPr>
          <p:nvPr/>
        </p:nvSpPr>
        <p:spPr bwMode="auto">
          <a:xfrm>
            <a:off x="881063" y="4618038"/>
            <a:ext cx="14811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0"/>
              <a:t>Unordered</a:t>
            </a:r>
          </a:p>
          <a:p>
            <a:pPr rtl="1"/>
            <a:r>
              <a:rPr lang="en-US" b="0"/>
              <a:t>Rejects dup.</a:t>
            </a:r>
          </a:p>
        </p:txBody>
      </p:sp>
      <p:sp>
        <p:nvSpPr>
          <p:cNvPr id="17426" name="Text Box 19"/>
          <p:cNvSpPr txBox="1">
            <a:spLocks noChangeArrowheads="1"/>
          </p:cNvSpPr>
          <p:nvPr/>
        </p:nvSpPr>
        <p:spPr bwMode="auto">
          <a:xfrm>
            <a:off x="2411413" y="4624388"/>
            <a:ext cx="1936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Ordered</a:t>
            </a:r>
          </a:p>
          <a:p>
            <a:r>
              <a:rPr lang="en-US" b="0"/>
              <a:t>Allows duplicates</a:t>
            </a:r>
          </a:p>
        </p:txBody>
      </p:sp>
      <p:sp>
        <p:nvSpPr>
          <p:cNvPr id="17427" name="Text Box 20"/>
          <p:cNvSpPr txBox="1">
            <a:spLocks noChangeArrowheads="1"/>
          </p:cNvSpPr>
          <p:nvPr/>
        </p:nvSpPr>
        <p:spPr bwMode="auto">
          <a:xfrm>
            <a:off x="287338" y="6064250"/>
            <a:ext cx="2038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Ordered</a:t>
            </a:r>
          </a:p>
          <a:p>
            <a:pPr rtl="1"/>
            <a:r>
              <a:rPr lang="en-US" b="0"/>
              <a:t>Rejects duplicates</a:t>
            </a:r>
          </a:p>
        </p:txBody>
      </p:sp>
      <p:sp>
        <p:nvSpPr>
          <p:cNvPr id="17428" name="Text Box 21"/>
          <p:cNvSpPr txBox="1">
            <a:spLocks noChangeArrowheads="1"/>
          </p:cNvSpPr>
          <p:nvPr/>
        </p:nvSpPr>
        <p:spPr bwMode="auto">
          <a:xfrm>
            <a:off x="6710363" y="4622800"/>
            <a:ext cx="2038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Ordered</a:t>
            </a:r>
          </a:p>
          <a:p>
            <a:pPr rtl="1"/>
            <a:r>
              <a:rPr lang="en-US" b="0"/>
              <a:t>Rejects duplicates</a:t>
            </a:r>
          </a:p>
        </p:txBody>
      </p:sp>
      <p:sp>
        <p:nvSpPr>
          <p:cNvPr id="17429" name="Text Box 22"/>
          <p:cNvSpPr txBox="1">
            <a:spLocks noChangeArrowheads="1"/>
          </p:cNvSpPr>
          <p:nvPr/>
        </p:nvSpPr>
        <p:spPr bwMode="auto">
          <a:xfrm>
            <a:off x="6710363" y="1593850"/>
            <a:ext cx="2038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Unordered</a:t>
            </a:r>
          </a:p>
          <a:p>
            <a:pPr rtl="1"/>
            <a:r>
              <a:rPr lang="en-US" b="0"/>
              <a:t>Rejects duplicates</a:t>
            </a:r>
          </a:p>
        </p:txBody>
      </p:sp>
      <p:sp>
        <p:nvSpPr>
          <p:cNvPr id="17430" name="AutoShape 23"/>
          <p:cNvSpPr>
            <a:spLocks noChangeArrowheads="1"/>
          </p:cNvSpPr>
          <p:nvPr/>
        </p:nvSpPr>
        <p:spPr bwMode="auto">
          <a:xfrm>
            <a:off x="3311526" y="3006281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7431" name="AutoShape 24" descr="30%"/>
          <p:cNvSpPr>
            <a:spLocks noChangeArrowheads="1"/>
          </p:cNvSpPr>
          <p:nvPr/>
        </p:nvSpPr>
        <p:spPr bwMode="auto">
          <a:xfrm>
            <a:off x="4535488" y="3860800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rtl="1"/>
            <a:r>
              <a:rPr lang="en-US" sz="2000" b="0"/>
              <a:t>Queue&lt;E&gt;</a:t>
            </a:r>
          </a:p>
        </p:txBody>
      </p:sp>
      <p:cxnSp>
        <p:nvCxnSpPr>
          <p:cNvPr id="17432" name="AutoShape 25"/>
          <p:cNvCxnSpPr>
            <a:cxnSpLocks noChangeShapeType="1"/>
          </p:cNvCxnSpPr>
          <p:nvPr/>
        </p:nvCxnSpPr>
        <p:spPr bwMode="auto">
          <a:xfrm>
            <a:off x="3971925" y="3119438"/>
            <a:ext cx="744538" cy="7413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17433" name="Text Box 26"/>
          <p:cNvSpPr txBox="1">
            <a:spLocks noChangeArrowheads="1"/>
          </p:cNvSpPr>
          <p:nvPr/>
        </p:nvSpPr>
        <p:spPr bwMode="auto">
          <a:xfrm>
            <a:off x="4535488" y="4624388"/>
            <a:ext cx="1936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/>
              <a:t>FIFO Order</a:t>
            </a:r>
          </a:p>
          <a:p>
            <a:r>
              <a:rPr lang="en-US" b="0" dirty="0"/>
              <a:t>Allows duplicates</a:t>
            </a:r>
          </a:p>
        </p:txBody>
      </p:sp>
      <p:sp>
        <p:nvSpPr>
          <p:cNvPr id="17434" name="AutoShape 27"/>
          <p:cNvSpPr>
            <a:spLocks noChangeArrowheads="1"/>
          </p:cNvSpPr>
          <p:nvPr/>
        </p:nvSpPr>
        <p:spPr bwMode="auto">
          <a:xfrm rot="-2400000">
            <a:off x="3816350" y="2995613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27" name="Line Callout 2 26"/>
          <p:cNvSpPr/>
          <p:nvPr/>
        </p:nvSpPr>
        <p:spPr bwMode="auto">
          <a:xfrm rot="2713128">
            <a:off x="3674269" y="3196432"/>
            <a:ext cx="1606550" cy="328612"/>
          </a:xfrm>
          <a:prstGeom prst="roundRect">
            <a:avLst>
              <a:gd name="adj" fmla="val 50000"/>
            </a:avLst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>
              <a:defRPr/>
            </a:pPr>
            <a:r>
              <a:rPr lang="en-US" b="0" dirty="0">
                <a:solidFill>
                  <a:schemeClr val="accent1">
                    <a:lumMod val="75000"/>
                  </a:schemeClr>
                </a:solidFill>
              </a:rPr>
              <a:t>extends</a:t>
            </a:r>
            <a:endParaRPr lang="he-IL" b="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/>
              <a:t>A Simple Example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978775" cy="4530725"/>
          </a:xfrm>
        </p:spPr>
        <p:txBody>
          <a:bodyPr/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Collection&lt;String&gt;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stringCollection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…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Collection&lt;Integer&gt;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integerCollection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…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				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stringCollection.add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"Hello"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);	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integerCollection.add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(5);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integerCollection.add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Integer(6));	 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						</a:t>
            </a:r>
            <a:endParaRPr lang="en-US" sz="1800" dirty="0">
              <a:latin typeface="Calibri"/>
              <a:ea typeface="Calibri"/>
            </a:endParaRP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691F084-7903-4CE6-A55E-DBFFA258F118}" type="slidenum">
              <a:rPr lang="he-IL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/>
              <a:t>A Simple Example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978775" cy="4530725"/>
          </a:xfrm>
        </p:spPr>
        <p:txBody>
          <a:bodyPr/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Collection&lt;String&gt;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stringCollection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…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Collection&lt;Integer&gt;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integerCollection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…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				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stringCollection.add</a:t>
            </a:r>
            <a:r>
              <a:rPr lang="en-US" sz="2000" dirty="0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("Hello");	</a:t>
            </a:r>
            <a:endParaRPr lang="en-US" sz="1800" dirty="0">
              <a:solidFill>
                <a:schemeClr val="bg1">
                  <a:lumMod val="75000"/>
                </a:schemeClr>
              </a:solidFill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integerCollection.add</a:t>
            </a:r>
            <a:r>
              <a:rPr lang="en-US" sz="2000" dirty="0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(5);</a:t>
            </a:r>
            <a:endParaRPr lang="en-US" sz="1800" dirty="0">
              <a:solidFill>
                <a:schemeClr val="bg1">
                  <a:lumMod val="75000"/>
                </a:schemeClr>
              </a:solidFill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integerCollection.add</a:t>
            </a:r>
            <a:r>
              <a:rPr lang="en-US" sz="2000" dirty="0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(</a:t>
            </a:r>
            <a:r>
              <a:rPr lang="en-US" sz="2000" b="1" dirty="0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new</a:t>
            </a:r>
            <a:r>
              <a:rPr lang="en-US" sz="2000" dirty="0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 Integer(6));	 </a:t>
            </a:r>
            <a:endParaRPr lang="en-US" sz="1800" dirty="0">
              <a:solidFill>
                <a:schemeClr val="bg1">
                  <a:lumMod val="75000"/>
                </a:schemeClr>
              </a:solidFill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						</a:t>
            </a:r>
            <a:endParaRPr lang="en-US" sz="1800" dirty="0">
              <a:solidFill>
                <a:schemeClr val="bg1">
                  <a:lumMod val="75000"/>
                </a:schemeClr>
              </a:solidFill>
              <a:latin typeface="Calibri"/>
              <a:ea typeface="Calibri"/>
            </a:endParaRP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55A09FB-3318-4B1F-9B3A-E99AC75CCAA2}" type="slidenum">
              <a:rPr lang="he-IL" smtClean="0"/>
              <a:pPr/>
              <a:t>6</a:t>
            </a:fld>
            <a:endParaRPr lang="en-US"/>
          </a:p>
        </p:txBody>
      </p:sp>
      <p:sp>
        <p:nvSpPr>
          <p:cNvPr id="19461" name="Rectangle 4"/>
          <p:cNvSpPr>
            <a:spLocks noChangeArrowheads="1"/>
          </p:cNvSpPr>
          <p:nvPr/>
        </p:nvSpPr>
        <p:spPr bwMode="auto">
          <a:xfrm>
            <a:off x="5580063" y="2781300"/>
            <a:ext cx="504825" cy="360363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9462" name="Rectangle 5"/>
          <p:cNvSpPr>
            <a:spLocks noChangeArrowheads="1"/>
          </p:cNvSpPr>
          <p:nvPr/>
        </p:nvSpPr>
        <p:spPr bwMode="auto">
          <a:xfrm>
            <a:off x="5543550" y="3284538"/>
            <a:ext cx="504825" cy="360362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0" name="TextBox 9"/>
          <p:cNvSpPr txBox="1"/>
          <p:nvPr/>
        </p:nvSpPr>
        <p:spPr>
          <a:xfrm>
            <a:off x="2527300" y="2625725"/>
            <a:ext cx="5951538" cy="1200150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1">
            <a:spAutoFit/>
          </a:bodyPr>
          <a:lstStyle/>
          <a:p>
            <a:pPr algn="r" rtl="1">
              <a:buFont typeface="Arial" pitchFamily="34" charset="0"/>
              <a:buChar char="•"/>
              <a:defRPr/>
            </a:pPr>
            <a:r>
              <a:rPr lang="he-IL" b="0" dirty="0">
                <a:latin typeface="Arial" pitchFamily="34" charset="0"/>
                <a:cs typeface="Arial" pitchFamily="34" charset="0"/>
              </a:rPr>
              <a:t> מצביעים ל </a:t>
            </a:r>
            <a:r>
              <a:rPr lang="en-US" b="0" dirty="0">
                <a:latin typeface="Arial" pitchFamily="34" charset="0"/>
                <a:cs typeface="Arial" pitchFamily="34" charset="0"/>
              </a:rPr>
              <a:t>Collection</a:t>
            </a:r>
            <a:r>
              <a:rPr lang="he-IL" b="0" dirty="0">
                <a:latin typeface="Arial" pitchFamily="34" charset="0"/>
                <a:cs typeface="Arial" pitchFamily="34" charset="0"/>
              </a:rPr>
              <a:t> של מחרוזות ושל מספרים</a:t>
            </a:r>
            <a:endParaRPr lang="en-US" b="0" dirty="0">
              <a:latin typeface="Arial" pitchFamily="34" charset="0"/>
              <a:cs typeface="Arial" pitchFamily="34" charset="0"/>
            </a:endParaRPr>
          </a:p>
          <a:p>
            <a:pPr algn="r" rtl="1">
              <a:buFont typeface="Arial" pitchFamily="34" charset="0"/>
              <a:buChar char="•"/>
              <a:defRPr/>
            </a:pPr>
            <a:r>
              <a:rPr lang="he-IL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0" dirty="0">
                <a:latin typeface="Arial" pitchFamily="34" charset="0"/>
                <a:cs typeface="Arial" pitchFamily="34" charset="0"/>
              </a:rPr>
              <a:t>Collection</a:t>
            </a:r>
            <a:r>
              <a:rPr lang="he-IL" b="0" dirty="0">
                <a:latin typeface="Arial" pitchFamily="34" charset="0"/>
                <a:cs typeface="Arial" pitchFamily="34" charset="0"/>
              </a:rPr>
              <a:t> אינו מחזיק טיפוסים פרימיטיביים, לכן נשתמש ב </a:t>
            </a:r>
            <a:br>
              <a:rPr lang="en-US" b="0" dirty="0">
                <a:latin typeface="Arial" pitchFamily="34" charset="0"/>
                <a:cs typeface="Arial" pitchFamily="34" charset="0"/>
              </a:rPr>
            </a:br>
            <a:r>
              <a:rPr lang="he-IL" b="0" dirty="0">
                <a:latin typeface="Arial" pitchFamily="34" charset="0"/>
                <a:cs typeface="Arial" pitchFamily="34" charset="0"/>
              </a:rPr>
              <a:t>  </a:t>
            </a:r>
            <a:r>
              <a:rPr lang="en-US" b="0" dirty="0">
                <a:latin typeface="Arial" pitchFamily="34" charset="0"/>
                <a:cs typeface="Arial" pitchFamily="34" charset="0"/>
              </a:rPr>
              <a:t>Integer</a:t>
            </a:r>
            <a:r>
              <a:rPr lang="he-IL" b="0" dirty="0">
                <a:latin typeface="Arial" pitchFamily="34" charset="0"/>
                <a:cs typeface="Arial" pitchFamily="34" charset="0"/>
              </a:rPr>
              <a:t>, </a:t>
            </a:r>
            <a:r>
              <a:rPr lang="en-US" b="0" dirty="0">
                <a:latin typeface="Arial" pitchFamily="34" charset="0"/>
                <a:cs typeface="Arial" pitchFamily="34" charset="0"/>
              </a:rPr>
              <a:t>Double</a:t>
            </a:r>
            <a:r>
              <a:rPr lang="he-IL" b="0" dirty="0">
                <a:latin typeface="Arial" pitchFamily="34" charset="0"/>
                <a:cs typeface="Arial" pitchFamily="34" charset="0"/>
              </a:rPr>
              <a:t>, </a:t>
            </a:r>
            <a:r>
              <a:rPr lang="en-US" b="0" dirty="0">
                <a:latin typeface="Arial" pitchFamily="34" charset="0"/>
                <a:cs typeface="Arial" pitchFamily="34" charset="0"/>
              </a:rPr>
              <a:t>Float</a:t>
            </a:r>
            <a:r>
              <a:rPr lang="he-IL" b="0" dirty="0">
                <a:latin typeface="Arial" pitchFamily="34" charset="0"/>
                <a:cs typeface="Arial" pitchFamily="34" charset="0"/>
              </a:rPr>
              <a:t> וכדומה</a:t>
            </a:r>
          </a:p>
          <a:p>
            <a:pPr algn="r" rtl="1">
              <a:buFont typeface="Arial" pitchFamily="34" charset="0"/>
              <a:buChar char="•"/>
              <a:defRPr/>
            </a:pPr>
            <a:r>
              <a:rPr lang="he-IL" b="0" dirty="0">
                <a:latin typeface="Arial" pitchFamily="34" charset="0"/>
                <a:cs typeface="Arial" pitchFamily="34" charset="0"/>
              </a:rPr>
              <a:t> נראה בהמשך אילו מחלקות מממשות מנשק זה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/>
              <a:t>A Simple Example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978775" cy="4530725"/>
          </a:xfrm>
        </p:spPr>
        <p:txBody>
          <a:bodyPr/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Collection&lt;String&gt;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stringCollection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…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Collection&lt;Integer&gt;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integerCollection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…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				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stringCollection.add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"Hello"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);	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integerCollection.add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(5);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integerCollection.add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Integer(6));	 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						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stringCollection.add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(7);	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integerCollection.add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/>
                <a:ea typeface="Calibri"/>
              </a:rPr>
              <a:t>"world"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);	</a:t>
            </a:r>
            <a:endParaRPr lang="en-US" sz="1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stringCollection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2000" dirty="0" err="1">
                <a:solidFill>
                  <a:srgbClr val="000000"/>
                </a:solidFill>
                <a:latin typeface="Consolas"/>
                <a:ea typeface="Calibri"/>
              </a:rPr>
              <a:t>integerCollection</a:t>
            </a:r>
            <a:r>
              <a:rPr lang="en-US" sz="200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800" dirty="0">
              <a:latin typeface="Calibri"/>
              <a:ea typeface="Calibri"/>
            </a:endParaRP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691F084-7903-4CE6-A55E-DBFFA258F118}" type="slidenum">
              <a:rPr lang="he-IL" smtClean="0"/>
              <a:pPr/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1" y="4545623"/>
            <a:ext cx="457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  <a:sym typeface="Wingdings"/>
              </a:rPr>
              <a:t>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4958915"/>
            <a:ext cx="457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  <a:sym typeface="Wingdings"/>
              </a:rPr>
              <a:t>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1" y="5363309"/>
            <a:ext cx="457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  <a:sym typeface="Wingdings"/>
              </a:rPr>
              <a:t>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build="p"/>
      <p:bldP spid="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4000" b="1" dirty="0">
                <a:latin typeface="Consolas" pitchFamily="49" charset="0"/>
                <a:cs typeface="Consolas" pitchFamily="49" charset="0"/>
              </a:rPr>
              <a:t>Collection</a:t>
            </a:r>
            <a:r>
              <a:rPr lang="en-US" sz="4000" b="1" dirty="0"/>
              <a:t> extends </a:t>
            </a:r>
            <a:r>
              <a:rPr lang="en-US" sz="4000" b="1" dirty="0" err="1">
                <a:latin typeface="Consolas" pitchFamily="49" charset="0"/>
                <a:cs typeface="Consolas" pitchFamily="49" charset="0"/>
              </a:rPr>
              <a:t>Iterable</a:t>
            </a:r>
            <a:endParaRPr lang="en-US" sz="40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150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4D8173-44D5-4102-8463-053D2F91CFB3}" type="slidenum">
              <a:rPr lang="he-IL" smtClean="0"/>
              <a:pPr/>
              <a:t>8</a:t>
            </a:fld>
            <a:endParaRPr lang="en-US"/>
          </a:p>
        </p:txBody>
      </p:sp>
      <p:sp>
        <p:nvSpPr>
          <p:cNvPr id="21508" name="AutoShape 4" descr="30%"/>
          <p:cNvSpPr>
            <a:spLocks noChangeArrowheads="1"/>
          </p:cNvSpPr>
          <p:nvPr/>
        </p:nvSpPr>
        <p:spPr bwMode="auto">
          <a:xfrm>
            <a:off x="4264819" y="2820988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/>
              <a:t>&lt;&lt;interface&gt;&gt;</a:t>
            </a:r>
          </a:p>
          <a:p>
            <a:pPr algn="ctr" rtl="1"/>
            <a:r>
              <a:rPr lang="en-US" sz="2000" b="0"/>
              <a:t>Collection&lt;E&gt;</a:t>
            </a:r>
          </a:p>
        </p:txBody>
      </p:sp>
      <p:sp>
        <p:nvSpPr>
          <p:cNvPr id="21509" name="AutoShape 5" descr="30%"/>
          <p:cNvSpPr>
            <a:spLocks noChangeArrowheads="1"/>
          </p:cNvSpPr>
          <p:nvPr/>
        </p:nvSpPr>
        <p:spPr bwMode="auto">
          <a:xfrm>
            <a:off x="2159000" y="4405313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 dirty="0"/>
              <a:t>&lt;&lt;interface&gt;&gt;</a:t>
            </a:r>
          </a:p>
          <a:p>
            <a:pPr algn="ctr" rtl="1"/>
            <a:r>
              <a:rPr lang="en-US" sz="2000" b="0" dirty="0"/>
              <a:t>Set&lt;E&gt;</a:t>
            </a:r>
          </a:p>
        </p:txBody>
      </p:sp>
      <p:sp>
        <p:nvSpPr>
          <p:cNvPr id="21510" name="AutoShape 6" descr="30%"/>
          <p:cNvSpPr>
            <a:spLocks noChangeArrowheads="1"/>
          </p:cNvSpPr>
          <p:nvPr/>
        </p:nvSpPr>
        <p:spPr bwMode="auto">
          <a:xfrm>
            <a:off x="4264820" y="4405313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/>
              <a:t>&lt;&lt;interface&gt;&gt;</a:t>
            </a:r>
          </a:p>
          <a:p>
            <a:pPr algn="ctr" rtl="1"/>
            <a:r>
              <a:rPr lang="en-US" sz="2000" b="0"/>
              <a:t>List&lt;E&gt;</a:t>
            </a:r>
          </a:p>
        </p:txBody>
      </p:sp>
      <p:sp>
        <p:nvSpPr>
          <p:cNvPr id="21511" name="AutoShape 7" descr="30%"/>
          <p:cNvSpPr>
            <a:spLocks noChangeArrowheads="1"/>
          </p:cNvSpPr>
          <p:nvPr/>
        </p:nvSpPr>
        <p:spPr bwMode="auto">
          <a:xfrm>
            <a:off x="2159000" y="5881688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/>
              <a:t>&lt;&lt;interface&gt;&gt;</a:t>
            </a:r>
          </a:p>
          <a:p>
            <a:pPr algn="ctr" rtl="1"/>
            <a:r>
              <a:rPr lang="en-US" sz="2000" b="0"/>
              <a:t>SortedSet&lt;E&gt;</a:t>
            </a:r>
          </a:p>
        </p:txBody>
      </p:sp>
      <p:sp>
        <p:nvSpPr>
          <p:cNvPr id="21512" name="AutoShape 8"/>
          <p:cNvSpPr>
            <a:spLocks noChangeArrowheads="1"/>
          </p:cNvSpPr>
          <p:nvPr/>
        </p:nvSpPr>
        <p:spPr bwMode="auto">
          <a:xfrm rot="2079250">
            <a:off x="4287192" y="3532972"/>
            <a:ext cx="215900" cy="146050"/>
          </a:xfrm>
          <a:prstGeom prst="flowChartExtra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21513" name="AutoShape 9"/>
          <p:cNvCxnSpPr>
            <a:cxnSpLocks noChangeShapeType="1"/>
            <a:stCxn id="21509" idx="0"/>
            <a:endCxn id="21512" idx="2"/>
          </p:cNvCxnSpPr>
          <p:nvPr/>
        </p:nvCxnSpPr>
        <p:spPr bwMode="auto">
          <a:xfrm flipV="1">
            <a:off x="3148807" y="3666067"/>
            <a:ext cx="1204811" cy="739246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14" name="AutoShape 10"/>
          <p:cNvCxnSpPr>
            <a:cxnSpLocks noChangeShapeType="1"/>
            <a:stCxn id="21517" idx="2"/>
          </p:cNvCxnSpPr>
          <p:nvPr/>
        </p:nvCxnSpPr>
        <p:spPr bwMode="auto">
          <a:xfrm>
            <a:off x="5266533" y="3690874"/>
            <a:ext cx="0" cy="70650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21515" name="AutoShape 11"/>
          <p:cNvSpPr>
            <a:spLocks noChangeArrowheads="1"/>
          </p:cNvSpPr>
          <p:nvPr/>
        </p:nvSpPr>
        <p:spPr bwMode="auto">
          <a:xfrm>
            <a:off x="3059113" y="5159375"/>
            <a:ext cx="215900" cy="146050"/>
          </a:xfrm>
          <a:prstGeom prst="flowChartExtra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21516" name="AutoShape 12"/>
          <p:cNvCxnSpPr>
            <a:cxnSpLocks noChangeShapeType="1"/>
            <a:stCxn id="21511" idx="0"/>
            <a:endCxn id="21515" idx="2"/>
          </p:cNvCxnSpPr>
          <p:nvPr/>
        </p:nvCxnSpPr>
        <p:spPr bwMode="auto">
          <a:xfrm flipV="1">
            <a:off x="3149600" y="5314950"/>
            <a:ext cx="17463" cy="5667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21517" name="AutoShape 16"/>
          <p:cNvSpPr>
            <a:spLocks noChangeArrowheads="1"/>
          </p:cNvSpPr>
          <p:nvPr/>
        </p:nvSpPr>
        <p:spPr bwMode="auto">
          <a:xfrm>
            <a:off x="5158583" y="3544824"/>
            <a:ext cx="215900" cy="146050"/>
          </a:xfrm>
          <a:prstGeom prst="flowChartExtra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21518" name="AutoShape 17" descr="30%"/>
          <p:cNvSpPr>
            <a:spLocks noChangeArrowheads="1"/>
          </p:cNvSpPr>
          <p:nvPr/>
        </p:nvSpPr>
        <p:spPr bwMode="auto">
          <a:xfrm>
            <a:off x="6370638" y="4398963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/>
              <a:t>&lt;&lt;interface&gt;&gt;</a:t>
            </a:r>
          </a:p>
          <a:p>
            <a:pPr algn="ctr" rtl="1"/>
            <a:r>
              <a:rPr lang="en-US" sz="2000" b="0"/>
              <a:t>Queue&lt;E&gt;</a:t>
            </a:r>
          </a:p>
        </p:txBody>
      </p:sp>
      <p:cxnSp>
        <p:nvCxnSpPr>
          <p:cNvPr id="21519" name="AutoShape 18"/>
          <p:cNvCxnSpPr>
            <a:cxnSpLocks noChangeShapeType="1"/>
            <a:stCxn id="21520" idx="2"/>
            <a:endCxn id="21518" idx="0"/>
          </p:cNvCxnSpPr>
          <p:nvPr/>
        </p:nvCxnSpPr>
        <p:spPr bwMode="auto">
          <a:xfrm>
            <a:off x="6161738" y="3665813"/>
            <a:ext cx="1198706" cy="733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21520" name="AutoShape 20"/>
          <p:cNvSpPr>
            <a:spLocks noChangeArrowheads="1"/>
          </p:cNvSpPr>
          <p:nvPr/>
        </p:nvSpPr>
        <p:spPr bwMode="auto">
          <a:xfrm rot="-2400000">
            <a:off x="6006848" y="3536848"/>
            <a:ext cx="215900" cy="146050"/>
          </a:xfrm>
          <a:prstGeom prst="flowChartExtra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21521" name="AutoShape 21" descr="30%"/>
          <p:cNvSpPr>
            <a:spLocks noChangeArrowheads="1"/>
          </p:cNvSpPr>
          <p:nvPr/>
        </p:nvSpPr>
        <p:spPr bwMode="auto">
          <a:xfrm>
            <a:off x="4264820" y="1592263"/>
            <a:ext cx="1979612" cy="720725"/>
          </a:xfrm>
          <a:prstGeom prst="flowChartProcess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 dirty="0"/>
              <a:t>&lt;&lt;interface&gt;&gt;</a:t>
            </a:r>
          </a:p>
          <a:p>
            <a:pPr algn="ctr" rtl="1"/>
            <a:r>
              <a:rPr lang="en-US" sz="2000" b="0" dirty="0" err="1"/>
              <a:t>Iterable</a:t>
            </a:r>
            <a:r>
              <a:rPr lang="en-US" sz="2000" b="0" dirty="0"/>
              <a:t>&lt;E&gt;</a:t>
            </a:r>
          </a:p>
        </p:txBody>
      </p:sp>
      <p:sp>
        <p:nvSpPr>
          <p:cNvPr id="21522" name="AutoShape 22"/>
          <p:cNvSpPr>
            <a:spLocks noChangeArrowheads="1"/>
          </p:cNvSpPr>
          <p:nvPr/>
        </p:nvSpPr>
        <p:spPr bwMode="auto">
          <a:xfrm>
            <a:off x="5146676" y="2329688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21523" name="AutoShape 23"/>
          <p:cNvCxnSpPr>
            <a:cxnSpLocks noChangeShapeType="1"/>
            <a:stCxn id="21522" idx="2"/>
            <a:endCxn id="21508" idx="0"/>
          </p:cNvCxnSpPr>
          <p:nvPr/>
        </p:nvCxnSpPr>
        <p:spPr bwMode="auto">
          <a:xfrm>
            <a:off x="5254626" y="2475738"/>
            <a:ext cx="0" cy="345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1524" name="AutoShape 24"/>
          <p:cNvSpPr>
            <a:spLocks/>
          </p:cNvSpPr>
          <p:nvPr/>
        </p:nvSpPr>
        <p:spPr bwMode="auto">
          <a:xfrm>
            <a:off x="792163" y="2025650"/>
            <a:ext cx="3059112" cy="663229"/>
          </a:xfrm>
          <a:prstGeom prst="borderCallout1">
            <a:avLst>
              <a:gd name="adj1" fmla="val -27694"/>
              <a:gd name="adj2" fmla="val 113830"/>
              <a:gd name="adj3" fmla="val -437"/>
              <a:gd name="adj4" fmla="val 84770"/>
            </a:avLst>
          </a:prstGeom>
          <a:solidFill>
            <a:srgbClr val="DDDD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b="0" dirty="0"/>
              <a:t>has only one method:</a:t>
            </a:r>
          </a:p>
          <a:p>
            <a:pPr algn="ctr"/>
            <a:r>
              <a:rPr lang="en-US" sz="1600" b="0" dirty="0" err="1">
                <a:solidFill>
                  <a:schemeClr val="hlink"/>
                </a:solidFill>
                <a:latin typeface="Consolas" pitchFamily="49" charset="0"/>
                <a:cs typeface="Consolas" pitchFamily="49" charset="0"/>
                <a:hlinkClick r:id="rId3" tooltip="interface in java.util"/>
              </a:rPr>
              <a:t>Iterator</a:t>
            </a:r>
            <a:r>
              <a:rPr lang="en-US" sz="1600" b="0" dirty="0">
                <a:solidFill>
                  <a:schemeClr val="hlink"/>
                </a:solidFill>
                <a:latin typeface="Consolas" pitchFamily="49" charset="0"/>
                <a:cs typeface="Consolas" pitchFamily="49" charset="0"/>
              </a:rPr>
              <a:t>&lt;E&gt;</a:t>
            </a:r>
            <a:r>
              <a:rPr lang="en-US" sz="1600" b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>
                <a:latin typeface="Consolas" pitchFamily="49" charset="0"/>
                <a:cs typeface="Consolas" pitchFamily="49" charset="0"/>
                <a:hlinkClick r:id="rId4"/>
              </a:rPr>
              <a:t>iterator</a:t>
            </a:r>
            <a:r>
              <a:rPr lang="en-US" sz="1600" b="0" dirty="0">
                <a:latin typeface="Consolas" pitchFamily="49" charset="0"/>
                <a:cs typeface="Consolas" pitchFamily="49" charset="0"/>
              </a:rPr>
              <a:t>();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המנשק </a:t>
            </a:r>
            <a:r>
              <a:rPr lang="en-US" b="1" dirty="0" err="1"/>
              <a:t>Iterator</a:t>
            </a:r>
            <a:endParaRPr lang="en-US" b="1" dirty="0"/>
          </a:p>
        </p:txBody>
      </p:sp>
      <p:sp>
        <p:nvSpPr>
          <p:cNvPr id="2253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מספק דרך לגשת לאיברים של אוסף (</a:t>
            </a:r>
            <a:r>
              <a:rPr lang="en-US" dirty="0"/>
              <a:t>collection</a:t>
            </a:r>
            <a:r>
              <a:rPr lang="he-IL" dirty="0"/>
              <a:t>) מבלי לחשוף את המימוש שלו.</a:t>
            </a:r>
          </a:p>
          <a:p>
            <a:r>
              <a:rPr lang="he-IL" dirty="0"/>
              <a:t>שירותים:</a:t>
            </a:r>
          </a:p>
          <a:p>
            <a:pPr lvl="1"/>
            <a:r>
              <a:rPr lang="en-US" dirty="0" err="1"/>
              <a:t>hasNext</a:t>
            </a:r>
            <a:r>
              <a:rPr lang="en-US" dirty="0"/>
              <a:t>()</a:t>
            </a:r>
            <a:endParaRPr lang="he-IL" dirty="0"/>
          </a:p>
          <a:p>
            <a:pPr lvl="2"/>
            <a:r>
              <a:rPr lang="he-IL" dirty="0"/>
              <a:t> מחזיר </a:t>
            </a:r>
            <a:r>
              <a:rPr lang="en-US" dirty="0"/>
              <a:t>true</a:t>
            </a:r>
            <a:r>
              <a:rPr lang="he-IL" dirty="0"/>
              <a:t> אם יש עוד איברים שלא עברנו עליהם באוסף, </a:t>
            </a:r>
            <a:r>
              <a:rPr lang="en-US" dirty="0"/>
              <a:t>false</a:t>
            </a:r>
            <a:r>
              <a:rPr lang="he-IL" dirty="0"/>
              <a:t> אחרת.</a:t>
            </a:r>
          </a:p>
          <a:p>
            <a:pPr lvl="1"/>
            <a:r>
              <a:rPr lang="en-US" dirty="0"/>
              <a:t>next()</a:t>
            </a:r>
          </a:p>
          <a:p>
            <a:pPr lvl="2"/>
            <a:r>
              <a:rPr lang="he-IL" dirty="0"/>
              <a:t>מחזיר את האיבר הבא באוסף</a:t>
            </a:r>
          </a:p>
          <a:p>
            <a:pPr lvl="2"/>
            <a:r>
              <a:rPr lang="he-IL" dirty="0"/>
              <a:t>גם שאילתא וגם פעולה, זאת כיוון ש </a:t>
            </a:r>
            <a:r>
              <a:rPr lang="en-US" dirty="0"/>
              <a:t>next</a:t>
            </a:r>
            <a:r>
              <a:rPr lang="he-IL" dirty="0"/>
              <a:t> זו מקדם את </a:t>
            </a:r>
            <a:r>
              <a:rPr lang="he-IL" dirty="0" err="1"/>
              <a:t>האיטרטור</a:t>
            </a:r>
            <a:r>
              <a:rPr lang="he-IL" dirty="0"/>
              <a:t>.</a:t>
            </a:r>
          </a:p>
          <a:p>
            <a:pPr lvl="1"/>
            <a:r>
              <a:rPr lang="en-US" dirty="0"/>
              <a:t>remove()</a:t>
            </a:r>
          </a:p>
          <a:p>
            <a:pPr lvl="2"/>
            <a:r>
              <a:rPr lang="he-IL" dirty="0"/>
              <a:t>מוחק את האיבר האחרון שהוחזר על ידי </a:t>
            </a:r>
            <a:r>
              <a:rPr lang="he-IL" dirty="0" err="1"/>
              <a:t>האיטרטור</a:t>
            </a:r>
            <a:r>
              <a:rPr lang="he-IL" dirty="0"/>
              <a:t>. </a:t>
            </a:r>
          </a:p>
          <a:p>
            <a:pPr lvl="2"/>
            <a:r>
              <a:rPr lang="he-IL" dirty="0"/>
              <a:t>מתודה </a:t>
            </a:r>
            <a:r>
              <a:rPr lang="he-IL" dirty="0" err="1"/>
              <a:t>דיפולטית</a:t>
            </a:r>
            <a:r>
              <a:rPr lang="he-IL" dirty="0"/>
              <a:t>. מימוש ברירת מחדל הוא לזרוק </a:t>
            </a:r>
            <a:r>
              <a:rPr lang="en-US" dirty="0" err="1"/>
              <a:t>UnsupportedOperationException</a:t>
            </a:r>
            <a:r>
              <a:rPr lang="he-IL" dirty="0"/>
              <a:t>.</a:t>
            </a:r>
          </a:p>
          <a:p>
            <a:pPr lvl="1"/>
            <a:endParaRPr lang="he-IL" dirty="0"/>
          </a:p>
          <a:p>
            <a:pPr lvl="1"/>
            <a:endParaRPr lang="he-IL" dirty="0"/>
          </a:p>
          <a:p>
            <a:pPr lvl="1"/>
            <a:endParaRPr lang="he-IL" dirty="0"/>
          </a:p>
        </p:txBody>
      </p:sp>
      <p:sp>
        <p:nvSpPr>
          <p:cNvPr id="2253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A2B4636-DD01-407E-AAD5-53319EB9B984}" type="slidenum">
              <a:rPr lang="he-IL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w1">
  <a:themeElements>
    <a:clrScheme name="Custom 2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106485"/>
      </a:hlink>
      <a:folHlink>
        <a:srgbClr val="106485"/>
      </a:folHlink>
    </a:clrScheme>
    <a:fontScheme name="Office קלאסי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בהירות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>
    <a:spDef>
      <a:spPr>
        <a:noFill/>
        <a:ln w="25400">
          <a:solidFill>
            <a:srgbClr val="CCECFF"/>
          </a:solidFill>
          <a:miter lim="800000"/>
          <a:headEnd/>
          <a:tailEnd/>
        </a:ln>
      </a:spPr>
      <a:bodyPr wrap="square" anchor="ctr"/>
      <a:lstStyle>
        <a:defPPr rtl="1">
          <a:defRPr b="0" dirty="0" smtClean="0">
            <a:solidFill>
              <a:schemeClr val="tx1"/>
            </a:solidFill>
            <a:latin typeface="Arial" charset="0"/>
            <a:cs typeface="Arial" charset="0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ערכת נושא1" id="{279C5FF5-C7C8-4C86-8AAD-4DD40FD88B78}" vid="{577E7557-20CD-4CDB-81E9-459C2F235F8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sw1</Template>
  <TotalTime>18923</TotalTime>
  <Words>3201</Words>
  <Application>Microsoft Office PowerPoint</Application>
  <PresentationFormat>‫הצגה על המסך (4:3)</PresentationFormat>
  <Paragraphs>630</Paragraphs>
  <Slides>36</Slides>
  <Notes>27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36</vt:i4>
      </vt:variant>
    </vt:vector>
  </HeadingPairs>
  <TitlesOfParts>
    <vt:vector size="44" baseType="lpstr">
      <vt:lpstr>Arial</vt:lpstr>
      <vt:lpstr>Calibri</vt:lpstr>
      <vt:lpstr>Comic Sans MS</vt:lpstr>
      <vt:lpstr>Consolas</vt:lpstr>
      <vt:lpstr>Courier New</vt:lpstr>
      <vt:lpstr>Times New Roman</vt:lpstr>
      <vt:lpstr>Wingdings</vt:lpstr>
      <vt:lpstr>sw1</vt:lpstr>
      <vt:lpstr>תוכנה 1</vt:lpstr>
      <vt:lpstr>Java Collections Framework</vt:lpstr>
      <vt:lpstr>Online Resources</vt:lpstr>
      <vt:lpstr>Collection Interfaces</vt:lpstr>
      <vt:lpstr>A Simple Example</vt:lpstr>
      <vt:lpstr>A Simple Example</vt:lpstr>
      <vt:lpstr>A Simple Example</vt:lpstr>
      <vt:lpstr>Collection extends Iterable</vt:lpstr>
      <vt:lpstr>המנשק Iterator</vt:lpstr>
      <vt:lpstr>Iterating over a Collection</vt:lpstr>
      <vt:lpstr>Deleting an item inside a loop</vt:lpstr>
      <vt:lpstr>Incorrect usage of iterators</vt:lpstr>
      <vt:lpstr>General Purpose Implementations </vt:lpstr>
      <vt:lpstr>Adding Implementations to the Picture</vt:lpstr>
      <vt:lpstr>Collection interface</vt:lpstr>
      <vt:lpstr>Map interface</vt:lpstr>
      <vt:lpstr>List Example</vt:lpstr>
      <vt:lpstr>Set Example</vt:lpstr>
      <vt:lpstr>Map Example</vt:lpstr>
      <vt:lpstr>LinkedHashMap Example</vt:lpstr>
      <vt:lpstr>SortedMap Example</vt:lpstr>
      <vt:lpstr>Map Collection Views</vt:lpstr>
      <vt:lpstr>Iterating Over the Keys of a Map</vt:lpstr>
      <vt:lpstr>Iterating Over the Key-Value Pairs of a Map</vt:lpstr>
      <vt:lpstr>Collection Algorithms</vt:lpstr>
      <vt:lpstr>Sorting</vt:lpstr>
      <vt:lpstr>How can we sort a list of objects?</vt:lpstr>
      <vt:lpstr>How can we sort a list of objects?</vt:lpstr>
      <vt:lpstr>Comparable and Comparator Example</vt:lpstr>
      <vt:lpstr>Implementing Comparable</vt:lpstr>
      <vt:lpstr>Writing a Comparator</vt:lpstr>
      <vt:lpstr>Best Practice &lt;with generics&gt;</vt:lpstr>
      <vt:lpstr>Diamond Notation</vt:lpstr>
      <vt:lpstr>Queue Example</vt:lpstr>
      <vt:lpstr>LinkedHashSet Example</vt:lpstr>
      <vt:lpstr>TreeSet Example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 Collections</dc:title>
  <dc:creator>DN</dc:creator>
  <cp:lastModifiedBy>itay itzhak</cp:lastModifiedBy>
  <cp:revision>1860</cp:revision>
  <cp:lastPrinted>1601-01-01T00:00:00Z</cp:lastPrinted>
  <dcterms:created xsi:type="dcterms:W3CDTF">1601-01-01T00:00:00Z</dcterms:created>
  <dcterms:modified xsi:type="dcterms:W3CDTF">2019-12-10T12:29:24Z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1037</vt:i4>
  </property>
</Properties>
</file>