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</p:sldMasterIdLst>
  <p:notesMasterIdLst>
    <p:notesMasterId r:id="rId27"/>
  </p:notesMasterIdLst>
  <p:handoutMasterIdLst>
    <p:handoutMasterId r:id="rId28"/>
  </p:handoutMasterIdLst>
  <p:sldIdLst>
    <p:sldId id="297" r:id="rId2"/>
    <p:sldId id="519" r:id="rId3"/>
    <p:sldId id="480" r:id="rId4"/>
    <p:sldId id="522" r:id="rId5"/>
    <p:sldId id="521" r:id="rId6"/>
    <p:sldId id="526" r:id="rId7"/>
    <p:sldId id="525" r:id="rId8"/>
    <p:sldId id="524" r:id="rId9"/>
    <p:sldId id="527" r:id="rId10"/>
    <p:sldId id="528" r:id="rId11"/>
    <p:sldId id="529" r:id="rId12"/>
    <p:sldId id="530" r:id="rId13"/>
    <p:sldId id="531" r:id="rId14"/>
    <p:sldId id="532" r:id="rId15"/>
    <p:sldId id="533" r:id="rId16"/>
    <p:sldId id="534" r:id="rId17"/>
    <p:sldId id="535" r:id="rId18"/>
    <p:sldId id="537" r:id="rId19"/>
    <p:sldId id="541" r:id="rId20"/>
    <p:sldId id="542" r:id="rId21"/>
    <p:sldId id="538" r:id="rId22"/>
    <p:sldId id="543" r:id="rId23"/>
    <p:sldId id="544" r:id="rId24"/>
    <p:sldId id="539" r:id="rId25"/>
    <p:sldId id="540" r:id="rId26"/>
  </p:sldIdLst>
  <p:sldSz cx="9144000" cy="6858000" type="screen4x3"/>
  <p:notesSz cx="6745288" cy="98821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Rod" pitchFamily="49" charset="-79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6240"/>
    <a:srgbClr val="CCECFF"/>
    <a:srgbClr val="FCE7B4"/>
    <a:srgbClr val="0000CC"/>
    <a:srgbClr val="FFCC66"/>
    <a:srgbClr val="000066"/>
    <a:srgbClr val="0000FF"/>
    <a:srgbClr val="FFFFFF"/>
    <a:srgbClr val="9900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64" autoAdjust="0"/>
    <p:restoredTop sz="72402" autoAdjust="0"/>
  </p:normalViewPr>
  <p:slideViewPr>
    <p:cSldViewPr>
      <p:cViewPr varScale="1">
        <p:scale>
          <a:sx n="83" d="100"/>
          <a:sy n="83" d="100"/>
        </p:scale>
        <p:origin x="-242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2270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225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22700" y="938688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386888"/>
            <a:ext cx="29225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A3FB6C6F-E34F-4CA0-8D06-F8785001FF9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697112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22700" y="0"/>
            <a:ext cx="292258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2258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41363"/>
            <a:ext cx="4940300" cy="37052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94238"/>
            <a:ext cx="5395912" cy="444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 smtClean="0"/>
              <a:t>לחץ כדי לערוך סגנונות טקסט של תבנית בסיס</a:t>
            </a:r>
          </a:p>
          <a:p>
            <a:pPr lvl="1"/>
            <a:r>
              <a:rPr lang="he-IL" noProof="0" smtClean="0"/>
              <a:t>רמה שנייה</a:t>
            </a:r>
          </a:p>
          <a:p>
            <a:pPr lvl="2"/>
            <a:r>
              <a:rPr lang="he-IL" noProof="0" smtClean="0"/>
              <a:t>רמה שלישית</a:t>
            </a:r>
          </a:p>
          <a:p>
            <a:pPr lvl="3"/>
            <a:r>
              <a:rPr lang="he-IL" noProof="0" smtClean="0"/>
              <a:t>רמה רביעית</a:t>
            </a:r>
          </a:p>
          <a:p>
            <a:pPr lvl="4"/>
            <a:r>
              <a:rPr lang="he-IL" noProof="0" smtClean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22700" y="9386888"/>
            <a:ext cx="2922588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386888"/>
            <a:ext cx="2922587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88505673-5259-4503-B4B8-76D8D52A9FA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471136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D54C9C-2E87-4CF3-9FC1-1ED3334E2CCD}" type="slidenum">
              <a:rPr lang="ar-SA" smtClean="0"/>
              <a:pPr/>
              <a:t>1</a:t>
            </a:fld>
            <a:endParaRPr lang="en-US" smtClean="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/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98597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E24426-8AE8-4764-AB3E-D4ED51417127}" type="slidenum">
              <a:rPr lang="ar-SA" smtClean="0"/>
              <a:pPr/>
              <a:t>2</a:t>
            </a:fld>
            <a:endParaRPr lang="en-US" smtClean="0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184308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9F9F80-8341-4E93-9087-61B9B8FD62AD}" type="slidenum">
              <a:rPr lang="ar-SA" smtClean="0"/>
              <a:pPr/>
              <a:t>3</a:t>
            </a:fld>
            <a:endParaRPr lang="en-US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75" y="741363"/>
            <a:ext cx="4940300" cy="370522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9104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9F9F80-8341-4E93-9087-61B9B8FD62AD}" type="slidenum">
              <a:rPr lang="ar-SA" smtClean="0"/>
              <a:pPr/>
              <a:t>4</a:t>
            </a:fld>
            <a:endParaRPr lang="en-US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75" y="741363"/>
            <a:ext cx="4940300" cy="370522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91042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9F9F80-8341-4E93-9087-61B9B8FD62AD}" type="slidenum">
              <a:rPr lang="ar-SA" smtClean="0"/>
              <a:pPr/>
              <a:t>5</a:t>
            </a:fld>
            <a:endParaRPr lang="en-US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75" y="741363"/>
            <a:ext cx="4940300" cy="370522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91042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9F9F80-8341-4E93-9087-61B9B8FD62AD}" type="slidenum">
              <a:rPr lang="ar-SA" smtClean="0"/>
              <a:pPr/>
              <a:t>6</a:t>
            </a:fld>
            <a:endParaRPr lang="en-US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75" y="741363"/>
            <a:ext cx="4940300" cy="370522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dirty="0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91042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9F9F80-8341-4E93-9087-61B9B8FD62AD}" type="slidenum">
              <a:rPr lang="ar-SA" smtClean="0"/>
              <a:pPr/>
              <a:t>8</a:t>
            </a:fld>
            <a:endParaRPr lang="en-US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75" y="741363"/>
            <a:ext cx="4940300" cy="370522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dirty="0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91042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9F9F80-8341-4E93-9087-61B9B8FD62AD}" type="slidenum">
              <a:rPr lang="ar-SA" smtClean="0"/>
              <a:pPr/>
              <a:t>9</a:t>
            </a:fld>
            <a:endParaRPr lang="en-US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75" y="741363"/>
            <a:ext cx="4940300" cy="370522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dirty="0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91042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05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9F9F80-8341-4E93-9087-61B9B8FD62AD}" type="slidenum">
              <a:rPr lang="ar-SA" smtClean="0"/>
              <a:pPr/>
              <a:t>10</a:t>
            </a:fld>
            <a:endParaRPr lang="en-US" smtClean="0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75" y="741363"/>
            <a:ext cx="4940300" cy="3705225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he-IL" dirty="0" smtClean="0"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9104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764BE60-EE69-4B71-BBB6-8758DF1387EF}" type="datetime4">
              <a:rPr lang="en-US"/>
              <a:pPr>
                <a:defRPr/>
              </a:pPr>
              <a:t>January 7, 2020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D1EE2-C158-43EF-B6E2-2438A7DEF4F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8EBDC-AB7C-4225-8D7D-45C3C0F0289A}" type="datetime4">
              <a:rPr lang="en-US"/>
              <a:pPr>
                <a:defRPr/>
              </a:pPr>
              <a:t>January 7, 2020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48132-4072-4940-A855-1749B94FAC7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60E7F-24DC-43C9-9B0E-B17684C09BA8}" type="datetime4">
              <a:rPr lang="en-US"/>
              <a:pPr>
                <a:defRPr/>
              </a:pPr>
              <a:t>January 7, 2020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C4F17-B45F-4678-826A-2A5DC0726F8F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6E02F-DED6-4DA4-8098-10417E34616C}" type="datetime4">
              <a:rPr lang="en-US"/>
              <a:pPr>
                <a:defRPr/>
              </a:pPr>
              <a:t>January 7, 2020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0844A-2612-45D0-9087-605BDB94A28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C6F80-0F6B-425E-BED5-156B1E02D9F7}" type="datetime4">
              <a:rPr lang="en-US"/>
              <a:pPr>
                <a:defRPr/>
              </a:pPr>
              <a:t>January 7, 2020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F4DAB-1162-4B99-811D-E3E85298E01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32B36A-197B-4A04-AB50-968A4F3537D1}" type="datetime4">
              <a:rPr lang="en-US"/>
              <a:pPr>
                <a:defRPr/>
              </a:pPr>
              <a:t>January 7, 2020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3CBB5-7DCA-4160-BC02-ECFAFD8C15F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CA7D4-93BD-4583-BCBF-642BD9AD05BD}" type="datetime4">
              <a:rPr lang="en-US"/>
              <a:pPr>
                <a:defRPr/>
              </a:pPr>
              <a:t>January 7, 2020</a:t>
            </a:fld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F9B40-7F2B-46BD-97BC-904D65C65C5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131E55-6035-413F-B75E-84A25EF486CE}" type="datetime4">
              <a:rPr lang="en-US"/>
              <a:pPr>
                <a:defRPr/>
              </a:pPr>
              <a:t>January 7, 2020</a:t>
            </a:fld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B3DBC-367A-4198-B887-DF5CE3936043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6A1F2-5164-41A3-9A5A-6C391CF24E87}" type="datetime4">
              <a:rPr lang="en-US"/>
              <a:pPr>
                <a:defRPr/>
              </a:pPr>
              <a:t>January 7, 2020</a:t>
            </a:fld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4C47F-86AF-42B9-B907-A0541B66EAC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1047F-45DC-41EB-9995-B65C8A04376B}" type="datetime4">
              <a:rPr lang="en-US"/>
              <a:pPr>
                <a:defRPr/>
              </a:pPr>
              <a:t>January 7, 2020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A3538-8F9B-4F0E-95D5-A0738098379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94DC7-5041-410C-946A-E42B1E878B82}" type="datetime4">
              <a:rPr lang="en-US"/>
              <a:pPr>
                <a:defRPr/>
              </a:pPr>
              <a:t>January 7, 2020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E122E-DBEE-4992-8D66-B4351C673F4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he-IL" sz="240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he-IL" sz="2400">
                  <a:latin typeface="Times New Roman" pitchFamily="18" charset="0"/>
                  <a:cs typeface="Arial" pitchFamily="34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rtl="1">
                  <a:defRPr/>
                </a:pPr>
                <a:endParaRPr lang="he-IL">
                  <a:latin typeface="Arial" pitchFamily="34" charset="0"/>
                </a:endParaRPr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dirty="0" smtClean="0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000" smtClean="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013D1AD6-E502-44E2-98C0-8175BCE94B82}" type="datetime4">
              <a:rPr lang="en-US"/>
              <a:pPr>
                <a:defRPr/>
              </a:pPr>
              <a:t>January 7, 2020</a:t>
            </a:fld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Oranit Dror</a:t>
            </a:r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648A364F-02B2-4480-958E-2A0D5422AF4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rtl="1">
              <a:defRPr/>
            </a:pPr>
            <a:endParaRPr lang="he-IL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1" r:id="rId2"/>
    <p:sldLayoutId id="2147483820" r:id="rId3"/>
    <p:sldLayoutId id="2147483819" r:id="rId4"/>
    <p:sldLayoutId id="2147483818" r:id="rId5"/>
    <p:sldLayoutId id="2147483817" r:id="rId6"/>
    <p:sldLayoutId id="2147483816" r:id="rId7"/>
    <p:sldLayoutId id="2147483815" r:id="rId8"/>
    <p:sldLayoutId id="2147483814" r:id="rId9"/>
    <p:sldLayoutId id="2147483813" r:id="rId10"/>
    <p:sldLayoutId id="214748381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1" eaLnBrk="0" fontAlgn="base" hangingPunct="0">
        <a:spcBef>
          <a:spcPct val="0"/>
        </a:spcBef>
        <a:spcAft>
          <a:spcPct val="0"/>
        </a:spcAft>
        <a:defRPr sz="4200" baseline="0">
          <a:solidFill>
            <a:schemeClr val="tx2"/>
          </a:solidFill>
          <a:latin typeface="Calibri" pitchFamily="34" charset="0"/>
          <a:ea typeface="+mj-ea"/>
          <a:cs typeface="Arial" pitchFamily="34" charset="0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C16A99-5A59-4194-AC11-5ABC49BC36E0}" type="slidenum">
              <a:rPr lang="he-IL"/>
              <a:pPr>
                <a:defRPr/>
              </a:pPr>
              <a:t>1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743325" y="1143000"/>
            <a:ext cx="4943475" cy="2209800"/>
          </a:xfrm>
        </p:spPr>
        <p:txBody>
          <a:bodyPr/>
          <a:lstStyle/>
          <a:p>
            <a:pPr algn="ctr" eaLnBrk="1" hangingPunct="1"/>
            <a:r>
              <a:rPr lang="he-IL" smtClean="0">
                <a:latin typeface="Comic Sans MS" pitchFamily="66" charset="0"/>
              </a:rPr>
              <a:t>תוכנה 1</a:t>
            </a:r>
            <a:br>
              <a:rPr lang="he-IL" smtClean="0">
                <a:latin typeface="Comic Sans MS" pitchFamily="66" charset="0"/>
              </a:rPr>
            </a:br>
            <a:endParaRPr lang="en-US" smtClean="0">
              <a:latin typeface="Comic Sans MS" pitchFamily="66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99"/>
                </a:solidFill>
              </a:rPr>
              <a:t>Generics</a:t>
            </a:r>
            <a:endParaRPr lang="en-US" sz="4000" b="1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D7451-AF5B-47B9-82EF-7357E812C938}" type="slidenum">
              <a:rPr lang="he-IL"/>
              <a:pPr>
                <a:defRPr/>
              </a:pPr>
              <a:t>10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 smtClean="0"/>
              <a:t>מלכודת הטיפוסים הנאים</a:t>
            </a:r>
            <a:br>
              <a:rPr lang="he-IL" b="1" dirty="0" smtClean="0"/>
            </a:br>
            <a:r>
              <a:rPr lang="he-IL" b="1" dirty="0" smtClean="0"/>
              <a:t> </a:t>
            </a:r>
            <a:r>
              <a:rPr lang="en-US" b="1" dirty="0" smtClean="0"/>
              <a:t>(Raw types)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673116"/>
          </a:xfrm>
        </p:spPr>
        <p:txBody>
          <a:bodyPr/>
          <a:lstStyle/>
          <a:p>
            <a:r>
              <a:rPr lang="he-IL" dirty="0" smtClean="0"/>
              <a:t>אם ניצור משתנה או מופע של מחלקה גנרית ונשמיט את הסוגריים המשולשים, פעולה זו לא תגרור שגיאת קומפילציה (רק אזהרה)!</a:t>
            </a:r>
          </a:p>
          <a:p>
            <a:r>
              <a:rPr lang="he-IL" dirty="0" smtClean="0"/>
              <a:t>במקום זאת יצרנו טיפוס נא. </a:t>
            </a:r>
          </a:p>
          <a:p>
            <a:r>
              <a:rPr lang="he-IL" dirty="0" smtClean="0"/>
              <a:t>עבור טיפוסים נאים הקומפיילר לא מבצע בדיקות בטיחות טיפוסים. </a:t>
            </a:r>
          </a:p>
          <a:p>
            <a:r>
              <a:rPr lang="he-IL" dirty="0" smtClean="0"/>
              <a:t>השפה מאפשרת טיפוסים נאים לשם תאימות לאחור עם גרסאות בהן לא היו טיפוסים גנריים. לכל מטרה אחרת מומלץ לא ליצור טיפוס נא. </a:t>
            </a:r>
            <a:endParaRPr lang="en-US" dirty="0" smtClean="0"/>
          </a:p>
          <a:p>
            <a:pPr eaLnBrk="1" hangingPunct="1"/>
            <a:endParaRPr lang="he-IL" sz="2400" dirty="0" smtClean="0"/>
          </a:p>
          <a:p>
            <a:pPr eaLnBrk="1" hangingPunct="1"/>
            <a:endParaRPr lang="en-US" sz="2400" dirty="0" smtClean="0">
              <a:solidFill>
                <a:srgbClr val="426240"/>
              </a:solidFill>
            </a:endParaRPr>
          </a:p>
          <a:p>
            <a:pPr algn="r" eaLnBrk="1" hangingPunct="1">
              <a:buNone/>
            </a:pPr>
            <a:endParaRPr lang="en-US" sz="2400" dirty="0" smtClean="0">
              <a:solidFill>
                <a:srgbClr val="426240"/>
              </a:solidFill>
            </a:endParaRPr>
          </a:p>
          <a:p>
            <a:pPr algn="r" eaLnBrk="1" hangingPunct="1">
              <a:buNone/>
            </a:pPr>
            <a:endParaRPr lang="en-US" sz="2400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/>
              <a:t>טיפוסים נאים - דוגמה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 smtClean="0"/>
              <a:t>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600" dirty="0" smtClean="0"/>
              <a:t> Container&lt;T&gt; {</a:t>
            </a:r>
          </a:p>
          <a:p>
            <a:pPr algn="l" rtl="0">
              <a:buNone/>
            </a:pP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private</a:t>
            </a:r>
            <a:r>
              <a:rPr lang="en-US" sz="1600" dirty="0" smtClean="0"/>
              <a:t> T </a:t>
            </a:r>
            <a:r>
              <a:rPr lang="en-US" sz="1600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en-US" sz="1600" dirty="0" smtClean="0"/>
              <a:t>;</a:t>
            </a:r>
          </a:p>
          <a:p>
            <a:pPr algn="l" rtl="0">
              <a:buNone/>
            </a:pPr>
            <a:r>
              <a:rPr lang="fr-FR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public</a:t>
            </a:r>
            <a:r>
              <a:rPr lang="fr-FR" sz="1600" dirty="0" smtClean="0"/>
              <a:t> Container(T val) { </a:t>
            </a:r>
            <a:r>
              <a:rPr lang="fr-FR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fr-FR" sz="1600" dirty="0" smtClean="0"/>
              <a:t>.</a:t>
            </a:r>
            <a:r>
              <a:rPr lang="fr-FR" sz="16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fr-FR" sz="1600" dirty="0" smtClean="0"/>
              <a:t> = val; }</a:t>
            </a:r>
          </a:p>
          <a:p>
            <a:pPr algn="l" rtl="0">
              <a:buNone/>
            </a:pP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public</a:t>
            </a:r>
            <a:r>
              <a:rPr lang="en-US" sz="1600" dirty="0" smtClean="0"/>
              <a:t> T </a:t>
            </a:r>
            <a:r>
              <a:rPr lang="en-US" sz="1600" dirty="0" err="1" smtClean="0"/>
              <a:t>getVal</a:t>
            </a:r>
            <a:r>
              <a:rPr lang="en-US" sz="1600" dirty="0" smtClean="0"/>
              <a:t>() {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sz="1600" dirty="0" smtClean="0"/>
              <a:t> </a:t>
            </a:r>
            <a:r>
              <a:rPr lang="en-US" sz="1600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en-US" sz="1600" dirty="0" smtClean="0"/>
              <a:t>; }</a:t>
            </a:r>
          </a:p>
          <a:p>
            <a:pPr algn="l" rtl="0">
              <a:buNone/>
            </a:pP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public</a:t>
            </a:r>
            <a:r>
              <a:rPr lang="en-US" sz="1600" dirty="0" smtClean="0"/>
              <a:t>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600" dirty="0" smtClean="0"/>
              <a:t> </a:t>
            </a:r>
            <a:r>
              <a:rPr lang="en-US" sz="1600" dirty="0" err="1" smtClean="0"/>
              <a:t>setVal</a:t>
            </a:r>
            <a:r>
              <a:rPr lang="en-US" sz="1600" dirty="0" smtClean="0"/>
              <a:t>(T </a:t>
            </a:r>
            <a:r>
              <a:rPr lang="en-US" sz="1600" dirty="0" err="1" smtClean="0"/>
              <a:t>newVal</a:t>
            </a:r>
            <a:r>
              <a:rPr lang="en-US" sz="1600" dirty="0" smtClean="0"/>
              <a:t>) { </a:t>
            </a:r>
            <a:r>
              <a:rPr lang="en-US" sz="1600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val</a:t>
            </a:r>
            <a:r>
              <a:rPr lang="en-US" sz="1600" dirty="0" smtClean="0"/>
              <a:t> = </a:t>
            </a:r>
            <a:r>
              <a:rPr lang="en-US" sz="1600" dirty="0" err="1" smtClean="0"/>
              <a:t>newVal</a:t>
            </a:r>
            <a:r>
              <a:rPr lang="en-US" sz="1600" dirty="0" smtClean="0"/>
              <a:t>; }</a:t>
            </a:r>
          </a:p>
          <a:p>
            <a:pPr algn="l" rtl="0">
              <a:buNone/>
            </a:pPr>
            <a:endParaRPr lang="he-IL" sz="1600" dirty="0" smtClean="0"/>
          </a:p>
          <a:p>
            <a:pPr algn="l" rtl="0">
              <a:buNone/>
            </a:pP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public</a:t>
            </a:r>
            <a:r>
              <a:rPr lang="en-US" sz="1600" dirty="0" smtClean="0"/>
              <a:t>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600" dirty="0" smtClean="0"/>
              <a:t>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600" dirty="0" smtClean="0"/>
              <a:t> main(String[] </a:t>
            </a:r>
            <a:r>
              <a:rPr lang="en-US" sz="1600" dirty="0" err="1" smtClean="0"/>
              <a:t>args</a:t>
            </a:r>
            <a:r>
              <a:rPr lang="en-US" sz="1600" dirty="0" smtClean="0"/>
              <a:t>) {</a:t>
            </a:r>
          </a:p>
          <a:p>
            <a:pPr algn="l" rtl="0">
              <a:buNone/>
            </a:pPr>
            <a:r>
              <a:rPr lang="en-US" sz="1600" dirty="0" smtClean="0"/>
              <a:t>         Container&lt;String&gt; </a:t>
            </a:r>
            <a:r>
              <a:rPr lang="en-US" sz="1600" dirty="0" err="1" smtClean="0"/>
              <a:t>strCont</a:t>
            </a:r>
            <a:r>
              <a:rPr lang="en-US" sz="1600" dirty="0" smtClean="0"/>
              <a:t> =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600" dirty="0" smtClean="0"/>
              <a:t> Container&lt;String&gt;(</a:t>
            </a:r>
            <a:r>
              <a:rPr lang="en-US" sz="16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"Getting </a:t>
            </a:r>
            <a:r>
              <a:rPr lang="en-US" sz="1600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schwifty</a:t>
            </a:r>
            <a:r>
              <a:rPr lang="en-US" sz="16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1600" dirty="0" smtClean="0"/>
              <a:t>);</a:t>
            </a:r>
          </a:p>
          <a:p>
            <a:pPr algn="l" rtl="0">
              <a:buNone/>
            </a:pPr>
            <a:r>
              <a:rPr lang="en-US" sz="1600" dirty="0" smtClean="0"/>
              <a:t>         Container </a:t>
            </a:r>
            <a:r>
              <a:rPr lang="en-US" sz="1600" dirty="0" err="1" smtClean="0"/>
              <a:t>rawCont</a:t>
            </a:r>
            <a:r>
              <a:rPr lang="en-US" sz="1600" dirty="0" smtClean="0"/>
              <a:t> = </a:t>
            </a:r>
            <a:r>
              <a:rPr lang="en-US" sz="1600" b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600" smtClean="0"/>
              <a:t> Container&lt;String&gt;(</a:t>
            </a:r>
            <a:r>
              <a:rPr lang="en-US" sz="160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16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Getting </a:t>
            </a:r>
            <a:r>
              <a:rPr lang="en-US" sz="1600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schwifty</a:t>
            </a:r>
            <a:r>
              <a:rPr lang="en-US" sz="16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1600" dirty="0" smtClean="0"/>
              <a:t>);</a:t>
            </a:r>
          </a:p>
          <a:p>
            <a:pPr algn="l" rtl="0">
              <a:buNone/>
            </a:pPr>
            <a:r>
              <a:rPr lang="en-US" sz="1600" dirty="0" smtClean="0"/>
              <a:t>         </a:t>
            </a:r>
            <a:r>
              <a:rPr lang="en-US" sz="1600" dirty="0" err="1" smtClean="0">
                <a:solidFill>
                  <a:schemeClr val="tx2"/>
                </a:solidFill>
              </a:rPr>
              <a:t>strCont.setVal</a:t>
            </a:r>
            <a:r>
              <a:rPr lang="en-US" sz="1600" dirty="0" smtClean="0">
                <a:solidFill>
                  <a:schemeClr val="tx2"/>
                </a:solidFill>
              </a:rPr>
              <a:t>(0); </a:t>
            </a:r>
            <a:r>
              <a:rPr lang="en-US" sz="1600" dirty="0" smtClean="0">
                <a:solidFill>
                  <a:srgbClr val="426240"/>
                </a:solidFill>
              </a:rPr>
              <a:t>//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rgbClr val="426240"/>
                </a:solidFill>
              </a:rPr>
              <a:t>Error – doesn’t compile (which is good!)</a:t>
            </a:r>
          </a:p>
          <a:p>
            <a:pPr algn="l" rtl="0">
              <a:buNone/>
            </a:pPr>
            <a:r>
              <a:rPr lang="en-US" sz="1600" dirty="0" smtClean="0"/>
              <a:t>         </a:t>
            </a:r>
            <a:r>
              <a:rPr lang="en-US" sz="1600" dirty="0" err="1" smtClean="0"/>
              <a:t>rawCont.setVal</a:t>
            </a:r>
            <a:r>
              <a:rPr lang="en-US" sz="1600" dirty="0" smtClean="0"/>
              <a:t>(0); </a:t>
            </a:r>
            <a:r>
              <a:rPr lang="en-US" sz="1600" dirty="0" smtClean="0">
                <a:solidFill>
                  <a:srgbClr val="426240"/>
                </a:solidFill>
              </a:rPr>
              <a:t>// No error (which is bad!)</a:t>
            </a:r>
          </a:p>
          <a:p>
            <a:pPr algn="l" rtl="0">
              <a:buNone/>
            </a:pPr>
            <a:r>
              <a:rPr lang="en-US" sz="1600" dirty="0" smtClean="0"/>
              <a:t>         Container&lt;String&gt; rawCont2 =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600" dirty="0" smtClean="0"/>
              <a:t> Container(0); </a:t>
            </a:r>
            <a:r>
              <a:rPr lang="en-US" sz="1600" dirty="0" smtClean="0">
                <a:solidFill>
                  <a:srgbClr val="426240"/>
                </a:solidFill>
              </a:rPr>
              <a:t>// No error (also bad)</a:t>
            </a:r>
            <a:endParaRPr lang="en-US" sz="1600" dirty="0" smtClean="0"/>
          </a:p>
          <a:p>
            <a:pPr algn="l" rtl="0">
              <a:buNone/>
            </a:pPr>
            <a:r>
              <a:rPr lang="en-US" sz="1600" dirty="0" smtClean="0"/>
              <a:t>       }</a:t>
            </a:r>
            <a:endParaRPr lang="he-IL" sz="1600" dirty="0" smtClean="0"/>
          </a:p>
          <a:p>
            <a:pPr algn="l" rtl="0">
              <a:buNone/>
            </a:pPr>
            <a:r>
              <a:rPr lang="he-IL" sz="1600" dirty="0" smtClean="0"/>
              <a:t> {</a:t>
            </a:r>
            <a:endParaRPr lang="he-IL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Diamond operator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1800" dirty="0" smtClean="0"/>
              <a:t>כאשר אנחנו מגדירים משתנה או שדה גנרי ומבצעים השמה באותה השורה, ניתן להשמיט בצד של ההשמה את הטיפוס הגנרי הקונקרטי. </a:t>
            </a:r>
          </a:p>
          <a:p>
            <a:r>
              <a:rPr lang="he-IL" sz="1800" dirty="0" smtClean="0"/>
              <a:t>זה מקל על הכתיבה, אך חשוב להקפיד להשאיר את הסוגריים המשולשים, על מנת שלא יתקבל טיפוס נא. </a:t>
            </a:r>
          </a:p>
          <a:p>
            <a:r>
              <a:rPr lang="he-IL" sz="1800" dirty="0" smtClean="0"/>
              <a:t>אופרטור זה (סוגריים משולשים ריקים) נקרא </a:t>
            </a:r>
            <a:r>
              <a:rPr lang="en-US" sz="1800" dirty="0" smtClean="0"/>
              <a:t>Diamond Operator</a:t>
            </a:r>
            <a:endParaRPr lang="he-IL" sz="1800" dirty="0" smtClean="0"/>
          </a:p>
          <a:p>
            <a:endParaRPr lang="en-US" sz="1800" dirty="0" smtClean="0"/>
          </a:p>
          <a:p>
            <a:pPr algn="l" rtl="0">
              <a:buNone/>
            </a:pPr>
            <a:r>
              <a:rPr lang="en-US" sz="1800" dirty="0" smtClean="0"/>
              <a:t>Container&lt;Container&lt;String&gt;&gt; c =   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 smtClean="0"/>
              <a:t> Container&lt;Container&lt;String&gt;&gt;(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 smtClean="0"/>
              <a:t> Container&lt;String &gt;(</a:t>
            </a:r>
            <a:r>
              <a:rPr lang="en-US" sz="18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“Kid A"</a:t>
            </a:r>
            <a:r>
              <a:rPr lang="en-US" sz="1800" dirty="0" smtClean="0"/>
              <a:t>));</a:t>
            </a:r>
          </a:p>
          <a:p>
            <a:pPr algn="l" rtl="0">
              <a:buNone/>
            </a:pPr>
            <a:endParaRPr lang="en-US" sz="1800" dirty="0" smtClean="0"/>
          </a:p>
          <a:p>
            <a:pPr>
              <a:buNone/>
            </a:pPr>
            <a:r>
              <a:rPr lang="he-IL" sz="1800" dirty="0" smtClean="0"/>
              <a:t>ניתן לקיצור ל:</a:t>
            </a:r>
          </a:p>
          <a:p>
            <a:pPr>
              <a:buNone/>
            </a:pPr>
            <a:endParaRPr lang="he-IL" sz="1800" dirty="0" smtClean="0"/>
          </a:p>
          <a:p>
            <a:pPr algn="l" rtl="0">
              <a:buNone/>
            </a:pPr>
            <a:r>
              <a:rPr lang="en-US" sz="1800" dirty="0" smtClean="0"/>
              <a:t>Container&lt;Container&lt;String&gt;&gt; c =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 smtClean="0"/>
              <a:t> Container&lt;&gt;(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 smtClean="0"/>
              <a:t> Container&lt;&gt;(</a:t>
            </a:r>
            <a:r>
              <a:rPr lang="en-US" sz="18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“Kid A"</a:t>
            </a:r>
            <a:r>
              <a:rPr lang="en-US" sz="1800" dirty="0" smtClean="0"/>
              <a:t>));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/>
              <a:t>מתודות גנריות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 smtClean="0"/>
              <a:t>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400" dirty="0" smtClean="0"/>
              <a:t> Helper {</a:t>
            </a:r>
          </a:p>
          <a:p>
            <a:pPr algn="l" rtl="0">
              <a:buNone/>
            </a:pPr>
            <a:r>
              <a:rPr lang="en-US" sz="2400" dirty="0" smtClean="0"/>
              <a:t>    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400" dirty="0" smtClean="0"/>
              <a:t> &lt;T&gt; </a:t>
            </a:r>
            <a:r>
              <a:rPr lang="en-US" sz="24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sz="2400" dirty="0" smtClean="0"/>
              <a:t> compare(Container&lt;T&gt; c1, Container&lt;T&gt; c2) {</a:t>
            </a:r>
          </a:p>
          <a:p>
            <a:pPr algn="l" rtl="0">
              <a:buNone/>
            </a:pPr>
            <a:r>
              <a:rPr lang="en-US" sz="2400" dirty="0" smtClean="0"/>
              <a:t>         </a:t>
            </a:r>
            <a:r>
              <a:rPr lang="en-US" sz="24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sz="2400" dirty="0" smtClean="0"/>
              <a:t> c1.equals(c2); </a:t>
            </a:r>
          </a:p>
          <a:p>
            <a:pPr algn="l" rtl="0">
              <a:buNone/>
            </a:pPr>
            <a:r>
              <a:rPr lang="en-US" sz="2400" dirty="0" smtClean="0"/>
              <a:t>      }</a:t>
            </a:r>
          </a:p>
          <a:p>
            <a:pPr algn="l" rtl="0">
              <a:buNone/>
            </a:pPr>
            <a:r>
              <a:rPr lang="en-US" sz="2400" dirty="0" smtClean="0"/>
              <a:t>}</a:t>
            </a:r>
          </a:p>
          <a:p>
            <a:pPr algn="l" rtl="0">
              <a:buNone/>
            </a:pPr>
            <a:endParaRPr lang="en-US" sz="2000" dirty="0" smtClean="0"/>
          </a:p>
          <a:p>
            <a:r>
              <a:rPr lang="en-US" dirty="0" smtClean="0"/>
              <a:t> </a:t>
            </a:r>
            <a:r>
              <a:rPr lang="he-IL" dirty="0" smtClean="0"/>
              <a:t>יכולנו גם להגדיר את המחלקה בתור </a:t>
            </a:r>
            <a:r>
              <a:rPr lang="en-US" dirty="0" smtClean="0"/>
              <a:t>Helper&lt;S&gt;</a:t>
            </a:r>
            <a:r>
              <a:rPr lang="he-IL" dirty="0" smtClean="0"/>
              <a:t>, כאשר שאר הקוד נשאר כפי שהוא, ללא כל שינוי אפקטיבי. 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/>
              <a:t>מתודות גנריות - המשך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709120"/>
          </a:xfrm>
        </p:spPr>
        <p:txBody>
          <a:bodyPr/>
          <a:lstStyle/>
          <a:p>
            <a:r>
              <a:rPr lang="he-IL" sz="2000" dirty="0" smtClean="0"/>
              <a:t>ומה אם למתודה גנרית יש טיפוס גנרי שחולק את אותו השם עם הטיפוס הגנרי של המחלקה בה היא </a:t>
            </a:r>
            <a:r>
              <a:rPr lang="he-IL" sz="2000" dirty="0" err="1" smtClean="0"/>
              <a:t>נמצאית</a:t>
            </a:r>
            <a:r>
              <a:rPr lang="he-IL" sz="2000" dirty="0" smtClean="0"/>
              <a:t>? </a:t>
            </a:r>
          </a:p>
          <a:p>
            <a:r>
              <a:rPr lang="he-IL" sz="2000" dirty="0" smtClean="0"/>
              <a:t>זה אמנם מבלבל, אך מדובר בשני טיפוסים לא קשורים. </a:t>
            </a:r>
          </a:p>
          <a:p>
            <a:pPr algn="l" rtl="0">
              <a:buNone/>
            </a:pPr>
            <a:endParaRPr lang="en-US" sz="1600" b="1" dirty="0" smtClean="0">
              <a:solidFill>
                <a:srgbClr val="990033"/>
              </a:solidFill>
              <a:latin typeface="Consolas" pitchFamily="49" charset="0"/>
              <a:cs typeface="Consolas" pitchFamily="49" charset="0"/>
            </a:endParaRPr>
          </a:p>
          <a:p>
            <a:pPr algn="l" rtl="0">
              <a:buNone/>
            </a:pP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 smtClean="0"/>
              <a:t>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700" dirty="0" smtClean="0"/>
              <a:t> Helper&lt;T&gt; {</a:t>
            </a:r>
          </a:p>
          <a:p>
            <a:pPr algn="l" rtl="0">
              <a:buNone/>
            </a:pPr>
            <a:r>
              <a:rPr lang="fr-FR" sz="1700" dirty="0" smtClean="0"/>
              <a:t>	</a:t>
            </a:r>
            <a:r>
              <a:rPr lang="fr-FR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fr-FR" sz="1700" dirty="0" smtClean="0"/>
              <a:t> &lt;T&gt;  </a:t>
            </a:r>
            <a:r>
              <a:rPr lang="fr-FR" sz="17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fr-FR" sz="1700" dirty="0" smtClean="0"/>
              <a:t> compare(Container&lt;T&gt;  c1, Container&lt;T&gt;  c2) {</a:t>
            </a:r>
          </a:p>
          <a:p>
            <a:pPr algn="l" rtl="0">
              <a:buNone/>
            </a:pPr>
            <a:r>
              <a:rPr lang="en-US" sz="1700" dirty="0" smtClean="0"/>
              <a:t>		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sz="1700" dirty="0" smtClean="0"/>
              <a:t> c1.equals(c2);</a:t>
            </a:r>
          </a:p>
          <a:p>
            <a:pPr algn="l" rtl="0">
              <a:buNone/>
            </a:pPr>
            <a:r>
              <a:rPr lang="en-US" sz="1700" dirty="0" smtClean="0"/>
              <a:t>	}</a:t>
            </a:r>
            <a:endParaRPr lang="he-IL" sz="1700" dirty="0" smtClean="0"/>
          </a:p>
          <a:p>
            <a:pPr algn="l" rtl="0">
              <a:buNone/>
            </a:pPr>
            <a:r>
              <a:rPr lang="en-US" sz="1700" dirty="0" smtClean="0"/>
              <a:t>	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 smtClean="0"/>
              <a:t>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700" dirty="0" smtClean="0"/>
              <a:t>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700" dirty="0" smtClean="0"/>
              <a:t> main(String[]  </a:t>
            </a:r>
            <a:r>
              <a:rPr lang="en-US" sz="1700" dirty="0" err="1" smtClean="0"/>
              <a:t>args</a:t>
            </a:r>
            <a:r>
              <a:rPr lang="en-US" sz="1700" dirty="0" smtClean="0"/>
              <a:t>) {</a:t>
            </a:r>
          </a:p>
          <a:p>
            <a:pPr algn="l" rtl="0">
              <a:buNone/>
            </a:pPr>
            <a:r>
              <a:rPr lang="en-US" sz="1700" dirty="0" smtClean="0"/>
              <a:t>		Helper&lt;String&gt; h =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700" dirty="0" smtClean="0"/>
              <a:t> Helper&lt;&gt;();</a:t>
            </a:r>
          </a:p>
          <a:p>
            <a:pPr algn="l" rtl="0">
              <a:buNone/>
            </a:pPr>
            <a:r>
              <a:rPr lang="en-US" sz="1700" dirty="0" smtClean="0"/>
              <a:t>		Container&lt;Integer&gt; c1 =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700" dirty="0" smtClean="0"/>
              <a:t> Container&lt;&gt;(1);</a:t>
            </a:r>
          </a:p>
          <a:p>
            <a:pPr algn="l" rtl="0">
              <a:buNone/>
            </a:pPr>
            <a:r>
              <a:rPr lang="en-US" sz="1700" dirty="0" smtClean="0"/>
              <a:t>		Container&lt;Integer&gt; c2 =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700" dirty="0" smtClean="0"/>
              <a:t> Container&lt;&gt;(2);</a:t>
            </a:r>
          </a:p>
          <a:p>
            <a:pPr algn="l" rtl="0">
              <a:buNone/>
            </a:pPr>
            <a:r>
              <a:rPr lang="en-US" sz="1700" dirty="0" smtClean="0"/>
              <a:t>		</a:t>
            </a:r>
            <a:r>
              <a:rPr lang="en-US" sz="1700" dirty="0" err="1" smtClean="0"/>
              <a:t>h.compare</a:t>
            </a:r>
            <a:r>
              <a:rPr lang="en-US" sz="1700" dirty="0" smtClean="0"/>
              <a:t>(c1, c2);  </a:t>
            </a:r>
            <a:r>
              <a:rPr lang="en-US" sz="1800" dirty="0" smtClean="0">
                <a:solidFill>
                  <a:srgbClr val="426240"/>
                </a:solidFill>
              </a:rPr>
              <a:t>// </a:t>
            </a:r>
            <a:r>
              <a:rPr lang="en-US" sz="1700" dirty="0" smtClean="0">
                <a:solidFill>
                  <a:srgbClr val="426240"/>
                </a:solidFill>
              </a:rPr>
              <a:t>this compiles</a:t>
            </a:r>
            <a:endParaRPr lang="en-US" sz="1700" dirty="0" smtClean="0"/>
          </a:p>
          <a:p>
            <a:pPr algn="l" rtl="0">
              <a:buNone/>
            </a:pPr>
            <a:r>
              <a:rPr lang="en-US" sz="1700" dirty="0" smtClean="0"/>
              <a:t>	}</a:t>
            </a:r>
            <a:endParaRPr lang="he-IL" sz="1700" dirty="0" smtClean="0"/>
          </a:p>
          <a:p>
            <a:pPr algn="l" rtl="0">
              <a:buNone/>
            </a:pPr>
            <a:r>
              <a:rPr lang="he-IL" sz="1700" dirty="0" smtClean="0"/>
              <a:t>{</a:t>
            </a:r>
            <a:endParaRPr lang="he-IL" sz="17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/>
              <a:t>מתודות סטטיות גנריות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2400" dirty="0" smtClean="0"/>
              <a:t>בניגוד למתודת מופע שיכולה להגדיר טיפוס גנרי משלה או להשתמש בטיפוס של המחלקה, מתודה סטטית מוכרחה להגדיר טיפוס משלה (גם כאן מותר, אך לא מומלץ, לעשות שימוש באותו שם). </a:t>
            </a:r>
          </a:p>
          <a:p>
            <a:endParaRPr lang="he-IL" sz="2400" dirty="0" smtClean="0"/>
          </a:p>
          <a:p>
            <a:pPr algn="l" rtl="0">
              <a:buNone/>
            </a:pP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 smtClean="0"/>
              <a:t>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700" dirty="0" smtClean="0"/>
              <a:t> Helper&lt;T&gt; {</a:t>
            </a:r>
          </a:p>
          <a:p>
            <a:pPr algn="l" rtl="0">
              <a:buNone/>
            </a:pP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dirty="0" smtClean="0"/>
              <a:t> </a:t>
            </a:r>
            <a:r>
              <a:rPr lang="en-US" sz="17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sz="1700" dirty="0" smtClean="0"/>
              <a:t> compare(Container&lt;T&gt; c1, Container&lt;T&gt; c2) {...} }</a:t>
            </a:r>
          </a:p>
          <a:p>
            <a:pPr algn="l" rtl="0"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OK!</a:t>
            </a:r>
          </a:p>
          <a:p>
            <a:pPr algn="l" rtl="0">
              <a:buNone/>
            </a:pPr>
            <a:endParaRPr lang="en-US" sz="1700" dirty="0" smtClean="0"/>
          </a:p>
          <a:p>
            <a:pPr algn="l" rtl="0">
              <a:buNone/>
            </a:pP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700" dirty="0" smtClean="0"/>
              <a:t>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700" dirty="0" smtClean="0"/>
              <a:t> Helper&lt;T&gt; {</a:t>
            </a:r>
          </a:p>
          <a:p>
            <a:pPr algn="l" rtl="0">
              <a:buNone/>
            </a:pP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	public</a:t>
            </a:r>
            <a:r>
              <a:rPr lang="en-US" sz="1700" dirty="0" smtClean="0"/>
              <a:t>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700" dirty="0" smtClean="0"/>
              <a:t> </a:t>
            </a:r>
            <a:r>
              <a:rPr lang="en-US" sz="17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sz="1700" dirty="0" smtClean="0"/>
              <a:t> compare(Container&lt;T&gt; c1, Container&lt;T&gt; c2) {...} } </a:t>
            </a:r>
          </a:p>
          <a:p>
            <a:pPr algn="l" rtl="0">
              <a:buNone/>
            </a:pPr>
            <a:r>
              <a:rPr lang="en-US" sz="2400" dirty="0" err="1" smtClean="0">
                <a:solidFill>
                  <a:srgbClr val="FF0000"/>
                </a:solidFill>
              </a:rPr>
              <a:t>Compilcation</a:t>
            </a:r>
            <a:r>
              <a:rPr lang="en-US" sz="2400" dirty="0" smtClean="0">
                <a:solidFill>
                  <a:srgbClr val="FF0000"/>
                </a:solidFill>
              </a:rPr>
              <a:t> Error!</a:t>
            </a:r>
            <a:endParaRPr lang="he-IL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/>
              <a:t>מלכודת הירושה הגנרית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2400" dirty="0" smtClean="0"/>
              <a:t>אנו כבר יודעים שניתן לבצע את ההשמה הבאה:</a:t>
            </a:r>
          </a:p>
          <a:p>
            <a:pPr algn="l" rtl="0">
              <a:buNone/>
            </a:pPr>
            <a:r>
              <a:rPr lang="en-US" sz="2400" dirty="0" smtClean="0"/>
              <a:t>String s = </a:t>
            </a:r>
            <a:r>
              <a:rPr lang="en-US" sz="24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2400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IAmAnObjectToo</a:t>
            </a:r>
            <a:r>
              <a:rPr lang="en-US" sz="24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2400" dirty="0" smtClean="0"/>
              <a:t>;</a:t>
            </a:r>
          </a:p>
          <a:p>
            <a:pPr algn="l" rtl="0">
              <a:buNone/>
            </a:pPr>
            <a:r>
              <a:rPr lang="en-US" sz="2400" dirty="0" smtClean="0"/>
              <a:t>Object o = s;</a:t>
            </a:r>
          </a:p>
          <a:p>
            <a:r>
              <a:rPr lang="he-IL" sz="2400" dirty="0" smtClean="0"/>
              <a:t>עם זאת, ההשמה הבאה אינה חוקית:</a:t>
            </a:r>
          </a:p>
          <a:p>
            <a:pPr algn="l" rtl="0">
              <a:buNone/>
            </a:pPr>
            <a:r>
              <a:rPr lang="en-US" sz="2400" dirty="0" smtClean="0"/>
              <a:t>Container&lt;String&gt; s = new Container&lt;&gt;(</a:t>
            </a:r>
            <a:r>
              <a:rPr lang="en-US" sz="24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"whoops"</a:t>
            </a:r>
            <a:r>
              <a:rPr lang="en-US" sz="2400" dirty="0" smtClean="0"/>
              <a:t>);</a:t>
            </a:r>
          </a:p>
          <a:p>
            <a:pPr algn="l" rtl="0">
              <a:buNone/>
            </a:pPr>
            <a:r>
              <a:rPr lang="en-US" sz="2400" dirty="0" smtClean="0"/>
              <a:t>Container&lt;Object&gt;  o = s; </a:t>
            </a:r>
            <a:r>
              <a:rPr lang="en-US" sz="2400" dirty="0" smtClean="0">
                <a:solidFill>
                  <a:srgbClr val="426240"/>
                </a:solidFill>
              </a:rPr>
              <a:t>//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426240"/>
                </a:solidFill>
              </a:rPr>
              <a:t>compilation error </a:t>
            </a:r>
            <a:endParaRPr lang="en-US" sz="2400" dirty="0" smtClean="0"/>
          </a:p>
          <a:p>
            <a:r>
              <a:rPr lang="he-IL" sz="2400" dirty="0" smtClean="0"/>
              <a:t>זאת מכיוון שבאופן כללי, אם </a:t>
            </a:r>
            <a:r>
              <a:rPr lang="en-US" sz="2400" dirty="0" smtClean="0"/>
              <a:t>B</a:t>
            </a:r>
            <a:r>
              <a:rPr lang="he-IL" sz="2400" dirty="0" smtClean="0"/>
              <a:t> מקיים יחס </a:t>
            </a:r>
            <a:r>
              <a:rPr lang="en-US" sz="2400" dirty="0" smtClean="0"/>
              <a:t>is-a</a:t>
            </a:r>
            <a:r>
              <a:rPr lang="he-IL" sz="2400" dirty="0" smtClean="0"/>
              <a:t> עם </a:t>
            </a:r>
            <a:r>
              <a:rPr lang="en-US" sz="2400" dirty="0" smtClean="0"/>
              <a:t>A</a:t>
            </a:r>
            <a:r>
              <a:rPr lang="he-IL" sz="2400" dirty="0" smtClean="0"/>
              <a:t>, זה </a:t>
            </a:r>
            <a:r>
              <a:rPr lang="he-IL" sz="2400" b="1" dirty="0" smtClean="0"/>
              <a:t>לא</a:t>
            </a:r>
            <a:r>
              <a:rPr lang="he-IL" sz="2400" dirty="0" smtClean="0"/>
              <a:t> גורר שום יחס בין </a:t>
            </a:r>
            <a:r>
              <a:rPr lang="en-US" sz="2400" dirty="0" err="1" smtClean="0"/>
              <a:t>GenericClass</a:t>
            </a:r>
            <a:r>
              <a:rPr lang="en-US" sz="2400" dirty="0" smtClean="0"/>
              <a:t>&lt;A&gt;</a:t>
            </a:r>
            <a:r>
              <a:rPr lang="he-IL" sz="2400" dirty="0" smtClean="0"/>
              <a:t> ל-</a:t>
            </a:r>
            <a:r>
              <a:rPr lang="en-US" sz="2400" dirty="0" err="1" smtClean="0"/>
              <a:t>GenericClass</a:t>
            </a:r>
            <a:r>
              <a:rPr lang="en-US" sz="2400" dirty="0" smtClean="0"/>
              <a:t>&lt;B&gt;</a:t>
            </a:r>
          </a:p>
          <a:p>
            <a:pPr algn="l" rtl="0"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endParaRPr lang="he-IL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/>
              <a:t>התנהגות "פולימורפית" של הטיפוס הגנרי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1600" dirty="0" smtClean="0"/>
              <a:t>נאמר ואנו רוצים לכתוב מתודה המקבלת רשימת מספרים (מטיפוס לא ידוע מראש) ומדפיסה את הערך השלם של כל איבר? </a:t>
            </a:r>
          </a:p>
          <a:p>
            <a:r>
              <a:rPr lang="he-IL" sz="1600" dirty="0" err="1" smtClean="0"/>
              <a:t>נסיון</a:t>
            </a:r>
            <a:r>
              <a:rPr lang="he-IL" sz="1600" dirty="0" smtClean="0"/>
              <a:t> ראשון:</a:t>
            </a:r>
            <a:r>
              <a:rPr lang="en-US" sz="1600" dirty="0" smtClean="0"/>
              <a:t> </a:t>
            </a:r>
            <a:endParaRPr lang="he-IL" sz="1600" dirty="0" smtClean="0"/>
          </a:p>
          <a:p>
            <a:pPr algn="l" rtl="0">
              <a:buNone/>
            </a:pP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 smtClean="0"/>
              <a:t>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600" dirty="0" smtClean="0"/>
              <a:t>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600" dirty="0" smtClean="0"/>
              <a:t> </a:t>
            </a:r>
            <a:r>
              <a:rPr lang="en-US" sz="1600" dirty="0" err="1" smtClean="0"/>
              <a:t>printNumbers</a:t>
            </a:r>
            <a:r>
              <a:rPr lang="en-US" sz="1600" dirty="0" smtClean="0"/>
              <a:t>(Collection&lt;Number&gt; numbers) {</a:t>
            </a:r>
          </a:p>
          <a:p>
            <a:pPr algn="l" rtl="0">
              <a:buNone/>
            </a:pPr>
            <a:r>
              <a:rPr lang="en-US" sz="1600" dirty="0" smtClean="0"/>
              <a:t>	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sz="1600" dirty="0" smtClean="0"/>
              <a:t> (Number n : numbers) {</a:t>
            </a:r>
          </a:p>
          <a:p>
            <a:pPr algn="l" rtl="0">
              <a:buNone/>
            </a:pPr>
            <a:r>
              <a:rPr lang="en-US" sz="1600" dirty="0" smtClean="0"/>
              <a:t>		</a:t>
            </a:r>
            <a:r>
              <a:rPr lang="en-US" sz="1600" dirty="0" err="1" smtClean="0"/>
              <a:t>System.</a:t>
            </a:r>
            <a:r>
              <a:rPr lang="en-US" sz="1600" i="1" dirty="0" err="1" smtClean="0"/>
              <a:t>out.println</a:t>
            </a:r>
            <a:r>
              <a:rPr lang="en-US" sz="1600" i="1" dirty="0" smtClean="0"/>
              <a:t>(</a:t>
            </a:r>
            <a:r>
              <a:rPr lang="en-US" sz="1600" i="1" dirty="0" err="1" smtClean="0"/>
              <a:t>n.intValue</a:t>
            </a:r>
            <a:r>
              <a:rPr lang="en-US" sz="1600" i="1" dirty="0" smtClean="0"/>
              <a:t>());</a:t>
            </a:r>
          </a:p>
          <a:p>
            <a:pPr algn="l" rtl="0">
              <a:buNone/>
            </a:pPr>
            <a:r>
              <a:rPr lang="en-US" sz="1600" dirty="0" smtClean="0"/>
              <a:t>	</a:t>
            </a:r>
            <a:r>
              <a:rPr lang="he-IL" sz="1600" dirty="0" smtClean="0"/>
              <a:t>{</a:t>
            </a:r>
          </a:p>
          <a:p>
            <a:pPr algn="l" rtl="0">
              <a:buNone/>
            </a:pPr>
            <a:r>
              <a:rPr lang="he-IL" sz="1600" dirty="0" smtClean="0"/>
              <a:t>{</a:t>
            </a:r>
          </a:p>
          <a:p>
            <a:pPr algn="l" rtl="0">
              <a:buNone/>
            </a:pPr>
            <a:endParaRPr lang="he-IL" sz="1600" dirty="0" smtClean="0"/>
          </a:p>
          <a:p>
            <a:pPr algn="l" rtl="0">
              <a:buNone/>
            </a:pPr>
            <a:r>
              <a:rPr lang="en-US" sz="1600" dirty="0" smtClean="0"/>
              <a:t>public static void main(String[] </a:t>
            </a:r>
            <a:r>
              <a:rPr lang="en-US" sz="1600" dirty="0" err="1" smtClean="0"/>
              <a:t>args</a:t>
            </a:r>
            <a:r>
              <a:rPr lang="en-US" sz="1600" dirty="0" smtClean="0"/>
              <a:t>) {</a:t>
            </a:r>
          </a:p>
          <a:p>
            <a:pPr algn="l" rtl="0">
              <a:buNone/>
            </a:pPr>
            <a:r>
              <a:rPr lang="en-US" sz="1600" dirty="0" smtClean="0"/>
              <a:t>	List&lt;Number&gt; </a:t>
            </a:r>
            <a:r>
              <a:rPr lang="en-US" sz="1600" dirty="0" err="1" smtClean="0"/>
              <a:t>ln</a:t>
            </a:r>
            <a:r>
              <a:rPr lang="en-US" sz="1600" dirty="0" smtClean="0"/>
              <a:t> =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600" dirty="0" smtClean="0"/>
              <a:t> </a:t>
            </a:r>
            <a:r>
              <a:rPr lang="en-US" sz="1600" dirty="0" err="1" smtClean="0"/>
              <a:t>ArrayList</a:t>
            </a:r>
            <a:r>
              <a:rPr lang="en-US" sz="1600" dirty="0" smtClean="0"/>
              <a:t>&lt;&gt;(</a:t>
            </a:r>
            <a:r>
              <a:rPr lang="en-US" sz="1600" dirty="0" err="1" smtClean="0"/>
              <a:t>Arrays.</a:t>
            </a:r>
            <a:r>
              <a:rPr lang="en-US" sz="1600" i="1" dirty="0" err="1" smtClean="0"/>
              <a:t>asList</a:t>
            </a:r>
            <a:r>
              <a:rPr lang="en-US" sz="1600" i="1" dirty="0" smtClean="0"/>
              <a:t>(1.1,2.2,3.3));</a:t>
            </a:r>
          </a:p>
          <a:p>
            <a:pPr algn="l" rtl="0">
              <a:buNone/>
            </a:pPr>
            <a:r>
              <a:rPr lang="en-US" sz="1600" dirty="0" smtClean="0"/>
              <a:t>	List&lt;Double&gt; ld = </a:t>
            </a:r>
            <a:r>
              <a:rPr lang="en-US" sz="17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600" dirty="0" smtClean="0"/>
              <a:t> </a:t>
            </a:r>
            <a:r>
              <a:rPr lang="en-US" sz="1600" dirty="0" err="1" smtClean="0"/>
              <a:t>ArrayList</a:t>
            </a:r>
            <a:r>
              <a:rPr lang="en-US" sz="1600" dirty="0" smtClean="0"/>
              <a:t>&lt;&gt;(</a:t>
            </a:r>
            <a:r>
              <a:rPr lang="en-US" sz="1600" dirty="0" err="1" smtClean="0"/>
              <a:t>Arrays.</a:t>
            </a:r>
            <a:r>
              <a:rPr lang="en-US" sz="1600" i="1" dirty="0" err="1" smtClean="0"/>
              <a:t>asList</a:t>
            </a:r>
            <a:r>
              <a:rPr lang="en-US" sz="1600" i="1" dirty="0" smtClean="0"/>
              <a:t>(1.1,2.2,3.3));</a:t>
            </a:r>
          </a:p>
          <a:p>
            <a:pPr algn="l" rtl="0">
              <a:buNone/>
            </a:pPr>
            <a:r>
              <a:rPr lang="en-US" sz="1600" i="1" dirty="0" smtClean="0"/>
              <a:t>	</a:t>
            </a:r>
            <a:r>
              <a:rPr lang="en-US" sz="1600" i="1" dirty="0" err="1" smtClean="0"/>
              <a:t>printNumbers</a:t>
            </a:r>
            <a:r>
              <a:rPr lang="en-US" sz="1600" i="1" dirty="0" smtClean="0"/>
              <a:t> (</a:t>
            </a:r>
            <a:r>
              <a:rPr lang="en-US" sz="1600" i="1" dirty="0" err="1" smtClean="0"/>
              <a:t>ln</a:t>
            </a:r>
            <a:r>
              <a:rPr lang="en-US" sz="1600" i="1" dirty="0" smtClean="0"/>
              <a:t>); </a:t>
            </a:r>
            <a:r>
              <a:rPr lang="en-US" sz="1600" i="1" dirty="0" smtClean="0">
                <a:solidFill>
                  <a:srgbClr val="426240"/>
                </a:solidFill>
              </a:rPr>
              <a:t>// prints 1 2 3</a:t>
            </a:r>
          </a:p>
          <a:p>
            <a:pPr algn="l" rtl="0">
              <a:buNone/>
            </a:pPr>
            <a:r>
              <a:rPr lang="en-US" sz="1600" i="1" dirty="0" smtClean="0"/>
              <a:t>	</a:t>
            </a:r>
            <a:r>
              <a:rPr lang="en-US" sz="1600" i="1" dirty="0" err="1" smtClean="0"/>
              <a:t>printNumbers</a:t>
            </a:r>
            <a:r>
              <a:rPr lang="en-US" sz="1600" i="1" dirty="0" smtClean="0"/>
              <a:t> (ld); </a:t>
            </a:r>
            <a:r>
              <a:rPr lang="en-US" sz="1600" i="1" dirty="0" smtClean="0">
                <a:solidFill>
                  <a:srgbClr val="FF0000"/>
                </a:solidFill>
              </a:rPr>
              <a:t>// </a:t>
            </a:r>
            <a:r>
              <a:rPr lang="en-US" sz="1600" i="1" dirty="0" err="1" smtClean="0">
                <a:solidFill>
                  <a:srgbClr val="FF0000"/>
                </a:solidFill>
              </a:rPr>
              <a:t>Compliation</a:t>
            </a:r>
            <a:r>
              <a:rPr lang="en-US" sz="1600" i="1" dirty="0" smtClean="0">
                <a:solidFill>
                  <a:srgbClr val="FF0000"/>
                </a:solidFill>
              </a:rPr>
              <a:t> Error!</a:t>
            </a:r>
          </a:p>
          <a:p>
            <a:pPr algn="l" rtl="0">
              <a:buNone/>
            </a:pPr>
            <a:r>
              <a:rPr lang="he-IL" sz="1600" dirty="0" smtClean="0"/>
              <a:t>{</a:t>
            </a:r>
            <a:endParaRPr lang="he-IL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/>
              <a:t>ג'וקרים </a:t>
            </a:r>
            <a:r>
              <a:rPr lang="en-US" b="1" dirty="0" smtClean="0"/>
              <a:t>(wildcards)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בקוד גנרי הסימן ? מסמן טיפוס לא ידוע. </a:t>
            </a:r>
          </a:p>
          <a:p>
            <a:r>
              <a:rPr lang="en-US" dirty="0" smtClean="0"/>
              <a:t>List&lt;?&gt;</a:t>
            </a:r>
            <a:r>
              <a:rPr lang="he-IL" dirty="0" smtClean="0"/>
              <a:t> זו רשימה של טיפוס גנרי לא ידוע.</a:t>
            </a:r>
          </a:p>
          <a:p>
            <a:r>
              <a:rPr lang="he-IL" dirty="0" smtClean="0"/>
              <a:t>ניתן להגדיר חסם עליון:</a:t>
            </a:r>
            <a:r>
              <a:rPr lang="en-US" dirty="0" smtClean="0"/>
              <a:t> </a:t>
            </a:r>
            <a:endParaRPr lang="he-IL" dirty="0" smtClean="0"/>
          </a:p>
          <a:p>
            <a:r>
              <a:rPr lang="en-US" dirty="0" smtClean="0"/>
              <a:t>List&lt;? extends Exception&gt;</a:t>
            </a:r>
            <a:r>
              <a:rPr lang="he-IL" dirty="0" smtClean="0"/>
              <a:t> זו רשימה שהטיפוס הגנרי הלא ידוע שלה מקיים יחס </a:t>
            </a:r>
            <a:r>
              <a:rPr lang="en-US" dirty="0" smtClean="0"/>
              <a:t>is-a</a:t>
            </a:r>
            <a:r>
              <a:rPr lang="he-IL" dirty="0" smtClean="0"/>
              <a:t> עם </a:t>
            </a:r>
            <a:r>
              <a:rPr lang="en-US" dirty="0" smtClean="0"/>
              <a:t>Exception</a:t>
            </a:r>
            <a:r>
              <a:rPr lang="he-IL" dirty="0" smtClean="0"/>
              <a:t>.</a:t>
            </a:r>
          </a:p>
          <a:p>
            <a:r>
              <a:rPr lang="he-IL" dirty="0" smtClean="0"/>
              <a:t>וניתן להגדיר חסם תחתון:</a:t>
            </a:r>
            <a:r>
              <a:rPr lang="en-US" dirty="0" smtClean="0"/>
              <a:t> </a:t>
            </a:r>
            <a:endParaRPr lang="he-IL" dirty="0" smtClean="0"/>
          </a:p>
          <a:p>
            <a:r>
              <a:rPr lang="he-IL" dirty="0" smtClean="0"/>
              <a:t> </a:t>
            </a:r>
            <a:r>
              <a:rPr lang="en-US" dirty="0" smtClean="0"/>
              <a:t>List&lt;? Super Exception&gt;</a:t>
            </a:r>
            <a:r>
              <a:rPr lang="he-IL" dirty="0" smtClean="0"/>
              <a:t> זו רשימה ש-</a:t>
            </a:r>
            <a:r>
              <a:rPr lang="en-US" dirty="0" smtClean="0"/>
              <a:t> Exception </a:t>
            </a:r>
            <a:r>
              <a:rPr lang="he-IL" dirty="0" smtClean="0"/>
              <a:t> מקיים יחס </a:t>
            </a:r>
            <a:r>
              <a:rPr lang="en-US" dirty="0" smtClean="0"/>
              <a:t>is-a</a:t>
            </a:r>
            <a:r>
              <a:rPr lang="he-IL" dirty="0" smtClean="0"/>
              <a:t> עם הטיפוס הגנרי שלה.</a:t>
            </a:r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/>
              <a:t>הדפסת מספרים: </a:t>
            </a:r>
            <a:r>
              <a:rPr lang="he-IL" b="1" dirty="0" err="1" smtClean="0"/>
              <a:t>נסיון</a:t>
            </a:r>
            <a:r>
              <a:rPr lang="he-IL" b="1" dirty="0" smtClean="0"/>
              <a:t> שני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2000" dirty="0" smtClean="0"/>
              <a:t> </a:t>
            </a:r>
            <a:r>
              <a:rPr lang="en-US" sz="2000" dirty="0" err="1" smtClean="0"/>
              <a:t>printNumbers</a:t>
            </a:r>
            <a:r>
              <a:rPr lang="en-US" sz="2000" dirty="0" smtClean="0"/>
              <a:t>(Collection&lt;?&gt; numbers) {</a:t>
            </a:r>
          </a:p>
          <a:p>
            <a:pPr algn="l" rtl="0">
              <a:buNone/>
            </a:pPr>
            <a:r>
              <a:rPr lang="en-US" sz="2000" dirty="0" smtClean="0"/>
              <a:t>	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sz="2000" dirty="0" smtClean="0"/>
              <a:t> (Number n : numbers) { 		</a:t>
            </a:r>
            <a:r>
              <a:rPr lang="en-US" sz="2000" dirty="0" smtClean="0">
                <a:solidFill>
                  <a:srgbClr val="FF0000"/>
                </a:solidFill>
              </a:rPr>
              <a:t>// Compilation error!</a:t>
            </a:r>
          </a:p>
          <a:p>
            <a:pPr algn="l" rtl="0">
              <a:buNone/>
            </a:pPr>
            <a:r>
              <a:rPr lang="en-US" sz="2000" dirty="0" smtClean="0"/>
              <a:t>		</a:t>
            </a:r>
            <a:r>
              <a:rPr lang="en-US" sz="2000" dirty="0" err="1" smtClean="0"/>
              <a:t>System.</a:t>
            </a:r>
            <a:r>
              <a:rPr lang="en-US" sz="2000" i="1" dirty="0" err="1" smtClean="0"/>
              <a:t>out.println</a:t>
            </a:r>
            <a:r>
              <a:rPr lang="en-US" sz="2000" i="1" dirty="0" smtClean="0"/>
              <a:t>(</a:t>
            </a:r>
            <a:r>
              <a:rPr lang="en-US" sz="2000" i="1" dirty="0" err="1" smtClean="0"/>
              <a:t>n.intValue</a:t>
            </a:r>
            <a:r>
              <a:rPr lang="en-US" sz="2000" i="1" dirty="0" smtClean="0"/>
              <a:t>());</a:t>
            </a:r>
          </a:p>
          <a:p>
            <a:pPr algn="l" rtl="0">
              <a:buNone/>
            </a:pPr>
            <a:r>
              <a:rPr lang="en-US" sz="2000" dirty="0" smtClean="0"/>
              <a:t>	</a:t>
            </a:r>
            <a:r>
              <a:rPr lang="he-IL" sz="2000" dirty="0" smtClean="0"/>
              <a:t>{</a:t>
            </a:r>
          </a:p>
          <a:p>
            <a:pPr algn="l" rtl="0">
              <a:buNone/>
            </a:pPr>
            <a:r>
              <a:rPr lang="he-IL" sz="2000" dirty="0" smtClean="0"/>
              <a:t>{</a:t>
            </a:r>
          </a:p>
          <a:p>
            <a:pPr algn="l" rtl="0">
              <a:buNone/>
            </a:pPr>
            <a:endParaRPr lang="he-IL" sz="1800" dirty="0" smtClean="0"/>
          </a:p>
          <a:p>
            <a:pPr algn="l" rtl="0">
              <a:buNone/>
            </a:pPr>
            <a:endParaRPr lang="en-US" sz="1800" dirty="0" smtClean="0"/>
          </a:p>
          <a:p>
            <a:pPr>
              <a:buNone/>
            </a:pPr>
            <a:r>
              <a:rPr lang="he-IL" dirty="0" smtClean="0"/>
              <a:t>הקומפיילר לא יכול לאפשר מעבר על רשימת המספרים, כי אין כל הבטחה שמדובר במספרים.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F7655D-19DC-4A1D-8EE3-363D30FB71D3}" type="slidenum">
              <a:rPr lang="he-IL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041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 smtClean="0"/>
              <a:t>תכנות גנרי</a:t>
            </a:r>
            <a:endParaRPr lang="en-US" b="1" dirty="0" smtClean="0"/>
          </a:p>
        </p:txBody>
      </p:sp>
      <p:sp>
        <p:nvSpPr>
          <p:cNvPr id="60419" name="Rectangle 4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eaLnBrk="1" hangingPunct="1"/>
            <a:r>
              <a:rPr lang="he-IL" dirty="0" smtClean="0"/>
              <a:t>תמיכה בתכנות גנרי נוספה בגרסה 5</a:t>
            </a:r>
          </a:p>
          <a:p>
            <a:pPr eaLnBrk="1" hangingPunct="1"/>
            <a:r>
              <a:rPr lang="he-IL" dirty="0" smtClean="0"/>
              <a:t>ניתן להגדיר מחלקות ושירותים גנריים (מוכללים)</a:t>
            </a:r>
          </a:p>
          <a:p>
            <a:pPr eaLnBrk="1" hangingPunct="1"/>
            <a:r>
              <a:rPr lang="he-IL" dirty="0" smtClean="0"/>
              <a:t>מונע שכפול קוד </a:t>
            </a:r>
          </a:p>
          <a:p>
            <a:pPr eaLnBrk="1" hangingPunct="1"/>
            <a:r>
              <a:rPr lang="he-IL" dirty="0" smtClean="0"/>
              <a:t>ניתן לכתוב תוכניות שאינן תלויות בטיפוסי המשתנים</a:t>
            </a:r>
          </a:p>
          <a:p>
            <a:pPr eaLnBrk="1" hangingPunct="1"/>
            <a:r>
              <a:rPr lang="he-IL" dirty="0" smtClean="0"/>
              <a:t>מאפשר בטיחות טיפוסים</a:t>
            </a:r>
          </a:p>
          <a:p>
            <a:pPr eaLnBrk="1" hangingPunct="1"/>
            <a:r>
              <a:rPr lang="he-IL" dirty="0" smtClean="0"/>
              <a:t>מנגנון שנועד עבור קומפילציה בלבד ונמחק בזמן ריצה</a:t>
            </a:r>
          </a:p>
          <a:p>
            <a:pPr eaLnBrk="1" hangingPunct="1"/>
            <a:r>
              <a:rPr lang="he-IL" dirty="0" smtClean="0"/>
              <a:t>חלק מכללי השפה הנוגעים לגנריות הם מורכבים מסיבות של תאימות לאחור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/>
              <a:t>הדפסת מספרים: </a:t>
            </a:r>
            <a:r>
              <a:rPr lang="he-IL" b="1" dirty="0" err="1" smtClean="0"/>
              <a:t>נסיון</a:t>
            </a:r>
            <a:r>
              <a:rPr lang="he-IL" b="1" dirty="0" smtClean="0"/>
              <a:t> שלישי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 smtClean="0"/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800" dirty="0" smtClean="0"/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 smtClean="0"/>
              <a:t> </a:t>
            </a:r>
            <a:r>
              <a:rPr lang="en-US" sz="1800" dirty="0" err="1" smtClean="0"/>
              <a:t>printNumbers</a:t>
            </a:r>
            <a:r>
              <a:rPr lang="en-US" sz="1800" dirty="0" smtClean="0"/>
              <a:t>(Collection&lt;? extends Number&gt; numbers) {</a:t>
            </a:r>
          </a:p>
          <a:p>
            <a:pPr algn="l" rtl="0">
              <a:buNone/>
            </a:pPr>
            <a:r>
              <a:rPr lang="en-US" sz="1800" dirty="0" smtClean="0"/>
              <a:t>	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sz="1800" dirty="0" smtClean="0"/>
              <a:t> (Number n : numbers) {</a:t>
            </a:r>
          </a:p>
          <a:p>
            <a:pPr algn="l" rtl="0">
              <a:buNone/>
            </a:pPr>
            <a:r>
              <a:rPr lang="en-US" sz="1800" dirty="0" smtClean="0"/>
              <a:t>		</a:t>
            </a:r>
            <a:r>
              <a:rPr lang="en-US" sz="1800" dirty="0" err="1" smtClean="0"/>
              <a:t>System.</a:t>
            </a:r>
            <a:r>
              <a:rPr lang="en-US" sz="1800" i="1" dirty="0" err="1" smtClean="0"/>
              <a:t>out.println</a:t>
            </a:r>
            <a:r>
              <a:rPr lang="en-US" sz="1800" i="1" dirty="0" smtClean="0"/>
              <a:t>(</a:t>
            </a:r>
            <a:r>
              <a:rPr lang="en-US" sz="1800" i="1" dirty="0" err="1" smtClean="0"/>
              <a:t>n.intValue</a:t>
            </a:r>
            <a:r>
              <a:rPr lang="en-US" sz="1800" i="1" dirty="0" smtClean="0"/>
              <a:t>());</a:t>
            </a:r>
          </a:p>
          <a:p>
            <a:pPr algn="l" rtl="0">
              <a:buNone/>
            </a:pPr>
            <a:r>
              <a:rPr lang="en-US" sz="1800" dirty="0" smtClean="0"/>
              <a:t>	</a:t>
            </a:r>
            <a:r>
              <a:rPr lang="he-IL" sz="1800" dirty="0" smtClean="0"/>
              <a:t>{</a:t>
            </a:r>
          </a:p>
          <a:p>
            <a:pPr algn="l" rtl="0">
              <a:buNone/>
            </a:pPr>
            <a:r>
              <a:rPr lang="he-IL" sz="1800" dirty="0" smtClean="0"/>
              <a:t>{</a:t>
            </a:r>
          </a:p>
          <a:p>
            <a:pPr algn="l" rtl="0">
              <a:buNone/>
            </a:pPr>
            <a:endParaRPr lang="he-IL" sz="1800" dirty="0" smtClean="0"/>
          </a:p>
          <a:p>
            <a:pPr algn="l" rtl="0">
              <a:buNone/>
            </a:pPr>
            <a:r>
              <a:rPr lang="en-US" sz="1800" dirty="0" smtClean="0"/>
              <a:t>public static void main(String[] </a:t>
            </a:r>
            <a:r>
              <a:rPr lang="en-US" sz="1800" dirty="0" err="1" smtClean="0"/>
              <a:t>args</a:t>
            </a:r>
            <a:r>
              <a:rPr lang="en-US" sz="1800" dirty="0" smtClean="0"/>
              <a:t>) {</a:t>
            </a:r>
          </a:p>
          <a:p>
            <a:pPr algn="l" rtl="0">
              <a:buNone/>
            </a:pPr>
            <a:r>
              <a:rPr lang="en-US" sz="1800" dirty="0" smtClean="0"/>
              <a:t>	List&lt;Number&gt; </a:t>
            </a:r>
            <a:r>
              <a:rPr lang="en-US" sz="1800" dirty="0" err="1" smtClean="0"/>
              <a:t>ln</a:t>
            </a:r>
            <a:r>
              <a:rPr lang="en-US" sz="1800" dirty="0" smtClean="0"/>
              <a:t> =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 smtClean="0"/>
              <a:t> </a:t>
            </a:r>
            <a:r>
              <a:rPr lang="en-US" sz="1800" dirty="0" err="1" smtClean="0"/>
              <a:t>ArrayList</a:t>
            </a:r>
            <a:r>
              <a:rPr lang="en-US" sz="1800" dirty="0" smtClean="0"/>
              <a:t>&lt;&gt;(</a:t>
            </a:r>
            <a:r>
              <a:rPr lang="en-US" sz="1800" dirty="0" err="1" smtClean="0"/>
              <a:t>Arrays.</a:t>
            </a:r>
            <a:r>
              <a:rPr lang="en-US" sz="1800" i="1" dirty="0" err="1" smtClean="0"/>
              <a:t>asList</a:t>
            </a:r>
            <a:r>
              <a:rPr lang="en-US" sz="1800" i="1" dirty="0" smtClean="0"/>
              <a:t>(1.1,2.2,3.3));</a:t>
            </a:r>
          </a:p>
          <a:p>
            <a:pPr algn="l" rtl="0">
              <a:buNone/>
            </a:pPr>
            <a:r>
              <a:rPr lang="en-US" sz="1800" dirty="0" smtClean="0"/>
              <a:t>	</a:t>
            </a:r>
            <a:r>
              <a:rPr lang="en-US" sz="1800" dirty="0" smtClean="0"/>
              <a:t>List&lt;Double&gt; ld </a:t>
            </a:r>
            <a:r>
              <a:rPr lang="en-US" sz="1800" dirty="0" smtClean="0"/>
              <a:t>=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1800" dirty="0" smtClean="0"/>
              <a:t> </a:t>
            </a:r>
            <a:r>
              <a:rPr lang="en-US" sz="1800" dirty="0" err="1" smtClean="0"/>
              <a:t>ArrayList</a:t>
            </a:r>
            <a:r>
              <a:rPr lang="en-US" sz="1800" dirty="0" smtClean="0"/>
              <a:t>&lt;&gt;(</a:t>
            </a:r>
            <a:r>
              <a:rPr lang="en-US" sz="1800" dirty="0" err="1" smtClean="0"/>
              <a:t>Arrays.</a:t>
            </a:r>
            <a:r>
              <a:rPr lang="en-US" sz="1800" i="1" dirty="0" err="1" smtClean="0"/>
              <a:t>asList</a:t>
            </a:r>
            <a:r>
              <a:rPr lang="en-US" sz="1800" i="1" dirty="0" smtClean="0"/>
              <a:t>(1.1,2.2,3.3));</a:t>
            </a:r>
          </a:p>
          <a:p>
            <a:pPr algn="l" rtl="0">
              <a:buNone/>
            </a:pPr>
            <a:r>
              <a:rPr lang="en-US" sz="1800" i="1" dirty="0" smtClean="0"/>
              <a:t>	</a:t>
            </a:r>
            <a:r>
              <a:rPr lang="en-US" sz="1800" i="1" dirty="0" err="1" smtClean="0"/>
              <a:t>printNumbers</a:t>
            </a:r>
            <a:r>
              <a:rPr lang="en-US" sz="1800" i="1" dirty="0" smtClean="0"/>
              <a:t> (</a:t>
            </a:r>
            <a:r>
              <a:rPr lang="en-US" sz="1800" i="1" dirty="0" err="1" smtClean="0"/>
              <a:t>ln</a:t>
            </a:r>
            <a:r>
              <a:rPr lang="en-US" sz="1800" i="1" dirty="0" smtClean="0"/>
              <a:t>); </a:t>
            </a:r>
            <a:r>
              <a:rPr lang="en-US" sz="1800" i="1" dirty="0" smtClean="0">
                <a:solidFill>
                  <a:srgbClr val="426240"/>
                </a:solidFill>
              </a:rPr>
              <a:t>// prints 1 2 3</a:t>
            </a:r>
          </a:p>
          <a:p>
            <a:pPr algn="l" rtl="0">
              <a:buNone/>
            </a:pPr>
            <a:r>
              <a:rPr lang="en-US" sz="1800" i="1" dirty="0" smtClean="0"/>
              <a:t>	</a:t>
            </a:r>
            <a:r>
              <a:rPr lang="en-US" sz="1800" i="1" dirty="0" err="1" smtClean="0"/>
              <a:t>printNumbers</a:t>
            </a:r>
            <a:r>
              <a:rPr lang="en-US" sz="1800" i="1" dirty="0" smtClean="0"/>
              <a:t> (</a:t>
            </a:r>
            <a:r>
              <a:rPr lang="en-US" sz="1800" i="1" dirty="0" smtClean="0"/>
              <a:t>ld); </a:t>
            </a:r>
            <a:r>
              <a:rPr lang="en-US" sz="1800" i="1" dirty="0" smtClean="0">
                <a:solidFill>
                  <a:srgbClr val="426240"/>
                </a:solidFill>
              </a:rPr>
              <a:t>// prints 1 2 3</a:t>
            </a:r>
            <a:endParaRPr lang="he-IL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/>
              <a:t>מגבלות של חסמים על ג'וקרים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ראינו כבר שג'וקרים מאפשרים לנו גמישות מסוימת עם הגדרת הטיפוס הקונקרטי, אך היא מגיעה על חשבון מגבלות אחרות. </a:t>
            </a:r>
          </a:p>
          <a:p>
            <a:r>
              <a:rPr lang="he-IL" dirty="0" err="1" smtClean="0"/>
              <a:t>העקרון</a:t>
            </a:r>
            <a:r>
              <a:rPr lang="he-IL" dirty="0" smtClean="0"/>
              <a:t> המנחה בתכנות עם ג'וקרים הוא שהקומפיילר מוכרח לוודא שהפעולה חוקית מבחינת התאמת טיפוסים.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/>
              <a:t>מגבלות של חסמים - המשך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שאלה: איזה טיפוס של ערכים נוכל להוסיף לרשימה הבאה?</a:t>
            </a:r>
          </a:p>
          <a:p>
            <a:pPr algn="l" rtl="0">
              <a:buNone/>
            </a:pPr>
            <a:r>
              <a:rPr lang="en-US" dirty="0" smtClean="0"/>
              <a:t>List&lt;? extends Exception&gt; l = </a:t>
            </a:r>
            <a:r>
              <a:rPr lang="en-US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dirty="0" smtClean="0"/>
              <a:t> </a:t>
            </a:r>
            <a:r>
              <a:rPr lang="en-US" dirty="0" err="1" smtClean="0"/>
              <a:t>ArrayList</a:t>
            </a:r>
            <a:r>
              <a:rPr lang="en-US" dirty="0" smtClean="0"/>
              <a:t>&lt;Exception&gt;();</a:t>
            </a:r>
          </a:p>
          <a:p>
            <a:pPr algn="l" rtl="0">
              <a:buNone/>
            </a:pPr>
            <a:r>
              <a:rPr lang="en-US" dirty="0" err="1" smtClean="0"/>
              <a:t>l.add</a:t>
            </a:r>
            <a:r>
              <a:rPr lang="en-US" dirty="0" smtClean="0"/>
              <a:t>(…);</a:t>
            </a:r>
          </a:p>
          <a:p>
            <a:r>
              <a:rPr lang="he-IL" dirty="0" smtClean="0"/>
              <a:t>תשובה:</a:t>
            </a:r>
            <a:r>
              <a:rPr lang="en-US" dirty="0" smtClean="0"/>
              <a:t> </a:t>
            </a:r>
            <a:r>
              <a:rPr lang="he-IL" dirty="0" smtClean="0"/>
              <a:t>לא נוכל להוסיף אף איבר לרשימה!</a:t>
            </a:r>
          </a:p>
          <a:p>
            <a:r>
              <a:rPr lang="he-IL" dirty="0" smtClean="0"/>
              <a:t>זאת מכיוון שלפי הטיפוס הסטטי הקומפיילר לא יכול להיות בטוח שטיפוס האיבר שנוסף מקיים </a:t>
            </a:r>
            <a:r>
              <a:rPr lang="en-US" dirty="0" smtClean="0"/>
              <a:t>is-a</a:t>
            </a:r>
            <a:r>
              <a:rPr lang="he-IL" dirty="0" smtClean="0"/>
              <a:t> עם הטיפוס הקונקרטי הלא ידוע של הרשימה.</a:t>
            </a:r>
            <a:endParaRPr lang="en-US" dirty="0" smtClean="0"/>
          </a:p>
          <a:p>
            <a:pPr algn="l" rtl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דוגמת חסמים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נרצה לכתוב מתודה שמקבלת שתי רשימות. ברשימה הראשונה יש מספרים, ומטרת המתודה היא להוסיף לרשימה </a:t>
            </a:r>
            <a:r>
              <a:rPr lang="he-IL" dirty="0" err="1" smtClean="0"/>
              <a:t>השניה</a:t>
            </a:r>
            <a:r>
              <a:rPr lang="he-IL" dirty="0" smtClean="0"/>
              <a:t> את כל המספרים מהראשונה עם ערך שלם זוגי. איזו חתימה נבחר כך שתתאים למחלקה הרחבה ביותר של טיפוסים?</a:t>
            </a:r>
            <a:r>
              <a:rPr lang="en-US" dirty="0" smtClean="0"/>
              <a:t> </a:t>
            </a:r>
            <a:endParaRPr lang="he-IL" dirty="0" smtClean="0"/>
          </a:p>
          <a:p>
            <a:endParaRPr lang="he-IL" dirty="0" smtClean="0"/>
          </a:p>
          <a:p>
            <a:pPr algn="l" rtl="0">
              <a:buNone/>
            </a:pPr>
            <a:r>
              <a:rPr lang="en-US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b="1" dirty="0" smtClean="0"/>
              <a:t> f(List&lt;? </a:t>
            </a:r>
            <a:r>
              <a:rPr lang="en-US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b="1" dirty="0" smtClean="0"/>
              <a:t> Number&gt; l1, List&lt;? </a:t>
            </a:r>
            <a:r>
              <a:rPr lang="en-US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super</a:t>
            </a:r>
            <a:r>
              <a:rPr lang="en-US" b="1" dirty="0" smtClean="0"/>
              <a:t> Number&gt; l2) {…}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/>
              <a:t>שאלה מבחינה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אילו מהפונקציות הבאות מתקמפלות? </a:t>
            </a:r>
          </a:p>
          <a:p>
            <a:pPr algn="l" rtl="0">
              <a:buNone/>
            </a:pP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 smtClean="0"/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 smtClean="0"/>
              <a:t> Box&lt;V&gt; {</a:t>
            </a:r>
          </a:p>
          <a:p>
            <a:pPr algn="l" rtl="0">
              <a:buNone/>
            </a:pPr>
            <a:r>
              <a:rPr lang="en-US" sz="1800" dirty="0" smtClean="0"/>
              <a:t>	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 smtClean="0"/>
              <a:t> &lt;T&gt;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 smtClean="0"/>
              <a:t> func1(Set&lt;T&gt; s1, T item) { s1.add(item); }</a:t>
            </a:r>
          </a:p>
          <a:p>
            <a:pPr algn="l" rtl="0">
              <a:buNone/>
            </a:pPr>
            <a:endParaRPr lang="he-IL" sz="1800" dirty="0" smtClean="0"/>
          </a:p>
          <a:p>
            <a:pPr algn="l" rtl="0">
              <a:buNone/>
            </a:pPr>
            <a:r>
              <a:rPr lang="en-US" sz="1800" dirty="0" smtClean="0"/>
              <a:t>	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 smtClean="0"/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 smtClean="0"/>
              <a:t> func2(Set&lt;?&gt; s2, Object item) { s2.add(item); }</a:t>
            </a:r>
          </a:p>
          <a:p>
            <a:pPr algn="l" rtl="0">
              <a:buNone/>
            </a:pPr>
            <a:endParaRPr lang="he-IL" sz="1800" dirty="0" smtClean="0"/>
          </a:p>
          <a:p>
            <a:pPr algn="l" rtl="0">
              <a:buNone/>
            </a:pPr>
            <a:r>
              <a:rPr lang="en-US" sz="1800" dirty="0" smtClean="0"/>
              <a:t>	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 smtClean="0"/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 smtClean="0"/>
              <a:t> func3(Set&lt;?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800" dirty="0" smtClean="0"/>
              <a:t> Exception&gt; s3, </a:t>
            </a:r>
            <a:r>
              <a:rPr lang="en-US" sz="1800" dirty="0" err="1" smtClean="0"/>
              <a:t>IOException</a:t>
            </a:r>
            <a:r>
              <a:rPr lang="en-US" sz="1800" dirty="0" smtClean="0"/>
              <a:t> item) { s3.add(item); }</a:t>
            </a:r>
          </a:p>
          <a:p>
            <a:pPr algn="l" rtl="0">
              <a:buNone/>
            </a:pPr>
            <a:endParaRPr lang="he-IL" sz="1800" dirty="0" smtClean="0"/>
          </a:p>
          <a:p>
            <a:pPr algn="l" rtl="0">
              <a:buNone/>
            </a:pPr>
            <a:r>
              <a:rPr lang="en-US" sz="1800" dirty="0" smtClean="0"/>
              <a:t>	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 smtClean="0"/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 smtClean="0"/>
              <a:t> func4(Set s4, Object item) { s4.add(item); }</a:t>
            </a:r>
          </a:p>
          <a:p>
            <a:pPr algn="l" rtl="0">
              <a:buNone/>
            </a:pPr>
            <a:r>
              <a:rPr lang="en-US" sz="1800" dirty="0" smtClean="0"/>
              <a:t>}</a:t>
            </a:r>
          </a:p>
          <a:p>
            <a:pPr algn="l" rtl="0">
              <a:buNone/>
            </a:pPr>
            <a:endParaRPr lang="en-US" sz="1600" dirty="0" smtClean="0"/>
          </a:p>
          <a:p>
            <a:pPr algn="r">
              <a:buNone/>
            </a:pPr>
            <a:r>
              <a:rPr lang="he-IL" b="1" u="sng" dirty="0" smtClean="0"/>
              <a:t>תשובה</a:t>
            </a:r>
            <a:r>
              <a:rPr lang="he-IL" dirty="0" smtClean="0"/>
              <a:t>: רק </a:t>
            </a:r>
            <a:r>
              <a:rPr lang="en-US" dirty="0" smtClean="0"/>
              <a:t>func1</a:t>
            </a:r>
            <a:r>
              <a:rPr lang="he-IL" dirty="0" smtClean="0"/>
              <a:t> ו-</a:t>
            </a:r>
            <a:r>
              <a:rPr lang="en-US" dirty="0" smtClean="0"/>
              <a:t>func4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/>
              <a:t>שאלה מבחינה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781128"/>
          </a:xfrm>
        </p:spPr>
        <p:txBody>
          <a:bodyPr/>
          <a:lstStyle/>
          <a:p>
            <a:pPr algn="l" rtl="0">
              <a:buNone/>
            </a:pP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 smtClean="0"/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800" dirty="0" smtClean="0"/>
              <a:t> Test&lt;T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extends</a:t>
            </a:r>
            <a:r>
              <a:rPr lang="en-US" sz="1800" dirty="0" smtClean="0"/>
              <a:t> Comparable&gt; {</a:t>
            </a:r>
          </a:p>
          <a:p>
            <a:pPr algn="l" rtl="0">
              <a:buNone/>
            </a:pPr>
            <a:r>
              <a:rPr lang="en-US" sz="1800" dirty="0" smtClean="0"/>
              <a:t>	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 smtClean="0"/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800" dirty="0" smtClean="0"/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800" dirty="0" smtClean="0"/>
              <a:t> main(String[] </a:t>
            </a:r>
            <a:r>
              <a:rPr lang="en-US" sz="1800" dirty="0" err="1" smtClean="0"/>
              <a:t>args</a:t>
            </a:r>
            <a:r>
              <a:rPr lang="en-US" sz="1800" dirty="0" smtClean="0"/>
              <a:t>) {</a:t>
            </a:r>
          </a:p>
          <a:p>
            <a:pPr algn="l" rtl="0">
              <a:buNone/>
            </a:pPr>
            <a:r>
              <a:rPr lang="en-US" sz="1800" dirty="0" smtClean="0"/>
              <a:t>		List&lt;String&gt; </a:t>
            </a:r>
            <a:r>
              <a:rPr lang="en-US" sz="1800" dirty="0" err="1" smtClean="0"/>
              <a:t>strList</a:t>
            </a:r>
            <a:r>
              <a:rPr lang="en-US" sz="1800" dirty="0" smtClean="0"/>
              <a:t> = </a:t>
            </a:r>
            <a:r>
              <a:rPr lang="en-US" sz="1800" dirty="0" err="1" smtClean="0"/>
              <a:t>Arrays.</a:t>
            </a:r>
            <a:r>
              <a:rPr lang="en-US" sz="1800" i="1" dirty="0" err="1" smtClean="0"/>
              <a:t>asList</a:t>
            </a:r>
            <a:r>
              <a:rPr lang="en-US" sz="1800" i="1" dirty="0" smtClean="0"/>
              <a:t>(</a:t>
            </a:r>
            <a:r>
              <a:rPr lang="en-US" sz="18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1800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abc</a:t>
            </a:r>
            <a:r>
              <a:rPr lang="en-US" sz="18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</a:t>
            </a:r>
            <a:r>
              <a:rPr lang="en-US" sz="1800" i="1" dirty="0" smtClean="0"/>
              <a:t>, </a:t>
            </a:r>
            <a:r>
              <a:rPr lang="en-US" sz="18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"def"</a:t>
            </a:r>
            <a:r>
              <a:rPr lang="en-US" sz="1800" i="1" dirty="0" smtClean="0"/>
              <a:t>);</a:t>
            </a:r>
          </a:p>
          <a:p>
            <a:pPr algn="l" rtl="0">
              <a:buNone/>
            </a:pPr>
            <a:r>
              <a:rPr lang="en-US" sz="1800" dirty="0" smtClean="0"/>
              <a:t>		</a:t>
            </a:r>
            <a:r>
              <a:rPr lang="en-US" sz="1800" dirty="0" err="1" smtClean="0"/>
              <a:t>System.</a:t>
            </a:r>
            <a:r>
              <a:rPr lang="en-US" sz="1800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800" i="1" dirty="0" err="1" smtClean="0"/>
              <a:t>.println</a:t>
            </a:r>
            <a:r>
              <a:rPr lang="en-US" sz="1800" i="1" dirty="0" smtClean="0"/>
              <a:t>(</a:t>
            </a:r>
            <a:r>
              <a:rPr lang="en-US" sz="1800" i="1" dirty="0" err="1" smtClean="0"/>
              <a:t>func</a:t>
            </a:r>
            <a:r>
              <a:rPr lang="en-US" sz="1800" i="1" dirty="0" smtClean="0"/>
              <a:t>(</a:t>
            </a:r>
            <a:r>
              <a:rPr lang="en-US" sz="1800" i="1" dirty="0" err="1" smtClean="0"/>
              <a:t>strList</a:t>
            </a:r>
            <a:r>
              <a:rPr lang="en-US" sz="1800" i="1" dirty="0" smtClean="0"/>
              <a:t>));</a:t>
            </a:r>
          </a:p>
          <a:p>
            <a:pPr algn="l" rtl="0">
              <a:buNone/>
            </a:pPr>
            <a:r>
              <a:rPr lang="en-US" sz="1800" dirty="0" smtClean="0"/>
              <a:t>	</a:t>
            </a:r>
            <a:r>
              <a:rPr lang="he-IL" sz="1800" dirty="0" smtClean="0"/>
              <a:t>{</a:t>
            </a:r>
          </a:p>
          <a:p>
            <a:pPr algn="l" rtl="0">
              <a:buNone/>
            </a:pPr>
            <a:r>
              <a:rPr lang="en-US" sz="1800" dirty="0" smtClean="0"/>
              <a:t>	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800" dirty="0" smtClean="0"/>
              <a:t> 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static</a:t>
            </a:r>
            <a:r>
              <a:rPr lang="en-US" sz="1800" dirty="0" smtClean="0"/>
              <a:t> </a:t>
            </a:r>
            <a:r>
              <a:rPr lang="en-US" sz="18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boolean</a:t>
            </a:r>
            <a:r>
              <a:rPr lang="en-US" sz="1800" dirty="0" smtClean="0"/>
              <a:t> </a:t>
            </a:r>
            <a:r>
              <a:rPr lang="en-US" sz="1800" dirty="0" err="1" smtClean="0"/>
              <a:t>func</a:t>
            </a:r>
            <a:r>
              <a:rPr lang="en-US" sz="1800" dirty="0" smtClean="0"/>
              <a:t>(List&lt;*******&gt; </a:t>
            </a:r>
            <a:r>
              <a:rPr lang="en-US" sz="1800" dirty="0" err="1" smtClean="0"/>
              <a:t>lst</a:t>
            </a:r>
            <a:r>
              <a:rPr lang="en-US" sz="1800" dirty="0" smtClean="0"/>
              <a:t>) {</a:t>
            </a:r>
          </a:p>
          <a:p>
            <a:pPr algn="l" rtl="0">
              <a:buNone/>
            </a:pPr>
            <a:r>
              <a:rPr lang="en-US" sz="1800" dirty="0" smtClean="0"/>
              <a:t>		</a:t>
            </a:r>
            <a:r>
              <a:rPr lang="en-US" sz="18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sz="1800" dirty="0" smtClean="0"/>
              <a:t> </a:t>
            </a:r>
            <a:r>
              <a:rPr lang="en-US" sz="1800" dirty="0" err="1" smtClean="0"/>
              <a:t>lst.get</a:t>
            </a:r>
            <a:r>
              <a:rPr lang="en-US" sz="1800" dirty="0" smtClean="0"/>
              <a:t>(0).</a:t>
            </a:r>
            <a:r>
              <a:rPr lang="en-US" sz="1800" dirty="0" err="1" smtClean="0"/>
              <a:t>compareTo</a:t>
            </a:r>
            <a:r>
              <a:rPr lang="en-US" sz="1800" dirty="0" smtClean="0"/>
              <a:t>(</a:t>
            </a:r>
            <a:r>
              <a:rPr lang="en-US" sz="1800" dirty="0" err="1" smtClean="0"/>
              <a:t>lst.get</a:t>
            </a:r>
            <a:r>
              <a:rPr lang="en-US" sz="1800" dirty="0" smtClean="0"/>
              <a:t>(1)) == 0;</a:t>
            </a:r>
          </a:p>
          <a:p>
            <a:pPr algn="l" rtl="0">
              <a:buNone/>
            </a:pPr>
            <a:r>
              <a:rPr lang="en-US" sz="1800" dirty="0" smtClean="0"/>
              <a:t>	} }</a:t>
            </a:r>
          </a:p>
          <a:p>
            <a:pPr algn="r">
              <a:buNone/>
            </a:pPr>
            <a:r>
              <a:rPr lang="he-IL" sz="1800" dirty="0" smtClean="0"/>
              <a:t>אילו מהאופציות הבאות יכולות להחליף את ******?</a:t>
            </a:r>
          </a:p>
          <a:p>
            <a:pPr algn="r">
              <a:buNone/>
            </a:pPr>
            <a:r>
              <a:rPr lang="he-IL" sz="1800" u="sng" dirty="0" smtClean="0"/>
              <a:t>אופציה 1</a:t>
            </a:r>
            <a:r>
              <a:rPr lang="he-IL" sz="1800" dirty="0" smtClean="0"/>
              <a:t>: </a:t>
            </a:r>
            <a:r>
              <a:rPr lang="en-US" sz="1800" dirty="0" smtClean="0"/>
              <a:t>? extends Comparable</a:t>
            </a:r>
            <a:endParaRPr lang="he-IL" sz="1800" dirty="0" smtClean="0"/>
          </a:p>
          <a:p>
            <a:pPr algn="r">
              <a:buNone/>
            </a:pPr>
            <a:r>
              <a:rPr lang="he-IL" sz="1800" u="sng" dirty="0" smtClean="0"/>
              <a:t>אופציה 2</a:t>
            </a:r>
            <a:r>
              <a:rPr lang="he-IL" sz="1800" dirty="0" smtClean="0"/>
              <a:t>: </a:t>
            </a:r>
            <a:r>
              <a:rPr lang="en-US" sz="1800" dirty="0" smtClean="0"/>
              <a:t>T</a:t>
            </a:r>
          </a:p>
          <a:p>
            <a:pPr algn="r">
              <a:buNone/>
            </a:pPr>
            <a:r>
              <a:rPr lang="he-IL" sz="1800" u="sng" dirty="0" smtClean="0"/>
              <a:t>אופציה 3</a:t>
            </a:r>
            <a:r>
              <a:rPr lang="he-IL" sz="1800" dirty="0" smtClean="0"/>
              <a:t>: </a:t>
            </a:r>
            <a:r>
              <a:rPr lang="en-US" sz="1800" dirty="0" smtClean="0"/>
              <a:t>Comparable</a:t>
            </a:r>
            <a:endParaRPr lang="he-IL" sz="1800" dirty="0" smtClean="0"/>
          </a:p>
          <a:p>
            <a:pPr algn="r">
              <a:buNone/>
            </a:pPr>
            <a:endParaRPr lang="he-IL" sz="1800" dirty="0" smtClean="0"/>
          </a:p>
          <a:p>
            <a:pPr algn="r">
              <a:buNone/>
            </a:pPr>
            <a:r>
              <a:rPr lang="he-IL" sz="1800" b="1" u="sng" dirty="0" smtClean="0"/>
              <a:t>תשובה</a:t>
            </a:r>
            <a:r>
              <a:rPr lang="he-IL" sz="1800" dirty="0" smtClean="0"/>
              <a:t>: אופציה 1 בלבד.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D7451-AF5B-47B9-82EF-7357E812C938}" type="slidenum">
              <a:rPr lang="he-IL"/>
              <a:pPr>
                <a:defRPr/>
              </a:pPr>
              <a:t>3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 smtClean="0"/>
              <a:t>דוגמה מההרצאה</a:t>
            </a:r>
            <a:endParaRPr lang="en-US" b="1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6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/>
              <a:t>Cell&lt;T&gt; {</a:t>
            </a:r>
          </a:p>
          <a:p>
            <a:pPr algn="l" rtl="0">
              <a:buNone/>
            </a:pPr>
            <a:r>
              <a:rPr lang="en-US" sz="16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1600" dirty="0" smtClean="0"/>
              <a:t> T </a:t>
            </a:r>
            <a:r>
              <a:rPr lang="en-US" sz="16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cont</a:t>
            </a:r>
            <a:r>
              <a:rPr lang="en-US" sz="1600" dirty="0" smtClean="0"/>
              <a:t>;</a:t>
            </a:r>
          </a:p>
          <a:p>
            <a:pPr algn="l" rtl="0">
              <a:buNone/>
            </a:pPr>
            <a:r>
              <a:rPr lang="en-US" sz="16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1600" dirty="0" smtClean="0"/>
              <a:t> Cell&lt;T&gt;  </a:t>
            </a:r>
            <a:r>
              <a:rPr lang="en-US" sz="16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next</a:t>
            </a:r>
            <a:r>
              <a:rPr lang="en-US" sz="1600" dirty="0" smtClean="0"/>
              <a:t>;  </a:t>
            </a:r>
          </a:p>
          <a:p>
            <a:pPr algn="l" rtl="0"/>
            <a:endParaRPr lang="he-IL" sz="1600" dirty="0" smtClean="0"/>
          </a:p>
          <a:p>
            <a:pPr algn="l" rtl="0">
              <a:buNone/>
            </a:pPr>
            <a:r>
              <a:rPr lang="fr-FR" sz="16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fr-FR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fr-FR" sz="1600" dirty="0" smtClean="0"/>
              <a:t> </a:t>
            </a:r>
            <a:r>
              <a:rPr lang="fr-FR" sz="1600" dirty="0" err="1" smtClean="0"/>
              <a:t>Cell</a:t>
            </a:r>
            <a:r>
              <a:rPr lang="fr-FR" sz="1600" dirty="0" smtClean="0"/>
              <a:t>(T </a:t>
            </a:r>
            <a:r>
              <a:rPr lang="fr-FR" sz="1600" dirty="0" err="1" smtClean="0"/>
              <a:t>cont</a:t>
            </a:r>
            <a:r>
              <a:rPr lang="fr-FR" sz="1600" dirty="0" smtClean="0"/>
              <a:t>, </a:t>
            </a:r>
            <a:r>
              <a:rPr lang="fr-FR" sz="1600" dirty="0" err="1" smtClean="0"/>
              <a:t>Cell</a:t>
            </a:r>
            <a:r>
              <a:rPr lang="fr-FR" sz="1600" dirty="0" smtClean="0"/>
              <a:t>&lt;T&gt;  </a:t>
            </a:r>
            <a:r>
              <a:rPr lang="fr-FR" sz="1600" dirty="0" err="1" smtClean="0"/>
              <a:t>next</a:t>
            </a:r>
            <a:r>
              <a:rPr lang="fr-FR" sz="1600" dirty="0" smtClean="0"/>
              <a:t>) {  </a:t>
            </a:r>
          </a:p>
          <a:p>
            <a:pPr algn="l" rtl="0">
              <a:buNone/>
            </a:pPr>
            <a:r>
              <a:rPr lang="en-US" sz="16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   </a:t>
            </a:r>
            <a:r>
              <a:rPr lang="en-US" sz="16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dirty="0" err="1" smtClean="0"/>
              <a:t>.</a:t>
            </a:r>
            <a:r>
              <a:rPr lang="en-US" sz="1600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cont</a:t>
            </a:r>
            <a:r>
              <a:rPr lang="en-US" sz="1600" dirty="0" smtClean="0"/>
              <a:t> = cont;</a:t>
            </a:r>
          </a:p>
          <a:p>
            <a:pPr algn="l" rtl="0">
              <a:buNone/>
            </a:pPr>
            <a:r>
              <a:rPr lang="en-US" sz="1600" dirty="0" smtClean="0"/>
              <a:t>            </a:t>
            </a:r>
            <a:r>
              <a:rPr lang="en-US" sz="16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dirty="0" err="1" smtClean="0"/>
              <a:t>.</a:t>
            </a:r>
            <a:r>
              <a:rPr lang="en-US" sz="1600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next</a:t>
            </a:r>
            <a:r>
              <a:rPr lang="en-US" sz="1600" dirty="0" smtClean="0"/>
              <a:t> = next;</a:t>
            </a:r>
          </a:p>
          <a:p>
            <a:pPr algn="l" rtl="0">
              <a:buNone/>
            </a:pPr>
            <a:r>
              <a:rPr lang="en-US" sz="1600" dirty="0" smtClean="0"/>
              <a:t>      }</a:t>
            </a:r>
          </a:p>
          <a:p>
            <a:pPr algn="l" rtl="0">
              <a:buNone/>
            </a:pPr>
            <a:r>
              <a:rPr lang="en-US" sz="16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 smtClean="0"/>
              <a:t> T cont() {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sz="1600" dirty="0" smtClean="0"/>
              <a:t> </a:t>
            </a:r>
            <a:r>
              <a:rPr lang="en-US" sz="16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cont</a:t>
            </a:r>
            <a:r>
              <a:rPr lang="en-US" sz="1600" dirty="0" smtClean="0"/>
              <a:t>; }</a:t>
            </a:r>
          </a:p>
          <a:p>
            <a:pPr algn="l" rtl="0">
              <a:buNone/>
            </a:pPr>
            <a:endParaRPr lang="he-IL" sz="1600" dirty="0" smtClean="0"/>
          </a:p>
          <a:p>
            <a:pPr algn="l" rtl="0">
              <a:buNone/>
            </a:pPr>
            <a:r>
              <a:rPr lang="en-US" sz="16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 smtClean="0"/>
              <a:t> Cell&lt;T&gt;  next() { return </a:t>
            </a:r>
            <a:r>
              <a:rPr lang="en-US" sz="16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next</a:t>
            </a:r>
            <a:r>
              <a:rPr lang="en-US" sz="1600" dirty="0" smtClean="0"/>
              <a:t>; }</a:t>
            </a:r>
            <a:endParaRPr lang="he-IL" sz="1600" dirty="0" smtClean="0"/>
          </a:p>
          <a:p>
            <a:pPr algn="l" rtl="0">
              <a:buNone/>
            </a:pPr>
            <a:endParaRPr lang="he-IL" sz="1600" dirty="0" smtClean="0"/>
          </a:p>
          <a:p>
            <a:pPr algn="l" rtl="0">
              <a:buNone/>
            </a:pPr>
            <a:r>
              <a:rPr lang="en-US" sz="16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6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/>
              <a:t>setNext</a:t>
            </a:r>
            <a:r>
              <a:rPr lang="en-US" sz="1600" dirty="0" smtClean="0"/>
              <a:t>(Cell&lt;T&gt;  next) {  </a:t>
            </a:r>
            <a:r>
              <a:rPr lang="en-US" sz="16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dirty="0" err="1" smtClean="0"/>
              <a:t>.</a:t>
            </a:r>
            <a:r>
              <a:rPr lang="en-US" sz="1600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next</a:t>
            </a:r>
            <a:r>
              <a:rPr lang="en-US" sz="16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/>
              <a:t>= next; }</a:t>
            </a:r>
            <a:endParaRPr lang="he-IL" sz="1600" dirty="0" smtClean="0">
              <a:solidFill>
                <a:srgbClr val="990033"/>
              </a:solidFill>
              <a:latin typeface="Consolas" pitchFamily="49" charset="0"/>
              <a:cs typeface="Consolas" pitchFamily="49" charset="0"/>
            </a:endParaRPr>
          </a:p>
          <a:p>
            <a:pPr algn="l" rtl="0">
              <a:buNone/>
            </a:pPr>
            <a:r>
              <a:rPr lang="he-IL" sz="1600" dirty="0" smtClean="0"/>
              <a:t>{</a:t>
            </a:r>
            <a:endParaRPr lang="en-US" sz="1600" dirty="0" smtClean="0"/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</a:t>
            </a:r>
            <a:endParaRPr lang="en-US" sz="1400" dirty="0" smtClean="0"/>
          </a:p>
          <a:p>
            <a:pPr algn="l" rtl="0" eaLnBrk="1" hangingPunct="1"/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D7451-AF5B-47B9-82EF-7357E812C938}" type="slidenum">
              <a:rPr lang="he-IL"/>
              <a:pPr>
                <a:defRPr/>
              </a:pPr>
              <a:t>4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 smtClean="0"/>
              <a:t>המשך דוגמה מההרצאה</a:t>
            </a:r>
            <a:endParaRPr lang="en-US" b="1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09120"/>
          </a:xfrm>
        </p:spPr>
        <p:txBody>
          <a:bodyPr/>
          <a:lstStyle/>
          <a:p>
            <a:pPr algn="l" rtl="0">
              <a:buNone/>
            </a:pP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6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/>
              <a:t>MyList</a:t>
            </a:r>
            <a:r>
              <a:rPr lang="en-US" sz="1600" dirty="0" smtClean="0"/>
              <a:t>&lt;T&gt; {</a:t>
            </a:r>
          </a:p>
          <a:p>
            <a:pPr algn="l" rtl="0">
              <a:buNone/>
            </a:pPr>
            <a:r>
              <a:rPr lang="en-US" sz="16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1600" dirty="0" smtClean="0"/>
              <a:t> Cell&lt;T&gt;  </a:t>
            </a:r>
            <a:r>
              <a:rPr lang="en-US" sz="16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head</a:t>
            </a:r>
            <a:r>
              <a:rPr lang="en-US" sz="1600" dirty="0" smtClean="0"/>
              <a:t>;  </a:t>
            </a:r>
          </a:p>
          <a:p>
            <a:pPr algn="l" rtl="0">
              <a:buNone/>
            </a:pPr>
            <a:endParaRPr lang="he-IL" sz="1600" dirty="0" smtClean="0"/>
          </a:p>
          <a:p>
            <a:pPr algn="l" rtl="0">
              <a:buNone/>
            </a:pPr>
            <a:r>
              <a:rPr lang="fr-FR" sz="16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fr-FR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fr-FR" sz="1600" dirty="0" smtClean="0"/>
              <a:t> </a:t>
            </a:r>
            <a:r>
              <a:rPr lang="fr-FR" sz="1600" dirty="0" err="1" smtClean="0"/>
              <a:t>MyList</a:t>
            </a:r>
            <a:r>
              <a:rPr lang="fr-FR" sz="1600" dirty="0" smtClean="0"/>
              <a:t>(</a:t>
            </a:r>
            <a:r>
              <a:rPr lang="fr-FR" sz="1600" dirty="0" err="1" smtClean="0"/>
              <a:t>Cell</a:t>
            </a:r>
            <a:r>
              <a:rPr lang="fr-FR" sz="1600" dirty="0" smtClean="0"/>
              <a:t>&lt;T&gt; </a:t>
            </a:r>
            <a:r>
              <a:rPr lang="fr-FR" sz="1600" dirty="0" err="1" smtClean="0"/>
              <a:t>head</a:t>
            </a:r>
            <a:r>
              <a:rPr lang="fr-FR" sz="1600" dirty="0" smtClean="0"/>
              <a:t>) {  </a:t>
            </a:r>
            <a:r>
              <a:rPr lang="en-US" sz="1600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600" dirty="0" err="1" smtClean="0"/>
              <a:t>.</a:t>
            </a:r>
            <a:r>
              <a:rPr lang="en-US" sz="1600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head</a:t>
            </a:r>
            <a:r>
              <a:rPr lang="en-US" sz="1600" dirty="0" smtClean="0"/>
              <a:t> = head;  }</a:t>
            </a:r>
          </a:p>
          <a:p>
            <a:pPr algn="l" rtl="0">
              <a:buNone/>
            </a:pPr>
            <a:endParaRPr lang="he-IL" sz="1600" dirty="0" smtClean="0"/>
          </a:p>
          <a:p>
            <a:pPr algn="l" rtl="0">
              <a:buNone/>
            </a:pPr>
            <a:r>
              <a:rPr lang="en-US" sz="16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 smtClean="0"/>
              <a:t> Cell&lt;T&gt; </a:t>
            </a:r>
            <a:r>
              <a:rPr lang="en-US" sz="1600" dirty="0" err="1" smtClean="0"/>
              <a:t>getHead</a:t>
            </a:r>
            <a:r>
              <a:rPr lang="en-US" sz="1600" dirty="0" smtClean="0"/>
              <a:t>() { return </a:t>
            </a:r>
            <a:r>
              <a:rPr lang="en-US" sz="16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head</a:t>
            </a:r>
            <a:r>
              <a:rPr lang="en-US" sz="1600" dirty="0" smtClean="0"/>
              <a:t>; }</a:t>
            </a:r>
            <a:endParaRPr lang="he-IL" sz="1600" dirty="0" smtClean="0"/>
          </a:p>
          <a:p>
            <a:pPr algn="l" rtl="0">
              <a:buNone/>
            </a:pPr>
            <a:endParaRPr lang="he-IL" sz="1600" dirty="0" smtClean="0"/>
          </a:p>
          <a:p>
            <a:pPr algn="l" rtl="0">
              <a:buNone/>
            </a:pPr>
            <a:r>
              <a:rPr lang="en-US" sz="16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6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6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err="1" smtClean="0"/>
              <a:t>setNext</a:t>
            </a:r>
            <a:r>
              <a:rPr lang="en-US" sz="1600" dirty="0" smtClean="0"/>
              <a:t>(Cell&lt;T&gt; next) {  </a:t>
            </a:r>
            <a:r>
              <a:rPr lang="en-US" sz="1600" dirty="0" err="1" smtClean="0"/>
              <a:t>this.</a:t>
            </a:r>
            <a:r>
              <a:rPr lang="en-US" sz="1600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next</a:t>
            </a:r>
            <a:r>
              <a:rPr lang="en-US" sz="16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 smtClean="0"/>
              <a:t>= next; }</a:t>
            </a:r>
          </a:p>
          <a:p>
            <a:pPr algn="l" rtl="0">
              <a:buNone/>
            </a:pPr>
            <a:endParaRPr lang="en-US" sz="1600" dirty="0" smtClean="0">
              <a:solidFill>
                <a:srgbClr val="990033"/>
              </a:solidFill>
              <a:latin typeface="Consolas" pitchFamily="49" charset="0"/>
              <a:cs typeface="Consolas" pitchFamily="49" charset="0"/>
            </a:endParaRPr>
          </a:p>
          <a:p>
            <a:pPr algn="l" rtl="0">
              <a:buNone/>
            </a:pP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public</a:t>
            </a:r>
            <a:r>
              <a:rPr lang="en-US" sz="1600" dirty="0" smtClean="0"/>
              <a:t>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600" dirty="0" smtClean="0"/>
              <a:t> </a:t>
            </a:r>
            <a:r>
              <a:rPr lang="en-US" sz="1600" dirty="0" err="1" smtClean="0"/>
              <a:t>printList</a:t>
            </a:r>
            <a:r>
              <a:rPr lang="en-US" sz="1600" dirty="0" smtClean="0"/>
              <a:t>() {</a:t>
            </a:r>
          </a:p>
          <a:p>
            <a:pPr algn="l" rtl="0">
              <a:buNone/>
            </a:pPr>
            <a:r>
              <a:rPr lang="en-US" sz="1600" dirty="0" smtClean="0"/>
              <a:t>         </a:t>
            </a:r>
            <a:r>
              <a:rPr lang="en-US" sz="1600" dirty="0" err="1" smtClean="0"/>
              <a:t>System.out.print</a:t>
            </a:r>
            <a:r>
              <a:rPr lang="en-US" sz="1600" dirty="0" smtClean="0"/>
              <a:t>(</a:t>
            </a:r>
            <a:r>
              <a:rPr lang="en-US" sz="16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"List: "</a:t>
            </a:r>
            <a:r>
              <a:rPr lang="en-US" sz="1600" dirty="0" smtClean="0"/>
              <a:t>);</a:t>
            </a:r>
          </a:p>
          <a:p>
            <a:pPr algn="l" rtl="0">
              <a:buNone/>
            </a:pPr>
            <a:r>
              <a:rPr lang="en-US" sz="1600" dirty="0" smtClean="0"/>
              <a:t>        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for</a:t>
            </a:r>
            <a:r>
              <a:rPr lang="en-US" sz="1600" dirty="0" smtClean="0"/>
              <a:t> (Cell&lt;T&gt; y = </a:t>
            </a:r>
            <a:r>
              <a:rPr lang="en-US" sz="16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head</a:t>
            </a:r>
            <a:r>
              <a:rPr lang="en-US" sz="1600" dirty="0" smtClean="0"/>
              <a:t>; y != </a:t>
            </a:r>
            <a:r>
              <a:rPr lang="en-US" sz="16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n-US" sz="1600" dirty="0" smtClean="0"/>
              <a:t>; y = </a:t>
            </a:r>
            <a:r>
              <a:rPr lang="en-US" sz="1600" dirty="0" err="1" smtClean="0"/>
              <a:t>y.next</a:t>
            </a:r>
            <a:r>
              <a:rPr lang="en-US" sz="1600" dirty="0" smtClean="0"/>
              <a:t>())</a:t>
            </a:r>
          </a:p>
          <a:p>
            <a:pPr algn="l" rtl="0">
              <a:buNone/>
            </a:pPr>
            <a:r>
              <a:rPr lang="en-US" sz="1600" dirty="0" smtClean="0"/>
              <a:t>              </a:t>
            </a:r>
            <a:r>
              <a:rPr lang="en-US" sz="1600" dirty="0" err="1" smtClean="0"/>
              <a:t>System.</a:t>
            </a:r>
            <a:r>
              <a:rPr lang="en-US" sz="1600" b="1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600" dirty="0" err="1" smtClean="0"/>
              <a:t>.print</a:t>
            </a:r>
            <a:r>
              <a:rPr lang="en-US" sz="1600" dirty="0" smtClean="0"/>
              <a:t>(</a:t>
            </a:r>
            <a:r>
              <a:rPr lang="en-US" sz="1600" dirty="0" err="1" smtClean="0"/>
              <a:t>y.cont</a:t>
            </a:r>
            <a:r>
              <a:rPr lang="en-US" sz="1600" dirty="0" smtClean="0"/>
              <a:t>() + </a:t>
            </a:r>
            <a:r>
              <a:rPr lang="en-US" sz="16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" "</a:t>
            </a:r>
            <a:r>
              <a:rPr lang="en-US" sz="1600" dirty="0" smtClean="0"/>
              <a:t>);</a:t>
            </a:r>
          </a:p>
          <a:p>
            <a:pPr algn="l" rtl="0">
              <a:buNone/>
            </a:pPr>
            <a:r>
              <a:rPr lang="en-US" sz="1600" dirty="0" smtClean="0"/>
              <a:t>         </a:t>
            </a:r>
            <a:r>
              <a:rPr lang="en-US" sz="1600" dirty="0" err="1" smtClean="0"/>
              <a:t>System.</a:t>
            </a:r>
            <a:r>
              <a:rPr lang="en-US" sz="1600" b="1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out</a:t>
            </a:r>
            <a:r>
              <a:rPr lang="en-US" sz="1600" dirty="0" err="1" smtClean="0"/>
              <a:t>.println</a:t>
            </a:r>
            <a:r>
              <a:rPr lang="en-US" sz="1600" dirty="0" smtClean="0"/>
              <a:t>();</a:t>
            </a:r>
          </a:p>
          <a:p>
            <a:pPr algn="l" rtl="0">
              <a:buNone/>
            </a:pPr>
            <a:r>
              <a:rPr lang="he-IL" sz="1600" dirty="0" smtClean="0"/>
              <a:t>   {     </a:t>
            </a:r>
            <a:endParaRPr lang="he-IL" sz="1600" dirty="0" smtClean="0">
              <a:solidFill>
                <a:srgbClr val="990033"/>
              </a:solidFill>
              <a:latin typeface="Consolas" pitchFamily="49" charset="0"/>
              <a:cs typeface="Consolas" pitchFamily="49" charset="0"/>
            </a:endParaRPr>
          </a:p>
          <a:p>
            <a:pPr algn="l" rtl="0">
              <a:buNone/>
            </a:pPr>
            <a:r>
              <a:rPr lang="he-IL" sz="1600" dirty="0" smtClean="0"/>
              <a:t>{</a:t>
            </a:r>
            <a:endParaRPr lang="en-US" sz="1600" dirty="0" smtClean="0"/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</a:t>
            </a:r>
            <a:endParaRPr lang="en-US" sz="1400" dirty="0" smtClean="0"/>
          </a:p>
          <a:p>
            <a:pPr algn="l" rtl="0" eaLnBrk="1" hangingPunct="1"/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D7451-AF5B-47B9-82EF-7357E812C938}" type="slidenum">
              <a:rPr lang="he-IL"/>
              <a:pPr>
                <a:defRPr/>
              </a:pPr>
              <a:t>5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 smtClean="0"/>
              <a:t>שימוש במחלקה גנרית</a:t>
            </a:r>
            <a:endParaRPr lang="en-US" b="1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2000" dirty="0" smtClean="0"/>
              <a:t>כאשר נעשה שימוש במחלקה גנרית, נציין במקום הטיפוס הגנרי את הטיפוס הקונקרטי:</a:t>
            </a:r>
          </a:p>
          <a:p>
            <a:pPr>
              <a:buNone/>
            </a:pPr>
            <a:endParaRPr lang="he-IL" sz="2000" dirty="0" smtClean="0"/>
          </a:p>
          <a:p>
            <a:pPr algn="l" rtl="0">
              <a:buNone/>
            </a:pPr>
            <a:r>
              <a:rPr lang="en-US" sz="2000" dirty="0" smtClean="0"/>
              <a:t>Cell&lt;String&gt; c = 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000" dirty="0" smtClean="0"/>
              <a:t> Cell&lt;String&gt;("a", 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n-US" sz="2000" dirty="0" smtClean="0"/>
              <a:t>);</a:t>
            </a:r>
          </a:p>
          <a:p>
            <a:pPr algn="l" rtl="0">
              <a:buNone/>
            </a:pPr>
            <a:r>
              <a:rPr lang="en-US" sz="2000" dirty="0" err="1" smtClean="0"/>
              <a:t>MyList</a:t>
            </a:r>
            <a:r>
              <a:rPr lang="en-US" sz="2000" dirty="0" smtClean="0"/>
              <a:t>&lt;String&gt; l = 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000" dirty="0" smtClean="0"/>
              <a:t> </a:t>
            </a:r>
            <a:r>
              <a:rPr lang="en-US" sz="2000" dirty="0" err="1" smtClean="0"/>
              <a:t>MyList</a:t>
            </a:r>
            <a:r>
              <a:rPr lang="en-US" sz="2000" dirty="0" smtClean="0"/>
              <a:t>&lt;String&gt;(c); </a:t>
            </a:r>
          </a:p>
          <a:p>
            <a:pPr algn="l" rtl="0">
              <a:buNone/>
            </a:pPr>
            <a:endParaRPr lang="en-US" sz="2000" dirty="0" smtClean="0"/>
          </a:p>
          <a:p>
            <a:r>
              <a:rPr lang="he-IL" sz="2000" dirty="0" smtClean="0"/>
              <a:t>טיפוס פרמטרי יכול להיות גם מקונן:</a:t>
            </a:r>
          </a:p>
          <a:p>
            <a:pPr algn="l" rtl="0">
              <a:buNone/>
            </a:pPr>
            <a:r>
              <a:rPr lang="en-US" sz="2000" dirty="0" smtClean="0"/>
              <a:t>Cell&lt;Cell&lt;String&gt;&gt; c2 = 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new</a:t>
            </a:r>
            <a:r>
              <a:rPr lang="en-US" sz="2000" dirty="0" smtClean="0"/>
              <a:t> Cell&lt;Cell&lt;String&gt;&gt;(c, 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null</a:t>
            </a:r>
            <a:r>
              <a:rPr lang="en-US" sz="2000" dirty="0" smtClean="0"/>
              <a:t>);</a:t>
            </a:r>
          </a:p>
          <a:p>
            <a:r>
              <a:rPr lang="he-IL" sz="2000" dirty="0" smtClean="0"/>
              <a:t>ניתן להגדיר יותר מפרמטר גנרי יחיד למחלקה או למתודה:</a:t>
            </a:r>
          </a:p>
          <a:p>
            <a:pPr algn="l" rtl="0">
              <a:buNone/>
            </a:pP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2000" dirty="0" smtClean="0"/>
              <a:t> Cell&lt;S, T&gt; { … }</a:t>
            </a:r>
          </a:p>
          <a:p>
            <a:pPr algn="l" rtl="0">
              <a:buNone/>
            </a:pP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pPr algn="l" rtl="0">
              <a:buNone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D7451-AF5B-47B9-82EF-7357E812C938}" type="slidenum">
              <a:rPr lang="he-IL"/>
              <a:pPr>
                <a:defRPr/>
              </a:pPr>
              <a:t>6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 smtClean="0"/>
              <a:t>שם הטיפוס הגנרי</a:t>
            </a:r>
            <a:endParaRPr lang="en-US" b="1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673116"/>
          </a:xfrm>
        </p:spPr>
        <p:txBody>
          <a:bodyPr/>
          <a:lstStyle/>
          <a:p>
            <a:r>
              <a:rPr lang="he-IL" sz="1600" dirty="0" smtClean="0"/>
              <a:t>שם הטיפוס הגנרי אינו מוכרח להיות אות יחידה גדולה כמו </a:t>
            </a:r>
            <a:r>
              <a:rPr lang="en-US" sz="1600" dirty="0" smtClean="0"/>
              <a:t>T</a:t>
            </a:r>
            <a:r>
              <a:rPr lang="he-IL" sz="1600" dirty="0" smtClean="0"/>
              <a:t>. הקוד הבא שקול למקורי:</a:t>
            </a:r>
            <a:endParaRPr lang="en-US" sz="1600" b="1" dirty="0" smtClean="0">
              <a:solidFill>
                <a:srgbClr val="990033"/>
              </a:solidFill>
              <a:latin typeface="Consolas" pitchFamily="49" charset="0"/>
              <a:cs typeface="Consolas" pitchFamily="49" charset="0"/>
            </a:endParaRPr>
          </a:p>
          <a:p>
            <a:pPr algn="l" rtl="0">
              <a:buNone/>
            </a:pPr>
            <a:r>
              <a:rPr lang="en-US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5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5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500" dirty="0" smtClean="0"/>
              <a:t>Cell&lt;</a:t>
            </a:r>
            <a:r>
              <a:rPr lang="en-US" sz="1500" dirty="0" err="1" smtClean="0"/>
              <a:t>bears_beets_battlestar_galactica</a:t>
            </a:r>
            <a:r>
              <a:rPr lang="en-US" sz="1500" dirty="0" smtClean="0"/>
              <a:t>&gt; {</a:t>
            </a:r>
          </a:p>
          <a:p>
            <a:pPr algn="l" rtl="0">
              <a:buNone/>
            </a:pPr>
            <a:r>
              <a:rPr lang="en-US" sz="15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1500" dirty="0" smtClean="0"/>
              <a:t> </a:t>
            </a:r>
            <a:r>
              <a:rPr lang="en-US" sz="1500" dirty="0" err="1" smtClean="0"/>
              <a:t>bears_beets_battlestar_galactica</a:t>
            </a:r>
            <a:r>
              <a:rPr lang="en-US" sz="1500" dirty="0" smtClean="0"/>
              <a:t> </a:t>
            </a:r>
            <a:r>
              <a:rPr lang="en-US" sz="15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cont</a:t>
            </a:r>
            <a:r>
              <a:rPr lang="en-US" sz="1500" dirty="0" smtClean="0"/>
              <a:t>;</a:t>
            </a:r>
          </a:p>
          <a:p>
            <a:pPr algn="l" rtl="0">
              <a:buNone/>
            </a:pPr>
            <a:r>
              <a:rPr lang="en-US" sz="15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private</a:t>
            </a:r>
            <a:r>
              <a:rPr lang="en-US" sz="1500" dirty="0" smtClean="0"/>
              <a:t> Cell&lt;</a:t>
            </a:r>
            <a:r>
              <a:rPr lang="en-US" sz="1500" dirty="0" err="1" smtClean="0"/>
              <a:t>bears_beets_battlestar_galactica</a:t>
            </a:r>
            <a:r>
              <a:rPr lang="en-US" sz="1500" dirty="0" smtClean="0"/>
              <a:t>&gt;  </a:t>
            </a:r>
            <a:r>
              <a:rPr lang="en-US" sz="15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next</a:t>
            </a:r>
            <a:r>
              <a:rPr lang="en-US" sz="1500" dirty="0" smtClean="0"/>
              <a:t>;  </a:t>
            </a:r>
          </a:p>
          <a:p>
            <a:pPr algn="l" rtl="0"/>
            <a:endParaRPr lang="he-IL" sz="1500" dirty="0" smtClean="0"/>
          </a:p>
          <a:p>
            <a:pPr algn="l" rtl="0">
              <a:buNone/>
            </a:pPr>
            <a:r>
              <a:rPr lang="fr-FR" sz="15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fr-FR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fr-FR" sz="1500" dirty="0" smtClean="0"/>
              <a:t> </a:t>
            </a:r>
            <a:r>
              <a:rPr lang="fr-FR" sz="1500" dirty="0" err="1" smtClean="0"/>
              <a:t>Cell</a:t>
            </a:r>
            <a:r>
              <a:rPr lang="fr-FR" sz="1500" dirty="0" smtClean="0"/>
              <a:t>(</a:t>
            </a:r>
            <a:r>
              <a:rPr lang="en-US" sz="1500" dirty="0" err="1" smtClean="0"/>
              <a:t>bears_beets_battlestar_galactica</a:t>
            </a:r>
            <a:r>
              <a:rPr lang="fr-FR" sz="1500" dirty="0" smtClean="0"/>
              <a:t> </a:t>
            </a:r>
            <a:r>
              <a:rPr lang="fr-FR" sz="1500" dirty="0" err="1" smtClean="0"/>
              <a:t>cont</a:t>
            </a:r>
            <a:r>
              <a:rPr lang="fr-FR" sz="1500" dirty="0" smtClean="0"/>
              <a:t>, </a:t>
            </a:r>
            <a:r>
              <a:rPr lang="fr-FR" sz="1500" dirty="0" err="1" smtClean="0"/>
              <a:t>Cell</a:t>
            </a:r>
            <a:r>
              <a:rPr lang="fr-FR" sz="1500" dirty="0" smtClean="0"/>
              <a:t>&lt;</a:t>
            </a:r>
            <a:r>
              <a:rPr lang="en-US" sz="1500" dirty="0" err="1" smtClean="0"/>
              <a:t>bears_beets_battlestar_galactica</a:t>
            </a:r>
            <a:r>
              <a:rPr lang="fr-FR" sz="1500" dirty="0" smtClean="0"/>
              <a:t>&gt;  </a:t>
            </a:r>
            <a:r>
              <a:rPr lang="fr-FR" sz="1500" dirty="0" err="1" smtClean="0"/>
              <a:t>next</a:t>
            </a:r>
            <a:r>
              <a:rPr lang="fr-FR" sz="1500" dirty="0" smtClean="0"/>
              <a:t>) {  </a:t>
            </a:r>
          </a:p>
          <a:p>
            <a:pPr algn="l" rtl="0">
              <a:buNone/>
            </a:pPr>
            <a:r>
              <a:rPr lang="en-US" sz="15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   </a:t>
            </a:r>
            <a:r>
              <a:rPr lang="en-US" sz="15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500" dirty="0" err="1" smtClean="0"/>
              <a:t>.</a:t>
            </a:r>
            <a:r>
              <a:rPr lang="en-US" sz="1500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cont</a:t>
            </a:r>
            <a:r>
              <a:rPr lang="en-US" sz="1500" dirty="0" smtClean="0"/>
              <a:t> = cont;</a:t>
            </a:r>
          </a:p>
          <a:p>
            <a:pPr algn="l" rtl="0">
              <a:buNone/>
            </a:pPr>
            <a:r>
              <a:rPr lang="en-US" sz="1500" dirty="0" smtClean="0"/>
              <a:t>            </a:t>
            </a:r>
            <a:r>
              <a:rPr lang="en-US" sz="15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500" dirty="0" err="1" smtClean="0"/>
              <a:t>.</a:t>
            </a:r>
            <a:r>
              <a:rPr lang="en-US" sz="1500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next</a:t>
            </a:r>
            <a:r>
              <a:rPr lang="en-US" sz="1500" dirty="0" smtClean="0"/>
              <a:t> = next;</a:t>
            </a:r>
          </a:p>
          <a:p>
            <a:pPr algn="l" rtl="0">
              <a:buNone/>
            </a:pPr>
            <a:r>
              <a:rPr lang="en-US" sz="1500" dirty="0" smtClean="0"/>
              <a:t>      }</a:t>
            </a:r>
          </a:p>
          <a:p>
            <a:pPr algn="l" rtl="0">
              <a:buNone/>
            </a:pPr>
            <a:r>
              <a:rPr lang="en-US" sz="15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500" dirty="0" smtClean="0"/>
              <a:t> </a:t>
            </a:r>
            <a:r>
              <a:rPr lang="en-US" sz="1500" dirty="0" err="1" smtClean="0"/>
              <a:t>bears_beets_battlestar_galactica</a:t>
            </a:r>
            <a:r>
              <a:rPr lang="en-US" sz="1500" dirty="0" smtClean="0"/>
              <a:t> cont() { </a:t>
            </a:r>
            <a:r>
              <a:rPr lang="en-US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sz="1500" dirty="0" smtClean="0"/>
              <a:t> </a:t>
            </a:r>
            <a:r>
              <a:rPr lang="en-US" sz="15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cont</a:t>
            </a:r>
            <a:r>
              <a:rPr lang="en-US" sz="1500" dirty="0" smtClean="0"/>
              <a:t>; }</a:t>
            </a:r>
          </a:p>
          <a:p>
            <a:pPr algn="l" rtl="0">
              <a:buNone/>
            </a:pPr>
            <a:endParaRPr lang="he-IL" sz="1500" dirty="0" smtClean="0"/>
          </a:p>
          <a:p>
            <a:pPr algn="l" rtl="0">
              <a:buNone/>
            </a:pPr>
            <a:r>
              <a:rPr lang="en-US" sz="15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500" dirty="0" smtClean="0"/>
              <a:t> Cell&lt;</a:t>
            </a:r>
            <a:r>
              <a:rPr lang="en-US" sz="1500" dirty="0" err="1" smtClean="0"/>
              <a:t>bears_beets_battlestar_galactica</a:t>
            </a:r>
            <a:r>
              <a:rPr lang="en-US" sz="1500" dirty="0" smtClean="0"/>
              <a:t>&gt;  next() { return </a:t>
            </a:r>
            <a:r>
              <a:rPr lang="en-US" sz="15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next</a:t>
            </a:r>
            <a:r>
              <a:rPr lang="en-US" sz="1500" dirty="0" smtClean="0"/>
              <a:t>; }</a:t>
            </a:r>
            <a:endParaRPr lang="he-IL" sz="1500" dirty="0" smtClean="0"/>
          </a:p>
          <a:p>
            <a:pPr algn="l" rtl="0">
              <a:buNone/>
            </a:pPr>
            <a:endParaRPr lang="he-IL" sz="1500" dirty="0" smtClean="0"/>
          </a:p>
          <a:p>
            <a:pPr algn="l" rtl="0">
              <a:buNone/>
            </a:pPr>
            <a:r>
              <a:rPr lang="en-US" sz="15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5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void</a:t>
            </a:r>
            <a:r>
              <a:rPr lang="en-US" sz="1500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500" dirty="0" err="1" smtClean="0"/>
              <a:t>setNext</a:t>
            </a:r>
            <a:r>
              <a:rPr lang="en-US" sz="1500" dirty="0" smtClean="0"/>
              <a:t>(Cell&lt;</a:t>
            </a:r>
            <a:r>
              <a:rPr lang="en-US" sz="1500" dirty="0" err="1" smtClean="0"/>
              <a:t>bears_beets_battlestar_galactica</a:t>
            </a:r>
            <a:r>
              <a:rPr lang="en-US" sz="1500" dirty="0" smtClean="0"/>
              <a:t>&gt;  next) {  </a:t>
            </a:r>
            <a:r>
              <a:rPr lang="en-US" sz="15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this</a:t>
            </a:r>
            <a:r>
              <a:rPr lang="en-US" sz="1500" dirty="0" err="1" smtClean="0"/>
              <a:t>.</a:t>
            </a:r>
            <a:r>
              <a:rPr lang="en-US" sz="1500" dirty="0" err="1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next</a:t>
            </a:r>
            <a:r>
              <a:rPr lang="en-US" sz="15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US" sz="1500" dirty="0" smtClean="0"/>
              <a:t>= next; }</a:t>
            </a:r>
            <a:endParaRPr lang="he-IL" sz="1500" dirty="0" smtClean="0">
              <a:solidFill>
                <a:srgbClr val="990033"/>
              </a:solidFill>
              <a:latin typeface="Consolas" pitchFamily="49" charset="0"/>
              <a:cs typeface="Consolas" pitchFamily="49" charset="0"/>
            </a:endParaRPr>
          </a:p>
          <a:p>
            <a:pPr algn="l" rtl="0">
              <a:buNone/>
            </a:pPr>
            <a:r>
              <a:rPr lang="he-IL" sz="1500" dirty="0" smtClean="0"/>
              <a:t>{</a:t>
            </a:r>
            <a:endParaRPr lang="en-US" sz="1500" dirty="0" smtClean="0"/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</a:t>
            </a:r>
            <a:endParaRPr lang="en-US" sz="1400" dirty="0" smtClean="0"/>
          </a:p>
          <a:p>
            <a:pPr algn="l" rtl="0" eaLnBrk="1" hangingPunct="1"/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/>
              <a:t>יתרון על פני שימוש ב-</a:t>
            </a:r>
            <a:r>
              <a:rPr lang="en-US" b="1" dirty="0" smtClean="0"/>
              <a:t>Object</a:t>
            </a:r>
            <a:endParaRPr lang="he-I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e-IL" u="sng" dirty="0" smtClean="0"/>
              <a:t>שאלה</a:t>
            </a:r>
            <a:r>
              <a:rPr lang="he-IL" dirty="0" smtClean="0"/>
              <a:t>:</a:t>
            </a:r>
            <a:r>
              <a:rPr lang="en-US" dirty="0" smtClean="0"/>
              <a:t> </a:t>
            </a:r>
            <a:r>
              <a:rPr lang="he-IL" dirty="0" smtClean="0"/>
              <a:t>מדוע לא נעדיף במימוש של </a:t>
            </a:r>
            <a:r>
              <a:rPr lang="en-US" dirty="0" smtClean="0"/>
              <a:t>Cell</a:t>
            </a:r>
            <a:r>
              <a:rPr lang="he-IL" dirty="0" smtClean="0"/>
              <a:t> ו-</a:t>
            </a:r>
            <a:r>
              <a:rPr lang="en-US" dirty="0" err="1" smtClean="0"/>
              <a:t>MYList</a:t>
            </a:r>
            <a:r>
              <a:rPr lang="he-IL" dirty="0" smtClean="0"/>
              <a:t> במקום פרמטר גנרי להגדיר את טיפוס תוכן התא כ-</a:t>
            </a:r>
            <a:r>
              <a:rPr lang="en-US" dirty="0" smtClean="0"/>
              <a:t>Object</a:t>
            </a:r>
            <a:r>
              <a:rPr lang="he-IL" dirty="0" smtClean="0"/>
              <a:t>? </a:t>
            </a:r>
          </a:p>
          <a:p>
            <a:pPr>
              <a:buNone/>
            </a:pPr>
            <a:endParaRPr lang="he-IL" dirty="0" smtClean="0"/>
          </a:p>
          <a:p>
            <a:pPr>
              <a:buNone/>
            </a:pPr>
            <a:r>
              <a:rPr lang="he-IL" u="sng" dirty="0" smtClean="0"/>
              <a:t>תשובה</a:t>
            </a:r>
            <a:r>
              <a:rPr lang="he-IL" dirty="0" smtClean="0"/>
              <a:t>: אנו אמנם רוצים ש-</a:t>
            </a:r>
            <a:r>
              <a:rPr lang="en-US" dirty="0" smtClean="0"/>
              <a:t>T</a:t>
            </a:r>
            <a:r>
              <a:rPr lang="he-IL" dirty="0" smtClean="0"/>
              <a:t> יוכל להיות כל טיפוס קונקרטי, אך לכל מופע, נרצה לוודא שכל מקום בו הופיע </a:t>
            </a:r>
            <a:r>
              <a:rPr lang="en-US" dirty="0" smtClean="0"/>
              <a:t>T</a:t>
            </a:r>
            <a:r>
              <a:rPr lang="he-IL" dirty="0" smtClean="0"/>
              <a:t>, יהיה שימוש </a:t>
            </a:r>
            <a:r>
              <a:rPr lang="he-IL" b="1" dirty="0" err="1" smtClean="0"/>
              <a:t>בבדיוק</a:t>
            </a:r>
            <a:r>
              <a:rPr lang="he-IL" b="1" dirty="0" smtClean="0"/>
              <a:t> אותו טיפוס</a:t>
            </a:r>
            <a:r>
              <a:rPr lang="he-IL" dirty="0" smtClean="0"/>
              <a:t>. אחרת, נוכל, למשל, להכניס לאותה רשימה גם מחרוזות וגם מספרים. כך הקומפיילר מוודא עקביות ובטיחות.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0844A-2612-45D0-9087-605BDB94A280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D7451-AF5B-47B9-82EF-7357E812C938}" type="slidenum">
              <a:rPr lang="he-IL"/>
              <a:pPr>
                <a:defRPr/>
              </a:pPr>
              <a:t>8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 smtClean="0"/>
              <a:t>מנשקים גנריים</a:t>
            </a:r>
            <a:endParaRPr lang="en-US" b="1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673116"/>
          </a:xfrm>
        </p:spPr>
        <p:txBody>
          <a:bodyPr/>
          <a:lstStyle/>
          <a:p>
            <a:r>
              <a:rPr lang="he-IL" sz="1600" dirty="0" smtClean="0"/>
              <a:t>גם מנשקים יכולים להיות גנריים:</a:t>
            </a:r>
            <a:r>
              <a:rPr lang="en-US" sz="1600" dirty="0" smtClean="0"/>
              <a:t> </a:t>
            </a:r>
            <a:endParaRPr lang="en-US" sz="1600" b="1" dirty="0" smtClean="0">
              <a:solidFill>
                <a:srgbClr val="990033"/>
              </a:solidFill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buFont typeface="Wingdings" pitchFamily="2" charset="2"/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</a:t>
            </a:r>
            <a:endParaRPr lang="en-US" sz="1400" dirty="0" smtClean="0"/>
          </a:p>
          <a:p>
            <a:pPr algn="l" rtl="0">
              <a:buNone/>
            </a:pPr>
            <a:r>
              <a:rPr lang="en-US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interface</a:t>
            </a:r>
            <a:r>
              <a:rPr lang="en-US" sz="1600" b="1" dirty="0" smtClean="0"/>
              <a:t> </a:t>
            </a:r>
            <a:r>
              <a:rPr lang="en-US" sz="1500" dirty="0" smtClean="0"/>
              <a:t>Identifier&lt;T, S&gt; {</a:t>
            </a:r>
          </a:p>
          <a:p>
            <a:pPr algn="l" rtl="0">
              <a:buNone/>
            </a:pPr>
            <a:r>
              <a:rPr lang="en-US" sz="1500" dirty="0" smtClean="0"/>
              <a:t>   T </a:t>
            </a:r>
            <a:r>
              <a:rPr lang="en-US" sz="1500" dirty="0" err="1" smtClean="0"/>
              <a:t>getMainIdentification</a:t>
            </a:r>
            <a:r>
              <a:rPr lang="en-US" sz="1500" dirty="0" smtClean="0"/>
              <a:t>();</a:t>
            </a:r>
          </a:p>
          <a:p>
            <a:pPr algn="l" rtl="0">
              <a:buNone/>
            </a:pPr>
            <a:r>
              <a:rPr lang="en-US" sz="1500" dirty="0" smtClean="0"/>
              <a:t>   S </a:t>
            </a:r>
            <a:r>
              <a:rPr lang="en-US" sz="1500" dirty="0" err="1" smtClean="0"/>
              <a:t>getSecondaryIdentification</a:t>
            </a:r>
            <a:r>
              <a:rPr lang="en-US" sz="1500" dirty="0" smtClean="0"/>
              <a:t>();</a:t>
            </a:r>
          </a:p>
          <a:p>
            <a:pPr algn="l" rtl="0">
              <a:buNone/>
            </a:pPr>
            <a:r>
              <a:rPr lang="he-IL" sz="1500" dirty="0" smtClean="0"/>
              <a:t> {</a:t>
            </a:r>
          </a:p>
          <a:p>
            <a:pPr algn="l" rtl="0">
              <a:buNone/>
            </a:pPr>
            <a:endParaRPr lang="he-IL" sz="1500" dirty="0" smtClean="0"/>
          </a:p>
          <a:p>
            <a:pPr algn="l" rtl="0">
              <a:buNone/>
            </a:pPr>
            <a:r>
              <a:rPr lang="en-US" sz="1500" dirty="0" smtClean="0"/>
              <a:t> </a:t>
            </a:r>
            <a:r>
              <a:rPr lang="en-US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public</a:t>
            </a:r>
            <a:r>
              <a:rPr lang="en-US" sz="1500" b="1" dirty="0" smtClean="0"/>
              <a:t> </a:t>
            </a:r>
            <a:r>
              <a:rPr lang="en-US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class</a:t>
            </a:r>
            <a:r>
              <a:rPr lang="en-US" sz="1500" b="1" dirty="0" smtClean="0"/>
              <a:t> </a:t>
            </a:r>
            <a:r>
              <a:rPr lang="en-US" sz="1500" dirty="0" err="1" smtClean="0"/>
              <a:t>EmployeeCard</a:t>
            </a:r>
            <a:r>
              <a:rPr lang="en-US" sz="1500" dirty="0" smtClean="0"/>
              <a:t> </a:t>
            </a:r>
            <a:r>
              <a:rPr lang="en-US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implements</a:t>
            </a:r>
            <a:r>
              <a:rPr lang="en-US" sz="1500" dirty="0" smtClean="0"/>
              <a:t> Identifier&lt;Integer, String&gt; {</a:t>
            </a:r>
          </a:p>
          <a:p>
            <a:pPr algn="l" rtl="0">
              <a:buNone/>
            </a:pPr>
            <a:r>
              <a:rPr lang="en-US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</a:t>
            </a:r>
            <a:r>
              <a:rPr lang="en-US" sz="15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500" dirty="0" smtClean="0"/>
              <a:t> </a:t>
            </a:r>
            <a:r>
              <a:rPr lang="en-US" sz="15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id</a:t>
            </a:r>
            <a:r>
              <a:rPr lang="en-US" sz="1500" dirty="0" smtClean="0"/>
              <a:t>;</a:t>
            </a:r>
          </a:p>
          <a:p>
            <a:pPr algn="l" rtl="0">
              <a:buNone/>
            </a:pPr>
            <a:r>
              <a:rPr lang="en-US" sz="1500" dirty="0" smtClean="0"/>
              <a:t>      String </a:t>
            </a:r>
            <a:r>
              <a:rPr lang="en-US" sz="15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name</a:t>
            </a:r>
            <a:r>
              <a:rPr lang="en-US" sz="1500" dirty="0" smtClean="0"/>
              <a:t>;</a:t>
            </a:r>
          </a:p>
          <a:p>
            <a:pPr algn="l" rtl="0">
              <a:buNone/>
            </a:pPr>
            <a:r>
              <a:rPr lang="en-US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public</a:t>
            </a:r>
            <a:r>
              <a:rPr lang="en-US" sz="1500" dirty="0" smtClean="0"/>
              <a:t> </a:t>
            </a:r>
            <a:r>
              <a:rPr lang="en-US" sz="1500" dirty="0" err="1" smtClean="0"/>
              <a:t>EmployeeCard</a:t>
            </a:r>
            <a:r>
              <a:rPr lang="en-US" sz="1500" dirty="0" smtClean="0"/>
              <a:t>(</a:t>
            </a:r>
            <a:r>
              <a:rPr lang="en-US" sz="1500" b="1" dirty="0" err="1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int</a:t>
            </a:r>
            <a:r>
              <a:rPr lang="en-US" sz="1500" dirty="0" smtClean="0"/>
              <a:t> id, String name) {</a:t>
            </a:r>
          </a:p>
          <a:p>
            <a:pPr algn="l" rtl="0">
              <a:buNone/>
            </a:pPr>
            <a:r>
              <a:rPr lang="en-US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   this</a:t>
            </a:r>
            <a:r>
              <a:rPr lang="en-US" sz="1500" dirty="0" smtClean="0"/>
              <a:t>.</a:t>
            </a:r>
            <a:r>
              <a:rPr lang="en-US" sz="15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id</a:t>
            </a:r>
            <a:r>
              <a:rPr lang="en-US" sz="1500" dirty="0" smtClean="0"/>
              <a:t> = id;</a:t>
            </a:r>
          </a:p>
          <a:p>
            <a:pPr algn="l" rtl="0">
              <a:buNone/>
            </a:pPr>
            <a:r>
              <a:rPr lang="en-US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   this</a:t>
            </a:r>
            <a:r>
              <a:rPr lang="en-US" sz="1500" dirty="0" smtClean="0"/>
              <a:t>.</a:t>
            </a:r>
            <a:r>
              <a:rPr lang="en-US" sz="15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name</a:t>
            </a:r>
            <a:r>
              <a:rPr lang="en-US" sz="1500" dirty="0" smtClean="0"/>
              <a:t> = name;</a:t>
            </a:r>
          </a:p>
          <a:p>
            <a:pPr algn="l" rtl="0">
              <a:buNone/>
            </a:pPr>
            <a:r>
              <a:rPr lang="en-US" sz="1500" dirty="0" smtClean="0"/>
              <a:t>      }</a:t>
            </a:r>
            <a:endParaRPr lang="he-IL" sz="1500" dirty="0" smtClean="0"/>
          </a:p>
          <a:p>
            <a:pPr algn="l" rtl="0">
              <a:buNone/>
            </a:pPr>
            <a:r>
              <a:rPr lang="en-US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public</a:t>
            </a:r>
            <a:r>
              <a:rPr lang="en-US" sz="1500" dirty="0" smtClean="0"/>
              <a:t> Integer </a:t>
            </a:r>
            <a:r>
              <a:rPr lang="en-US" sz="1500" dirty="0" err="1" smtClean="0"/>
              <a:t>getMainIdentification</a:t>
            </a:r>
            <a:r>
              <a:rPr lang="en-US" sz="1500" dirty="0" smtClean="0"/>
              <a:t>() { </a:t>
            </a:r>
            <a:r>
              <a:rPr lang="en-US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sz="1500" dirty="0" smtClean="0"/>
              <a:t> </a:t>
            </a:r>
            <a:r>
              <a:rPr lang="en-US" sz="15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id</a:t>
            </a:r>
            <a:r>
              <a:rPr lang="en-US" sz="1500" dirty="0" smtClean="0"/>
              <a:t>; }</a:t>
            </a:r>
          </a:p>
          <a:p>
            <a:pPr algn="l" rtl="0">
              <a:buNone/>
            </a:pPr>
            <a:r>
              <a:rPr lang="en-US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   public</a:t>
            </a:r>
            <a:r>
              <a:rPr lang="en-US" sz="1500" dirty="0" smtClean="0"/>
              <a:t> String </a:t>
            </a:r>
            <a:r>
              <a:rPr lang="en-US" sz="1500" dirty="0" err="1" smtClean="0"/>
              <a:t>getSecondaryIdentification</a:t>
            </a:r>
            <a:r>
              <a:rPr lang="en-US" sz="1500" dirty="0" smtClean="0"/>
              <a:t>() { </a:t>
            </a:r>
            <a:r>
              <a:rPr lang="en-US" sz="1500" b="1" dirty="0" smtClean="0">
                <a:solidFill>
                  <a:srgbClr val="990033"/>
                </a:solidFill>
                <a:latin typeface="Consolas" pitchFamily="49" charset="0"/>
                <a:cs typeface="Consolas" pitchFamily="49" charset="0"/>
              </a:rPr>
              <a:t>return</a:t>
            </a:r>
            <a:r>
              <a:rPr lang="en-US" sz="1500" dirty="0" smtClean="0"/>
              <a:t> </a:t>
            </a:r>
            <a:r>
              <a:rPr lang="en-US" sz="1500" dirty="0" smtClean="0">
                <a:solidFill>
                  <a:srgbClr val="0000CC"/>
                </a:solidFill>
                <a:latin typeface="Consolas" pitchFamily="49" charset="0"/>
                <a:cs typeface="Consolas" pitchFamily="49" charset="0"/>
              </a:rPr>
              <a:t>name</a:t>
            </a:r>
            <a:r>
              <a:rPr lang="en-US" sz="1500" dirty="0" smtClean="0"/>
              <a:t>; }</a:t>
            </a:r>
          </a:p>
          <a:p>
            <a:pPr algn="l" rtl="0">
              <a:buNone/>
            </a:pPr>
            <a:r>
              <a:rPr lang="he-IL" sz="1500" dirty="0" smtClean="0"/>
              <a:t> {</a:t>
            </a:r>
            <a:endParaRPr lang="en-US" sz="1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6D7451-AF5B-47B9-82EF-7357E812C938}" type="slidenum">
              <a:rPr lang="he-IL"/>
              <a:pPr>
                <a:defRPr/>
              </a:pPr>
              <a:t>9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he-IL" b="1" dirty="0" smtClean="0"/>
              <a:t>מגבלות</a:t>
            </a:r>
            <a:endParaRPr lang="en-US" b="1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673116"/>
          </a:xfrm>
        </p:spPr>
        <p:txBody>
          <a:bodyPr/>
          <a:lstStyle/>
          <a:p>
            <a:r>
              <a:rPr lang="he-IL" sz="2400" dirty="0" smtClean="0"/>
              <a:t>לא ניתן לקרוא לבנאי של טיפוס גנרי. הקריאה הבאה אסורה:</a:t>
            </a:r>
            <a:endParaRPr lang="en-US" sz="2400" b="1" dirty="0" smtClean="0">
              <a:solidFill>
                <a:srgbClr val="990033"/>
              </a:solidFill>
              <a:latin typeface="Consolas" pitchFamily="49" charset="0"/>
              <a:cs typeface="Consolas" pitchFamily="49" charset="0"/>
            </a:endParaRPr>
          </a:p>
          <a:p>
            <a:pPr algn="l" rtl="0" eaLnBrk="1" hangingPunct="1"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smtClean="0"/>
              <a:t>T </a:t>
            </a:r>
            <a:r>
              <a:rPr lang="en-US" sz="2400" dirty="0" err="1" smtClean="0"/>
              <a:t>t</a:t>
            </a:r>
            <a:r>
              <a:rPr lang="en-US" sz="2400" dirty="0" smtClean="0"/>
              <a:t> = new T(); </a:t>
            </a:r>
            <a:r>
              <a:rPr lang="en-US" sz="2400" dirty="0" smtClean="0">
                <a:solidFill>
                  <a:srgbClr val="426240"/>
                </a:solidFill>
              </a:rPr>
              <a:t>// does not work!</a:t>
            </a:r>
          </a:p>
          <a:p>
            <a:pPr algn="l" rtl="0" eaLnBrk="1" hangingPunct="1">
              <a:buNone/>
            </a:pPr>
            <a:endParaRPr lang="en-US" sz="2400" dirty="0" smtClean="0">
              <a:solidFill>
                <a:srgbClr val="426240"/>
              </a:solidFill>
            </a:endParaRPr>
          </a:p>
          <a:p>
            <a:pPr eaLnBrk="1" hangingPunct="1"/>
            <a:r>
              <a:rPr lang="he-IL" sz="2400" dirty="0" smtClean="0"/>
              <a:t>הטיפוס הקונקרטי מוכרח להיות טיפוס הפניה ולא פרימיטיבי. במקום טיפוס פרימיטיבי, יש להשתמש בטיפוס העוטף </a:t>
            </a:r>
            <a:r>
              <a:rPr lang="en-US" sz="2400" dirty="0" smtClean="0"/>
              <a:t>(wrapper)</a:t>
            </a:r>
            <a:r>
              <a:rPr lang="he-IL" sz="2400" dirty="0" smtClean="0"/>
              <a:t> המתאים: </a:t>
            </a:r>
          </a:p>
          <a:p>
            <a:pPr algn="l" rtl="0" eaLnBrk="1" hangingPunct="1">
              <a:buNone/>
            </a:pPr>
            <a:r>
              <a:rPr lang="en-US" sz="2400" i="1" dirty="0" smtClean="0"/>
              <a:t>Boolean, Byte, Short, Character, Integer, Long, Float,</a:t>
            </a:r>
            <a:r>
              <a:rPr lang="en-US" sz="2400" dirty="0" smtClean="0"/>
              <a:t> </a:t>
            </a:r>
            <a:r>
              <a:rPr lang="en-US" sz="2400" i="1" dirty="0" smtClean="0"/>
              <a:t>Double</a:t>
            </a:r>
            <a:endParaRPr lang="en-US" sz="2400" dirty="0" smtClean="0"/>
          </a:p>
          <a:p>
            <a:pPr eaLnBrk="1" hangingPunct="1"/>
            <a:endParaRPr lang="he-IL" sz="2400" dirty="0" smtClean="0"/>
          </a:p>
          <a:p>
            <a:pPr eaLnBrk="1" hangingPunct="1"/>
            <a:endParaRPr lang="en-US" sz="2400" dirty="0" smtClean="0">
              <a:solidFill>
                <a:srgbClr val="426240"/>
              </a:solidFill>
            </a:endParaRPr>
          </a:p>
          <a:p>
            <a:pPr algn="l" rtl="0" eaLnBrk="1" hangingPunct="1">
              <a:buNone/>
            </a:pPr>
            <a:endParaRPr lang="en-US" sz="2400" dirty="0" smtClean="0">
              <a:solidFill>
                <a:srgbClr val="426240"/>
              </a:solidFill>
            </a:endParaRPr>
          </a:p>
          <a:p>
            <a:pPr algn="l" rtl="0" eaLnBrk="1" hangingPunct="1">
              <a:buNone/>
            </a:pPr>
            <a:endParaRPr lang="en-US" sz="2400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Rod" pitchFamily="49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Rod" pitchFamily="49" charset="-79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47113</TotalTime>
  <Words>1310</Words>
  <Application>Microsoft Office PowerPoint</Application>
  <PresentationFormat>On-screen Show (4:3)</PresentationFormat>
  <Paragraphs>294</Paragraphs>
  <Slides>25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Layers</vt:lpstr>
      <vt:lpstr>תוכנה 1 </vt:lpstr>
      <vt:lpstr>תכנות גנרי</vt:lpstr>
      <vt:lpstr>דוגמה מההרצאה</vt:lpstr>
      <vt:lpstr>המשך דוגמה מההרצאה</vt:lpstr>
      <vt:lpstr>שימוש במחלקה גנרית</vt:lpstr>
      <vt:lpstr>שם הטיפוס הגנרי</vt:lpstr>
      <vt:lpstr>יתרון על פני שימוש ב-Object</vt:lpstr>
      <vt:lpstr>מנשקים גנריים</vt:lpstr>
      <vt:lpstr>מגבלות</vt:lpstr>
      <vt:lpstr>מלכודת הטיפוסים הנאים  (Raw types)</vt:lpstr>
      <vt:lpstr>טיפוסים נאים - דוגמה</vt:lpstr>
      <vt:lpstr>Diamond operator</vt:lpstr>
      <vt:lpstr>מתודות גנריות</vt:lpstr>
      <vt:lpstr>מתודות גנריות - המשך</vt:lpstr>
      <vt:lpstr>מתודות סטטיות גנריות</vt:lpstr>
      <vt:lpstr>מלכודת הירושה הגנרית</vt:lpstr>
      <vt:lpstr>התנהגות "פולימורפית" של הטיפוס הגנרי</vt:lpstr>
      <vt:lpstr>ג'וקרים (wildcards)</vt:lpstr>
      <vt:lpstr>הדפסת מספרים: נסיון שני</vt:lpstr>
      <vt:lpstr>הדפסת מספרים: נסיון שלישי</vt:lpstr>
      <vt:lpstr>מגבלות של חסמים על ג'וקרים</vt:lpstr>
      <vt:lpstr>מגבלות של חסמים - המשך</vt:lpstr>
      <vt:lpstr>דוגמת חסמים</vt:lpstr>
      <vt:lpstr>שאלה מבחינה</vt:lpstr>
      <vt:lpstr>שאלה מבחינה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yaelamst</dc:creator>
  <cp:lastModifiedBy>shay</cp:lastModifiedBy>
  <cp:revision>4388</cp:revision>
  <cp:lastPrinted>1601-01-01T00:00:00Z</cp:lastPrinted>
  <dcterms:created xsi:type="dcterms:W3CDTF">1601-01-01T00:00:00Z</dcterms:created>
  <dcterms:modified xsi:type="dcterms:W3CDTF">2020-01-07T15:28:02Z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