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4"/>
  </p:notesMasterIdLst>
  <p:handoutMasterIdLst>
    <p:handoutMasterId r:id="rId35"/>
  </p:handoutMasterIdLst>
  <p:sldIdLst>
    <p:sldId id="297" r:id="rId2"/>
    <p:sldId id="519" r:id="rId3"/>
    <p:sldId id="480" r:id="rId4"/>
    <p:sldId id="439" r:id="rId5"/>
    <p:sldId id="499" r:id="rId6"/>
    <p:sldId id="405" r:id="rId7"/>
    <p:sldId id="459" r:id="rId8"/>
    <p:sldId id="500" r:id="rId9"/>
    <p:sldId id="518" r:id="rId10"/>
    <p:sldId id="448" r:id="rId11"/>
    <p:sldId id="449" r:id="rId12"/>
    <p:sldId id="501" r:id="rId13"/>
    <p:sldId id="497" r:id="rId14"/>
    <p:sldId id="502" r:id="rId15"/>
    <p:sldId id="494" r:id="rId16"/>
    <p:sldId id="452" r:id="rId17"/>
    <p:sldId id="504" r:id="rId18"/>
    <p:sldId id="520" r:id="rId19"/>
    <p:sldId id="474" r:id="rId20"/>
    <p:sldId id="470" r:id="rId21"/>
    <p:sldId id="503" r:id="rId22"/>
    <p:sldId id="404" r:id="rId23"/>
    <p:sldId id="510" r:id="rId24"/>
    <p:sldId id="507" r:id="rId25"/>
    <p:sldId id="508" r:id="rId26"/>
    <p:sldId id="511" r:id="rId27"/>
    <p:sldId id="512" r:id="rId28"/>
    <p:sldId id="513" r:id="rId29"/>
    <p:sldId id="515" r:id="rId30"/>
    <p:sldId id="514" r:id="rId31"/>
    <p:sldId id="516" r:id="rId32"/>
    <p:sldId id="517" r:id="rId33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72402" autoAdjust="0"/>
  </p:normalViewPr>
  <p:slideViewPr>
    <p:cSldViewPr>
      <p:cViewPr varScale="1">
        <p:scale>
          <a:sx n="83" d="100"/>
          <a:sy n="83" d="100"/>
        </p:scale>
        <p:origin x="-24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183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ex#5</a:t>
            </a:r>
            <a:endParaRPr lang="he-IL" dirty="0" smtClean="0">
              <a:cs typeface="Arial" charset="0"/>
            </a:endParaRPr>
          </a:p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648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ex#5</a:t>
            </a:r>
            <a:endParaRPr lang="he-IL" smtClean="0">
              <a:cs typeface="Arial" charset="0"/>
            </a:endParaRPr>
          </a:p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34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ex#6</a:t>
            </a: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516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225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2326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430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323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09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43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478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83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ex#1</a:t>
            </a:r>
            <a:endParaRPr lang="he-IL" dirty="0" smtClean="0">
              <a:cs typeface="Arial" charset="0"/>
            </a:endParaRPr>
          </a:p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11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2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329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51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06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75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October 26, 2019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October 26, 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October 26, 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October 26, 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October 26, 2019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October 26, 2019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October 26, 2019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October 26, 2019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October 26, 2019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October 26, 2019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October 26, 2019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October 26, 2019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smtClean="0">
                <a:latin typeface="Comic Sans MS" pitchFamily="66" charset="0"/>
              </a:rPr>
              <a:t>תוכנה 1</a:t>
            </a:r>
            <a:br>
              <a:rPr lang="he-IL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 smtClean="0">
                <a:solidFill>
                  <a:srgbClr val="000099"/>
                </a:solidFill>
              </a:rPr>
              <a:t>סיכום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836204" cy="360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casting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nimBg="1"/>
      <p:bldP spid="1574919" grpId="0" animBg="1"/>
      <p:bldP spid="1574920" grpId="0" animBg="1"/>
      <p:bldP spid="15749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 </a:t>
            </a:r>
            <a:r>
              <a:rPr lang="he-IL" b="1" dirty="0" err="1" smtClean="0">
                <a:latin typeface="Calibri" pitchFamily="34" charset="0"/>
              </a:rPr>
              <a:t>וניראות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method from A"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 smtClean="0">
                <a:latin typeface="Calibri" pitchFamily="34" charset="0"/>
              </a:rPr>
              <a:t>דריסה של שירותים </a:t>
            </a:r>
            <a:r>
              <a:rPr lang="he-IL" sz="4000" b="1" dirty="0" err="1" smtClean="0">
                <a:latin typeface="Calibri" pitchFamily="34" charset="0"/>
              </a:rPr>
              <a:t>וניראות</a:t>
            </a:r>
            <a:r>
              <a:rPr lang="he-IL" sz="4000" b="1" dirty="0" smtClean="0">
                <a:latin typeface="Calibri" pitchFamily="34" charset="0"/>
              </a:rPr>
              <a:t> (2)</a:t>
            </a:r>
            <a:endParaRPr lang="en-US" sz="4000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475656" y="5481228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B.foo()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17232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27584" y="1916833"/>
            <a:ext cx="936103" cy="2520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(2)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A.foo()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</a:t>
            </a:r>
            <a:endParaRPr lang="en-US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01108"/>
            <a:ext cx="3096344" cy="1728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null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(2)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(3)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“a"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a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סדר הפעולות ביצירת אובייקט</a:t>
            </a:r>
            <a:endParaRPr lang="en-US" dirty="0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e-IL" dirty="0" smtClean="0"/>
              <a:t>אתחול ערך </a:t>
            </a:r>
            <a:r>
              <a:rPr lang="he-IL" dirty="0" err="1" smtClean="0"/>
              <a:t>דיפולטי</a:t>
            </a:r>
            <a:r>
              <a:rPr lang="he-IL" dirty="0" smtClean="0"/>
              <a:t> לשדות מופע.</a:t>
            </a:r>
            <a:br>
              <a:rPr lang="he-IL" dirty="0" smtClean="0"/>
            </a:br>
            <a:endParaRPr lang="he-IL" dirty="0" smtClean="0"/>
          </a:p>
          <a:p>
            <a:r>
              <a:rPr lang="he-IL" dirty="0" smtClean="0"/>
              <a:t>קריאה לבנאי של מחלקת האב (שגורר אותו סדר פעולות רקורסיבית).</a:t>
            </a:r>
            <a:br>
              <a:rPr lang="he-IL" dirty="0" smtClean="0"/>
            </a:br>
            <a:endParaRPr lang="he-IL" dirty="0" smtClean="0"/>
          </a:p>
          <a:p>
            <a:r>
              <a:rPr lang="he-IL" dirty="0" smtClean="0"/>
              <a:t>אתחול שדות מופע לפי הערכים שהושמו להם בשורה שבה הם מוגדרים.</a:t>
            </a:r>
            <a:br>
              <a:rPr lang="he-IL" dirty="0" smtClean="0"/>
            </a:br>
            <a:endParaRPr lang="he-IL" dirty="0" smtClean="0"/>
          </a:p>
          <a:p>
            <a:r>
              <a:rPr lang="he-IL" dirty="0" smtClean="0"/>
              <a:t>ביצוע שאר הקוד של הבנאי.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1629186" name="Rectangle 2"/>
          <p:cNvSpPr>
            <a:spLocks noChangeArrowheads="1"/>
          </p:cNvSpPr>
          <p:nvPr/>
        </p:nvSpPr>
        <p:spPr bwMode="auto">
          <a:xfrm>
            <a:off x="900113" y="5913276"/>
            <a:ext cx="5940139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629187" name="Rectangle 3"/>
          <p:cNvSpPr>
            <a:spLocks noChangeArrowheads="1"/>
          </p:cNvSpPr>
          <p:nvPr/>
        </p:nvSpPr>
        <p:spPr bwMode="auto">
          <a:xfrm>
            <a:off x="900112" y="5265204"/>
            <a:ext cx="7272287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 smtClean="0">
                <a:latin typeface="Calibri" pitchFamily="34" charset="0"/>
              </a:rPr>
              <a:t>דריסה והעמסה של שירותים</a:t>
            </a:r>
            <a:endParaRPr lang="en-US" sz="3800" b="1" dirty="0" smtClean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 smtClean="0">
                <a:latin typeface="Consolas" pitchFamily="49" charset="0"/>
                <a:cs typeface="Consolas" pitchFamily="49" charset="0"/>
              </a:rPr>
            </a:b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86" grpId="0" animBg="1"/>
      <p:bldP spid="16291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mtClean="0"/>
              <a:t>בחינה באופק!</a:t>
            </a:r>
            <a:endParaRPr lang="en-US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 smtClean="0"/>
              <a:t>הבחינה תכלול את כל הנושאים שכיסינו במהלך הסמסטר:</a:t>
            </a:r>
          </a:p>
          <a:p>
            <a:pPr lvl="1" eaLnBrk="1" hangingPunct="1"/>
            <a:r>
              <a:rPr lang="he-IL" sz="2200" dirty="0" smtClean="0"/>
              <a:t>כל ההרצאות </a:t>
            </a:r>
            <a:endParaRPr lang="en-US" sz="2200" dirty="0" smtClean="0"/>
          </a:p>
          <a:p>
            <a:pPr lvl="1" eaLnBrk="1" hangingPunct="1"/>
            <a:r>
              <a:rPr lang="he-IL" sz="2200" dirty="0" smtClean="0"/>
              <a:t>כל תרגולים</a:t>
            </a:r>
          </a:p>
          <a:p>
            <a:pPr lvl="1" eaLnBrk="1" hangingPunct="1"/>
            <a:r>
              <a:rPr lang="he-IL" sz="2200" dirty="0" smtClean="0"/>
              <a:t>כל תרגילי בית</a:t>
            </a:r>
          </a:p>
          <a:p>
            <a:pPr eaLnBrk="1" hangingPunct="1"/>
            <a:r>
              <a:rPr lang="he-IL" dirty="0" smtClean="0"/>
              <a:t>חומר סגור</a:t>
            </a:r>
          </a:p>
          <a:p>
            <a:pPr eaLnBrk="1" hangingPunct="1"/>
            <a:r>
              <a:rPr lang="he-IL" dirty="0" smtClean="0"/>
              <a:t>שאלות אמריקאיות</a:t>
            </a:r>
            <a:endParaRPr lang="he-I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21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 (2)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מחלקות פנימיות</a:t>
            </a:r>
            <a:endParaRPr lang="en-US" b="1" dirty="0" smtClean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 smtClean="0">
                <a:latin typeface="Consolas" pitchFamily="49" charset="0"/>
              </a:rPr>
              <a:t>	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d = 3; 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a = 3;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375756" y="468914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מחלקות פנימיות - סיכום</a:t>
            </a:r>
            <a:endParaRPr lang="he-IL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1238825"/>
          <a:ext cx="8902316" cy="5430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2343"/>
                <a:gridCol w="1591083"/>
                <a:gridCol w="1242974"/>
                <a:gridCol w="1828800"/>
                <a:gridCol w="1587116"/>
              </a:tblGrid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Fields</a:t>
                      </a:r>
                      <a:r>
                        <a:rPr lang="en-US" sz="2400" b="1" baseline="0" dirty="0" smtClean="0"/>
                        <a:t> access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Interface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Inner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Scope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Type</a:t>
                      </a:r>
                      <a:endParaRPr lang="he-IL" sz="2400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Static nested</a:t>
                      </a:r>
                      <a:endParaRPr lang="he-IL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Inner non-static</a:t>
                      </a:r>
                      <a:endParaRPr lang="he-IL" b="1" dirty="0"/>
                    </a:p>
                  </a:txBody>
                  <a:tcPr/>
                </a:tc>
              </a:tr>
              <a:tr h="126282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/>
                        <a:t>Effectively 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Local scope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local</a:t>
                      </a:r>
                      <a:endParaRPr lang="he-IL" b="1" dirty="0"/>
                    </a:p>
                  </a:txBody>
                  <a:tcPr/>
                </a:tc>
              </a:tr>
              <a:tr h="12830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Effectively final local variables or parameters that are accessible in the scope of the block</a:t>
                      </a:r>
                      <a:endParaRPr lang="he-IL" b="0" dirty="0" smtClean="0"/>
                    </a:p>
                    <a:p>
                      <a:pPr algn="ctr" rtl="1"/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anonymous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 smtClean="0"/>
              <a:t> fixed set of constants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 smtClean="0"/>
              <a:t>All</a:t>
            </a:r>
            <a:r>
              <a:rPr lang="en-US" b="1" dirty="0" smtClean="0"/>
              <a:t> </a:t>
            </a:r>
            <a:r>
              <a:rPr lang="en-US" b="1" dirty="0" err="1" smtClean="0"/>
              <a:t>enums</a:t>
            </a:r>
            <a:r>
              <a:rPr lang="en-US" b="1" dirty="0" smtClean="0"/>
              <a:t> implicitly extend </a:t>
            </a:r>
            <a:r>
              <a:rPr lang="en-US" b="1" dirty="0" err="1" smtClean="0"/>
              <a:t>java.lang.EnumAn</a:t>
            </a:r>
            <a:r>
              <a:rPr lang="en-US" b="1" dirty="0" smtClean="0"/>
              <a:t> </a:t>
            </a:r>
            <a:r>
              <a:rPr lang="en-US" b="1" dirty="0" err="1" smtClean="0"/>
              <a:t>enum</a:t>
            </a:r>
            <a:r>
              <a:rPr lang="en-US" b="1" dirty="0" smtClean="0"/>
              <a:t> cannot extend anything else.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The constructor for an </a:t>
            </a:r>
            <a:r>
              <a:rPr lang="en-US" b="1" dirty="0" err="1" smtClean="0"/>
              <a:t>enum</a:t>
            </a:r>
            <a:r>
              <a:rPr lang="en-US" b="1" dirty="0" smtClean="0"/>
              <a:t> type is always private implicitly. You cannot invoke an </a:t>
            </a:r>
            <a:r>
              <a:rPr lang="en-US" b="1" dirty="0" err="1" smtClean="0"/>
              <a:t>enum</a:t>
            </a:r>
            <a:r>
              <a:rPr lang="en-US" b="1" dirty="0" smtClean="0"/>
              <a:t> constructor yourself.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2016224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static values method that returns an array containing all of the values of the </a:t>
            </a:r>
            <a:r>
              <a:rPr lang="en-US" b="1" dirty="0" err="1" smtClean="0"/>
              <a:t>enum</a:t>
            </a:r>
            <a:r>
              <a:rPr lang="en-US" b="1" dirty="0" smtClean="0"/>
              <a:t> in the order they are declared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/>
              <a:t>Output: </a:t>
            </a:r>
          </a:p>
          <a:p>
            <a:r>
              <a:rPr lang="en-US" sz="1400" dirty="0" smtClean="0"/>
              <a:t> Mondays are bad.</a:t>
            </a:r>
          </a:p>
          <a:p>
            <a:r>
              <a:rPr lang="en-US" sz="1400" dirty="0" smtClean="0"/>
              <a:t>SUNDAY</a:t>
            </a:r>
          </a:p>
          <a:p>
            <a:r>
              <a:rPr lang="en-US" sz="1400" dirty="0" smtClean="0"/>
              <a:t>MONDAY</a:t>
            </a:r>
          </a:p>
          <a:p>
            <a:r>
              <a:rPr lang="en-US" sz="1400" dirty="0" smtClean="0"/>
              <a:t>TUESDAY</a:t>
            </a:r>
          </a:p>
          <a:p>
            <a:r>
              <a:rPr lang="en-US" sz="1400" dirty="0" smtClean="0"/>
              <a:t>WEDNESDAY</a:t>
            </a:r>
          </a:p>
          <a:p>
            <a:r>
              <a:rPr lang="en-US" sz="1400" dirty="0" smtClean="0"/>
              <a:t>THURSDAY</a:t>
            </a:r>
          </a:p>
          <a:p>
            <a:r>
              <a:rPr lang="en-US" sz="1400" dirty="0" smtClean="0"/>
              <a:t>FRIDAY</a:t>
            </a:r>
          </a:p>
          <a:p>
            <a:r>
              <a:rPr lang="en-US" sz="1400" dirty="0" smtClean="0"/>
              <a:t>SATURDAY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6388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5916" y="3897052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 smtClean="0">
                <a:latin typeface="Arial" pitchFamily="34" charset="0"/>
                <a:cs typeface="+mn-cs"/>
              </a:rPr>
              <a:t>ניתן (ואפילו רצוי) לכתוב גם:</a:t>
            </a:r>
          </a:p>
          <a:p>
            <a:r>
              <a:rPr lang="en-US" dirty="0" smtClean="0">
                <a:latin typeface="Arial" pitchFamily="34" charset="0"/>
                <a:cs typeface="+mn-cs"/>
              </a:rPr>
              <a:t>new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en-US" dirty="0" smtClean="0">
                <a:latin typeface="Arial" pitchFamily="34" charset="0"/>
                <a:cs typeface="+mn-cs"/>
              </a:rPr>
              <a:t>&lt;&gt;();</a:t>
            </a:r>
            <a:r>
              <a:rPr lang="he-IL" dirty="0" smtClean="0">
                <a:latin typeface="Arial" pitchFamily="34" charset="0"/>
                <a:cs typeface="+mn-cs"/>
              </a:rPr>
              <a:t> 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>
            <a:off x="4572000" y="3248980"/>
            <a:ext cx="1116124" cy="648072"/>
          </a:xfrm>
          <a:prstGeom prst="straightConnector1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אך לא 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ולא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 smtClean="0">
                <a:latin typeface="Arial" pitchFamily="34" charset="0"/>
                <a:cs typeface="+mn-cs"/>
              </a:rPr>
              <a:t>Collection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3848" y="1700808"/>
            <a:ext cx="140415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5117588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 smtClean="0">
                <a:latin typeface="Arial" pitchFamily="34" charset="0"/>
                <a:cs typeface="+mn-cs"/>
              </a:rPr>
              <a:t>func</a:t>
            </a:r>
            <a:r>
              <a:rPr lang="he-IL" dirty="0" smtClean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 smtClean="0">
                <a:latin typeface="Arial" pitchFamily="34" charset="0"/>
                <a:cs typeface="+mn-cs"/>
              </a:rPr>
              <a:t>toString</a:t>
            </a:r>
            <a:r>
              <a:rPr lang="he-IL" dirty="0" smtClean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 smtClean="0">
                <a:latin typeface="Arial" pitchFamily="34" charset="0"/>
                <a:cs typeface="+mn-cs"/>
              </a:rPr>
              <a:t>Java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קצת על מנשקים</a:t>
            </a:r>
            <a:endParaRPr lang="en-US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מנשק יכול להרחיב </a:t>
            </a:r>
            <a:r>
              <a:rPr lang="he-IL" b="1" dirty="0" smtClean="0"/>
              <a:t>יותר ממנשק אחד</a:t>
            </a:r>
            <a:endParaRPr lang="en-US" dirty="0" smtClean="0"/>
          </a:p>
          <a:p>
            <a:pPr eaLnBrk="1" hangingPunct="1"/>
            <a:r>
              <a:rPr lang="he-IL" dirty="0" smtClean="0"/>
              <a:t>שירותים במנשק הם תמיד </a:t>
            </a:r>
            <a:r>
              <a:rPr lang="he-IL" b="1" dirty="0" smtClean="0"/>
              <a:t>ציבוריים, וכברירת מחדל מופשטים</a:t>
            </a:r>
            <a:endParaRPr lang="en-US" b="1" dirty="0" smtClean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/>
              <a:t>The modifiers of foo1 and foo2 are the same.</a:t>
            </a:r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5"/>
            <a:ext cx="5004556" cy="301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347864" y="1592796"/>
            <a:ext cx="1368152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44824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6"/>
            <a:ext cx="4845810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239852" y="1592796"/>
            <a:ext cx="1332148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08820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580" y="1664804"/>
            <a:ext cx="77669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3635896" y="1700808"/>
            <a:ext cx="345638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43708" y="1952836"/>
            <a:ext cx="1044116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2" y="4725145"/>
            <a:ext cx="1152165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</a:t>
            </a:r>
            <a:endParaRPr lang="en-US" b="1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2" y="5985284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4" grpId="0" animBg="1"/>
      <p:bldP spid="1563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3" y="4437112"/>
            <a:ext cx="93614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</a:t>
            </a:r>
            <a:r>
              <a:rPr lang="en-US" b="1" dirty="0" smtClean="0"/>
              <a:t> - </a:t>
            </a:r>
            <a:r>
              <a:rPr lang="he-IL" b="1" dirty="0" smtClean="0"/>
              <a:t>המשך</a:t>
            </a:r>
            <a:endParaRPr lang="en-US" b="1" dirty="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</a:t>
            </a:r>
            <a:r>
              <a:rPr lang="he-IL" dirty="0"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"No exception is thrown"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4" grpId="0" animBg="1"/>
      <p:bldP spid="15636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>
                <a:latin typeface="Garamond" pitchFamily="18" charset="0"/>
              </a:rPr>
              <a:t>poodle = (Poodle)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Runtime Exception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4900613" y="525462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 Compilation Error</a:t>
            </a:r>
          </a:p>
          <a:p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4464050" y="5768975"/>
            <a:ext cx="4319588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</a:t>
            </a:r>
            <a:r>
              <a:rPr lang="en-US" dirty="0" smtClean="0">
                <a:latin typeface="Garamond" pitchFamily="18" charset="0"/>
              </a:rPr>
              <a:t>dog;</a:t>
            </a:r>
            <a:endParaRPr lang="en-US" dirty="0">
              <a:latin typeface="Garamond" pitchFamily="18" charset="0"/>
            </a:endParaRP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No Runtime 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 smtClean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  <p:bldP spid="1598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69877" y="1952625"/>
            <a:ext cx="2090055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 וירושה</a:t>
            </a:r>
            <a:endParaRPr lang="en-US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cannot hide the public abstract method in C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following table shows the access to members permitted by each modifier</a:t>
            </a:r>
            <a:endParaRPr lang="he-IL" sz="3600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24844"/>
            <a:ext cx="7020780" cy="32403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41065</TotalTime>
  <Words>1161</Words>
  <Application>Microsoft Office PowerPoint</Application>
  <PresentationFormat>On-screen Show (4:3)</PresentationFormat>
  <Paragraphs>515</Paragraphs>
  <Slides>32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Layers</vt:lpstr>
      <vt:lpstr>תוכנה 1 </vt:lpstr>
      <vt:lpstr>בחינה באופק!</vt:lpstr>
      <vt:lpstr>קצת על מנשקים</vt:lpstr>
      <vt:lpstr>מנשקים</vt:lpstr>
      <vt:lpstr>מנשקים - המשך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דריסה של שירותים</vt:lpstr>
      <vt:lpstr>דריסה של שירותים וניראות</vt:lpstr>
      <vt:lpstr>דריסה של שירותים וניראות (2)</vt:lpstr>
      <vt:lpstr>הורשה</vt:lpstr>
      <vt:lpstr>הורשה (2)</vt:lpstr>
      <vt:lpstr>הורשה ובנאים</vt:lpstr>
      <vt:lpstr>הורשה ובנאים (2)</vt:lpstr>
      <vt:lpstr>הורשה ובנאים (3)</vt:lpstr>
      <vt:lpstr>סדר הפעולות ביצירת אובייקט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מחלקות פנימיות - סיכום</vt:lpstr>
      <vt:lpstr>enum</vt:lpstr>
      <vt:lpstr>enum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shay</cp:lastModifiedBy>
  <cp:revision>4333</cp:revision>
  <cp:lastPrinted>1601-01-01T00:00:00Z</cp:lastPrinted>
  <dcterms:created xsi:type="dcterms:W3CDTF">1601-01-01T00:00:00Z</dcterms:created>
  <dcterms:modified xsi:type="dcterms:W3CDTF">2019-10-26T16:11:07Z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