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6"/>
  </p:notesMasterIdLst>
  <p:handoutMasterIdLst>
    <p:handoutMasterId r:id="rId37"/>
  </p:handoutMasterIdLst>
  <p:sldIdLst>
    <p:sldId id="454" r:id="rId2"/>
    <p:sldId id="438" r:id="rId3"/>
    <p:sldId id="439" r:id="rId4"/>
    <p:sldId id="440" r:id="rId5"/>
    <p:sldId id="441" r:id="rId6"/>
    <p:sldId id="446" r:id="rId7"/>
    <p:sldId id="448" r:id="rId8"/>
    <p:sldId id="447" r:id="rId9"/>
    <p:sldId id="449" r:id="rId10"/>
    <p:sldId id="450" r:id="rId11"/>
    <p:sldId id="451" r:id="rId12"/>
    <p:sldId id="452" r:id="rId13"/>
    <p:sldId id="431" r:id="rId14"/>
    <p:sldId id="432" r:id="rId15"/>
    <p:sldId id="443" r:id="rId16"/>
    <p:sldId id="433" r:id="rId17"/>
    <p:sldId id="434" r:id="rId18"/>
    <p:sldId id="435" r:id="rId19"/>
    <p:sldId id="442" r:id="rId20"/>
    <p:sldId id="437" r:id="rId21"/>
    <p:sldId id="404" r:id="rId22"/>
    <p:sldId id="405" r:id="rId23"/>
    <p:sldId id="406" r:id="rId24"/>
    <p:sldId id="407" r:id="rId25"/>
    <p:sldId id="408" r:id="rId26"/>
    <p:sldId id="410" r:id="rId27"/>
    <p:sldId id="411" r:id="rId28"/>
    <p:sldId id="412" r:id="rId29"/>
    <p:sldId id="413" r:id="rId30"/>
    <p:sldId id="414" r:id="rId31"/>
    <p:sldId id="415" r:id="rId32"/>
    <p:sldId id="453" r:id="rId33"/>
    <p:sldId id="444" r:id="rId34"/>
    <p:sldId id="445" r:id="rId35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ECFF"/>
    <a:srgbClr val="FFCC00"/>
    <a:srgbClr val="0066CC"/>
    <a:srgbClr val="FF9933"/>
    <a:srgbClr val="FFDAB5"/>
    <a:srgbClr val="FFFFFF"/>
    <a:srgbClr val="7F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86" autoAdjust="0"/>
    <p:restoredTop sz="88803" autoAdjust="0"/>
  </p:normalViewPr>
  <p:slideViewPr>
    <p:cSldViewPr snapToGrid="0" snapToObjects="1">
      <p:cViewPr varScale="1">
        <p:scale>
          <a:sx n="115" d="100"/>
          <a:sy n="115" d="100"/>
        </p:scale>
        <p:origin x="9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AFB3922-2CA2-4977-8B85-6915B916F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6944182-E926-4B80-8EC5-9741467D79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1400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זוהי</a:t>
            </a:r>
            <a:r>
              <a:rPr lang="he-IL" baseline="0" dirty="0"/>
              <a:t> למעשה הפונקציית </a:t>
            </a:r>
            <a:r>
              <a:rPr lang="en-US" baseline="0" dirty="0"/>
              <a:t>main</a:t>
            </a:r>
            <a:endParaRPr lang="he-IL" dirty="0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8B04346-7A6B-4B5D-9ABD-456D59F11E4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25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80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07A0A89-7FD9-4F58-BD53-73309C98FB9D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26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21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27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55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40ACB6C-641E-4AD6-9E90-CE728E205D5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28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609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979777D-6803-4975-8768-7C57CE601B92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24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94188A04-4AC2-487F-8609-29E1A848F4D9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27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A43E0DD-3239-4A8D-892C-52250FB96BC3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41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32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072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055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2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1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לשים לב שאפשר</a:t>
            </a:r>
            <a:r>
              <a:rPr lang="he-IL" baseline="0" dirty="0"/>
              <a:t> לשרשר גם </a:t>
            </a:r>
            <a:r>
              <a:rPr lang="en-US" baseline="0" dirty="0" err="1"/>
              <a:t>int</a:t>
            </a:r>
            <a:r>
              <a:rPr lang="he-IL" baseline="0" dirty="0"/>
              <a:t>, ה-</a:t>
            </a:r>
            <a:r>
              <a:rPr lang="en-US" baseline="0" dirty="0"/>
              <a:t>casting </a:t>
            </a:r>
            <a:r>
              <a:rPr lang="he-IL" baseline="0" dirty="0"/>
              <a:t> נעשה באופן לא מפורש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04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ההשוואה הראשונה בודקת האם התוכן שווה, ההשוואה הראשונה משווה כתובות בין אובייקטים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7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הנושא יועבר על ידי דוגמא: </a:t>
            </a:r>
            <a:r>
              <a:rPr lang="en-US" dirty="0" err="1"/>
              <a:t>maxSpan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27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4C82A-029E-4323-B4E6-F787D3C4FD3C}" type="slidenum">
              <a:rPr lang="he-IL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3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2DE45-FFAF-4C3D-992A-7F63B866B30C}" type="slidenum">
              <a:rPr lang="he-IL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8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9D5131-1731-4601-BC7E-E27AD5F5CE0C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23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268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8C1047-3E2C-431C-A466-678C6A50A35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24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5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9188-0FA2-4E19-BAD0-83D788259AA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713D5-1B64-4755-889D-24C645F302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163C6-C399-4E6F-9494-61145EBADE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B94B-44C5-4EB6-B074-3C86C6E836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7AC8-BE08-4B4D-AC49-3D726DE0B9F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2F8D-0CFA-4A06-BC18-CC62E4DAF5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942F-87B7-47AC-9100-7FE3047B38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2F13-53B0-4B57-897D-E3F35B8676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3378-AAE3-4783-BE5A-9E257BB551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906A-A2D0-4061-BD54-45802523B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2F42-7E53-40ED-BA6C-81B17ACAF9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C412ED-6014-4BF8-B8A7-FDF0827902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data/numberforma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1stchoiceremovals.net/ist2_2334825_puzzled_kids_cartoon.jpg&amp;imgrefurl=http://www.1stchoiceremovals.net/Advice%20and%20Guides.htm&amp;usg=__VYSQnjgE7fWD0jERwQiEURJng3E=&amp;h=322&amp;w=380&amp;sz=39&amp;hl=en&amp;start=4&amp;sig2=45nJDtYAWsv73vCvm92duA&amp;tbnid=I2wdKZsMarjO8M:&amp;tbnh=104&amp;tbnw=123&amp;prev=/images?q=puzzled&amp;gbv=2&amp;hl=en&amp;ei=RCrwSrqnDNCE_AbP2OiJB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packag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1"/>
            <a:ext cx="6858000" cy="1467058"/>
          </a:xfrm>
        </p:spPr>
        <p:txBody>
          <a:bodyPr/>
          <a:lstStyle/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מס’ 3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endParaRPr lang="he-IL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en-US" dirty="0">
                <a:solidFill>
                  <a:srgbClr val="000099"/>
                </a:solidFill>
                <a:latin typeface="Comic Sans MS" pitchFamily="66" charset="0"/>
              </a:rPr>
              <a:t>JVM</a:t>
            </a:r>
            <a:br>
              <a:rPr lang="en-US" dirty="0">
                <a:solidFill>
                  <a:srgbClr val="000099"/>
                </a:solidFill>
                <a:latin typeface="Comic Sans MS" pitchFamily="66" charset="0"/>
              </a:rPr>
            </a:b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עבודה עם מחרוזות (</a:t>
            </a:r>
            <a:r>
              <a:rPr lang="en-US" dirty="0">
                <a:solidFill>
                  <a:srgbClr val="000099"/>
                </a:solidFill>
                <a:latin typeface="Comic Sans MS" pitchFamily="66" charset="0"/>
              </a:rPr>
              <a:t>Strings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העברת פרמטרים</a:t>
            </a: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כתיבת </a:t>
            </a:r>
            <a:r>
              <a:rPr lang="he-IL">
                <a:solidFill>
                  <a:srgbClr val="000099"/>
                </a:solidFill>
                <a:latin typeface="Comic Sans MS" pitchFamily="66" charset="0"/>
              </a:rPr>
              <a:t>קוד עם מתודות 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(</a:t>
            </a:r>
            <a:r>
              <a:rPr lang="en-US" dirty="0">
                <a:solidFill>
                  <a:srgbClr val="000099"/>
                </a:solidFill>
                <a:latin typeface="Comic Sans MS" pitchFamily="66" charset="0"/>
              </a:rPr>
              <a:t>Methods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63000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/>
              <a:t>עבור אובייקטים עדיין מועבר עותק </a:t>
            </a:r>
            <a:r>
              <a:rPr lang="en-US" b="1" u="sng" dirty="0"/>
              <a:t>by value</a:t>
            </a:r>
            <a:r>
              <a:rPr lang="he-IL" b="1" u="sng" dirty="0"/>
              <a:t>, אבל הפעם זה עותק של </a:t>
            </a:r>
            <a:r>
              <a:rPr lang="he-IL" b="1" u="sng" dirty="0" err="1"/>
              <a:t>הרפרנס</a:t>
            </a:r>
            <a:r>
              <a:rPr lang="he-IL" b="1" u="sng" dirty="0"/>
              <a:t> לאובייקט שנמצא ב</a:t>
            </a:r>
            <a:r>
              <a:rPr lang="en-US" b="1" u="sng" dirty="0"/>
              <a:t>-heap</a:t>
            </a:r>
            <a:r>
              <a:rPr lang="he-IL" b="1" u="sng" dirty="0"/>
              <a:t>. כך שגם </a:t>
            </a:r>
            <a:r>
              <a:rPr lang="he-IL" b="1" u="sng" dirty="0" err="1"/>
              <a:t>הרפרנס</a:t>
            </a:r>
            <a:r>
              <a:rPr lang="he-IL" b="1" u="sng" dirty="0"/>
              <a:t> המקורי וגם העותק מצביעים לאותו האובייקט. </a:t>
            </a:r>
            <a:endParaRPr lang="he-IL" dirty="0"/>
          </a:p>
          <a:p>
            <a:r>
              <a:rPr lang="he-IL" dirty="0"/>
              <a:t>שינוי הפרמטר בתוך המתודה נשמר גם מחוץ למתודה</a:t>
            </a:r>
          </a:p>
          <a:p>
            <a:r>
              <a:rPr lang="he-IL" b="1" u="sng" dirty="0"/>
              <a:t>אנלוגיה:</a:t>
            </a:r>
            <a:r>
              <a:rPr lang="he-IL" dirty="0"/>
              <a:t> שליחת כתובת של גוגל דוק, כל שינוי שצד אחד עושה במסמך, נראה גם אצל הצד השני.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</a:p>
        </p:txBody>
      </p:sp>
      <p:pic>
        <p:nvPicPr>
          <p:cNvPr id="5" name="Content Placeholder 4" descr="Captur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391640"/>
            <a:ext cx="7265324" cy="46250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/>
              <a:t>[3, 2, 1]</a:t>
            </a:r>
          </a:p>
          <a:p>
            <a:pPr algn="ctr"/>
            <a:r>
              <a:rPr lang="he-IL" dirty="0"/>
              <a:t>[3, 2, 1]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כאשר מעבירים משתנה </a:t>
            </a:r>
            <a:r>
              <a:rPr lang="he-IL" b="1" dirty="0"/>
              <a:t>מטיפוס הפניה</a:t>
            </a:r>
            <a:r>
              <a:rPr lang="he-IL" dirty="0"/>
              <a:t>, הכתובת עצמה מועתקת </a:t>
            </a:r>
            <a:r>
              <a:rPr lang="en-US" b="1" dirty="0"/>
              <a:t>by value</a:t>
            </a:r>
            <a:r>
              <a:rPr lang="he-IL" dirty="0"/>
              <a:t>. </a:t>
            </a:r>
          </a:p>
          <a:p>
            <a:r>
              <a:rPr lang="he-IL" b="1" u="sng" dirty="0"/>
              <a:t>נחזור לדוגמת הגוגל דוק: </a:t>
            </a:r>
            <a:r>
              <a:rPr lang="he-IL" dirty="0"/>
              <a:t>נניח ששלחנו למישהו כתובת של מסמך גוגל דוק, והוא מחק את הכתובת. האם אצלנו הכתובת נמחקה גם??</a:t>
            </a:r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מחרוזות (</a:t>
            </a:r>
            <a:r>
              <a:rPr lang="en-US" dirty="0"/>
              <a:t>Strings</a:t>
            </a:r>
            <a:r>
              <a:rPr lang="he-IL" dirty="0"/>
              <a:t>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- חזרה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502125"/>
          </a:xfrm>
        </p:spPr>
        <p:txBody>
          <a:bodyPr/>
          <a:lstStyle/>
          <a:p>
            <a:pPr algn="r"/>
            <a:r>
              <a:rPr lang="he-IL" dirty="0"/>
              <a:t>מחרוזות הן אובייקטים המכילים רצף של תווים.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String s = “Hello”;</a:t>
            </a:r>
          </a:p>
          <a:p>
            <a:pPr algn="l" rtl="0"/>
            <a:endParaRPr lang="en-US" dirty="0"/>
          </a:p>
          <a:p>
            <a:pPr algn="r"/>
            <a:r>
              <a:rPr lang="he-IL" dirty="0"/>
              <a:t>כל אלמנט במחרוזת הוא מסוג </a:t>
            </a:r>
            <a:r>
              <a:rPr lang="en-US" dirty="0"/>
              <a:t>char</a:t>
            </a:r>
            <a:r>
              <a:rPr lang="he-IL" dirty="0"/>
              <a:t>.</a:t>
            </a:r>
          </a:p>
          <a:p>
            <a:pPr algn="r"/>
            <a:r>
              <a:rPr lang="he-IL" dirty="0"/>
              <a:t>האינדקס של התו הראשון הוא 0.</a:t>
            </a:r>
          </a:p>
          <a:p>
            <a:pPr algn="r"/>
            <a:r>
              <a:rPr lang="he-IL" dirty="0"/>
              <a:t>אורך המחרוזת מוחזר ע"י הפונקציה </a:t>
            </a:r>
            <a:r>
              <a:rPr lang="en-US" dirty="0"/>
              <a:t>length()</a:t>
            </a:r>
          </a:p>
          <a:p>
            <a:pPr algn="r"/>
            <a:r>
              <a:rPr lang="he-IL" dirty="0"/>
              <a:t>שרשור מחרוזות נעשה ע"י האופרטור +</a:t>
            </a:r>
            <a:endParaRPr lang="en-US" dirty="0"/>
          </a:p>
          <a:p>
            <a:pPr marL="0" indent="0" algn="l" rtl="0">
              <a:buNone/>
            </a:pPr>
            <a:r>
              <a:rPr lang="en-US" sz="2800" dirty="0"/>
              <a:t>String s2 = s + “ World” + 5     // “Hello World5”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3501"/>
              </p:ext>
            </p:extLst>
          </p:nvPr>
        </p:nvGraphicFramePr>
        <p:xfrm>
          <a:off x="4391981" y="2312876"/>
          <a:ext cx="4068453" cy="792480"/>
        </p:xfrm>
        <a:graphic>
          <a:graphicData uri="http://schemas.openxmlformats.org/drawingml/2006/table">
            <a:tbl>
              <a:tblPr/>
              <a:tblGrid>
                <a:gridCol w="1219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7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924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- השוואה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נניח ונרצה להשוות שתי מחרוזות (לבדוק האם הן שוות).</a:t>
            </a:r>
          </a:p>
          <a:p>
            <a:pPr marL="0" indent="0" algn="l" rtl="0">
              <a:buNone/>
            </a:pPr>
            <a:r>
              <a:rPr lang="en-US" sz="2400" b="1" dirty="0"/>
              <a:t>public static void main(String[] </a:t>
            </a:r>
            <a:r>
              <a:rPr lang="en-US" sz="2400" b="1" dirty="0" err="1"/>
              <a:t>args</a:t>
            </a:r>
            <a:r>
              <a:rPr lang="en-US" sz="2400" b="1" dirty="0"/>
              <a:t>) {</a:t>
            </a:r>
          </a:p>
          <a:p>
            <a:pPr marL="0" indent="0" algn="l" rtl="0">
              <a:buNone/>
            </a:pPr>
            <a:r>
              <a:rPr lang="en-US" sz="2400" dirty="0"/>
              <a:t>String s1 = </a:t>
            </a:r>
            <a:r>
              <a:rPr lang="en-US" sz="2400" b="1" dirty="0"/>
              <a:t>new String("hello");</a:t>
            </a:r>
          </a:p>
          <a:p>
            <a:pPr marL="0" indent="0" algn="l" rtl="0">
              <a:buNone/>
            </a:pPr>
            <a:r>
              <a:rPr lang="en-US" sz="2400" dirty="0"/>
              <a:t>String s2 = </a:t>
            </a:r>
            <a:r>
              <a:rPr lang="en-US" sz="2400" b="1" dirty="0"/>
              <a:t>new String ("hello");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(s1.equals(s2));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 == s2);</a:t>
            </a:r>
          </a:p>
          <a:p>
            <a:pPr marL="0" indent="0" algn="l" rtl="0">
              <a:buNone/>
            </a:pPr>
            <a:r>
              <a:rPr lang="he-IL" sz="2400" dirty="0"/>
              <a:t>}</a:t>
            </a:r>
          </a:p>
          <a:p>
            <a:r>
              <a:rPr lang="he-IL" sz="2400" dirty="0"/>
              <a:t>מה יודפס למסך? למה?</a:t>
            </a:r>
          </a:p>
          <a:p>
            <a:endParaRPr lang="en-US" sz="2400" dirty="0"/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04792" y="3448961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true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427784" y="3997680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false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34380" y="5667054"/>
            <a:ext cx="80288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dirty="0">
                <a:solidFill>
                  <a:srgbClr val="000000"/>
                </a:solidFill>
                <a:latin typeface="Arial"/>
                <a:cs typeface="Arial"/>
              </a:rPr>
              <a:t>כדי להשוות שתי מחרוזות מבחינת תוכנן יש </a:t>
            </a:r>
            <a:r>
              <a:rPr lang="he-IL" sz="2000" dirty="0" err="1">
                <a:solidFill>
                  <a:srgbClr val="000000"/>
                </a:solidFill>
                <a:latin typeface="Arial"/>
                <a:cs typeface="Arial"/>
              </a:rPr>
              <a:t>להשמש</a:t>
            </a:r>
            <a:r>
              <a:rPr lang="he-IL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he-IL" sz="2000" dirty="0" err="1">
                <a:solidFill>
                  <a:srgbClr val="000000"/>
                </a:solidFill>
                <a:latin typeface="Arial"/>
                <a:cs typeface="Arial"/>
              </a:rPr>
              <a:t>בפונקצייה</a:t>
            </a:r>
            <a:r>
              <a:rPr lang="he-IL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equals()</a:t>
            </a:r>
            <a:r>
              <a:rPr lang="he-IL" sz="2000" dirty="0">
                <a:solidFill>
                  <a:srgbClr val="000000"/>
                </a:solidFill>
                <a:latin typeface="Arial"/>
                <a:cs typeface="Arial"/>
              </a:rPr>
              <a:t> ולא באופרטור == שבודק אם מדובר באותו אובייקט</a:t>
            </a:r>
          </a:p>
        </p:txBody>
      </p:sp>
    </p:spTree>
    <p:extLst>
      <p:ext uri="{BB962C8B-B14F-4D97-AF65-F5344CB8AC3E}">
        <p14:creationId xmlns:p14="http://schemas.microsoft.com/office/powerpoint/2010/main" val="11751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פונקציות בדיקה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29553"/>
              </p:ext>
            </p:extLst>
          </p:nvPr>
        </p:nvGraphicFramePr>
        <p:xfrm>
          <a:off x="827584" y="1952836"/>
          <a:ext cx="7992888" cy="3611563"/>
        </p:xfrm>
        <a:graphic>
          <a:graphicData uri="http://schemas.openxmlformats.org/drawingml/2006/table">
            <a:tbl>
              <a:tblPr/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602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פונקציות שימושיות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98755"/>
              </p:ext>
            </p:extLst>
          </p:nvPr>
        </p:nvGraphicFramePr>
        <p:xfrm>
          <a:off x="683568" y="1577304"/>
          <a:ext cx="8172908" cy="40782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5805264"/>
            <a:ext cx="77337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>
                <a:solidFill>
                  <a:srgbClr val="000000"/>
                </a:solidFill>
                <a:cs typeface="Arial"/>
              </a:rPr>
              <a:t>המימוש של הפונקציות לעיבוד מחרוזות יחזיר תמיד מחרוזת חדשה ולא יבצע שינויים על המחרוזת המקורית שעליה נקראה הפונקציה (</a:t>
            </a:r>
            <a:r>
              <a:rPr lang="en-US" dirty="0">
                <a:solidFill>
                  <a:srgbClr val="000000"/>
                </a:solidFill>
                <a:cs typeface="Arial"/>
              </a:rPr>
              <a:t>Strings are immutable in Java</a:t>
            </a:r>
            <a:r>
              <a:rPr lang="he-IL" dirty="0">
                <a:solidFill>
                  <a:srgbClr val="000000"/>
                </a:solidFill>
                <a:cs typeface="Arial"/>
              </a:rPr>
              <a:t>)!!.</a:t>
            </a:r>
          </a:p>
        </p:txBody>
      </p:sp>
    </p:spTree>
    <p:extLst>
      <p:ext uri="{BB962C8B-B14F-4D97-AF65-F5344CB8AC3E}">
        <p14:creationId xmlns:p14="http://schemas.microsoft.com/office/powerpoint/2010/main" val="1533493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פיצול לחלקים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55932"/>
              </p:ext>
            </p:extLst>
          </p:nvPr>
        </p:nvGraphicFramePr>
        <p:xfrm>
          <a:off x="683568" y="1577304"/>
          <a:ext cx="8172908" cy="13350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split(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DelimiterString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Splits the string into tokens using the given delimiter string.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Returns an array of Strings.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7604" y="3284984"/>
            <a:ext cx="6480720" cy="13388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“Another useful example";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String[] tokens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str.split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 ”);</a:t>
            </a:r>
          </a:p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//tokens = {“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Another”,”useful”,”example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”}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11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הדפסת מחרוזות ומספרים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399" y="1600200"/>
            <a:ext cx="8037689" cy="4530725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a=1805;  </a:t>
            </a:r>
          </a:p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d=123.456789;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.println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+ a);        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pt-BR" sz="1800" dirty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pt-BR" sz="1800" i="1" dirty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.format (</a:t>
            </a:r>
            <a:r>
              <a:rPr lang="pt-BR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"a=%d\n"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,a);           </a:t>
            </a:r>
            <a:r>
              <a:rPr lang="pt-BR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"d=%.2f%n"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//"d=123.46"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"d=%20.10f%n"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//"d=      123.4567890000"</a:t>
            </a: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%n - platform-specific line separator</a:t>
            </a: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%d – </a:t>
            </a:r>
            <a:r>
              <a:rPr lang="en-US" sz="1800" i="1" dirty="0" err="1">
                <a:solidFill>
                  <a:srgbClr val="3F7F5F"/>
                </a:solidFill>
                <a:latin typeface="Segoe UI" panose="020B0502040204020203" pitchFamily="34" charset="0"/>
              </a:rPr>
              <a:t>decimanl</a:t>
            </a: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%f – float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914400" y="5987146"/>
            <a:ext cx="7439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2"/>
              </a:rPr>
              <a:t>http://docs.oracle.com/javase/tutorial/java/data/numberformat.html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3992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שלבי הפיתוח - חזרה קצרה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880828"/>
            <a:ext cx="5554960" cy="4250097"/>
          </a:xfrm>
        </p:spPr>
        <p:txBody>
          <a:bodyPr/>
          <a:lstStyle/>
          <a:p>
            <a:r>
              <a:rPr lang="he-IL" dirty="0"/>
              <a:t>ישנם שני שלבים נפרדים:</a:t>
            </a:r>
          </a:p>
          <a:p>
            <a:pPr lvl="1"/>
            <a:r>
              <a:rPr lang="he-IL" dirty="0"/>
              <a:t>שלב פיתוח התוכנית </a:t>
            </a:r>
          </a:p>
          <a:p>
            <a:pPr lvl="2"/>
            <a:r>
              <a:rPr lang="he-IL" dirty="0"/>
              <a:t>בשלב זה אנו משתמשים במהדר (קומפיילר) כדי להמיר קבצי </a:t>
            </a:r>
            <a:r>
              <a:rPr lang="en-US" dirty="0"/>
              <a:t>.java</a:t>
            </a:r>
            <a:r>
              <a:rPr lang="he-IL" dirty="0"/>
              <a:t> (קבצי טקסט הקריאים למתכנת) </a:t>
            </a:r>
            <a:r>
              <a:rPr lang="he-IL" dirty="0" err="1"/>
              <a:t>לקבצי</a:t>
            </a:r>
            <a:r>
              <a:rPr lang="he-IL" dirty="0"/>
              <a:t> </a:t>
            </a:r>
            <a:r>
              <a:rPr lang="en-US" dirty="0"/>
              <a:t>.class</a:t>
            </a:r>
            <a:r>
              <a:rPr lang="he-IL" dirty="0"/>
              <a:t> שנועדו עבור המפרש (אינטרפרטר).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700808"/>
            <a:ext cx="12954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ular Callout 8"/>
          <p:cNvSpPr/>
          <p:nvPr/>
        </p:nvSpPr>
        <p:spPr bwMode="auto">
          <a:xfrm>
            <a:off x="3383868" y="4977172"/>
            <a:ext cx="2412268" cy="684076"/>
          </a:xfrm>
          <a:prstGeom prst="wedgeRoundRectCallout">
            <a:avLst>
              <a:gd name="adj1" fmla="val -96247"/>
              <a:gd name="adj2" fmla="val -22581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קומפילציה</a:t>
            </a:r>
            <a:endParaRPr lang="en-US" sz="23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מתודות </a:t>
            </a:r>
            <a:r>
              <a:rPr lang="en-US" dirty="0"/>
              <a:t>Methods)</a:t>
            </a:r>
            <a:r>
              <a:rPr lang="he-IL" dirty="0"/>
              <a:t>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בניית תוכנית תוך שימוש ראוי במתודות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48300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88088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88088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</a:t>
            </a:r>
            <a:r>
              <a:rPr lang="he-IL" dirty="0"/>
              <a:t> - הגדרה</a:t>
            </a:r>
          </a:p>
        </p:txBody>
      </p:sp>
      <p:sp>
        <p:nvSpPr>
          <p:cNvPr id="337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4EF38-0EF2-4B19-BC32-47C9C1C4B336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92713" y="4962525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8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/>
              <a:t>בהינתן מערך של מספרים וערך כלשהו נגדיר את ה- </a:t>
            </a:r>
            <a:r>
              <a:rPr lang="en-US"/>
              <a:t>span</a:t>
            </a:r>
            <a:r>
              <a:rPr lang="he-IL"/>
              <a:t> של הערך כמספר האברים (כולל) בין שני המופעים הקיצוניים של הערך במערך.</a:t>
            </a:r>
          </a:p>
          <a:p>
            <a:endParaRPr lang="he-IL"/>
          </a:p>
          <a:p>
            <a:r>
              <a:rPr lang="he-IL"/>
              <a:t>דוגמאות:</a:t>
            </a:r>
          </a:p>
          <a:p>
            <a:pPr lvl="1"/>
            <a:r>
              <a:rPr lang="he-IL"/>
              <a:t>המערך </a:t>
            </a:r>
            <a:r>
              <a:rPr lang="en-US"/>
              <a:t>[1,2,1,1,3]</a:t>
            </a:r>
            <a:r>
              <a:rPr lang="he-IL"/>
              <a:t> והערך 1 – ה </a:t>
            </a:r>
            <a:r>
              <a:rPr lang="en-US"/>
              <a:t>span</a:t>
            </a:r>
            <a:r>
              <a:rPr lang="he-IL"/>
              <a:t> הוא 4</a:t>
            </a:r>
          </a:p>
          <a:p>
            <a:pPr lvl="1"/>
            <a:r>
              <a:rPr lang="he-IL"/>
              <a:t>המערך </a:t>
            </a:r>
            <a:r>
              <a:rPr lang="en-US"/>
              <a:t>[1,4,2,1,1,4,1,4]</a:t>
            </a:r>
            <a:r>
              <a:rPr lang="he-IL"/>
              <a:t> והערך 1 – ה </a:t>
            </a:r>
            <a:r>
              <a:rPr lang="en-US"/>
              <a:t>span</a:t>
            </a:r>
            <a:r>
              <a:rPr lang="he-IL"/>
              <a:t> הוא 7</a:t>
            </a:r>
          </a:p>
          <a:p>
            <a:pPr lvl="1"/>
            <a:r>
              <a:rPr lang="he-IL"/>
              <a:t>המערך </a:t>
            </a:r>
            <a:r>
              <a:rPr lang="en-US"/>
              <a:t>[1,4,2,1,1,4,1,4]</a:t>
            </a:r>
            <a:r>
              <a:rPr lang="he-IL"/>
              <a:t> והערך 2 – ה </a:t>
            </a:r>
            <a:r>
              <a:rPr lang="en-US"/>
              <a:t>span</a:t>
            </a:r>
            <a:r>
              <a:rPr lang="he-IL"/>
              <a:t> הוא 1</a:t>
            </a:r>
          </a:p>
          <a:p>
            <a:pPr lvl="1"/>
            <a:endParaRPr lang="he-IL"/>
          </a:p>
          <a:p>
            <a:pPr lvl="1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 Span</a:t>
            </a:r>
            <a:endParaRPr lang="he-IL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Max-Span</a:t>
            </a:r>
            <a:r>
              <a:rPr lang="he-IL" dirty="0"/>
              <a:t> יהיה ה </a:t>
            </a:r>
            <a:r>
              <a:rPr lang="en-US" dirty="0"/>
              <a:t>span</a:t>
            </a:r>
            <a:r>
              <a:rPr lang="he-IL" dirty="0"/>
              <a:t> המקסימלי על פני כל הערכים  במערך מסוים</a:t>
            </a:r>
          </a:p>
          <a:p>
            <a:r>
              <a:rPr lang="he-IL" dirty="0"/>
              <a:t>נרצה לממש פונקציה שבהינתן מערך של מספרים שלמים תחזיר את ה </a:t>
            </a:r>
            <a:r>
              <a:rPr lang="en-US" dirty="0"/>
              <a:t>Max-Span</a:t>
            </a:r>
            <a:r>
              <a:rPr lang="he-IL" dirty="0"/>
              <a:t> שלו</a:t>
            </a:r>
          </a:p>
          <a:p>
            <a:endParaRPr lang="he-IL" dirty="0"/>
          </a:p>
          <a:p>
            <a:r>
              <a:rPr lang="he-IL" dirty="0"/>
              <a:t>דוגמאות: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[1,2,1,1,3]</a:t>
            </a:r>
            <a:r>
              <a:rPr lang="he-IL" dirty="0"/>
              <a:t> – ה-</a:t>
            </a:r>
            <a:r>
              <a:rPr lang="en-US" dirty="0" err="1"/>
              <a:t>maxSpan</a:t>
            </a:r>
            <a:r>
              <a:rPr lang="he-IL" dirty="0"/>
              <a:t> הוא 4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[1,4,2,1,1,4,1,4]</a:t>
            </a:r>
            <a:r>
              <a:rPr lang="he-IL" dirty="0"/>
              <a:t> – ה-</a:t>
            </a:r>
            <a:r>
              <a:rPr lang="en-US" dirty="0" err="1"/>
              <a:t>maxSpan</a:t>
            </a:r>
            <a:r>
              <a:rPr lang="he-IL" dirty="0"/>
              <a:t> הוא 7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FB242B-2A83-449B-B8B8-080F26F69E75}" type="slidenum">
              <a:rPr lang="he-IL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נתחיל לעבוד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/>
              <a:t>נפתח פרויקט חדש בשם </a:t>
            </a:r>
            <a:r>
              <a:rPr lang="en-US"/>
              <a:t>MaxSpan</a:t>
            </a:r>
            <a:endParaRPr lang="he-IL"/>
          </a:p>
          <a:p>
            <a:r>
              <a:rPr lang="he-IL"/>
              <a:t>נתחיל לכתוב תכנית בדיקה לפתרון שלנו</a:t>
            </a: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1FF34001-E567-4735-8726-066FBE69E628}" type="slidenum">
              <a:rPr lang="he-IL" sz="1000" b="0"/>
              <a:pPr rtl="0"/>
              <a:t>23</a:t>
            </a:fld>
            <a:endParaRPr lang="en-US" sz="1000" b="0"/>
          </a:p>
        </p:txBody>
      </p:sp>
      <p:pic>
        <p:nvPicPr>
          <p:cNvPr id="38918" name="Picture 6" descr="ist2_2334825_puzzled_kids_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387725"/>
            <a:ext cx="2689225" cy="2273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תכנית בדיקה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dirty="0"/>
              <a:t>נגדיר מחלקה חדשה עבור הבדיקות</a:t>
            </a:r>
          </a:p>
          <a:p>
            <a:pPr algn="l" rtl="0">
              <a:buFont typeface="Wingdings" pitchFamily="2" charset="2"/>
              <a:buNone/>
            </a:pPr>
            <a:r>
              <a:rPr lang="he-IL" dirty="0"/>
              <a:t>	</a:t>
            </a:r>
            <a:r>
              <a:rPr lang="en-US" sz="2400" dirty="0">
                <a:solidFill>
                  <a:schemeClr val="hlink"/>
                </a:solidFill>
              </a:rPr>
              <a:t>il.ac.tau.cs.sw1.maxspan.tests</a:t>
            </a:r>
            <a:r>
              <a:rPr lang="en-US" sz="2400" dirty="0"/>
              <a:t>.TestMaxSpan</a:t>
            </a:r>
            <a:endParaRPr lang="he-IL" dirty="0"/>
          </a:p>
          <a:p>
            <a:r>
              <a:rPr lang="he-IL" dirty="0"/>
              <a:t>החלק הראשון - חבילה  </a:t>
            </a:r>
            <a:r>
              <a:rPr lang="en-US" dirty="0"/>
              <a:t>(package)</a:t>
            </a:r>
            <a:endParaRPr lang="he-IL" dirty="0"/>
          </a:p>
          <a:p>
            <a:pPr lvl="1"/>
            <a:r>
              <a:rPr lang="en-US" u="sng" dirty="0">
                <a:hlinkClick r:id="rId3"/>
              </a:rPr>
              <a:t>http://en.wikipedia.org/wiki/Java_package</a:t>
            </a:r>
            <a:r>
              <a:rPr lang="he-IL" dirty="0"/>
              <a:t> </a:t>
            </a:r>
          </a:p>
          <a:p>
            <a:r>
              <a:rPr lang="he-IL" dirty="0"/>
              <a:t>כעת נכתוב את המקרים שנרצה לבדוק:</a:t>
            </a: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5BD7181-D466-467C-9EAC-E706A6888A68}" type="slidenum">
              <a:rPr lang="he-IL" sz="1000" b="0"/>
              <a:pPr rtl="0"/>
              <a:t>24</a:t>
            </a:fld>
            <a:endParaRPr lang="en-US" sz="1000" b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תכנית בדיקה</a:t>
            </a: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A2FC8F89-2BED-4B4F-B4B6-F970BE3B4794}" type="slidenum">
              <a:rPr lang="he-IL" sz="1000" b="0"/>
              <a:pPr rtl="0"/>
              <a:t>25</a:t>
            </a:fld>
            <a:endParaRPr lang="en-US" sz="1000" b="0"/>
          </a:p>
        </p:txBody>
      </p:sp>
      <p:pic>
        <p:nvPicPr>
          <p:cNvPr id="5" name="Picture 4" descr="tes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4184" y="1876206"/>
            <a:ext cx="8334904" cy="437219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ועכשיו לפתרון</a:t>
            </a:r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B280AE-DA9F-492B-A3AB-F81D28FB5126}" type="slidenum">
              <a:rPr lang="he-IL" sz="1000" b="0"/>
              <a:pPr rtl="0"/>
              <a:t>26</a:t>
            </a:fld>
            <a:endParaRPr lang="en-US" sz="1000" b="0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079500" y="1665288"/>
            <a:ext cx="7272338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array)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j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- 1;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 ; j &gt;=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j--)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(array[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array[j])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   break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 = j -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(max &lt; span)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max = span;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graphicFrame>
        <p:nvGraphicFramePr>
          <p:cNvPr id="3" name="טבלה 3">
            <a:extLst>
              <a:ext uri="{FF2B5EF4-FFF2-40B4-BE49-F238E27FC236}">
                <a16:creationId xmlns:a16="http://schemas.microsoft.com/office/drawing/2014/main" id="{AF63D04E-EFBD-412C-91DA-0FF0F1C91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903929"/>
              </p:ext>
            </p:extLst>
          </p:nvPr>
        </p:nvGraphicFramePr>
        <p:xfrm>
          <a:off x="5194994" y="5322552"/>
          <a:ext cx="362076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2595">
                  <a:extLst>
                    <a:ext uri="{9D8B030D-6E8A-4147-A177-3AD203B41FA5}">
                      <a16:colId xmlns:a16="http://schemas.microsoft.com/office/drawing/2014/main" val="1968363738"/>
                    </a:ext>
                  </a:extLst>
                </a:gridCol>
                <a:gridCol w="452595">
                  <a:extLst>
                    <a:ext uri="{9D8B030D-6E8A-4147-A177-3AD203B41FA5}">
                      <a16:colId xmlns:a16="http://schemas.microsoft.com/office/drawing/2014/main" val="2870822482"/>
                    </a:ext>
                  </a:extLst>
                </a:gridCol>
                <a:gridCol w="452595">
                  <a:extLst>
                    <a:ext uri="{9D8B030D-6E8A-4147-A177-3AD203B41FA5}">
                      <a16:colId xmlns:a16="http://schemas.microsoft.com/office/drawing/2014/main" val="3642374491"/>
                    </a:ext>
                  </a:extLst>
                </a:gridCol>
                <a:gridCol w="452595">
                  <a:extLst>
                    <a:ext uri="{9D8B030D-6E8A-4147-A177-3AD203B41FA5}">
                      <a16:colId xmlns:a16="http://schemas.microsoft.com/office/drawing/2014/main" val="1252770596"/>
                    </a:ext>
                  </a:extLst>
                </a:gridCol>
                <a:gridCol w="452595">
                  <a:extLst>
                    <a:ext uri="{9D8B030D-6E8A-4147-A177-3AD203B41FA5}">
                      <a16:colId xmlns:a16="http://schemas.microsoft.com/office/drawing/2014/main" val="2110371136"/>
                    </a:ext>
                  </a:extLst>
                </a:gridCol>
                <a:gridCol w="452595">
                  <a:extLst>
                    <a:ext uri="{9D8B030D-6E8A-4147-A177-3AD203B41FA5}">
                      <a16:colId xmlns:a16="http://schemas.microsoft.com/office/drawing/2014/main" val="466523660"/>
                    </a:ext>
                  </a:extLst>
                </a:gridCol>
                <a:gridCol w="452595">
                  <a:extLst>
                    <a:ext uri="{9D8B030D-6E8A-4147-A177-3AD203B41FA5}">
                      <a16:colId xmlns:a16="http://schemas.microsoft.com/office/drawing/2014/main" val="956229358"/>
                    </a:ext>
                  </a:extLst>
                </a:gridCol>
                <a:gridCol w="452595">
                  <a:extLst>
                    <a:ext uri="{9D8B030D-6E8A-4147-A177-3AD203B41FA5}">
                      <a16:colId xmlns:a16="http://schemas.microsoft.com/office/drawing/2014/main" val="2481928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07749"/>
                  </a:ext>
                </a:extLst>
              </a:tr>
            </a:tbl>
          </a:graphicData>
        </a:graphic>
      </p:graphicFrame>
      <p:sp>
        <p:nvSpPr>
          <p:cNvPr id="5" name="חץ: למטה 4">
            <a:extLst>
              <a:ext uri="{FF2B5EF4-FFF2-40B4-BE49-F238E27FC236}">
                <a16:creationId xmlns:a16="http://schemas.microsoft.com/office/drawing/2014/main" id="{FF1045D5-B16E-4A6B-BD0A-C3E392BA993C}"/>
              </a:ext>
            </a:extLst>
          </p:cNvPr>
          <p:cNvSpPr/>
          <p:nvPr/>
        </p:nvSpPr>
        <p:spPr bwMode="auto">
          <a:xfrm>
            <a:off x="5260311" y="4672485"/>
            <a:ext cx="291402" cy="527830"/>
          </a:xfrm>
          <a:prstGeom prst="downArrow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חץ: למטה 8">
            <a:extLst>
              <a:ext uri="{FF2B5EF4-FFF2-40B4-BE49-F238E27FC236}">
                <a16:creationId xmlns:a16="http://schemas.microsoft.com/office/drawing/2014/main" id="{A1D58D99-E1EA-4119-8932-808DD2A15610}"/>
              </a:ext>
            </a:extLst>
          </p:cNvPr>
          <p:cNvSpPr/>
          <p:nvPr/>
        </p:nvSpPr>
        <p:spPr bwMode="auto">
          <a:xfrm>
            <a:off x="8395398" y="4672484"/>
            <a:ext cx="291402" cy="527829"/>
          </a:xfrm>
          <a:prstGeom prst="downArrow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חץ: למטה 9">
            <a:extLst>
              <a:ext uri="{FF2B5EF4-FFF2-40B4-BE49-F238E27FC236}">
                <a16:creationId xmlns:a16="http://schemas.microsoft.com/office/drawing/2014/main" id="{11DDDCB3-73CC-4D3A-9EE7-CDD751AE1AD3}"/>
              </a:ext>
            </a:extLst>
          </p:cNvPr>
          <p:cNvSpPr/>
          <p:nvPr/>
        </p:nvSpPr>
        <p:spPr bwMode="auto">
          <a:xfrm>
            <a:off x="7936515" y="4691395"/>
            <a:ext cx="291402" cy="527829"/>
          </a:xfrm>
          <a:prstGeom prst="downArrow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2126316E-9950-4C0B-B549-397D13865B01}"/>
              </a:ext>
            </a:extLst>
          </p:cNvPr>
          <p:cNvSpPr/>
          <p:nvPr/>
        </p:nvSpPr>
        <p:spPr>
          <a:xfrm>
            <a:off x="6430536" y="5954223"/>
            <a:ext cx="1011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break!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9" grpId="1" animBg="1"/>
      <p:bldP spid="10" grpId="0" animBg="1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>
          <a:xfrm>
            <a:off x="719138" y="1600200"/>
            <a:ext cx="7967662" cy="4530725"/>
          </a:xfrm>
        </p:spPr>
        <p:txBody>
          <a:bodyPr/>
          <a:lstStyle/>
          <a:p>
            <a:r>
              <a:rPr lang="he-IL" dirty="0"/>
              <a:t>נבדוק שתכנית הבדיקה עובדת</a:t>
            </a:r>
          </a:p>
          <a:p>
            <a:r>
              <a:rPr lang="he-IL" dirty="0"/>
              <a:t>בואו נכתוב את הפונקציה בצורה יותר "נכונה"</a:t>
            </a:r>
          </a:p>
          <a:p>
            <a:r>
              <a:rPr lang="he-IL" dirty="0"/>
              <a:t>דיון: כתיבת הפונקציה בצורה "נכונה"</a:t>
            </a:r>
          </a:p>
          <a:p>
            <a:pPr lvl="1"/>
            <a:r>
              <a:rPr lang="he-IL" dirty="0"/>
              <a:t>יעילות  </a:t>
            </a:r>
          </a:p>
          <a:p>
            <a:pPr lvl="1"/>
            <a:r>
              <a:rPr lang="he-IL" dirty="0" err="1"/>
              <a:t>מודולריות</a:t>
            </a:r>
            <a:r>
              <a:rPr lang="he-IL" dirty="0"/>
              <a:t>, פתרון </a:t>
            </a:r>
            <a:r>
              <a:rPr lang="en-US" dirty="0"/>
              <a:t>Top-down</a:t>
            </a:r>
            <a:endParaRPr lang="he-IL" dirty="0"/>
          </a:p>
          <a:p>
            <a:pPr lvl="1"/>
            <a:r>
              <a:rPr lang="he-IL" dirty="0"/>
              <a:t>הבנת הקוד</a:t>
            </a:r>
          </a:p>
          <a:p>
            <a:pPr lvl="1"/>
            <a:r>
              <a:rPr lang="he-IL" dirty="0"/>
              <a:t>אפשרות לשינויים עתידיים</a:t>
            </a:r>
          </a:p>
          <a:p>
            <a:pPr lvl="1"/>
            <a:endParaRPr lang="he-IL" dirty="0"/>
          </a:p>
          <a:p>
            <a:pPr lvl="1"/>
            <a:endParaRPr lang="he-IL" dirty="0"/>
          </a:p>
          <a:p>
            <a:endParaRPr lang="he-IL" dirty="0"/>
          </a:p>
          <a:p>
            <a:endParaRPr lang="he-IL" sz="2400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dirty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27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בדיקה, </a:t>
            </a:r>
            <a:r>
              <a:rPr lang="en-US" sz="4200" b="0">
                <a:solidFill>
                  <a:schemeClr val="tx2"/>
                </a:solidFill>
                <a:latin typeface="Times New Roman" pitchFamily="18" charset="0"/>
              </a:rPr>
              <a:t>Refactor</a:t>
            </a:r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 ושדרוג הקוד (?)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הפונקציה הראשית</a:t>
            </a:r>
          </a:p>
        </p:txBody>
      </p:sp>
      <p:sp>
        <p:nvSpPr>
          <p:cNvPr id="53251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9295C828-FE37-48D0-9A56-C58E7F02FE99}" type="slidenum">
              <a:rPr lang="he-IL" sz="1000" b="0"/>
              <a:pPr rtl="0"/>
              <a:t>28</a:t>
            </a:fld>
            <a:endParaRPr lang="en-US" sz="1000" b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079500" y="2278063"/>
            <a:ext cx="75247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value: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	max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(max,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323611" y="1292411"/>
            <a:ext cx="2363189" cy="985652"/>
          </a:xfrm>
          <a:prstGeom prst="wedgeRectCallout">
            <a:avLst>
              <a:gd name="adj1" fmla="val -114300"/>
              <a:gd name="adj2" fmla="val 14081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נרצה לעבור </a:t>
            </a:r>
            <a:r>
              <a:rPr kumimoji="0" lang="he-IL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על כל </a:t>
            </a: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ערך פעם אחת בלבד (יעילות)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וחלק מפונקציות העזר</a:t>
            </a: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F39D66DD-3DF5-425A-B53F-3E39A6E6ED31}" type="slidenum">
              <a:rPr lang="he-IL" sz="1000" b="0"/>
              <a:pPr rtl="0"/>
              <a:t>29</a:t>
            </a:fld>
            <a:endParaRPr lang="en-US" sz="1000" b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27088" y="1628775"/>
            <a:ext cx="81740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-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827088" y="2997200"/>
            <a:ext cx="7921625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(!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			add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copyOf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שלבי הפיתוח - חזרה קצרה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880828"/>
            <a:ext cx="5194920" cy="4250097"/>
          </a:xfrm>
        </p:spPr>
        <p:txBody>
          <a:bodyPr/>
          <a:lstStyle/>
          <a:p>
            <a:r>
              <a:rPr lang="he-IL" dirty="0"/>
              <a:t>ישנם שני שלבים נפרדים:</a:t>
            </a:r>
          </a:p>
          <a:p>
            <a:pPr lvl="1"/>
            <a:r>
              <a:rPr lang="he-IL" dirty="0"/>
              <a:t>שלב הרצת התוכנית </a:t>
            </a:r>
          </a:p>
          <a:p>
            <a:pPr lvl="2"/>
            <a:r>
              <a:rPr lang="he-IL" dirty="0"/>
              <a:t>בשלב זה אנו משתמשים במפרש כדי להריץ את קבצי ה-</a:t>
            </a:r>
            <a:r>
              <a:rPr lang="en-US" dirty="0"/>
              <a:t>class</a:t>
            </a:r>
            <a:r>
              <a:rPr lang="he-IL" dirty="0"/>
              <a:t> שיצרנו.</a:t>
            </a:r>
          </a:p>
          <a:p>
            <a:pPr lvl="2"/>
            <a:r>
              <a:rPr lang="he-IL" dirty="0"/>
              <a:t>ב-</a:t>
            </a:r>
            <a:r>
              <a:rPr lang="en-US" dirty="0"/>
              <a:t>Java</a:t>
            </a:r>
            <a:r>
              <a:rPr lang="he-IL" dirty="0"/>
              <a:t> אותו קובץ </a:t>
            </a:r>
            <a:r>
              <a:rPr lang="en-US" dirty="0"/>
              <a:t>class</a:t>
            </a:r>
            <a:r>
              <a:rPr lang="he-IL" dirty="0"/>
              <a:t> יכול לרוץ בסביבות שונות אם קיים עבורן מפרש.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276872"/>
            <a:ext cx="3195572" cy="381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ular Callout 7"/>
          <p:cNvSpPr/>
          <p:nvPr/>
        </p:nvSpPr>
        <p:spPr bwMode="auto">
          <a:xfrm>
            <a:off x="4031940" y="5229200"/>
            <a:ext cx="2412268" cy="684076"/>
          </a:xfrm>
          <a:prstGeom prst="wedgeRoundRectCallout">
            <a:avLst>
              <a:gd name="adj1" fmla="val -94252"/>
              <a:gd name="adj2" fmla="val -16390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הרצה</a:t>
            </a:r>
            <a:endParaRPr lang="en-US" sz="23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והשאר</a:t>
            </a:r>
          </a:p>
        </p:txBody>
      </p:sp>
      <p:sp>
        <p:nvSpPr>
          <p:cNvPr id="57347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E49BC77-86C8-4C97-99E8-8DD1939860B1}" type="slidenum">
              <a:rPr lang="he-IL" sz="1000" b="0"/>
              <a:pPr rtl="0"/>
              <a:t>30</a:t>
            </a:fld>
            <a:endParaRPr lang="en-US" sz="1000" b="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898525" y="1524000"/>
            <a:ext cx="7237413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- 1;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&gt;=0;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--)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3F7F5F"/>
                </a:solidFill>
                <a:latin typeface="Courier New" pitchFamily="49" charset="0"/>
              </a:rPr>
              <a:t>	// should never get here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 =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	index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break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והשאר</a:t>
            </a:r>
          </a:p>
        </p:txBody>
      </p:sp>
      <p:sp>
        <p:nvSpPr>
          <p:cNvPr id="59395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59142F-3D66-4BDF-9F6E-42DB9F891496}" type="slidenum">
              <a:rPr lang="he-IL" sz="1000" b="0"/>
              <a:pPr rtl="0"/>
              <a:t>31</a:t>
            </a:fld>
            <a:endParaRPr lang="en-US" sz="1000" b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1844675"/>
            <a:ext cx="82454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add(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position,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values[position] = value;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contains(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temp,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(temp[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11860" y="1628800"/>
            <a:ext cx="252028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32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 dirty="0">
                <a:solidFill>
                  <a:schemeClr val="tx2"/>
                </a:solidFill>
                <a:latin typeface="Times New Roman" pitchFamily="18" charset="0"/>
              </a:rPr>
              <a:t>תכנון "</a:t>
            </a:r>
            <a:r>
              <a:rPr lang="en-US" sz="4200" b="0" dirty="0">
                <a:solidFill>
                  <a:schemeClr val="tx2"/>
                </a:solidFill>
                <a:latin typeface="Times New Roman" pitchFamily="18" charset="0"/>
              </a:rPr>
              <a:t>top-down</a:t>
            </a:r>
            <a:r>
              <a:rPr lang="he-IL" sz="4200" b="0" dirty="0">
                <a:solidFill>
                  <a:schemeClr val="tx2"/>
                </a:solidFill>
                <a:latin typeface="Times New Roman" pitchFamily="18" charset="0"/>
              </a:rPr>
              <a:t>"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3008450"/>
            <a:ext cx="270030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" name="Group 100"/>
          <p:cNvGrpSpPr/>
          <p:nvPr/>
        </p:nvGrpSpPr>
        <p:grpSpPr>
          <a:xfrm>
            <a:off x="1097614" y="1851660"/>
            <a:ext cx="4410490" cy="908595"/>
            <a:chOff x="1097614" y="1851660"/>
            <a:chExt cx="4410490" cy="908595"/>
          </a:xfrm>
        </p:grpSpPr>
        <p:sp>
          <p:nvSpPr>
            <p:cNvPr id="6" name="Rectangle 5"/>
            <p:cNvSpPr/>
            <p:nvPr/>
          </p:nvSpPr>
          <p:spPr bwMode="auto">
            <a:xfrm>
              <a:off x="109761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For each value in the array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Straight Arrow Connector 24"/>
            <p:cNvCxnSpPr>
              <a:endCxn id="6" idx="0"/>
            </p:cNvCxnSpPr>
            <p:nvPr/>
          </p:nvCxnSpPr>
          <p:spPr bwMode="auto">
            <a:xfrm flipH="1">
              <a:off x="2069722" y="1851660"/>
              <a:ext cx="3438382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" name="Group 101"/>
          <p:cNvGrpSpPr/>
          <p:nvPr/>
        </p:nvGrpSpPr>
        <p:grpSpPr>
          <a:xfrm>
            <a:off x="4590002" y="1851660"/>
            <a:ext cx="1944216" cy="908595"/>
            <a:chOff x="4590002" y="1851660"/>
            <a:chExt cx="1944216" cy="908595"/>
          </a:xfrm>
        </p:grpSpPr>
        <p:sp>
          <p:nvSpPr>
            <p:cNvPr id="8" name="Rectangle 7"/>
            <p:cNvSpPr/>
            <p:nvPr/>
          </p:nvSpPr>
          <p:spPr bwMode="auto">
            <a:xfrm>
              <a:off x="4590002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Compute its span in the array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Arrow Connector 26"/>
            <p:cNvCxnSpPr>
              <a:endCxn id="8" idx="0"/>
            </p:cNvCxnSpPr>
            <p:nvPr/>
          </p:nvCxnSpPr>
          <p:spPr bwMode="auto">
            <a:xfrm>
              <a:off x="5508104" y="1851660"/>
              <a:ext cx="54006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" name="Group 102"/>
          <p:cNvGrpSpPr/>
          <p:nvPr/>
        </p:nvGrpSpPr>
        <p:grpSpPr>
          <a:xfrm>
            <a:off x="5508104" y="1851660"/>
            <a:ext cx="3384376" cy="908595"/>
            <a:chOff x="5508104" y="1851660"/>
            <a:chExt cx="3384376" cy="908595"/>
          </a:xfrm>
        </p:grpSpPr>
        <p:sp>
          <p:nvSpPr>
            <p:cNvPr id="9" name="Rectangle 8"/>
            <p:cNvSpPr/>
            <p:nvPr/>
          </p:nvSpPr>
          <p:spPr bwMode="auto">
            <a:xfrm>
              <a:off x="694826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Return the largest span found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>
              <a:endCxn id="9" idx="0"/>
            </p:cNvCxnSpPr>
            <p:nvPr/>
          </p:nvCxnSpPr>
          <p:spPr bwMode="auto">
            <a:xfrm>
              <a:off x="5508104" y="1851660"/>
              <a:ext cx="2412268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5943600" y="2477656"/>
            <a:ext cx="0" cy="447288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760132" y="2477656"/>
            <a:ext cx="41206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103"/>
          <p:cNvGrpSpPr/>
          <p:nvPr/>
        </p:nvGrpSpPr>
        <p:grpSpPr>
          <a:xfrm>
            <a:off x="791580" y="2477656"/>
            <a:ext cx="2556284" cy="890834"/>
            <a:chOff x="791580" y="2477656"/>
            <a:chExt cx="2556284" cy="890834"/>
          </a:xfrm>
        </p:grpSpPr>
        <p:sp>
          <p:nvSpPr>
            <p:cNvPr id="10" name="Rectangle 9"/>
            <p:cNvSpPr/>
            <p:nvPr/>
          </p:nvSpPr>
          <p:spPr bwMode="auto">
            <a:xfrm>
              <a:off x="791580" y="3008450"/>
              <a:ext cx="2556284" cy="360040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4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[] values(</a:t>
              </a:r>
              <a:r>
                <a:rPr lang="en-US" sz="14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1619250" y="2477656"/>
              <a:ext cx="0" cy="530794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187624" y="2477656"/>
              <a:ext cx="1224136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11"/>
          <p:cNvGrpSpPr/>
          <p:nvPr/>
        </p:nvGrpSpPr>
        <p:grpSpPr>
          <a:xfrm>
            <a:off x="71500" y="3238500"/>
            <a:ext cx="2987950" cy="1324627"/>
            <a:chOff x="71500" y="3238500"/>
            <a:chExt cx="2987950" cy="1324627"/>
          </a:xfrm>
        </p:grpSpPr>
        <p:sp>
          <p:nvSpPr>
            <p:cNvPr id="19" name="Rectangle 18"/>
            <p:cNvSpPr/>
            <p:nvPr/>
          </p:nvSpPr>
          <p:spPr bwMode="auto">
            <a:xfrm>
              <a:off x="71500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Create an empty output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47" name="Straight Arrow Connector 46"/>
            <p:cNvCxnSpPr>
              <a:endCxn id="19" idx="0"/>
            </p:cNvCxnSpPr>
            <p:nvPr/>
          </p:nvCxnSpPr>
          <p:spPr bwMode="auto">
            <a:xfrm flipH="1">
              <a:off x="629562" y="3238500"/>
              <a:ext cx="2429888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1" name="Group 112"/>
          <p:cNvGrpSpPr/>
          <p:nvPr/>
        </p:nvGrpSpPr>
        <p:grpSpPr>
          <a:xfrm>
            <a:off x="1295636" y="3238500"/>
            <a:ext cx="1763814" cy="1324627"/>
            <a:chOff x="1295636" y="3238500"/>
            <a:chExt cx="1763814" cy="132462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295636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For every element in the  input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0" name="Straight Arrow Connector 49"/>
            <p:cNvCxnSpPr>
              <a:endCxn id="17" idx="0"/>
            </p:cNvCxnSpPr>
            <p:nvPr/>
          </p:nvCxnSpPr>
          <p:spPr bwMode="auto">
            <a:xfrm flipH="1">
              <a:off x="1853698" y="3238500"/>
              <a:ext cx="1205752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4" name="Group 113"/>
          <p:cNvGrpSpPr/>
          <p:nvPr/>
        </p:nvGrpSpPr>
        <p:grpSpPr>
          <a:xfrm>
            <a:off x="1619250" y="3238500"/>
            <a:ext cx="2052650" cy="2404747"/>
            <a:chOff x="1619250" y="3238500"/>
            <a:chExt cx="2052650" cy="240474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619250" y="4689140"/>
              <a:ext cx="2052650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If the output array does not already contain the current value, add it to the output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3" name="Straight Arrow Connector 52"/>
            <p:cNvCxnSpPr>
              <a:endCxn id="20" idx="0"/>
            </p:cNvCxnSpPr>
            <p:nvPr/>
          </p:nvCxnSpPr>
          <p:spPr bwMode="auto">
            <a:xfrm flipH="1">
              <a:off x="2645575" y="3238500"/>
              <a:ext cx="413876" cy="145064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6" name="Group 115"/>
          <p:cNvGrpSpPr/>
          <p:nvPr/>
        </p:nvGrpSpPr>
        <p:grpSpPr>
          <a:xfrm>
            <a:off x="2813690" y="5353050"/>
            <a:ext cx="1620180" cy="1172294"/>
            <a:chOff x="2813690" y="5353050"/>
            <a:chExt cx="1620180" cy="1172294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813690" y="6021288"/>
              <a:ext cx="1620180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>
                  <a:solidFill>
                    <a:srgbClr val="7F0055"/>
                  </a:solidFill>
                  <a:latin typeface="Courier New" pitchFamily="49" charset="0"/>
                </a:rPr>
                <a:t>void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add(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897623" y="5353050"/>
              <a:ext cx="288414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>
              <a:endCxn id="22" idx="0"/>
            </p:cNvCxnSpPr>
            <p:nvPr/>
          </p:nvCxnSpPr>
          <p:spPr bwMode="auto">
            <a:xfrm>
              <a:off x="3059451" y="5353050"/>
              <a:ext cx="564329" cy="66823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114"/>
          <p:cNvGrpSpPr/>
          <p:nvPr/>
        </p:nvGrpSpPr>
        <p:grpSpPr>
          <a:xfrm>
            <a:off x="1043608" y="5151120"/>
            <a:ext cx="2202512" cy="1554244"/>
            <a:chOff x="1043608" y="5151120"/>
            <a:chExt cx="2202512" cy="1554244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043608" y="6021288"/>
              <a:ext cx="1620180" cy="68407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boolean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contains(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2633670" y="5151120"/>
              <a:ext cx="612450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>
              <a:endCxn id="23" idx="0"/>
            </p:cNvCxnSpPr>
            <p:nvPr/>
          </p:nvCxnSpPr>
          <p:spPr bwMode="auto">
            <a:xfrm flipH="1">
              <a:off x="1853698" y="5151120"/>
              <a:ext cx="1057142" cy="87016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9" name="Group 107"/>
          <p:cNvGrpSpPr/>
          <p:nvPr/>
        </p:nvGrpSpPr>
        <p:grpSpPr>
          <a:xfrm>
            <a:off x="3887924" y="4280902"/>
            <a:ext cx="1944216" cy="732274"/>
            <a:chOff x="3887924" y="4280902"/>
            <a:chExt cx="1944216" cy="73227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887924" y="4509120"/>
              <a:ext cx="1944216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dirty="0" err="1">
                  <a:solidFill>
                    <a:srgbClr val="000000"/>
                  </a:solidFill>
                  <a:latin typeface="Courier New" pitchFamily="49" charset="0"/>
                </a:rPr>
                <a:t>firstIndexOf</a:t>
              </a:r>
              <a:b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6" name="Straight Arrow Connector 75"/>
            <p:cNvCxnSpPr>
              <a:stCxn id="12" idx="2"/>
              <a:endCxn id="15" idx="0"/>
            </p:cNvCxnSpPr>
            <p:nvPr/>
          </p:nvCxnSpPr>
          <p:spPr bwMode="auto">
            <a:xfrm>
              <a:off x="4698014" y="4280902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1" name="Group 108"/>
          <p:cNvGrpSpPr/>
          <p:nvPr/>
        </p:nvGrpSpPr>
        <p:grpSpPr>
          <a:xfrm>
            <a:off x="5953708" y="4280902"/>
            <a:ext cx="1656184" cy="732274"/>
            <a:chOff x="5953708" y="4280902"/>
            <a:chExt cx="1656184" cy="732274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53708" y="4509120"/>
              <a:ext cx="1656184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lastIndexOf</a:t>
              </a:r>
              <a:b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Straight Arrow Connector 78"/>
            <p:cNvCxnSpPr>
              <a:stCxn id="13" idx="2"/>
              <a:endCxn id="16" idx="0"/>
            </p:cNvCxnSpPr>
            <p:nvPr/>
          </p:nvCxnSpPr>
          <p:spPr bwMode="auto">
            <a:xfrm>
              <a:off x="6480212" y="4280902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2" name="Group 104"/>
          <p:cNvGrpSpPr/>
          <p:nvPr/>
        </p:nvGrpSpPr>
        <p:grpSpPr>
          <a:xfrm>
            <a:off x="3941930" y="3238500"/>
            <a:ext cx="2672230" cy="1042402"/>
            <a:chOff x="3941930" y="3238500"/>
            <a:chExt cx="2672230" cy="104240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941930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Find the first occurrence of 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2" name="Straight Arrow Connector 81"/>
            <p:cNvCxnSpPr>
              <a:endCxn id="12" idx="0"/>
            </p:cNvCxnSpPr>
            <p:nvPr/>
          </p:nvCxnSpPr>
          <p:spPr bwMode="auto">
            <a:xfrm flipH="1">
              <a:off x="4698014" y="3238500"/>
              <a:ext cx="1916146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4" name="Group 105"/>
          <p:cNvGrpSpPr/>
          <p:nvPr/>
        </p:nvGrpSpPr>
        <p:grpSpPr>
          <a:xfrm>
            <a:off x="5724128" y="3238500"/>
            <a:ext cx="1512168" cy="1042402"/>
            <a:chOff x="5724128" y="3238500"/>
            <a:chExt cx="1512168" cy="1042402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724128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Find the last occurrence of 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5" name="Straight Arrow Connector 84"/>
            <p:cNvCxnSpPr>
              <a:endCxn id="13" idx="0"/>
            </p:cNvCxnSpPr>
            <p:nvPr/>
          </p:nvCxnSpPr>
          <p:spPr bwMode="auto">
            <a:xfrm flipH="1">
              <a:off x="6480212" y="3238500"/>
              <a:ext cx="112919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5" name="Group 106"/>
          <p:cNvGrpSpPr/>
          <p:nvPr/>
        </p:nvGrpSpPr>
        <p:grpSpPr>
          <a:xfrm>
            <a:off x="6593131" y="3238500"/>
            <a:ext cx="2299349" cy="857736"/>
            <a:chOff x="6593131" y="3238500"/>
            <a:chExt cx="2299349" cy="85773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380312" y="3573016"/>
              <a:ext cx="1512168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Span = </a:t>
              </a:r>
              <a:br>
                <a:rPr lang="en-US" sz="1400" b="0" dirty="0"/>
              </a:br>
              <a:r>
                <a:rPr lang="en-US" sz="1400" b="0" dirty="0"/>
                <a:t>last - first +1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88" name="Straight Arrow Connector 87"/>
            <p:cNvCxnSpPr>
              <a:endCxn id="14" idx="0"/>
            </p:cNvCxnSpPr>
            <p:nvPr/>
          </p:nvCxnSpPr>
          <p:spPr bwMode="auto">
            <a:xfrm>
              <a:off x="6593131" y="3238500"/>
              <a:ext cx="1543265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7" name="Group 109"/>
          <p:cNvGrpSpPr/>
          <p:nvPr/>
        </p:nvGrpSpPr>
        <p:grpSpPr>
          <a:xfrm>
            <a:off x="4585095" y="5013176"/>
            <a:ext cx="274937" cy="535995"/>
            <a:chOff x="4585095" y="5013176"/>
            <a:chExt cx="274937" cy="535995"/>
          </a:xfrm>
        </p:grpSpPr>
        <p:cxnSp>
          <p:nvCxnSpPr>
            <p:cNvPr id="91" name="Straight Arrow Connector 90"/>
            <p:cNvCxnSpPr>
              <a:stCxn id="15" idx="2"/>
              <a:endCxn id="94" idx="0"/>
            </p:cNvCxnSpPr>
            <p:nvPr/>
          </p:nvCxnSpPr>
          <p:spPr bwMode="auto">
            <a:xfrm flipH="1">
              <a:off x="4698014" y="5013176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4" name="Rectangle 93"/>
            <p:cNvSpPr/>
            <p:nvPr/>
          </p:nvSpPr>
          <p:spPr bwMode="auto">
            <a:xfrm>
              <a:off x="4585095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…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8" name="Group 110"/>
          <p:cNvGrpSpPr/>
          <p:nvPr/>
        </p:nvGrpSpPr>
        <p:grpSpPr>
          <a:xfrm>
            <a:off x="6367293" y="5013176"/>
            <a:ext cx="414507" cy="535995"/>
            <a:chOff x="6367293" y="5013176"/>
            <a:chExt cx="414507" cy="535995"/>
          </a:xfrm>
        </p:grpSpPr>
        <p:cxnSp>
          <p:nvCxnSpPr>
            <p:cNvPr id="98" name="Straight Arrow Connector 97"/>
            <p:cNvCxnSpPr>
              <a:stCxn id="16" idx="2"/>
              <a:endCxn id="99" idx="0"/>
            </p:cNvCxnSpPr>
            <p:nvPr/>
          </p:nvCxnSpPr>
          <p:spPr bwMode="auto">
            <a:xfrm flipH="1">
              <a:off x="6480212" y="5013176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Rectangle 98"/>
            <p:cNvSpPr/>
            <p:nvPr/>
          </p:nvSpPr>
          <p:spPr bwMode="auto">
            <a:xfrm>
              <a:off x="6367293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…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123" name="AutoShape 4"/>
          <p:cNvSpPr>
            <a:spLocks noChangeArrowheads="1"/>
          </p:cNvSpPr>
          <p:nvPr/>
        </p:nvSpPr>
        <p:spPr bwMode="auto">
          <a:xfrm>
            <a:off x="4900613" y="5787957"/>
            <a:ext cx="2047651" cy="737388"/>
          </a:xfrm>
          <a:prstGeom prst="wedgeRoundRectCallout">
            <a:avLst>
              <a:gd name="adj1" fmla="val -118726"/>
              <a:gd name="adj2" fmla="val -81704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rtl="0"/>
            <a:r>
              <a:rPr lang="en-US" sz="1600" b="0" dirty="0"/>
              <a:t>We also need to adjust the output array size…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43378-AAE3-4783-BE5A-9E257BB551F4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he-IL" b="0" kern="0" dirty="0"/>
              <a:t>סיכום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9138" y="1600200"/>
            <a:ext cx="796766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kern="0" dirty="0"/>
              <a:t>מה ההבדל העיקרי בין שני הפתרונות לבעיית ה-</a:t>
            </a:r>
            <a:r>
              <a:rPr lang="en-US" b="0" kern="0" dirty="0" err="1"/>
              <a:t>maxSpan</a:t>
            </a:r>
            <a:r>
              <a:rPr lang="he-IL" b="0" kern="0" dirty="0"/>
              <a:t>?</a:t>
            </a:r>
          </a:p>
          <a:p>
            <a:r>
              <a:rPr lang="he-IL" b="0" kern="0" dirty="0"/>
              <a:t>מדוע הפיתרון השני</a:t>
            </a:r>
            <a:r>
              <a:rPr lang="he-IL" b="0" kern="0"/>
              <a:t>, על </a:t>
            </a:r>
            <a:r>
              <a:rPr lang="he-IL" b="0" kern="0" dirty="0"/>
              <a:t>אף היותו ארוך יותר, הוא עדיף?</a:t>
            </a:r>
          </a:p>
          <a:p>
            <a:r>
              <a:rPr lang="he-IL" b="0" kern="0" dirty="0"/>
              <a:t>דרך העבודה על תכנית צריכה להיות </a:t>
            </a:r>
            <a:r>
              <a:rPr lang="en-US" b="0" kern="0" dirty="0"/>
              <a:t>top-down</a:t>
            </a:r>
            <a:r>
              <a:rPr lang="he-IL" b="0" kern="0" dirty="0"/>
              <a:t>. נתחיל מבדיקות: נגדיר מהי התנהגות נכונה של התכנית. רק לאחר מכן נעבור למימוש עצמו.</a:t>
            </a:r>
          </a:p>
          <a:p>
            <a:r>
              <a:rPr lang="he-IL" b="0" kern="0" dirty="0"/>
              <a:t>נחלק לפונקציות בצורה בה כל פונקציה אחראית על פעולה אחת בלבד. נבנה תכנית מודולרית ככל הניתן.</a:t>
            </a:r>
          </a:p>
          <a:p>
            <a:pPr lvl="1"/>
            <a:endParaRPr lang="he-IL" b="0" kern="0" dirty="0"/>
          </a:p>
          <a:p>
            <a:pPr lvl="1"/>
            <a:endParaRPr lang="he-IL" b="0" kern="0" dirty="0"/>
          </a:p>
          <a:p>
            <a:endParaRPr lang="he-IL" b="0" kern="0" dirty="0"/>
          </a:p>
          <a:p>
            <a:endParaRPr lang="he-IL" sz="2400" b="0" kern="0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b="0" kern="0" dirty="0"/>
          </a:p>
        </p:txBody>
      </p:sp>
    </p:spTree>
    <p:extLst>
      <p:ext uri="{BB962C8B-B14F-4D97-AF65-F5344CB8AC3E}">
        <p14:creationId xmlns:p14="http://schemas.microsoft.com/office/powerpoint/2010/main" val="81221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37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ה-</a:t>
            </a:r>
            <a:r>
              <a:rPr lang="en-US" b="1" dirty="0"/>
              <a:t>JDK</a:t>
            </a:r>
            <a:r>
              <a:rPr lang="he-IL" dirty="0"/>
              <a:t> (</a:t>
            </a:r>
            <a:r>
              <a:rPr lang="en-US" dirty="0"/>
              <a:t>Java Development Kit</a:t>
            </a:r>
            <a:r>
              <a:rPr lang="he-IL" dirty="0"/>
              <a:t>) נדרש לתהליך הפיתוח</a:t>
            </a:r>
          </a:p>
          <a:p>
            <a:pPr lvl="1"/>
            <a:r>
              <a:rPr lang="he-IL" dirty="0"/>
              <a:t>קומפיילר</a:t>
            </a:r>
          </a:p>
          <a:p>
            <a:r>
              <a:rPr lang="he-IL" dirty="0"/>
              <a:t>ה-</a:t>
            </a:r>
            <a:r>
              <a:rPr lang="en-US" b="1" dirty="0"/>
              <a:t>JRE</a:t>
            </a:r>
            <a:r>
              <a:rPr lang="he-IL" dirty="0"/>
              <a:t> (</a:t>
            </a:r>
            <a:r>
              <a:rPr lang="en-US" dirty="0" err="1"/>
              <a:t>Jave</a:t>
            </a:r>
            <a:r>
              <a:rPr lang="en-US" dirty="0"/>
              <a:t> Runtime Environment</a:t>
            </a:r>
            <a:r>
              <a:rPr lang="he-IL" dirty="0"/>
              <a:t>) נדרש להרצת תוכניות</a:t>
            </a:r>
          </a:p>
          <a:p>
            <a:pPr lvl="1"/>
            <a:r>
              <a:rPr lang="en-US" dirty="0"/>
              <a:t>JVM</a:t>
            </a:r>
            <a:r>
              <a:rPr lang="he-IL" dirty="0"/>
              <a:t> (</a:t>
            </a:r>
            <a:r>
              <a:rPr lang="en-US" dirty="0"/>
              <a:t>Java Virtual Machine</a:t>
            </a:r>
            <a:r>
              <a:rPr lang="he-IL" dirty="0"/>
              <a:t>)</a:t>
            </a:r>
          </a:p>
          <a:p>
            <a:pPr lvl="1"/>
            <a:r>
              <a:rPr lang="he-IL" dirty="0"/>
              <a:t>הספריות הסטנדרטיות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שלבי הפיתוח – חזרה קצרה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ה-</a:t>
            </a:r>
            <a:r>
              <a:rPr lang="en-US" dirty="0"/>
              <a:t>JVM</a:t>
            </a:r>
            <a:r>
              <a:rPr lang="he-IL" dirty="0"/>
              <a:t> היא "מכונה וירטואלית" המריצה תוכניות </a:t>
            </a:r>
            <a:r>
              <a:rPr lang="en-US" dirty="0"/>
              <a:t>Java</a:t>
            </a:r>
            <a:endParaRPr lang="he-IL" dirty="0"/>
          </a:p>
          <a:p>
            <a:pPr lvl="1"/>
            <a:r>
              <a:rPr lang="he-IL" dirty="0"/>
              <a:t>יודעת לטעון תוכניות</a:t>
            </a:r>
          </a:p>
          <a:p>
            <a:pPr lvl="1"/>
            <a:r>
              <a:rPr lang="he-IL" dirty="0"/>
              <a:t>יודעת לוודא את תקינות הקבצים הנטענים</a:t>
            </a:r>
          </a:p>
          <a:p>
            <a:pPr lvl="1"/>
            <a:r>
              <a:rPr lang="he-IL" dirty="0"/>
              <a:t>מכילה את המפרש (</a:t>
            </a:r>
            <a:r>
              <a:rPr lang="en-US" dirty="0"/>
              <a:t>Interpreter</a:t>
            </a:r>
            <a:r>
              <a:rPr lang="he-IL" dirty="0"/>
              <a:t>)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Virtual Machine</a:t>
            </a:r>
          </a:p>
        </p:txBody>
      </p:sp>
      <p:pic>
        <p:nvPicPr>
          <p:cNvPr id="64514" name="Picture 2" descr="C:\Users\atiasnir\Downloads\Slide1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63" t="6351" r="2358" b="16382"/>
          <a:stretch>
            <a:fillRect/>
          </a:stretch>
        </p:blipFill>
        <p:spPr bwMode="auto">
          <a:xfrm>
            <a:off x="611560" y="3825044"/>
            <a:ext cx="4104456" cy="256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העברת פרמטרים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731610"/>
            <a:ext cx="6783185" cy="481963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/>
              <a:t>העברת פרמטרים </a:t>
            </a:r>
            <a:r>
              <a:rPr lang="en-US" b="1" u="sng" dirty="0"/>
              <a:t>by value</a:t>
            </a:r>
            <a:r>
              <a:rPr lang="he-IL" b="1" u="sng" dirty="0"/>
              <a:t>:</a:t>
            </a:r>
            <a:r>
              <a:rPr lang="en-US" b="1" u="sng" dirty="0"/>
              <a:t> </a:t>
            </a:r>
            <a:endParaRPr lang="he-IL" b="1" u="sng" dirty="0"/>
          </a:p>
          <a:p>
            <a:r>
              <a:rPr lang="he-IL" b="1" u="sng" dirty="0"/>
              <a:t>הפרמטר למעשה מועתק, נוצר עותק נוסף שלו אשר נשלח למתודה.</a:t>
            </a:r>
            <a:endParaRPr lang="en-US" b="1" u="sng" dirty="0"/>
          </a:p>
          <a:p>
            <a:r>
              <a:rPr lang="he-IL" dirty="0"/>
              <a:t>משתנים מועברים </a:t>
            </a:r>
            <a:r>
              <a:rPr lang="en-US" dirty="0"/>
              <a:t>by value</a:t>
            </a:r>
            <a:endParaRPr lang="he-IL" dirty="0"/>
          </a:p>
          <a:p>
            <a:r>
              <a:rPr lang="he-IL" dirty="0"/>
              <a:t>שינוי פרמטר מטיפוס פרימיטיבי בתוך המתודה לא יראה מחוץ למתודה.</a:t>
            </a:r>
          </a:p>
          <a:p>
            <a:r>
              <a:rPr lang="he-IL" b="1" u="sng" dirty="0"/>
              <a:t>אנלוגיה:</a:t>
            </a:r>
            <a:r>
              <a:rPr lang="he-IL" dirty="0"/>
              <a:t> שליחת מסמך </a:t>
            </a:r>
            <a:r>
              <a:rPr lang="en-US" dirty="0"/>
              <a:t>word</a:t>
            </a:r>
            <a:r>
              <a:rPr lang="he-IL" dirty="0"/>
              <a:t> במייל, אם המקבל משנה את העותק שלו, העותק הנוכחי לא מושפע מכך.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value, By reference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</a:p>
        </p:txBody>
      </p:sp>
      <p:pic>
        <p:nvPicPr>
          <p:cNvPr id="5" name="Content Placeholder 4" descr="Captur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420813"/>
            <a:ext cx="7032567" cy="49227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/>
              <a:t>[3, 2, 1]</a:t>
            </a:r>
          </a:p>
          <a:p>
            <a:pPr algn="ctr"/>
            <a:r>
              <a:rPr lang="he-IL" dirty="0"/>
              <a:t>[4, 3, 2]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13257</TotalTime>
  <Words>2021</Words>
  <Application>Microsoft Office PowerPoint</Application>
  <PresentationFormat>‫הצגה על המסך (4:3)</PresentationFormat>
  <Paragraphs>372</Paragraphs>
  <Slides>34</Slides>
  <Notes>19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34</vt:i4>
      </vt:variant>
    </vt:vector>
  </HeadingPairs>
  <TitlesOfParts>
    <vt:vector size="43" baseType="lpstr">
      <vt:lpstr>Arial</vt:lpstr>
      <vt:lpstr>Comic Sans MS</vt:lpstr>
      <vt:lpstr>Courier New</vt:lpstr>
      <vt:lpstr>Segoe UI</vt:lpstr>
      <vt:lpstr>Times New Roman</vt:lpstr>
      <vt:lpstr>Verdana</vt:lpstr>
      <vt:lpstr>Wingdings</vt:lpstr>
      <vt:lpstr>Wingdings 2</vt:lpstr>
      <vt:lpstr>Layers</vt:lpstr>
      <vt:lpstr>תוכנה 1 </vt:lpstr>
      <vt:lpstr>שלבי הפיתוח - חזרה קצרה</vt:lpstr>
      <vt:lpstr>שלבי הפיתוח - חזרה קצרה</vt:lpstr>
      <vt:lpstr>שלבי הפיתוח – חזרה קצרה</vt:lpstr>
      <vt:lpstr>Java Virtual Machine</vt:lpstr>
      <vt:lpstr>העברת פרמטרים</vt:lpstr>
      <vt:lpstr>מה יהיה פלט התכנית הבאה?</vt:lpstr>
      <vt:lpstr>By value, By reference</vt:lpstr>
      <vt:lpstr>מה יהיה פלט התכנית הבאה?</vt:lpstr>
      <vt:lpstr>By value</vt:lpstr>
      <vt:lpstr>מה יהיה פלט התכנית הבאה?</vt:lpstr>
      <vt:lpstr>By value</vt:lpstr>
      <vt:lpstr>מחרוזות (Strings)</vt:lpstr>
      <vt:lpstr>מחרוזות - חזרה</vt:lpstr>
      <vt:lpstr>מחרוזות - השוואה</vt:lpstr>
      <vt:lpstr>מחרוזות – פונקציות בדיקה</vt:lpstr>
      <vt:lpstr>מחרוזות – פונקציות שימושיות</vt:lpstr>
      <vt:lpstr>מחרוזות – פיצול לחלקים</vt:lpstr>
      <vt:lpstr>הדפסת מחרוזות ומספרים</vt:lpstr>
      <vt:lpstr>מתודות Methods))</vt:lpstr>
      <vt:lpstr>Span - הגדרה</vt:lpstr>
      <vt:lpstr>Max Span</vt:lpstr>
      <vt:lpstr>נתחיל לעבוד</vt:lpstr>
      <vt:lpstr>תכנית בדיקה</vt:lpstr>
      <vt:lpstr>תכנית בדיקה</vt:lpstr>
      <vt:lpstr>ועכשיו לפתרון</vt:lpstr>
      <vt:lpstr>מצגת של PowerPoint‏</vt:lpstr>
      <vt:lpstr>הפונקציה הראשית</vt:lpstr>
      <vt:lpstr>וחלק מפונקציות העזר</vt:lpstr>
      <vt:lpstr>והשאר</vt:lpstr>
      <vt:lpstr>והשאר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 Atias</dc:creator>
  <cp:lastModifiedBy>itay itzhak</cp:lastModifiedBy>
  <cp:revision>1416</cp:revision>
  <cp:lastPrinted>1601-01-01T00:00:00Z</cp:lastPrinted>
  <dcterms:created xsi:type="dcterms:W3CDTF">1601-01-01T00:00:00Z</dcterms:created>
  <dcterms:modified xsi:type="dcterms:W3CDTF">2020-10-07T12:14:13Z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