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1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2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5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6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7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8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9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12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13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14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9"/>
  </p:notesMasterIdLst>
  <p:handoutMasterIdLst>
    <p:handoutMasterId r:id="rId30"/>
  </p:handoutMasterIdLst>
  <p:sldIdLst>
    <p:sldId id="452" r:id="rId2"/>
    <p:sldId id="383" r:id="rId3"/>
    <p:sldId id="364" r:id="rId4"/>
    <p:sldId id="403" r:id="rId5"/>
    <p:sldId id="435" r:id="rId6"/>
    <p:sldId id="436" r:id="rId7"/>
    <p:sldId id="437" r:id="rId8"/>
    <p:sldId id="438" r:id="rId9"/>
    <p:sldId id="442" r:id="rId10"/>
    <p:sldId id="439" r:id="rId11"/>
    <p:sldId id="434" r:id="rId12"/>
    <p:sldId id="365" r:id="rId13"/>
    <p:sldId id="366" r:id="rId14"/>
    <p:sldId id="367" r:id="rId15"/>
    <p:sldId id="368" r:id="rId16"/>
    <p:sldId id="369" r:id="rId17"/>
    <p:sldId id="370" r:id="rId18"/>
    <p:sldId id="432" r:id="rId19"/>
    <p:sldId id="444" r:id="rId20"/>
    <p:sldId id="430" r:id="rId21"/>
    <p:sldId id="450" r:id="rId22"/>
    <p:sldId id="431" r:id="rId23"/>
    <p:sldId id="451" r:id="rId24"/>
    <p:sldId id="446" r:id="rId25"/>
    <p:sldId id="447" r:id="rId26"/>
    <p:sldId id="448" r:id="rId27"/>
    <p:sldId id="445" r:id="rId28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6600"/>
    <a:srgbClr val="CCECFF"/>
    <a:srgbClr val="FFCC66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4" autoAdjust="0"/>
    <p:restoredTop sz="93577" autoAdjust="0"/>
  </p:normalViewPr>
  <p:slideViewPr>
    <p:cSldViewPr snapToGrid="0" snapToObjects="1">
      <p:cViewPr varScale="1">
        <p:scale>
          <a:sx n="122" d="100"/>
          <a:sy n="122" d="100"/>
        </p:scale>
        <p:origin x="7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24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85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3592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656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3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9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13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0xF0 = 0000 0000…..1111</a:t>
            </a:r>
            <a:r>
              <a:rPr lang="en-US" baseline="0" dirty="0"/>
              <a:t> 0000</a:t>
            </a:r>
            <a:r>
              <a:rPr lang="he-IL" baseline="0" dirty="0"/>
              <a:t>, ולכן נקבל את ביטים 4-7 הימניים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90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0xF0 = 0000 0000…..1111</a:t>
            </a:r>
            <a:r>
              <a:rPr lang="en-US" baseline="0" dirty="0"/>
              <a:t> 0000</a:t>
            </a:r>
            <a:r>
              <a:rPr lang="he-IL" baseline="0" dirty="0"/>
              <a:t>, ולכן נקבל את ביטים 4-7 הימניים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509591-98C7-4670-8456-1E13124DDCDE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50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471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0811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כל עוד המתודות</a:t>
            </a:r>
            <a:r>
              <a:rPr lang="he-IL" baseline="0" dirty="0"/>
              <a:t> לא ממומשו יש שגיאת קומפילציה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875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815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483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1816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F3B5-97DB-4B50-A011-13391FCAB856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999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7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8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notesSlide" Target="../notesSlides/notesSlide7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0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7" Type="http://schemas.openxmlformats.org/officeDocument/2006/relationships/notesSlide" Target="../notesSlides/notesSlide14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9.xml"/><Relationship Id="rId4" Type="http://schemas.openxmlformats.org/officeDocument/2006/relationships/tags" Target="../tags/tag13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>
                <a:solidFill>
                  <a:srgbClr val="000099"/>
                </a:solidFill>
                <a:latin typeface="Comic Sans MS" pitchFamily="66" charset="0"/>
              </a:rPr>
              <a:t>תרגול 6: </a:t>
            </a:r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מנשקים, פולימורפיזם ועוד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5776929" y="6240501"/>
            <a:ext cx="2895600" cy="457200"/>
          </a:xfrm>
        </p:spPr>
        <p:txBody>
          <a:bodyPr/>
          <a:lstStyle/>
          <a:p>
            <a:pPr algn="r" rtl="1">
              <a:defRPr/>
            </a:pPr>
            <a:r>
              <a:rPr lang="he-IL" dirty="0"/>
              <a:t>* לא בהכרח בסדר הזה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265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גישה אחידה לאובייקטים ע"י שימוש במנשק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השימוש במנשקים מאפשר לנו לעבוד באופן אחיד עם אובייקטים של מחלקות שונות המממשות את המנשק.</a:t>
            </a:r>
          </a:p>
          <a:p>
            <a:r>
              <a:rPr lang="he-IL" dirty="0"/>
              <a:t>מערך פולימורפי יכיל אובייקטים מסוגים שונים.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260558"/>
            <a:ext cx="766411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 shapes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Shape[]{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		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Square(10),</a:t>
            </a:r>
            <a:b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Circle(20),</a:t>
            </a:r>
            <a:b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	};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: shapes)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en-US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+ </a:t>
            </a:r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"\t area=“ +</a:t>
            </a:r>
          </a:p>
          <a:p>
            <a:pPr algn="l" rtl="0"/>
            <a:r>
              <a:rPr lang="en-US" b="0" i="1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		           </a:t>
            </a:r>
            <a:r>
              <a:rPr lang="en-US" b="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);</a:t>
            </a:r>
            <a:endParaRPr lang="he-IL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7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2: נגן מוזיקה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דוגמא: </a:t>
            </a:r>
          </a:p>
          <a:p>
            <a:pPr lvl="1"/>
            <a:r>
              <a:rPr lang="he-IL" dirty="0"/>
              <a:t>נגן מוזיקה אשר מותאם לעבוד עם קבצי מוזיקה (</a:t>
            </a:r>
            <a:r>
              <a:rPr lang="en-US" dirty="0"/>
              <a:t>mp3</a:t>
            </a:r>
            <a:r>
              <a:rPr lang="he-IL" dirty="0"/>
              <a:t>) ועם קבצי וידאו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25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Playing Mp3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MP3Song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audio codec calculations,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play the song...</a:t>
            </a:r>
          </a:p>
          <a:p>
            <a:pPr lvl="1"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related to MP3 format...</a:t>
            </a: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private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 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     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 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 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en-US" sz="1200" dirty="0">
                <a:latin typeface="Courier New"/>
              </a:rPr>
              <a:t>  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Playing </a:t>
            </a:r>
            <a:r>
              <a:rPr lang="en-US" dirty="0" err="1"/>
              <a:t>VideoClips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1600201"/>
            <a:ext cx="4572000" cy="2514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play(){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video codec calculations,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  // play the clip ...</a:t>
            </a:r>
          </a:p>
          <a:p>
            <a:pPr lvl="1"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does complicated stuff </a:t>
            </a:r>
          </a:p>
          <a:p>
            <a:pPr lvl="1" algn="l" rtl="0">
              <a:buNone/>
            </a:pPr>
            <a:r>
              <a:rPr lang="en-US" sz="1200" dirty="0">
                <a:solidFill>
                  <a:srgbClr val="3F7F5F"/>
                </a:solidFill>
                <a:latin typeface="Courier New"/>
              </a:rPr>
              <a:t>// related to MP4 format ...</a:t>
            </a: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  <a:endParaRPr lang="he-IL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10000" y="1600200"/>
            <a:ext cx="52578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Player {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1200" dirty="0">
                <a:solidFill>
                  <a:srgbClr val="3F7F5F"/>
                </a:solidFill>
                <a:latin typeface="Courier New"/>
              </a:rPr>
              <a:t>// same as before...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 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	  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      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    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r>
              <a:rPr lang="he-IL" sz="1200" dirty="0">
                <a:latin typeface="Courier New"/>
              </a:rPr>
              <a:t>{  </a:t>
            </a:r>
            <a:endParaRPr lang="he-IL" sz="1200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he-IL" sz="1200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pPr algn="l" rtl="0">
              <a:buNone/>
            </a:pPr>
            <a:endParaRPr lang="he-IL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/>
              <a:t>שכפול קוד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905000" y="13716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playSongs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(MP3Song[] songs) {</a:t>
            </a: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(songs));</a:t>
            </a:r>
          </a:p>
          <a:p>
            <a:pPr lvl="2" algn="l" rtl="0">
              <a:buNone/>
            </a:pPr>
            <a:endParaRPr lang="he-IL" sz="1200" dirty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(MP3Song song : songs)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song.play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8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905000" y="4114800"/>
            <a:ext cx="5257800" cy="2590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playVideos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[] clips) {</a:t>
            </a:r>
          </a:p>
          <a:p>
            <a:pPr lvl="1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do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shuffle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Collections.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shuffle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i="1" dirty="0" err="1">
                <a:solidFill>
                  <a:srgbClr val="000000"/>
                </a:solidFill>
                <a:latin typeface="Courier New"/>
              </a:rPr>
              <a:t>Arrays.asList</a:t>
            </a:r>
            <a:r>
              <a:rPr lang="en-US" sz="1200" i="1" dirty="0">
                <a:solidFill>
                  <a:srgbClr val="000000"/>
                </a:solidFill>
                <a:latin typeface="Courier New"/>
              </a:rPr>
              <a:t>(clips));</a:t>
            </a:r>
          </a:p>
          <a:p>
            <a:pPr lvl="2" algn="l" rtl="0">
              <a:buNone/>
            </a:pPr>
            <a:endParaRPr lang="he-IL" sz="1200" dirty="0">
              <a:latin typeface="Courier New"/>
            </a:endParaRPr>
          </a:p>
          <a:p>
            <a:pPr lvl="2" algn="l" rtl="0">
              <a:buNone/>
            </a:pPr>
            <a:r>
              <a:rPr lang="en-US" sz="1200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: clips)</a:t>
            </a:r>
          </a:p>
          <a:p>
            <a:pPr lvl="2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videoClip.play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200" dirty="0">
              <a:latin typeface="Courier New"/>
            </a:endParaRPr>
          </a:p>
          <a:p>
            <a:pPr lvl="1"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r>
              <a:rPr lang="en-US" sz="1200" b="1" dirty="0">
                <a:solidFill>
                  <a:srgbClr val="7F0055"/>
                </a:solidFill>
                <a:latin typeface="Courier New"/>
              </a:rPr>
              <a:t>while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b="1" dirty="0">
                <a:solidFill>
                  <a:srgbClr val="0000C0"/>
                </a:solidFill>
                <a:latin typeface="Courier New"/>
              </a:rPr>
              <a:t>repeat</a:t>
            </a:r>
            <a:r>
              <a:rPr lang="en-US" sz="12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algn="l" rtl="0">
              <a:buNone/>
            </a:pPr>
            <a:endParaRPr lang="he-IL" sz="1200" dirty="0">
              <a:latin typeface="Courier New"/>
            </a:endParaRPr>
          </a:p>
          <a:p>
            <a:pPr algn="l" rtl="0">
              <a:buNone/>
            </a:pPr>
            <a:r>
              <a:rPr lang="en-US" sz="1200" dirty="0">
                <a:solidFill>
                  <a:srgbClr val="000000"/>
                </a:solidFill>
                <a:latin typeface="Courier New"/>
              </a:rPr>
              <a:t>}</a:t>
            </a:r>
            <a:endParaRPr lang="he-IL" sz="1200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069516" y="1415526"/>
            <a:ext cx="8382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3049793" y="4163209"/>
            <a:ext cx="941294" cy="225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4910873" y="1417318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160100" y="4165002"/>
            <a:ext cx="525513" cy="1833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6257373" y="209684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4731580" y="2518182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5368075" y="5263173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6251997" y="4823901"/>
            <a:ext cx="467957" cy="18557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>
          <a:xfrm>
            <a:off x="3955235" y="1408353"/>
            <a:ext cx="692068" cy="2052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>
            <p:custDataLst>
              <p:tags r:id="rId14"/>
            </p:custDataLst>
          </p:nvPr>
        </p:nvSpPr>
        <p:spPr>
          <a:xfrm>
            <a:off x="3322337" y="2507462"/>
            <a:ext cx="692068" cy="2052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>
            <p:custDataLst>
              <p:tags r:id="rId15"/>
            </p:custDataLst>
          </p:nvPr>
        </p:nvSpPr>
        <p:spPr>
          <a:xfrm>
            <a:off x="3345655" y="5249732"/>
            <a:ext cx="871343" cy="2080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Rectangle 18"/>
          <p:cNvSpPr/>
          <p:nvPr>
            <p:custDataLst>
              <p:tags r:id="rId16"/>
            </p:custDataLst>
          </p:nvPr>
        </p:nvSpPr>
        <p:spPr>
          <a:xfrm>
            <a:off x="4057461" y="4151522"/>
            <a:ext cx="871343" cy="2080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9"/>
          <p:cNvSpPr/>
          <p:nvPr>
            <p:custDataLst>
              <p:tags r:id="rId17"/>
            </p:custDataLst>
          </p:nvPr>
        </p:nvSpPr>
        <p:spPr>
          <a:xfrm>
            <a:off x="3507011" y="2745925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>
            <p:custDataLst>
              <p:tags r:id="rId18"/>
            </p:custDataLst>
          </p:nvPr>
        </p:nvSpPr>
        <p:spPr>
          <a:xfrm>
            <a:off x="3949867" y="5480160"/>
            <a:ext cx="494835" cy="2124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TextBox 22"/>
          <p:cNvSpPr txBox="1"/>
          <p:nvPr>
            <p:custDataLst>
              <p:tags r:id="rId19"/>
            </p:custDataLst>
          </p:nvPr>
        </p:nvSpPr>
        <p:spPr>
          <a:xfrm>
            <a:off x="5072314" y="2990625"/>
            <a:ext cx="366478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dirty="0"/>
              <a:t>למרות ששני </a:t>
            </a:r>
            <a:r>
              <a:rPr lang="he-IL" dirty="0" err="1"/>
              <a:t>השרותים</a:t>
            </a:r>
            <a:r>
              <a:rPr lang="he-IL" dirty="0"/>
              <a:t> נקראים </a:t>
            </a:r>
            <a:r>
              <a:rPr lang="en-US" dirty="0"/>
              <a:t>play()</a:t>
            </a:r>
            <a:endParaRPr lang="he-IL" dirty="0"/>
          </a:p>
          <a:p>
            <a:pPr algn="r" rtl="1"/>
            <a:r>
              <a:rPr lang="he-IL" dirty="0"/>
              <a:t>אלו פונקציות שונות!</a:t>
            </a:r>
          </a:p>
        </p:txBody>
      </p:sp>
      <p:cxnSp>
        <p:nvCxnSpPr>
          <p:cNvPr id="25" name="Straight Connector 24"/>
          <p:cNvCxnSpPr>
            <a:stCxn id="20" idx="3"/>
            <a:endCxn id="23" idx="1"/>
          </p:cNvCxnSpPr>
          <p:nvPr>
            <p:custDataLst>
              <p:tags r:id="rId20"/>
            </p:custDataLst>
          </p:nvPr>
        </p:nvCxnSpPr>
        <p:spPr>
          <a:xfrm>
            <a:off x="4001846" y="2852139"/>
            <a:ext cx="1070468" cy="461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3"/>
            <a:endCxn id="23" idx="1"/>
          </p:cNvCxnSpPr>
          <p:nvPr>
            <p:custDataLst>
              <p:tags r:id="rId21"/>
            </p:custDataLst>
          </p:nvPr>
        </p:nvCxnSpPr>
        <p:spPr>
          <a:xfrm flipV="1">
            <a:off x="4444702" y="3313791"/>
            <a:ext cx="627612" cy="2272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>
            <p:custDataLst>
              <p:tags r:id="rId22"/>
            </p:custDataLst>
          </p:nvPr>
        </p:nvSpPr>
        <p:spPr>
          <a:xfrm>
            <a:off x="4877162" y="6090620"/>
            <a:ext cx="389401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/>
              <a:t>נרצה למזג את שני קטעי הקוד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rtl="1"/>
            <a:r>
              <a:rPr lang="he-IL" dirty="0"/>
              <a:t>שימוש במנשק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19691" y="1887967"/>
            <a:ext cx="7099151" cy="34585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public void play (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[] items) {</a:t>
            </a:r>
          </a:p>
          <a:p>
            <a:pPr lvl="1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do {</a:t>
            </a:r>
          </a:p>
          <a:p>
            <a:pPr lvl="2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if (shuffle)</a:t>
            </a:r>
          </a:p>
          <a:p>
            <a:pPr lvl="2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>
                <a:solidFill>
                  <a:schemeClr val="tx1"/>
                </a:solidFill>
                <a:latin typeface="Courier New"/>
              </a:rPr>
              <a:t>Collections.</a:t>
            </a:r>
            <a:r>
              <a:rPr lang="en-US" sz="1600" i="1" dirty="0" err="1">
                <a:solidFill>
                  <a:schemeClr val="tx1"/>
                </a:solidFill>
                <a:latin typeface="Courier New"/>
              </a:rPr>
              <a:t>shuffle</a:t>
            </a:r>
            <a:r>
              <a:rPr lang="en-US" sz="1600" i="1" dirty="0">
                <a:solidFill>
                  <a:schemeClr val="tx1"/>
                </a:solidFill>
                <a:latin typeface="Courier New"/>
              </a:rPr>
              <a:t>(</a:t>
            </a:r>
            <a:r>
              <a:rPr lang="en-US" sz="1600" i="1" dirty="0" err="1">
                <a:solidFill>
                  <a:schemeClr val="tx1"/>
                </a:solidFill>
                <a:latin typeface="Courier New"/>
              </a:rPr>
              <a:t>Arrays.asList</a:t>
            </a:r>
            <a:r>
              <a:rPr lang="en-US" sz="1600" i="1" dirty="0">
                <a:solidFill>
                  <a:schemeClr val="tx1"/>
                </a:solidFill>
                <a:latin typeface="Courier New"/>
              </a:rPr>
              <a:t>(items));</a:t>
            </a:r>
          </a:p>
          <a:p>
            <a:pPr lvl="2"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lvl="2"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for (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 item : items)</a:t>
            </a:r>
          </a:p>
          <a:p>
            <a:pPr lvl="2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	</a:t>
            </a:r>
            <a:r>
              <a:rPr lang="en-US" sz="1600" dirty="0" err="1">
                <a:solidFill>
                  <a:schemeClr val="tx1"/>
                </a:solidFill>
                <a:latin typeface="Courier New"/>
              </a:rPr>
              <a:t>item.</a:t>
            </a:r>
            <a:r>
              <a:rPr lang="en-US" sz="1600" b="1" dirty="0" err="1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dirty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lvl="1"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lvl="1"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} 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while (repeat);</a:t>
            </a:r>
          </a:p>
          <a:p>
            <a:pPr algn="l" rtl="0">
              <a:buNone/>
            </a:pPr>
            <a:endParaRPr lang="he-IL" sz="1600" dirty="0">
              <a:solidFill>
                <a:schemeClr val="tx1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600" dirty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26" name="Content Placeholder 5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714538" y="4503868"/>
            <a:ext cx="3762489" cy="1165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public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interface</a:t>
            </a:r>
            <a:r>
              <a:rPr lang="en-US" sz="2000" b="1" dirty="0">
                <a:solidFill>
                  <a:schemeClr val="tx1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 {</a:t>
            </a:r>
          </a:p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	public void </a:t>
            </a:r>
            <a:r>
              <a:rPr lang="en-US" sz="1600" b="1" dirty="0">
                <a:solidFill>
                  <a:srgbClr val="00B050"/>
                </a:solidFill>
                <a:latin typeface="Courier New"/>
              </a:rPr>
              <a:t>play</a:t>
            </a:r>
            <a:r>
              <a:rPr lang="en-US" sz="1600" b="1" dirty="0">
                <a:solidFill>
                  <a:schemeClr val="tx1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/>
              </a:rPr>
              <a:t>}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מימוש המנשק ע"י הספקים</a:t>
            </a: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796066" y="1559859"/>
            <a:ext cx="765944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/>
              </a:rPr>
              <a:t>public class </a:t>
            </a:r>
            <a:r>
              <a:rPr lang="en-US" sz="1600" b="1" dirty="0" err="1">
                <a:latin typeface="Courier New"/>
              </a:rPr>
              <a:t>VideoClip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latin typeface="Courier New"/>
              </a:rPr>
              <a:t> {</a:t>
            </a:r>
          </a:p>
          <a:p>
            <a:pPr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solidFill>
                  <a:schemeClr val="accent1"/>
                </a:solidFill>
                <a:latin typeface="Courier New"/>
              </a:rPr>
              <a:t>@Override</a:t>
            </a:r>
          </a:p>
          <a:p>
            <a:pPr lvl="1" algn="l" rtl="0"/>
            <a:r>
              <a:rPr lang="en-US" sz="1600" b="1" dirty="0">
                <a:latin typeface="Courier New"/>
              </a:rPr>
              <a:t>public void play() {</a:t>
            </a:r>
          </a:p>
          <a:p>
            <a:pPr lvl="1" algn="l" rtl="0"/>
            <a:r>
              <a:rPr lang="en-US" sz="1600" b="1" dirty="0">
                <a:latin typeface="Courier New"/>
              </a:rPr>
              <a:t>	// render video, play the clip on screen...</a:t>
            </a:r>
          </a:p>
          <a:p>
            <a:pPr lvl="1" algn="l" rtl="0"/>
            <a:r>
              <a:rPr lang="en-US" sz="1600" b="1" dirty="0">
                <a:latin typeface="Courier New"/>
              </a:rPr>
              <a:t>}</a:t>
            </a:r>
          </a:p>
          <a:p>
            <a:pPr lvl="1"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// does complicated stuff related to video formats...</a:t>
            </a:r>
          </a:p>
          <a:p>
            <a:pPr algn="l" rtl="0"/>
            <a:r>
              <a:rPr lang="en-US" sz="1600" b="1" dirty="0">
                <a:latin typeface="Courier New"/>
              </a:rPr>
              <a:t>}</a:t>
            </a:r>
            <a:endParaRPr lang="he-IL" dirty="0"/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808617" y="4100549"/>
            <a:ext cx="765944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/>
              </a:rPr>
              <a:t>public class MP3Song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implements</a:t>
            </a:r>
            <a:r>
              <a:rPr lang="en-US" sz="1600" b="1" dirty="0">
                <a:latin typeface="Courier New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/>
              </a:rPr>
              <a:t>Playable</a:t>
            </a:r>
            <a:r>
              <a:rPr lang="en-US" sz="1600" b="1" dirty="0">
                <a:latin typeface="Courier New"/>
              </a:rPr>
              <a:t> {</a:t>
            </a:r>
          </a:p>
          <a:p>
            <a:pPr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@</a:t>
            </a:r>
            <a:r>
              <a:rPr lang="en-US" sz="1600" b="1" dirty="0">
                <a:solidFill>
                  <a:schemeClr val="accent1"/>
                </a:solidFill>
                <a:latin typeface="Courier New"/>
              </a:rPr>
              <a:t>Override</a:t>
            </a:r>
          </a:p>
          <a:p>
            <a:pPr lvl="1" algn="l" rtl="0"/>
            <a:r>
              <a:rPr lang="en-US" sz="1600" b="1" dirty="0">
                <a:latin typeface="Courier New"/>
              </a:rPr>
              <a:t>public void play(){</a:t>
            </a:r>
          </a:p>
          <a:p>
            <a:pPr lvl="1" algn="l" rtl="0"/>
            <a:r>
              <a:rPr lang="en-US" sz="1600" b="1" dirty="0">
                <a:latin typeface="Courier New"/>
              </a:rPr>
              <a:t>	// audio codec calculations, play the song...</a:t>
            </a:r>
          </a:p>
          <a:p>
            <a:pPr lvl="1" algn="l" rtl="0"/>
            <a:r>
              <a:rPr lang="en-US" sz="1600" b="1" dirty="0">
                <a:latin typeface="Courier New"/>
              </a:rPr>
              <a:t>}</a:t>
            </a:r>
          </a:p>
          <a:p>
            <a:pPr lvl="1" algn="l" rtl="0"/>
            <a:endParaRPr lang="en-US" sz="1600" b="1" dirty="0">
              <a:latin typeface="Courier New"/>
            </a:endParaRPr>
          </a:p>
          <a:p>
            <a:pPr lvl="1" algn="l" rtl="0"/>
            <a:r>
              <a:rPr lang="en-US" sz="1600" b="1" dirty="0">
                <a:latin typeface="Courier New"/>
              </a:rPr>
              <a:t>// does complicated stuff related to MP3 format...</a:t>
            </a:r>
          </a:p>
          <a:p>
            <a:pPr algn="l" rtl="0"/>
            <a:r>
              <a:rPr lang="en-US" sz="1600" b="1" dirty="0">
                <a:latin typeface="Courier New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מערכים פולימורפים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Playable[]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Playable[3];</a:t>
            </a:r>
          </a:p>
          <a:p>
            <a:pPr algn="l" rtl="0">
              <a:buNone/>
            </a:pPr>
            <a:r>
              <a:rPr lang="he-IL" sz="1800" b="1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[0]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MP3Song();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[1]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VideoClip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[2]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MP4Song(); </a:t>
            </a:r>
            <a:r>
              <a:rPr lang="en-US" sz="1800" b="1" dirty="0">
                <a:solidFill>
                  <a:srgbClr val="3F7F5F"/>
                </a:solidFill>
                <a:latin typeface="Courier New"/>
              </a:rPr>
              <a:t>// new Playable class</a:t>
            </a:r>
          </a:p>
          <a:p>
            <a:pPr algn="l" rtl="0">
              <a:buNone/>
            </a:pPr>
            <a:endParaRPr lang="en-US" sz="1800" b="1" dirty="0">
              <a:solidFill>
                <a:srgbClr val="000000"/>
              </a:solidFill>
              <a:latin typeface="Courier New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urier New"/>
              </a:rPr>
              <a:t>Player 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player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Player();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3F7F5F"/>
                </a:solidFill>
                <a:latin typeface="Courier New"/>
              </a:rPr>
              <a:t>// init player...</a:t>
            </a:r>
          </a:p>
          <a:p>
            <a:pPr algn="l" rtl="0">
              <a:buNone/>
            </a:pPr>
            <a:r>
              <a:rPr lang="he-IL" sz="1800" b="1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 algn="l" rtl="0">
              <a:buNone/>
            </a:pP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player.play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playables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);</a:t>
            </a:r>
            <a:endParaRPr lang="he-IL" sz="1800" b="1" dirty="0"/>
          </a:p>
        </p:txBody>
      </p:sp>
      <p:sp>
        <p:nvSpPr>
          <p:cNvPr id="5" name="Content Placeholder 5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550920" y="3996466"/>
            <a:ext cx="5259594" cy="2554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public void play (Playable [] items) {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do {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if (shuffle)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Collections.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shuffle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</a:t>
            </a:r>
            <a:r>
              <a:rPr kumimoji="0" lang="en-US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Arrays.asList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(items));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for (Playable item : items)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	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item.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play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();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while (repeat);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/>
                <a:ea typeface="+mn-ea"/>
                <a:cs typeface="+mn-cs"/>
              </a:rPr>
              <a:t>}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20182" y="5423645"/>
            <a:ext cx="308930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he-IL" sz="2400" dirty="0"/>
              <a:t>עבור כל איבר במערך </a:t>
            </a:r>
          </a:p>
          <a:p>
            <a:pPr algn="r" rtl="1"/>
            <a:r>
              <a:rPr lang="he-IL" sz="2400" dirty="0"/>
              <a:t>יקרא ה </a:t>
            </a:r>
            <a:r>
              <a:rPr lang="en-US" sz="2400" dirty="0"/>
              <a:t>play()</a:t>
            </a:r>
            <a:r>
              <a:rPr lang="he-IL" sz="2400" dirty="0"/>
              <a:t> המתאים</a:t>
            </a:r>
          </a:p>
        </p:txBody>
      </p:sp>
      <p:cxnSp>
        <p:nvCxnSpPr>
          <p:cNvPr id="8" name="Straight Connector 7"/>
          <p:cNvCxnSpPr>
            <a:stCxn id="6" idx="3"/>
          </p:cNvCxnSpPr>
          <p:nvPr>
            <p:custDataLst>
              <p:tags r:id="rId6"/>
            </p:custDataLst>
          </p:nvPr>
        </p:nvCxnSpPr>
        <p:spPr>
          <a:xfrm flipV="1">
            <a:off x="3209490" y="5550946"/>
            <a:ext cx="2169334" cy="28819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עוד על מנשקים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לא ניתן ליצור מופע של מנשק בעזרת הפקודה </a:t>
            </a:r>
            <a:r>
              <a:rPr lang="en-US" dirty="0"/>
              <a:t>new</a:t>
            </a:r>
            <a:r>
              <a:rPr lang="he-IL" dirty="0"/>
              <a:t>.</a:t>
            </a:r>
          </a:p>
          <a:p>
            <a:r>
              <a:rPr lang="he-IL" dirty="0"/>
              <a:t>מנשק יכול להכיל מתודות </a:t>
            </a:r>
            <a:r>
              <a:rPr lang="he-IL" u="sng" dirty="0"/>
              <a:t>וגם קבועים </a:t>
            </a:r>
            <a:r>
              <a:rPr lang="he-IL" dirty="0"/>
              <a:t>אך לא שדות.</a:t>
            </a:r>
          </a:p>
          <a:p>
            <a:r>
              <a:rPr lang="he-IL" dirty="0"/>
              <a:t>מחלקה יכולה לממש יותר ממנשק אחד בג'אווה (תחליף לירושה מרובה).</a:t>
            </a:r>
            <a:endParaRPr lang="en-US" dirty="0"/>
          </a:p>
          <a:p>
            <a:pPr algn="l" rtl="0">
              <a:buNone/>
            </a:pP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class </a:t>
            </a:r>
            <a:r>
              <a:rPr lang="en-US" sz="20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Circle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implements 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Shape,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/>
          </a:p>
          <a:p>
            <a:r>
              <a:rPr lang="he-IL" dirty="0"/>
              <a:t>מנשק יכול להרחיב מנשק אחר (ואז יכלול גם את המתודות המוגדרות במנשק זה).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public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interface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Shape </a:t>
            </a:r>
            <a:r>
              <a:rPr lang="en-US" sz="2400" dirty="0">
                <a:solidFill>
                  <a:srgbClr val="7F0055"/>
                </a:solidFill>
                <a:highlight>
                  <a:srgbClr val="E8F2FE"/>
                </a:highlight>
                <a:latin typeface="Segoe UI"/>
              </a:rPr>
              <a:t>extends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Drawable</a:t>
            </a:r>
            <a:r>
              <a:rPr lang="en-US" sz="2400" dirty="0">
                <a:solidFill>
                  <a:srgbClr val="000000"/>
                </a:solidFill>
                <a:highlight>
                  <a:srgbClr val="E8F2FE"/>
                </a:highlight>
                <a:latin typeface="Segoe UI"/>
              </a:rPr>
              <a:t> {…}</a:t>
            </a:r>
            <a:endParaRPr lang="he-IL" sz="24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4000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פעולות על סיביות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2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מנשקים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dirty="0"/>
              <a:t>אופרטורים לביצוע פעולות על ביטים</a:t>
            </a:r>
          </a:p>
          <a:p>
            <a:pPr lvl="1"/>
            <a:r>
              <a:rPr lang="he-IL" b="1" u="sng" dirty="0"/>
              <a:t>רק על טיפוסים שלמים </a:t>
            </a:r>
            <a:r>
              <a:rPr lang="he-IL" dirty="0"/>
              <a:t>(</a:t>
            </a:r>
            <a:r>
              <a:rPr lang="en-US" dirty="0" err="1"/>
              <a:t>int</a:t>
            </a:r>
            <a:r>
              <a:rPr lang="en-US" dirty="0"/>
              <a:t>, short, byte, char</a:t>
            </a:r>
            <a:r>
              <a:rPr lang="he-IL" dirty="0"/>
              <a:t>)</a:t>
            </a:r>
          </a:p>
          <a:p>
            <a:pPr lvl="8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776571231"/>
              </p:ext>
            </p:extLst>
          </p:nvPr>
        </p:nvGraphicFramePr>
        <p:xfrm>
          <a:off x="1888294" y="3209878"/>
          <a:ext cx="5367411" cy="25958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3862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Unary bitwise complement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Signed left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&lt;&lt;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Signed right shift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Unsigned right shift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&gt;&gt;&gt;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AND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&amp;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XOR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^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Bitwise OR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|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DB507477-75B7-45F5-AD4D-711F221D8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15115"/>
              </p:ext>
            </p:extLst>
          </p:nvPr>
        </p:nvGraphicFramePr>
        <p:xfrm>
          <a:off x="2074785" y="2508590"/>
          <a:ext cx="5659515" cy="69780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>
                  <a:extLst>
                    <a:ext uri="{9D8B030D-6E8A-4147-A177-3AD203B41FA5}">
                      <a16:colId xmlns:a16="http://schemas.microsoft.com/office/drawing/2014/main" val="1845362550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1499582962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609526749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89401796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2648997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00201"/>
            <a:ext cx="7772400" cy="1143000"/>
          </a:xfrm>
        </p:spPr>
        <p:txBody>
          <a:bodyPr/>
          <a:lstStyle/>
          <a:p>
            <a:r>
              <a:rPr lang="he-IL" dirty="0"/>
              <a:t>אופרטורים לביצוע פעולות על ביטים</a:t>
            </a:r>
          </a:p>
          <a:p>
            <a:pPr lvl="1"/>
            <a:r>
              <a:rPr lang="he-IL" b="1" u="sng" dirty="0"/>
              <a:t>רק על טיפוסים שלמים </a:t>
            </a:r>
            <a:r>
              <a:rPr lang="he-IL" dirty="0"/>
              <a:t>(</a:t>
            </a:r>
            <a:r>
              <a:rPr lang="en-US" dirty="0" err="1"/>
              <a:t>int</a:t>
            </a:r>
            <a:r>
              <a:rPr lang="en-US" dirty="0"/>
              <a:t>, short, byte, char</a:t>
            </a:r>
            <a:r>
              <a:rPr lang="he-IL" dirty="0"/>
              <a:t>)</a:t>
            </a:r>
          </a:p>
          <a:p>
            <a:pPr lvl="8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DB507477-75B7-45F5-AD4D-711F221D8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33732"/>
              </p:ext>
            </p:extLst>
          </p:nvPr>
        </p:nvGraphicFramePr>
        <p:xfrm>
          <a:off x="2074785" y="2508590"/>
          <a:ext cx="5659515" cy="1046706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>
                  <a:extLst>
                    <a:ext uri="{9D8B030D-6E8A-4147-A177-3AD203B41FA5}">
                      <a16:colId xmlns:a16="http://schemas.microsoft.com/office/drawing/2014/main" val="1845362550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1499582962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3609526749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894017966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952571415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2EED0C-C520-4DDF-BE02-C5DBE5B50608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371475" y="39243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/>
            <a:r>
              <a:rPr lang="en-US" b="0" kern="0" dirty="0"/>
              <a:t>int x = 3;</a:t>
            </a:r>
          </a:p>
          <a:p>
            <a:pPr algn="l" rtl="0"/>
            <a:r>
              <a:rPr lang="en-US" b="0" kern="0" dirty="0"/>
              <a:t>int y = ~x;</a:t>
            </a:r>
            <a:endParaRPr lang="he-IL" b="0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616626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ביטים.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מה נקבל מ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&amp; 3</a:t>
            </a:r>
            <a:r>
              <a:rPr lang="he-IL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2162142" y="2114532"/>
          <a:ext cx="5659515" cy="24423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~3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11111111111111111111111111111101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00000000000000000000000000001100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 &lt;&lt; 2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11111111111111111111111111111110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 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1111111111111111111111111111110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-3 &gt;&gt;&gt; 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2357425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פעולות על סיביות - דוגמאות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he-IL" dirty="0"/>
              <a:t> 32 ביטים.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מה נקבל מ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 3</a:t>
            </a:r>
            <a:r>
              <a:rPr lang="he-IL" dirty="0"/>
              <a:t>?</a:t>
            </a:r>
          </a:p>
          <a:p>
            <a:pPr lvl="1"/>
            <a:r>
              <a:rPr lang="he-IL" dirty="0"/>
              <a:t>שני הביטים הימניים של </a:t>
            </a:r>
            <a:r>
              <a:rPr lang="en-US" dirty="0" err="1"/>
              <a:t>i</a:t>
            </a:r>
            <a:endParaRPr lang="he-IL" dirty="0"/>
          </a:p>
          <a:p>
            <a:r>
              <a:rPr lang="he-IL" dirty="0"/>
              <a:t>ומה נקבל מ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 0xF0</a:t>
            </a:r>
            <a:r>
              <a:rPr lang="he-IL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53E1728D-77FA-4A35-8351-90E91BD751CF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9" name="Group 128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786770074"/>
              </p:ext>
            </p:extLst>
          </p:nvPr>
        </p:nvGraphicFramePr>
        <p:xfrm>
          <a:off x="2162142" y="2114532"/>
          <a:ext cx="5659515" cy="2442314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4471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02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ייצוג בינארי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00000000000000000000000000000011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&amp;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</a:t>
                      </a: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0101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0000000000000000000000000000</a:t>
                      </a:r>
                      <a:r>
                        <a:rPr kumimoji="0" lang="he-IL" sz="14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902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25247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פענוח של הדפסת שגיאה</a:t>
            </a:r>
            <a:br>
              <a:rPr lang="en-US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</a:br>
            <a:r>
              <a:rPr lang="he-IL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(</a:t>
            </a:r>
            <a:r>
              <a:rPr lang="en-US" b="1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Stack Trace</a:t>
            </a:r>
            <a:r>
              <a:rPr lang="he-IL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94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000" dirty="0"/>
              <a:t>כשנתקלים בחריגה במהלך ריצת התוכנית, ניתן להשתמש במידע שניתן לנו כדי לזהות את </a:t>
            </a:r>
            <a:r>
              <a:rPr lang="he-IL" sz="2000" b="1" dirty="0">
                <a:solidFill>
                  <a:srgbClr val="FF0000"/>
                </a:solidFill>
              </a:rPr>
              <a:t>סוג החריגה ואת המיקום בתוכנית שבו היא ארעה</a:t>
            </a:r>
            <a:r>
              <a:rPr lang="he-IL" sz="2000" dirty="0"/>
              <a:t>.</a:t>
            </a:r>
            <a:endParaRPr lang="en-US" sz="2000" dirty="0"/>
          </a:p>
          <a:p>
            <a:pPr algn="l" rtl="0">
              <a:buNone/>
            </a:pPr>
            <a:r>
              <a:rPr lang="en-US" sz="2000" u="sng" dirty="0"/>
              <a:t>Console:</a:t>
            </a:r>
          </a:p>
          <a:p>
            <a:pPr algn="l" rtl="0">
              <a:buNone/>
            </a:pPr>
            <a:r>
              <a:rPr lang="en-US" sz="2000" dirty="0"/>
              <a:t>Exception in thread "main" </a:t>
            </a:r>
            <a:r>
              <a:rPr lang="en-US" sz="2000" b="1" dirty="0" err="1"/>
              <a:t>java.lang.NullPointerException</a:t>
            </a:r>
            <a:r>
              <a:rPr lang="en-US" sz="2000" dirty="0"/>
              <a:t> at </a:t>
            </a:r>
            <a:r>
              <a:rPr lang="en-US" sz="2000" dirty="0" err="1"/>
              <a:t>com.example.myproject.</a:t>
            </a:r>
            <a:r>
              <a:rPr lang="en-US" sz="2000" b="1" dirty="0" err="1"/>
              <a:t>Book.getTitle</a:t>
            </a:r>
            <a:r>
              <a:rPr lang="en-US" sz="2000" dirty="0"/>
              <a:t>(Book.java:16) at </a:t>
            </a:r>
            <a:r>
              <a:rPr lang="en-US" sz="2000" dirty="0" err="1"/>
              <a:t>com.example.myproject.Author.getBookTitles</a:t>
            </a:r>
            <a:r>
              <a:rPr lang="en-US" sz="2000" dirty="0"/>
              <a:t>(Author.java:25) at </a:t>
            </a:r>
            <a:r>
              <a:rPr lang="en-US" sz="2000" dirty="0" err="1"/>
              <a:t>com.example.myproject.Bootstrap.main</a:t>
            </a:r>
            <a:r>
              <a:rPr lang="en-US" sz="2000" dirty="0"/>
              <a:t>(Bootstrap.java:14)</a:t>
            </a:r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endParaRPr lang="en-US" sz="2000" dirty="0"/>
          </a:p>
          <a:p>
            <a:pPr algn="l" rtl="0">
              <a:buNone/>
            </a:pPr>
            <a:r>
              <a:rPr lang="en-US" sz="2000" u="sng" dirty="0"/>
              <a:t>Book.java</a:t>
            </a:r>
            <a:r>
              <a:rPr lang="en-US" sz="2000" dirty="0"/>
              <a:t>:</a:t>
            </a:r>
          </a:p>
          <a:p>
            <a:pPr algn="l" rtl="0">
              <a:buNone/>
            </a:pPr>
            <a:r>
              <a:rPr lang="en-US" sz="2000" dirty="0"/>
              <a:t>public String </a:t>
            </a:r>
            <a:r>
              <a:rPr lang="en-US" sz="2000" dirty="0" err="1"/>
              <a:t>getTitle</a:t>
            </a:r>
            <a:r>
              <a:rPr lang="en-US" sz="2000" dirty="0"/>
              <a:t>() { </a:t>
            </a:r>
          </a:p>
          <a:p>
            <a:pPr algn="l" rtl="0">
              <a:buNone/>
            </a:pPr>
            <a:r>
              <a:rPr lang="en-US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 err="1"/>
              <a:t>title.toString</a:t>
            </a:r>
            <a:r>
              <a:rPr lang="en-US" sz="2000" dirty="0"/>
              <a:t>()); &lt;-- line 16 </a:t>
            </a:r>
          </a:p>
          <a:p>
            <a:pPr algn="l" rtl="0">
              <a:buNone/>
            </a:pPr>
            <a:r>
              <a:rPr lang="en-US" sz="2000" dirty="0"/>
              <a:t>	return title; </a:t>
            </a:r>
          </a:p>
          <a:p>
            <a:pPr algn="l" rtl="0">
              <a:buNone/>
            </a:pPr>
            <a:r>
              <a:rPr lang="en-US" sz="2000" dirty="0"/>
              <a:t>}</a:t>
            </a:r>
            <a:endParaRPr 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29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sz="1600" dirty="0"/>
          </a:p>
          <a:p>
            <a:r>
              <a:rPr lang="he-IL" sz="2400" dirty="0"/>
              <a:t>דוגמא נוספת:</a:t>
            </a:r>
            <a:endParaRPr lang="en-US" sz="2400" dirty="0"/>
          </a:p>
          <a:p>
            <a:pPr algn="l" rtl="0">
              <a:buNone/>
            </a:pPr>
            <a:endParaRPr lang="en-US" sz="1600" dirty="0"/>
          </a:p>
          <a:p>
            <a:pPr algn="l" rtl="0">
              <a:buNone/>
            </a:pPr>
            <a:r>
              <a:rPr lang="en-US" sz="1600" dirty="0"/>
              <a:t>Exception in thread "main" </a:t>
            </a:r>
            <a:r>
              <a:rPr lang="en-US" sz="1600" dirty="0" err="1"/>
              <a:t>java.lang.OutOfMemoryError</a:t>
            </a:r>
            <a:r>
              <a:rPr lang="en-US" sz="1600" dirty="0"/>
              <a:t>: Java heap space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java.util.Arrays.copyOf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java.lang.AbstractStringBuilder.expandCapacity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java.lang.AbstractStringBuilder.ensureCapacityInternal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java.lang.AbstractStringBuilder.append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java.lang.StringBuilder.append</a:t>
            </a:r>
            <a:r>
              <a:rPr lang="en-US" sz="1600" dirty="0"/>
              <a:t>(Unknown Source)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SmallTestMultiCollections.testOrder</a:t>
            </a:r>
            <a:r>
              <a:rPr lang="en-US" sz="1600" dirty="0"/>
              <a:t>(SmallTestMultiCollections.java:56)</a:t>
            </a:r>
          </a:p>
          <a:p>
            <a:pPr algn="l" rtl="0">
              <a:buNone/>
            </a:pPr>
            <a:r>
              <a:rPr lang="en-US" sz="1600" dirty="0"/>
              <a:t>at </a:t>
            </a:r>
            <a:r>
              <a:rPr lang="en-US" sz="1600" dirty="0" err="1"/>
              <a:t>SmallTestMultiCollections.main</a:t>
            </a:r>
            <a:r>
              <a:rPr lang="en-US" sz="1600" dirty="0"/>
              <a:t>(SmallTestMultiCollections.java:34</a:t>
            </a:r>
          </a:p>
          <a:p>
            <a:pPr algn="l" rtl="0">
              <a:buNone/>
            </a:pP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26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Interpreting a Stack Trace of an Exception</a:t>
            </a:r>
            <a:endParaRPr lang="he-I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655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  <a:latin typeface="Guttman Yad-Brush" pitchFamily="2" charset="-79"/>
                <a:cs typeface="Guttman Yad-Brush" pitchFamily="2" charset="-79"/>
              </a:rPr>
              <a:t>הסוף...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3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>
                <a:cs typeface="+mn-cs"/>
              </a:rPr>
              <a:t>מנשקים - תזכורת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he-IL" dirty="0"/>
              <a:t>מנשק (</a:t>
            </a:r>
            <a:r>
              <a:rPr lang="en-US" dirty="0"/>
              <a:t>interface</a:t>
            </a:r>
            <a:r>
              <a:rPr lang="he-IL" dirty="0"/>
              <a:t>) הוא מבנה תחבירי ב-</a:t>
            </a:r>
            <a:r>
              <a:rPr lang="en-US" dirty="0"/>
              <a:t>Java</a:t>
            </a:r>
            <a:r>
              <a:rPr lang="he-IL" dirty="0"/>
              <a:t> המאפשר לחסוך בקוד לקוח.</a:t>
            </a:r>
          </a:p>
          <a:p>
            <a:r>
              <a:rPr lang="he-IL" dirty="0"/>
              <a:t>מנשק מכיל כותרות של מתודות (חתימות). יתכן גם מימוש </a:t>
            </a:r>
            <a:r>
              <a:rPr lang="he-IL" dirty="0" err="1"/>
              <a:t>דיפולטיבי</a:t>
            </a:r>
            <a:r>
              <a:rPr lang="he-IL" dirty="0"/>
              <a:t> שלהן (החל מג'אווה 8). </a:t>
            </a:r>
          </a:p>
          <a:p>
            <a:r>
              <a:rPr lang="he-IL" dirty="0"/>
              <a:t>קוד אשר משתמש במנשק יוכל בזמן ריצה לעבוד עם מגוון מחלקות המממשות את המנשק הזה (ללא צורך בשכפול הקוד עבור כל מחלקה).</a:t>
            </a:r>
          </a:p>
          <a:p>
            <a:endParaRPr lang="he-IL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>
                <a:cs typeface="+mn-cs"/>
              </a:rPr>
              <a:t>הגדרת מנשק - תזכורת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3009" y="1858780"/>
            <a:ext cx="7164012" cy="38795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Concrete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InterfaceName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{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…</a:t>
            </a:r>
            <a:endParaRPr lang="en-US" sz="16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{…}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0" dirty="0">
                <a:solidFill>
                  <a:srgbClr val="646464"/>
                </a:solidFill>
                <a:latin typeface="Consolas" pitchFamily="49" charset="0"/>
                <a:cs typeface="Consolas" pitchFamily="49" charset="0"/>
              </a:rPr>
              <a:t>@Override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anotherMethod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(int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param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{…}	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1600" b="0" dirty="0">
              <a:latin typeface="Consolas" pitchFamily="49" charset="0"/>
              <a:ea typeface="Calibri"/>
              <a:cs typeface="Consolas" pitchFamily="49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7191374" y="1633929"/>
            <a:ext cx="1495425" cy="449701"/>
          </a:xfrm>
          <a:prstGeom prst="wedgeRoundRectCallout">
            <a:avLst>
              <a:gd name="adj1" fmla="val -181021"/>
              <a:gd name="adj2" fmla="val 28339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/>
              <a:t>שם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341916" y="3558606"/>
            <a:ext cx="2802084" cy="689544"/>
          </a:xfrm>
          <a:prstGeom prst="wedgeRoundRectCallout">
            <a:avLst>
              <a:gd name="adj1" fmla="val -134449"/>
              <a:gd name="adj2" fmla="val -64422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/>
              <a:t>מחלקה המממשת את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1: </a:t>
            </a:r>
            <a:r>
              <a:rPr lang="en-US" dirty="0"/>
              <a:t>Shape</a:t>
            </a:r>
            <a:r>
              <a:rPr lang="he-IL" dirty="0"/>
              <a:t> - מנשק המייצג צורה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נגדיר מנשק בשם </a:t>
            </a:r>
            <a:r>
              <a:rPr lang="en-US" b="1" dirty="0"/>
              <a:t>Shape</a:t>
            </a:r>
            <a:r>
              <a:rPr lang="he-IL" dirty="0"/>
              <a:t> המייצג צורה גיאומטרית.</a:t>
            </a:r>
          </a:p>
          <a:p>
            <a:r>
              <a:rPr lang="he-IL" dirty="0"/>
              <a:t>המנשק </a:t>
            </a:r>
            <a:r>
              <a:rPr lang="en-US" dirty="0"/>
              <a:t>Shape</a:t>
            </a:r>
            <a:r>
              <a:rPr lang="he-IL" dirty="0"/>
              <a:t> מחייב את כל המחלקות שמממשות אותו, לכלול מימוש עבור 2 מתודות:</a:t>
            </a:r>
          </a:p>
          <a:p>
            <a:pPr lvl="1"/>
            <a:r>
              <a:rPr lang="en-US" dirty="0" err="1"/>
              <a:t>getArea</a:t>
            </a:r>
            <a:r>
              <a:rPr lang="en-US" dirty="0"/>
              <a:t>()</a:t>
            </a:r>
            <a:r>
              <a:rPr lang="he-IL" dirty="0"/>
              <a:t> – מחשבת את שטח הצורה</a:t>
            </a:r>
            <a:endParaRPr lang="en-US" dirty="0"/>
          </a:p>
          <a:p>
            <a:pPr lvl="1"/>
            <a:r>
              <a:rPr lang="en-US" dirty="0" err="1"/>
              <a:t>getDetails</a:t>
            </a:r>
            <a:r>
              <a:rPr lang="en-US" dirty="0"/>
              <a:t>()</a:t>
            </a:r>
            <a:r>
              <a:rPr lang="he-IL" dirty="0"/>
              <a:t> – מחזירה מחרוזת המייצגת את הצורה.</a:t>
            </a:r>
            <a:endParaRPr lang="en-US" dirty="0"/>
          </a:p>
          <a:p>
            <a:pPr marL="457200" lvl="1" indent="0" algn="l" rtl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381500"/>
            <a:ext cx="752475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{</a:t>
            </a:r>
          </a:p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en-US" sz="32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32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32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32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/>
            <a:r>
              <a:rPr lang="he-IL" sz="32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{</a:t>
            </a:r>
            <a:endParaRPr lang="he-IL" sz="3200" b="0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2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Square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0021" y="1696453"/>
            <a:ext cx="4812632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he-IL" b="0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he-IL" dirty="0">
                <a:solidFill>
                  <a:srgbClr val="7F0055"/>
                </a:solidFill>
                <a:latin typeface="Consolas" pitchFamily="49" charset="0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side)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=side;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b="0" dirty="0">
              <a:solidFill>
                <a:srgbClr val="000000"/>
              </a:solidFill>
              <a:latin typeface="Consolas" pitchFamily="49" charset="0"/>
            </a:endParaRPr>
          </a:p>
          <a:p>
            <a:pPr algn="l" rtl="0"/>
            <a:endParaRPr lang="he-IL" dirty="0">
              <a:latin typeface="Consolas" pitchFamily="49" charset="0"/>
            </a:endParaRP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"Square: side="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side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he-IL" b="0" dirty="0">
                <a:solidFill>
                  <a:srgbClr val="000000"/>
                </a:solidFill>
                <a:latin typeface="Consolas" pitchFamily="49" charset="0"/>
              </a:rPr>
              <a:t>   {  </a:t>
            </a:r>
          </a:p>
          <a:p>
            <a:pPr algn="l" rtl="0"/>
            <a:r>
              <a:rPr lang="he-IL" b="0" dirty="0">
                <a:latin typeface="Consolas" pitchFamily="49" charset="0"/>
              </a:rPr>
              <a:t>{</a:t>
            </a:r>
          </a:p>
        </p:txBody>
      </p:sp>
      <p:sp>
        <p:nvSpPr>
          <p:cNvPr id="8" name="הסבר מלבני מעוגל 7"/>
          <p:cNvSpPr/>
          <p:nvPr/>
        </p:nvSpPr>
        <p:spPr bwMode="auto">
          <a:xfrm>
            <a:off x="5414211" y="2045370"/>
            <a:ext cx="3621505" cy="678780"/>
          </a:xfrm>
          <a:prstGeom prst="wedgeRoundRectCallout">
            <a:avLst>
              <a:gd name="adj1" fmla="val -81340"/>
              <a:gd name="adj2" fmla="val -4920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המחלקה מצהירה שהיא מממשת את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הסבר מלבני מעוגל 8"/>
          <p:cNvSpPr/>
          <p:nvPr/>
        </p:nvSpPr>
        <p:spPr bwMode="auto">
          <a:xfrm>
            <a:off x="5253790" y="3638469"/>
            <a:ext cx="3621505" cy="488363"/>
          </a:xfrm>
          <a:prstGeom prst="wedgeRoundRectCallout">
            <a:avLst>
              <a:gd name="adj1" fmla="val -97287"/>
              <a:gd name="adj2" fmla="val 472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מימוש של המתודות מהמנשק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הסבר מלבני מעוגל 9"/>
          <p:cNvSpPr/>
          <p:nvPr/>
        </p:nvSpPr>
        <p:spPr bwMode="auto">
          <a:xfrm>
            <a:off x="5253789" y="3638469"/>
            <a:ext cx="3621505" cy="488363"/>
          </a:xfrm>
          <a:prstGeom prst="wedgeRoundRectCallout">
            <a:avLst>
              <a:gd name="adj1" fmla="val -93965"/>
              <a:gd name="adj2" fmla="val 2714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>
                <a:solidFill>
                  <a:schemeClr val="tx1"/>
                </a:solidFill>
                <a:latin typeface="Arial" charset="0"/>
                <a:cs typeface="Arial" charset="0"/>
              </a:rPr>
              <a:t>מימוש של מתודות המנשק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34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המחלקה </a:t>
            </a:r>
            <a:r>
              <a:rPr lang="en-US" dirty="0"/>
              <a:t>Circle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4243" y="1688842"/>
            <a:ext cx="8097252" cy="4770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</a:t>
            </a:r>
            <a:r>
              <a:rPr lang="en-US" sz="1600" b="0" dirty="0">
                <a:solidFill>
                  <a:srgbClr val="7F0055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600" b="0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  <a:cs typeface="Consolas" pitchFamily="49" charset="0"/>
              </a:rPr>
              <a:t> Shape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endParaRPr lang="en-US" sz="1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radius)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//Constructor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=radius;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he-IL" sz="1400" b="0" dirty="0">
              <a:solidFill>
                <a:srgbClr val="000000"/>
              </a:solidFill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getArea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Shape.getArea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 (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PI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he-IL" sz="1400" dirty="0">
              <a:latin typeface="Consolas" pitchFamily="49" charset="0"/>
              <a:cs typeface="Courier New" panose="02070309020205020404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getDetails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//Implementing </a:t>
            </a:r>
            <a:r>
              <a:rPr lang="en-US" sz="1600" b="0" dirty="0" err="1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Shape.getDetails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"Circle: radius="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+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algn="l" rtl="0"/>
            <a:endParaRPr lang="en-US" sz="1400" dirty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public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getRadius</a:t>
            </a:r>
            <a:r>
              <a:rPr lang="en-US" sz="16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 {	</a:t>
            </a:r>
            <a:r>
              <a:rPr lang="en-US" sz="1600" b="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//Circle specific method</a:t>
            </a:r>
          </a:p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1600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sz="1600" b="0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radius</a:t>
            </a:r>
            <a:r>
              <a:rPr lang="en-US" sz="1600" b="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urier New" panose="02070309020205020404" pitchFamily="49" charset="0"/>
              </a:rPr>
              <a:t>  </a:t>
            </a:r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/>
            <a:r>
              <a:rPr lang="en-US" sz="1400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i="1" dirty="0">
              <a:latin typeface="Consolas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3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endParaRPr lang="he-IL" dirty="0"/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טיפוס הפניה מסוג </a:t>
            </a:r>
            <a:r>
              <a:rPr lang="en-US" dirty="0"/>
              <a:t>Shape</a:t>
            </a:r>
            <a:r>
              <a:rPr lang="he-IL" dirty="0"/>
              <a:t> יכול להצביע אל כל אובייקט המממש את המנשק </a:t>
            </a:r>
            <a:r>
              <a:rPr lang="en-US" dirty="0"/>
              <a:t>Shape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לקרוא באמצעותו רק למתודות הכלולות בהגדרת המנשק. לדוג': </a:t>
            </a:r>
            <a:r>
              <a:rPr lang="en-US" dirty="0"/>
              <a:t>shape1.getArea()</a:t>
            </a:r>
            <a:endParaRPr lang="he-IL" dirty="0"/>
          </a:p>
          <a:p>
            <a:r>
              <a:rPr lang="he-IL" dirty="0"/>
              <a:t>כדי לקרוא למתודה הספציפית ל-</a:t>
            </a:r>
            <a:r>
              <a:rPr lang="en-US" dirty="0"/>
              <a:t>Circle</a:t>
            </a:r>
            <a:r>
              <a:rPr lang="he-IL" dirty="0"/>
              <a:t>, יש לבצע הצרה באמצעות </a:t>
            </a:r>
            <a:r>
              <a:rPr lang="en-US" dirty="0"/>
              <a:t>casting</a:t>
            </a:r>
            <a:r>
              <a:rPr lang="he-IL" dirty="0"/>
              <a:t>: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619719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shape1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Square(100);  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shape2 =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Circle(50);</a:t>
            </a:r>
          </a:p>
        </p:txBody>
      </p:sp>
      <p:sp>
        <p:nvSpPr>
          <p:cNvPr id="16" name="מלבן 15"/>
          <p:cNvSpPr/>
          <p:nvPr/>
        </p:nvSpPr>
        <p:spPr>
          <a:xfrm>
            <a:off x="914400" y="5620290"/>
            <a:ext cx="58673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Circle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 = (Circle) shape2;  </a:t>
            </a:r>
            <a:r>
              <a:rPr lang="en-US" b="0" dirty="0">
                <a:solidFill>
                  <a:srgbClr val="3F7F5F"/>
                </a:solidFill>
                <a:latin typeface="Segoe UI" panose="020B0502040204020203" pitchFamily="34" charset="0"/>
              </a:rPr>
              <a:t>// Down-casting</a:t>
            </a:r>
          </a:p>
          <a:p>
            <a:pPr algn="l" rtl="0"/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b="0" dirty="0" err="1">
                <a:solidFill>
                  <a:srgbClr val="0000FF"/>
                </a:solidFill>
                <a:latin typeface="Segoe UI" panose="020B0502040204020203" pitchFamily="34" charset="0"/>
              </a:rPr>
              <a:t>out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r>
              <a:rPr lang="en-US" b="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 </a:t>
            </a:r>
            <a:r>
              <a:rPr lang="en-US" b="0" dirty="0" err="1">
                <a:solidFill>
                  <a:srgbClr val="000000"/>
                </a:solidFill>
                <a:latin typeface="Segoe UI" panose="020B0502040204020203" pitchFamily="34" charset="0"/>
              </a:rPr>
              <a:t>circle.getRadius</a:t>
            </a:r>
            <a:r>
              <a:rPr lang="en-US" b="0" dirty="0">
                <a:solidFill>
                  <a:srgbClr val="000000"/>
                </a:solidFill>
                <a:latin typeface="Segoe UI" panose="020B0502040204020203" pitchFamily="34" charset="0"/>
              </a:rPr>
              <a:t>() );</a:t>
            </a:r>
            <a:endParaRPr lang="he-IL" sz="3200" b="0" dirty="0"/>
          </a:p>
        </p:txBody>
      </p:sp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כללי השמה נוספים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/>
              <a:t>ראינו השמה של עצם למשתנה מטיפוס מנשק (שהוא מממש). </a:t>
            </a:r>
          </a:p>
          <a:p>
            <a:pPr>
              <a:buNone/>
            </a:pPr>
            <a:endParaRPr lang="he-IL" sz="2000" dirty="0"/>
          </a:p>
          <a:p>
            <a:pPr>
              <a:buNone/>
            </a:pPr>
            <a:endParaRPr lang="he-IL" sz="2000" dirty="0"/>
          </a:p>
          <a:p>
            <a:r>
              <a:rPr lang="he-IL" sz="2000" dirty="0"/>
              <a:t>אי אפשר לעשות השמה בכיוון ההפוך, או בין שני טיפוסים שמממשים את אותו מנשק</a:t>
            </a:r>
          </a:p>
          <a:p>
            <a:pPr lvl="1"/>
            <a:r>
              <a:rPr lang="he-IL" sz="1800" dirty="0"/>
              <a:t>שוב, אפשר להיעזר ב-</a:t>
            </a:r>
            <a:r>
              <a:rPr lang="en-US" sz="1800" dirty="0"/>
              <a:t>down-casing</a:t>
            </a:r>
            <a:r>
              <a:rPr lang="he-IL" sz="1800" dirty="0"/>
              <a:t> </a:t>
            </a:r>
          </a:p>
          <a:p>
            <a:endParaRPr lang="he-IL" sz="2000" dirty="0"/>
          </a:p>
          <a:p>
            <a:endParaRPr lang="en-US" sz="2000" dirty="0"/>
          </a:p>
          <a:p>
            <a:endParaRPr lang="he-IL" sz="2000" dirty="0"/>
          </a:p>
          <a:p>
            <a:r>
              <a:rPr lang="en-US" sz="2000" dirty="0"/>
              <a:t>down-casting</a:t>
            </a:r>
            <a:r>
              <a:rPr lang="he-IL" sz="2000" dirty="0"/>
              <a:t> מאפשר "להתחכם" ולבצע השמה מוזרה  </a:t>
            </a:r>
          </a:p>
          <a:p>
            <a:endParaRPr lang="he-IL" sz="2000" dirty="0"/>
          </a:p>
          <a:p>
            <a:endParaRPr lang="he-IL" sz="2000" dirty="0"/>
          </a:p>
          <a:p>
            <a:pPr lvl="1"/>
            <a:r>
              <a:rPr lang="he-IL" sz="1800" dirty="0"/>
              <a:t>במקרה כזה, </a:t>
            </a:r>
            <a:r>
              <a:rPr lang="he-IL" sz="1800" b="1" dirty="0"/>
              <a:t>השגיאה תתגלה רק בזמן ריצה </a:t>
            </a:r>
            <a:r>
              <a:rPr lang="he-IL" sz="1600" dirty="0"/>
              <a:t>(כשיתברר ש-</a:t>
            </a:r>
            <a:r>
              <a:rPr lang="en-US" sz="1600" dirty="0" err="1"/>
              <a:t>myShape</a:t>
            </a:r>
            <a:r>
              <a:rPr lang="he-IL" sz="1600" dirty="0"/>
              <a:t> אינו עיגול)</a:t>
            </a:r>
            <a:endParaRPr lang="he-IL" sz="1800" dirty="0"/>
          </a:p>
          <a:p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2098301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Square(100);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Shape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3632200"/>
            <a:ext cx="7543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mySquare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Square mySquare2 = (Square)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799" y="3632200"/>
            <a:ext cx="66886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5417403"/>
            <a:ext cx="7543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Circle myCircle2 = (Circle) </a:t>
            </a:r>
            <a:r>
              <a:rPr lang="en-US" b="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myShape</a:t>
            </a:r>
            <a:r>
              <a:rPr lang="en-US" b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8816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4aBHPcE3w8i1d3RLqb2S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CqYSEGZaKszfCyPH7h3C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dOyxGHsGZBPjKlqwzbO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zO9IIk1zrxQ7q3X8WLm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m8Dw4a75YUdHfKnXZ8F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tCVmyqf2w11gr14bgQr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TINdLYLep385F0BHCHPV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cFYilTNROYOHwIczkFhhh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HDIl08pF6c06x66QM2Du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8lm4AyeKwExH2PUq4XmB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jn8ho8h2xE7AHPWYPdiA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3Y19KpecjU0SOYeMbqWI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uU4DYSiWo2rbjT87KH0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z0CftSF5gBd3n65OcASy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7kZXrfK40S2k9geoRNlk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P0YJ21RDvi3yTPKsNWz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ZMD5vW25UEFexvYZHcIc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07807Yz0jaHi3IILExZ0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gBnpDpZoLmzQekEx5Py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jmjMs5JREDC1nu8wpFU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YFJE3FDmOM6Sh16QWUE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ddXapypTFouroE3O24d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Vud7qyI0AZ91rwGTg4W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N8zK6uGw0akW3O0I7RO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SuJ0LYP3BUky0v6sKHwg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oPDrN8RAGr6ohtWh7Ra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U3edWYX5KtUTxgdg0IMx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cG4nyN75zvMczraiUdPb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SuJ0LYP3BUky0v6sKHwgi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oPDrN8RAGr6ohtWh7Ra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U3edWYX5KtUTxgdg0IMx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imdw79N9kUHd5ouZLA8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OreWyZxmBIL2ehuo8bs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m42n6qVlz25BeDh7dAafz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eicQdLuzqdLBIn9PnbP0b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HXP3Y6uXlS2rMbIAmAZ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XIM84QDmdYgauSnHwtW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FVmDFBtpbSyg06gP2EjZ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0ZX4jJZT9Hn9ZHkNyu9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yUPwwjZGml1nqeZuGNmH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4E5hN3kDYyk0xr3fMdFU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28Bg5O3NmNHUtfKfIfF2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nTNWeUzHN5JCWGwYvza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DXNvxupfrWeseniSOTN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CeShrHqhWp4BKLWQoP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KDNzch9sdC84gQ8Jn4h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nus9GDKgoqoOdaHXi75Y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j96rJ5wJOlbYfi73Bv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GsDY2pL9sF3Lbi2eTFK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3CfUoQfwzgMoAsEOL27XF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Uu7O0nC2cz6DPo4DywD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mAPnp8CDHWa7kph2e9X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PtPPqGpyq1Z5D8wYCXtpz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sH4ElwiuVbHx60yZrd4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1GhK3BbuO0Xjm7m2428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eM3p3Btg6QhMZsWVcm5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UWAqY4X1cvBfhFnmBsGi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zNDrDp917n67KGk5xesC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m35rYFsAsfDwe1CkCkB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bxCFgm94YLcdJyZEKGqF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AvFHKUTQy0SbTTlZcd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2NTMCFRn3NJIX70zCea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kxE6iKudmXNPtRNXheZb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rbWeZCB40xzQtl8wm6S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U7D8LEWV80ef6s94LRB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DosPKSSi7DFhOARQX8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9r60tkE3s8DmZ5d1EPO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zBefFnil1e9OES0JjOb3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7BqbktU0E9TQG2ac9nzwh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RCWA7x8W08RuCPu2Or0z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NbXz7FNtJpd7zyoSMtw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PxynFkL5hkuWPLDyqt8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gufVEWFx2N15mq1KZsI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TDDICfd334ning37JGOq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UKocxGtFNKjnRCd1HruZ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MZ9XCgMUeoBWIYd2Gmz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y3SbvwE7YfiYgYp3z3dT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kXLtTtCZyTTCDBi278C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MVTeNEK7pk4dVgM7J7M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s0OY6jmvG286gBhQte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bKuMNWtL7gMsXqeZFDO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bN9wvshj1ZrkggkbjmT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lDia3RNAkPONyHDgq1uN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M1CaYFtkr95Oqrwdkppv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wsHDy2WSfLwzCG04bjg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Y8f735B4iO7q5Hg2Uhvh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3TRTwkkebaMVNuznrZQg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sbAjN9oZnoTVeodwLhQ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9DtQHbIg3GjV78f0rars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uidHFthF1EAbpIW1x4M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TykYes4Zlm47Gi56tVHI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k2YuAKKLjsVXoEmGeOA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7h1DVqBQtH9Eei0JRkez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CcITrJNHS7lW5VHtWOjas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OJp4GuXgNJbv4iKtHN9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I8nigUvVpzDYU91F6cV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5uHepWAym6AXI5ynPlqd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vIcEcMiuG6P8FXoSp7g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ogtbDtV52tz5xFTMJyg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smsBJBIF2fPbO802Mrhi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pvB9OIL7iqG2jVb09Oz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EeIluYvZDdD8dKs9SHjh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yz3mT9ZICRk7kawk9sNqI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7PXHn6rTaX2PC2Bd7rKN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ycri3uhijsTfqIbVJvbx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tAwVKv7faFZaIY2Bsnb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tOQLYy3u44gIfLY2LuvY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ezKaQ5RTS3Gg6I5Zwz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jHu9N7GsCVzoa7o5r6x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LaPEVfmMIyN0QVB6vrjy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UZJgCpCGPRJZzg0OIYD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c2YEfXLXWMMSjFKqAsrh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Pw68OYIQd3qJHXLBnrQJ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e4JN9dJieae0dF7dPl3WF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X7gBgn8vbT0Zcry79Me5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AXMFY5ZqskLzZSdHkII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IILj3fi3uNveEGDuI9pc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ErSyfV5UnQRVRf1mUPHm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lkbAdCyjF3a3jrv0mYA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5Wj6Zpo0bhUf2K7zOBY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IPnsmfzv6A8bwd3lRhO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GbHUpPknn6AYCmcLgj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V8UhX07iB7bQ8bKrPKaJ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2AyBH951vN0V6gz07Rjf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MLd00PtZ0dnTxlGgR1h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V2VbqISQt8x7MPt85c2O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Jm1EqBsdNo9BQb5PoK6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lqyQMJW53vacjz9Mhho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9YbZi2fOhHQZu0B5zOIgI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qDSwGCtPKtUcrnRuHHhM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1772</Words>
  <Application>Microsoft Office PowerPoint</Application>
  <PresentationFormat>‫הצגה על המסך (4:3)</PresentationFormat>
  <Paragraphs>392</Paragraphs>
  <Slides>27</Slides>
  <Notes>15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36" baseType="lpstr">
      <vt:lpstr>Arial</vt:lpstr>
      <vt:lpstr>Comic Sans MS</vt:lpstr>
      <vt:lpstr>Consolas</vt:lpstr>
      <vt:lpstr>Courier New</vt:lpstr>
      <vt:lpstr>Guttman Yad-Brush</vt:lpstr>
      <vt:lpstr>Segoe UI</vt:lpstr>
      <vt:lpstr>Times New Roman</vt:lpstr>
      <vt:lpstr>Wingdings</vt:lpstr>
      <vt:lpstr>Layers</vt:lpstr>
      <vt:lpstr>תוכנה 1</vt:lpstr>
      <vt:lpstr>מצגת של PowerPoint‏</vt:lpstr>
      <vt:lpstr>מנשקים - תזכורת</vt:lpstr>
      <vt:lpstr>הגדרת מנשק - תזכורת</vt:lpstr>
      <vt:lpstr>דוגמא 1: Shape - מנשק המייצג צורה</vt:lpstr>
      <vt:lpstr>המחלקה Square</vt:lpstr>
      <vt:lpstr>המחלקה Circle</vt:lpstr>
      <vt:lpstr>טיפוס הפניה מסוג Shape</vt:lpstr>
      <vt:lpstr>כללי השמה נוספים</vt:lpstr>
      <vt:lpstr>גישה אחידה לאובייקטים ע"י שימוש במנשק Shape</vt:lpstr>
      <vt:lpstr>דוגמא 2: נגן מוזיקה</vt:lpstr>
      <vt:lpstr>Playing Mp3</vt:lpstr>
      <vt:lpstr>Playing VideoClips</vt:lpstr>
      <vt:lpstr>שכפול קוד</vt:lpstr>
      <vt:lpstr>שימוש במנשק</vt:lpstr>
      <vt:lpstr>מימוש המנשק ע"י הספקים</vt:lpstr>
      <vt:lpstr>מערכים פולימורפים</vt:lpstr>
      <vt:lpstr>עוד על מנשקים</vt:lpstr>
      <vt:lpstr>מצגת של PowerPoint‏</vt:lpstr>
      <vt:lpstr>פעולות על סיביות</vt:lpstr>
      <vt:lpstr>פעולות על סיביות</vt:lpstr>
      <vt:lpstr>פעולות על סיביות - דוגמאות</vt:lpstr>
      <vt:lpstr>פעולות על סיביות - דוגמאות</vt:lpstr>
      <vt:lpstr>מצגת של PowerPoint‏</vt:lpstr>
      <vt:lpstr>Interpreting a Stack Trace of an Exception</vt:lpstr>
      <vt:lpstr>Interpreting a Stack Trace of an Exception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itay itzhak</dc:creator>
  <cp:lastModifiedBy>itay itzhak</cp:lastModifiedBy>
  <cp:revision>2</cp:revision>
  <dcterms:created xsi:type="dcterms:W3CDTF">2020-05-05T14:08:04Z</dcterms:created>
  <dcterms:modified xsi:type="dcterms:W3CDTF">2020-10-07T12:15:54Z</dcterms:modified>
</cp:coreProperties>
</file>