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450" r:id="rId2"/>
    <p:sldId id="419" r:id="rId3"/>
    <p:sldId id="381" r:id="rId4"/>
    <p:sldId id="372" r:id="rId5"/>
    <p:sldId id="420" r:id="rId6"/>
    <p:sldId id="426" r:id="rId7"/>
    <p:sldId id="437" r:id="rId8"/>
    <p:sldId id="409" r:id="rId9"/>
    <p:sldId id="438" r:id="rId10"/>
    <p:sldId id="411" r:id="rId11"/>
    <p:sldId id="442" r:id="rId12"/>
    <p:sldId id="451" r:id="rId13"/>
    <p:sldId id="380" r:id="rId14"/>
    <p:sldId id="332" r:id="rId15"/>
    <p:sldId id="448" r:id="rId16"/>
    <p:sldId id="449" r:id="rId17"/>
    <p:sldId id="397" r:id="rId18"/>
    <p:sldId id="399" r:id="rId19"/>
    <p:sldId id="401" r:id="rId20"/>
    <p:sldId id="402" r:id="rId21"/>
    <p:sldId id="429" r:id="rId22"/>
    <p:sldId id="421" r:id="rId23"/>
    <p:sldId id="415" r:id="rId24"/>
    <p:sldId id="418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600" autoAdjust="0"/>
    <p:restoredTop sz="93563" autoAdjust="0"/>
  </p:normalViewPr>
  <p:slideViewPr>
    <p:cSldViewPr snapToGrid="0" snapToObjects="1">
      <p:cViewPr varScale="1">
        <p:scale>
          <a:sx n="122" d="100"/>
          <a:sy n="122" d="100"/>
        </p:scale>
        <p:origin x="822" y="96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util/Iterato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java.sun.com/j2se/1.5.0/docs/api/java/lang/Iterable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/>
              <a:t>תרגול 7 </a:t>
            </a:r>
            <a:r>
              <a:rPr lang="he-IL" sz="3200" dirty="0"/>
              <a:t>– מבני נתונים גנריים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>
                <a:latin typeface="+mn-lt"/>
                <a:cs typeface="+mn-cs"/>
              </a:rPr>
              <a:t>שימוש מפורש </a:t>
            </a:r>
            <a:r>
              <a:rPr lang="he-IL" sz="2800" b="0" kern="0" dirty="0" err="1">
                <a:latin typeface="+mn-lt"/>
                <a:cs typeface="+mn-cs"/>
              </a:rPr>
              <a:t>באיטרטור</a:t>
            </a:r>
            <a:r>
              <a:rPr lang="he-IL" sz="2800" b="0" kern="0" dirty="0">
                <a:latin typeface="+mn-lt"/>
                <a:cs typeface="+mn-cs"/>
              </a:rPr>
              <a:t>:</a:t>
            </a: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>
                <a:latin typeface="+mn-lt"/>
                <a:cs typeface="+mn-cs"/>
              </a:rPr>
              <a:t>שימוש ב </a:t>
            </a:r>
            <a:r>
              <a:rPr lang="en-US" sz="2800" b="0" kern="0" dirty="0" err="1">
                <a:latin typeface="+mn-lt"/>
                <a:cs typeface="+mn-cs"/>
              </a:rPr>
              <a:t>foreach</a:t>
            </a:r>
            <a:r>
              <a:rPr lang="he-IL" sz="2800" b="0" kern="0" dirty="0">
                <a:latin typeface="+mn-lt"/>
                <a:cs typeface="+mn-cs"/>
              </a:rPr>
              <a:t> </a:t>
            </a:r>
            <a:endParaRPr lang="en-US" sz="2800" b="0" kern="0" dirty="0">
              <a:latin typeface="+mn-lt"/>
              <a:cs typeface="+mn-cs"/>
            </a:endParaRPr>
          </a:p>
        </p:txBody>
      </p:sp>
      <p:sp>
        <p:nvSpPr>
          <p:cNvPr id="23560" name="Rectangle 3"/>
          <p:cNvSpPr>
            <a:spLocks noGrp="1" noChangeArrowheads="1"/>
          </p:cNvSpPr>
          <p:nvPr>
            <p:ph idx="1"/>
          </p:nvPr>
        </p:nvSpPr>
        <p:spPr>
          <a:xfrm>
            <a:off x="738554" y="2224088"/>
            <a:ext cx="7703771" cy="12779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(); ) {  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());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858486" y="2260600"/>
            <a:ext cx="1277937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1369793" y="2516188"/>
            <a:ext cx="1593215" cy="25558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3378388" y="2771775"/>
            <a:ext cx="1228781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Collection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D205EA-5C1D-44B2-B38C-C00D63D185E7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38554" y="4821959"/>
            <a:ext cx="7699009" cy="9858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 {  </a:t>
            </a:r>
            <a:br>
              <a:rPr lang="en-US" sz="1600" b="0" kern="0" dirty="0">
                <a:latin typeface="Consolas" pitchFamily="49" charset="0"/>
                <a:cs typeface="Consolas" pitchFamily="49" charset="0"/>
              </a:rPr>
            </a:b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86532" y="2879497"/>
            <a:ext cx="3851031" cy="1191342"/>
            <a:chOff x="4586532" y="2879497"/>
            <a:chExt cx="3851031" cy="1191342"/>
          </a:xfrm>
        </p:grpSpPr>
        <p:sp>
          <p:nvSpPr>
            <p:cNvPr id="17" name="Cloud Callout 16"/>
            <p:cNvSpPr/>
            <p:nvPr/>
          </p:nvSpPr>
          <p:spPr>
            <a:xfrm>
              <a:off x="4586532" y="2879497"/>
              <a:ext cx="3851031" cy="1191342"/>
            </a:xfrm>
            <a:prstGeom prst="cloudCallout">
              <a:avLst>
                <a:gd name="adj1" fmla="val -32346"/>
                <a:gd name="adj2" fmla="val -68073"/>
              </a:avLst>
            </a:prstGeom>
            <a:solidFill>
              <a:schemeClr val="bg1"/>
            </a:solidFill>
            <a:ln w="254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04338" y="3027363"/>
              <a:ext cx="221566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לולאת </a:t>
              </a:r>
              <a:r>
                <a:rPr lang="en-US" sz="1600" b="0" dirty="0"/>
                <a:t>while</a:t>
              </a:r>
              <a:r>
                <a:rPr lang="he-IL" sz="1600" b="0" dirty="0"/>
                <a:t>: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5419" y="3316980"/>
              <a:ext cx="294542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b="0" dirty="0">
                  <a:solidFill>
                    <a:srgbClr val="7F0055"/>
                  </a:solidFill>
                  <a:latin typeface="Consolas" pitchFamily="49" charset="0"/>
                  <a:cs typeface="Consolas" pitchFamily="49" charset="0"/>
                </a:rPr>
                <a:t>while</a:t>
              </a:r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sz="1600" b="0" dirty="0" err="1">
                  <a:latin typeface="Consolas" pitchFamily="49" charset="0"/>
                  <a:cs typeface="Consolas" pitchFamily="49" charset="0"/>
                </a:rPr>
                <a:t>iter.hasNext</a:t>
              </a:r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()){</a:t>
              </a:r>
            </a:p>
            <a:p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}</a:t>
              </a:r>
              <a:endParaRPr lang="he-IL" sz="1600" b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Deleting an item inside a loop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0101" y="2013437"/>
            <a:ext cx="7218485" cy="17848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stringCollection.remove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can possible cause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ConcurrentModificationException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1400" b="0" kern="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}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kern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00101" y="4273061"/>
            <a:ext cx="7218484" cy="20925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400" b="0" dirty="0">
                <a:latin typeface="Consolas" pitchFamily="49" charset="0"/>
                <a:cs typeface="Consolas" pitchFamily="49" charset="0"/>
              </a:rPr>
            </a:br>
            <a:r>
              <a:rPr lang="en-US" sz="1400" b="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) {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/*we must advance the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, otherwise we will </a:t>
            </a:r>
          </a:p>
          <a:p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		get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IllegalStateException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*/ </a:t>
            </a:r>
            <a:br>
              <a:rPr lang="en-US" sz="1400" b="0" dirty="0">
                <a:latin typeface="Consolas" pitchFamily="49" charset="0"/>
                <a:cs typeface="Consolas" pitchFamily="49" charset="0"/>
              </a:rPr>
            </a:br>
            <a:r>
              <a:rPr lang="en-US" sz="1400" b="0" dirty="0">
                <a:latin typeface="Consolas" pitchFamily="49" charset="0"/>
                <a:cs typeface="Consolas" pitchFamily="49" charset="0"/>
              </a:rPr>
              <a:t>    	if (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iter.remove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/*this is safe, unless remove is not 				supported*/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} 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>
                <a:latin typeface="+mn-lt"/>
                <a:cs typeface="+mn-cs"/>
              </a:rPr>
              <a:t>שימוש ב </a:t>
            </a:r>
            <a:r>
              <a:rPr lang="en-US" sz="2400" b="0" kern="0" dirty="0" err="1">
                <a:latin typeface="+mn-lt"/>
                <a:cs typeface="+mn-cs"/>
              </a:rPr>
              <a:t>foreach</a:t>
            </a:r>
            <a:r>
              <a:rPr lang="he-IL" sz="2400" b="0" kern="0" dirty="0">
                <a:latin typeface="+mn-lt"/>
                <a:cs typeface="+mn-cs"/>
              </a:rPr>
              <a:t> עלול לגרום לשגיאה בעדכון האוסף</a:t>
            </a: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>
                <a:latin typeface="+mn-lt"/>
                <a:cs typeface="+mn-cs"/>
              </a:rPr>
              <a:t>שימוש ב </a:t>
            </a:r>
            <a:r>
              <a:rPr lang="en-US" sz="2400" b="0" kern="0" dirty="0" err="1">
                <a:latin typeface="+mn-lt"/>
                <a:cs typeface="+mn-cs"/>
              </a:rPr>
              <a:t>iterator</a:t>
            </a:r>
            <a:r>
              <a:rPr lang="he-IL" sz="2400" b="0" kern="0" dirty="0">
                <a:latin typeface="+mn-lt"/>
                <a:cs typeface="+mn-cs"/>
              </a:rPr>
              <a:t> הוא בטוח יותר</a:t>
            </a:r>
            <a:endParaRPr lang="en-US" sz="2400" b="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60277"/>
          </a:xfrm>
        </p:spPr>
        <p:txBody>
          <a:bodyPr>
            <a:normAutofit/>
          </a:bodyPr>
          <a:lstStyle/>
          <a:p>
            <a:r>
              <a:rPr lang="he-IL" dirty="0"/>
              <a:t>מה לא בסדר בקוד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אם האיבר הראשון ב </a:t>
            </a:r>
            <a:r>
              <a:rPr lang="en-US" dirty="0" err="1"/>
              <a:t>lst</a:t>
            </a:r>
            <a:r>
              <a:rPr lang="he-IL" dirty="0"/>
              <a:t> הוא שלילי, הפונקציה תסתיים אחרי </a:t>
            </a:r>
            <a:r>
              <a:rPr lang="he-IL" dirty="0" err="1"/>
              <a:t>איטרציה</a:t>
            </a:r>
            <a:r>
              <a:rPr lang="he-IL" dirty="0"/>
              <a:t> אחת ותחזיר את האיבר הנכון.</a:t>
            </a:r>
          </a:p>
          <a:p>
            <a:r>
              <a:rPr lang="he-IL" dirty="0"/>
              <a:t>אחרת – לולאה אינסופית.</a:t>
            </a:r>
          </a:p>
          <a:p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Incorrect usage of </a:t>
            </a:r>
            <a:r>
              <a:rPr lang="en-US" b="1" dirty="0" err="1"/>
              <a:t>iterators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7008" y="2074975"/>
            <a:ext cx="7666891" cy="194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getFirstNegativeNumInList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(List&lt;Integer&gt;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Integer item = </a:t>
            </a: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do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		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&lt;Integer&gt;it =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lst.iterator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		item =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it.next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while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(item &gt; 0)</a:t>
            </a:r>
          </a:p>
          <a:p>
            <a:r>
              <a:rPr lang="he-IL" sz="1400" b="0" kern="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return item;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86300" y="2716823"/>
            <a:ext cx="1591408" cy="316523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55577" y="3033346"/>
            <a:ext cx="3393831" cy="1600200"/>
            <a:chOff x="5055577" y="3033346"/>
            <a:chExt cx="3393831" cy="1600200"/>
          </a:xfrm>
        </p:grpSpPr>
        <p:sp>
          <p:nvSpPr>
            <p:cNvPr id="12" name="Cloud Callout 11"/>
            <p:cNvSpPr/>
            <p:nvPr/>
          </p:nvSpPr>
          <p:spPr>
            <a:xfrm>
              <a:off x="5055577" y="3033346"/>
              <a:ext cx="3393831" cy="1591408"/>
            </a:xfrm>
            <a:prstGeom prst="cloudCallout">
              <a:avLst>
                <a:gd name="adj1" fmla="val -58129"/>
                <a:gd name="adj2" fmla="val -47446"/>
              </a:avLst>
            </a:prstGeom>
            <a:solidFill>
              <a:schemeClr val="bg1"/>
            </a:solidFill>
            <a:ln w="2540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33997" y="3279329"/>
              <a:ext cx="2854569" cy="1354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0" dirty="0"/>
                <a:t>בכל </a:t>
              </a:r>
              <a:r>
                <a:rPr lang="he-IL" sz="1600" b="0" dirty="0" err="1"/>
                <a:t>איטרציה</a:t>
              </a:r>
              <a:r>
                <a:rPr lang="he-IL" sz="1600" b="0" dirty="0"/>
                <a:t> נקבל </a:t>
              </a:r>
              <a:r>
                <a:rPr lang="he-IL" sz="1600" b="0" dirty="0" err="1"/>
                <a:t>איטרטור</a:t>
              </a:r>
              <a:r>
                <a:rPr lang="he-IL" sz="1600" b="0" dirty="0"/>
                <a:t> שמתחיל מתחילת הרשימה, כך שלמעשה אנחנו בודקים את אותו האיבר בכל </a:t>
              </a:r>
              <a:r>
                <a:rPr lang="he-IL" sz="1600" b="0" dirty="0" err="1"/>
                <a:t>איטרציה</a:t>
              </a:r>
              <a:endParaRPr lang="he-IL" sz="1600" b="0" dirty="0"/>
            </a:p>
            <a:p>
              <a:pPr algn="ctr"/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latin typeface="Consolas"/>
                <a:ea typeface="Calibri"/>
              </a:rPr>
              <a:t>.println</a:t>
            </a:r>
            <a:r>
              <a:rPr lang="en-US" sz="2000" dirty="0">
                <a:latin typeface="Consolas"/>
                <a:ea typeface="Calibri"/>
              </a:rPr>
              <a:t>(map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23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4000" b="1" dirty="0"/>
              <a:t> extends </a:t>
            </a:r>
            <a:r>
              <a:rPr lang="en-US" sz="4000" b="1" dirty="0" err="1">
                <a:latin typeface="Consolas" pitchFamily="49" charset="0"/>
                <a:cs typeface="Consolas" pitchFamily="49" charset="0"/>
              </a:rPr>
              <a:t>Iterable</a:t>
            </a:r>
            <a:endParaRPr lang="en-US" sz="4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D8173-44D5-4102-8463-053D2F91CFB3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21508" name="AutoShape 4" descr="30%"/>
          <p:cNvSpPr>
            <a:spLocks noChangeArrowheads="1"/>
          </p:cNvSpPr>
          <p:nvPr/>
        </p:nvSpPr>
        <p:spPr bwMode="auto">
          <a:xfrm>
            <a:off x="4264819" y="28209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21509" name="AutoShape 5" descr="30%"/>
          <p:cNvSpPr>
            <a:spLocks noChangeArrowheads="1"/>
          </p:cNvSpPr>
          <p:nvPr/>
        </p:nvSpPr>
        <p:spPr bwMode="auto">
          <a:xfrm>
            <a:off x="2159000" y="44053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Set&lt;E&gt;</a:t>
            </a:r>
          </a:p>
        </p:txBody>
      </p:sp>
      <p:sp>
        <p:nvSpPr>
          <p:cNvPr id="21510" name="AutoShape 6" descr="30%"/>
          <p:cNvSpPr>
            <a:spLocks noChangeArrowheads="1"/>
          </p:cNvSpPr>
          <p:nvPr/>
        </p:nvSpPr>
        <p:spPr bwMode="auto">
          <a:xfrm>
            <a:off x="4264820" y="44053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21511" name="AutoShape 7" descr="30%"/>
          <p:cNvSpPr>
            <a:spLocks noChangeArrowheads="1"/>
          </p:cNvSpPr>
          <p:nvPr/>
        </p:nvSpPr>
        <p:spPr bwMode="auto">
          <a:xfrm>
            <a:off x="2159000" y="58816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SortedSet&lt;E&gt;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2079250">
            <a:off x="4287192" y="3532972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3" name="AutoShape 9"/>
          <p:cNvCxnSpPr>
            <a:cxnSpLocks noChangeShapeType="1"/>
            <a:stCxn id="21509" idx="0"/>
            <a:endCxn id="21512" idx="2"/>
          </p:cNvCxnSpPr>
          <p:nvPr/>
        </p:nvCxnSpPr>
        <p:spPr bwMode="auto">
          <a:xfrm flipV="1">
            <a:off x="3148807" y="3666067"/>
            <a:ext cx="1204811" cy="7392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4" name="AutoShape 10"/>
          <p:cNvCxnSpPr>
            <a:cxnSpLocks noChangeShapeType="1"/>
            <a:stCxn id="21517" idx="2"/>
          </p:cNvCxnSpPr>
          <p:nvPr/>
        </p:nvCxnSpPr>
        <p:spPr bwMode="auto">
          <a:xfrm>
            <a:off x="5266533" y="3690874"/>
            <a:ext cx="0" cy="7065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59113" y="5159375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6" name="AutoShape 12"/>
          <p:cNvCxnSpPr>
            <a:cxnSpLocks noChangeShapeType="1"/>
            <a:stCxn id="21511" idx="0"/>
            <a:endCxn id="21515" idx="2"/>
          </p:cNvCxnSpPr>
          <p:nvPr/>
        </p:nvCxnSpPr>
        <p:spPr bwMode="auto">
          <a:xfrm flipV="1">
            <a:off x="3149600" y="5314950"/>
            <a:ext cx="17463" cy="5667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AutoShape 16"/>
          <p:cNvSpPr>
            <a:spLocks noChangeArrowheads="1"/>
          </p:cNvSpPr>
          <p:nvPr/>
        </p:nvSpPr>
        <p:spPr bwMode="auto">
          <a:xfrm>
            <a:off x="5158583" y="3544824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18" name="AutoShape 17" descr="30%"/>
          <p:cNvSpPr>
            <a:spLocks noChangeArrowheads="1"/>
          </p:cNvSpPr>
          <p:nvPr/>
        </p:nvSpPr>
        <p:spPr bwMode="auto">
          <a:xfrm>
            <a:off x="6370638" y="439896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21519" name="AutoShape 18"/>
          <p:cNvCxnSpPr>
            <a:cxnSpLocks noChangeShapeType="1"/>
            <a:stCxn id="21520" idx="2"/>
            <a:endCxn id="21518" idx="0"/>
          </p:cNvCxnSpPr>
          <p:nvPr/>
        </p:nvCxnSpPr>
        <p:spPr bwMode="auto">
          <a:xfrm>
            <a:off x="6161738" y="3665813"/>
            <a:ext cx="1198706" cy="733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0" name="AutoShape 20"/>
          <p:cNvSpPr>
            <a:spLocks noChangeArrowheads="1"/>
          </p:cNvSpPr>
          <p:nvPr/>
        </p:nvSpPr>
        <p:spPr bwMode="auto">
          <a:xfrm rot="-2400000">
            <a:off x="6006848" y="3536848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21" name="AutoShape 21" descr="30%"/>
          <p:cNvSpPr>
            <a:spLocks noChangeArrowheads="1"/>
          </p:cNvSpPr>
          <p:nvPr/>
        </p:nvSpPr>
        <p:spPr bwMode="auto">
          <a:xfrm>
            <a:off x="4264820" y="159226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Iterable</a:t>
            </a:r>
            <a:r>
              <a:rPr lang="en-US" sz="2000" b="0" dirty="0"/>
              <a:t>&lt;E&gt;</a:t>
            </a:r>
          </a:p>
        </p:txBody>
      </p:sp>
      <p:sp>
        <p:nvSpPr>
          <p:cNvPr id="21522" name="AutoShape 22"/>
          <p:cNvSpPr>
            <a:spLocks noChangeArrowheads="1"/>
          </p:cNvSpPr>
          <p:nvPr/>
        </p:nvSpPr>
        <p:spPr bwMode="auto">
          <a:xfrm>
            <a:off x="5146676" y="23296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23" name="AutoShape 23"/>
          <p:cNvCxnSpPr>
            <a:cxnSpLocks noChangeShapeType="1"/>
            <a:stCxn id="21522" idx="2"/>
            <a:endCxn id="21508" idx="0"/>
          </p:cNvCxnSpPr>
          <p:nvPr/>
        </p:nvCxnSpPr>
        <p:spPr bwMode="auto">
          <a:xfrm>
            <a:off x="5254626" y="2475738"/>
            <a:ext cx="0" cy="34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AutoShape 24"/>
          <p:cNvSpPr>
            <a:spLocks/>
          </p:cNvSpPr>
          <p:nvPr/>
        </p:nvSpPr>
        <p:spPr bwMode="auto">
          <a:xfrm>
            <a:off x="792163" y="2025650"/>
            <a:ext cx="3059112" cy="663229"/>
          </a:xfrm>
          <a:prstGeom prst="borderCallout1">
            <a:avLst>
              <a:gd name="adj1" fmla="val -27694"/>
              <a:gd name="adj2" fmla="val 113830"/>
              <a:gd name="adj3" fmla="val -437"/>
              <a:gd name="adj4" fmla="val 84770"/>
            </a:avLst>
          </a:prstGeom>
          <a:solidFill>
            <a:srgbClr val="DDDD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0" dirty="0"/>
              <a:t>has only one method:</a:t>
            </a:r>
          </a:p>
          <a:p>
            <a:pPr algn="ctr"/>
            <a:r>
              <a:rPr lang="en-US" sz="1600" b="0" dirty="0" err="1">
                <a:solidFill>
                  <a:schemeClr val="hlink"/>
                </a:solidFill>
                <a:latin typeface="Consolas" pitchFamily="49" charset="0"/>
                <a:cs typeface="Consolas" pitchFamily="49" charset="0"/>
                <a:hlinkClick r:id="rId3" tooltip="interface in java.util"/>
              </a:rPr>
              <a:t>Iterator</a:t>
            </a:r>
            <a:r>
              <a:rPr lang="en-US" sz="1600" b="0" dirty="0">
                <a:solidFill>
                  <a:schemeClr val="hlink"/>
                </a:solidFill>
                <a:latin typeface="Consolas" pitchFamily="49" charset="0"/>
                <a:cs typeface="Consolas" pitchFamily="49" charset="0"/>
              </a:rPr>
              <a:t>&lt;E&gt;</a:t>
            </a:r>
            <a:r>
              <a:rPr lang="en-US" sz="1600" b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  <a:hlinkClick r:id="rId4"/>
              </a:rPr>
              <a:t>iterator</a:t>
            </a:r>
            <a:r>
              <a:rPr lang="en-US" sz="1600" b="0" dirty="0">
                <a:latin typeface="Consolas" pitchFamily="49" charset="0"/>
                <a:cs typeface="Consolas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המנשק </a:t>
            </a:r>
            <a:r>
              <a:rPr lang="en-US" b="1" dirty="0" err="1"/>
              <a:t>Iterator</a:t>
            </a:r>
            <a:endParaRPr lang="en-US" b="1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מספק דרך לגשת לאיברים של אוסף (</a:t>
            </a:r>
            <a:r>
              <a:rPr lang="en-US" dirty="0"/>
              <a:t>collection</a:t>
            </a:r>
            <a:r>
              <a:rPr lang="he-IL" dirty="0"/>
              <a:t>) מבלי לחשוף את המימוש שלו.</a:t>
            </a:r>
          </a:p>
          <a:p>
            <a:r>
              <a:rPr lang="he-IL" dirty="0"/>
              <a:t>שירותים:</a:t>
            </a:r>
          </a:p>
          <a:p>
            <a:pPr lvl="1"/>
            <a:r>
              <a:rPr lang="en-US" dirty="0" err="1"/>
              <a:t>hasNext</a:t>
            </a:r>
            <a:r>
              <a:rPr lang="en-US" dirty="0"/>
              <a:t>()</a:t>
            </a:r>
            <a:endParaRPr lang="he-IL" dirty="0"/>
          </a:p>
          <a:p>
            <a:pPr lvl="2"/>
            <a:r>
              <a:rPr lang="he-IL" dirty="0"/>
              <a:t> מחזיר </a:t>
            </a:r>
            <a:r>
              <a:rPr lang="en-US" dirty="0"/>
              <a:t>true</a:t>
            </a:r>
            <a:r>
              <a:rPr lang="he-IL" dirty="0"/>
              <a:t> אם יש עוד איברים שלא עברנו עליהם באוסף, </a:t>
            </a:r>
            <a:r>
              <a:rPr lang="en-US" dirty="0"/>
              <a:t>false</a:t>
            </a:r>
            <a:r>
              <a:rPr lang="he-IL" dirty="0"/>
              <a:t> אחרת.</a:t>
            </a:r>
          </a:p>
          <a:p>
            <a:pPr lvl="1"/>
            <a:r>
              <a:rPr lang="en-US" dirty="0"/>
              <a:t>next()</a:t>
            </a:r>
          </a:p>
          <a:p>
            <a:pPr lvl="2"/>
            <a:r>
              <a:rPr lang="he-IL" dirty="0"/>
              <a:t>מחזיר את האיבר הבא באוסף</a:t>
            </a:r>
          </a:p>
          <a:p>
            <a:pPr lvl="2"/>
            <a:r>
              <a:rPr lang="he-IL" dirty="0"/>
              <a:t>גם שאילתא וגם פעולה, זאת כיוון ש </a:t>
            </a:r>
            <a:r>
              <a:rPr lang="en-US" dirty="0"/>
              <a:t>next</a:t>
            </a:r>
            <a:r>
              <a:rPr lang="he-IL" dirty="0"/>
              <a:t> זו מקדם את </a:t>
            </a:r>
            <a:r>
              <a:rPr lang="he-IL" dirty="0" err="1"/>
              <a:t>האיטרטור</a:t>
            </a:r>
            <a:r>
              <a:rPr lang="he-IL" dirty="0"/>
              <a:t>.</a:t>
            </a:r>
          </a:p>
          <a:p>
            <a:pPr lvl="1"/>
            <a:r>
              <a:rPr lang="en-US" dirty="0"/>
              <a:t>remove()</a:t>
            </a:r>
          </a:p>
          <a:p>
            <a:pPr lvl="2"/>
            <a:r>
              <a:rPr lang="he-IL" dirty="0"/>
              <a:t>מוחק את האיבר האחרון שהוחזר על ידי </a:t>
            </a:r>
            <a:r>
              <a:rPr lang="he-IL" dirty="0" err="1"/>
              <a:t>האיטרטור</a:t>
            </a:r>
            <a:r>
              <a:rPr lang="he-IL" dirty="0"/>
              <a:t>. </a:t>
            </a:r>
          </a:p>
          <a:p>
            <a:pPr lvl="2"/>
            <a:r>
              <a:rPr lang="he-IL" dirty="0"/>
              <a:t>מתודה </a:t>
            </a:r>
            <a:r>
              <a:rPr lang="he-IL" dirty="0" err="1"/>
              <a:t>דיפולטית</a:t>
            </a:r>
            <a:r>
              <a:rPr lang="he-IL" dirty="0"/>
              <a:t>. מימוש ברירת מחדל הוא לזרוק </a:t>
            </a:r>
            <a:r>
              <a:rPr lang="en-US" dirty="0" err="1"/>
              <a:t>UnsupportedOperationException</a:t>
            </a:r>
            <a:r>
              <a:rPr lang="he-IL" dirty="0"/>
              <a:t>.</a:t>
            </a:r>
          </a:p>
          <a:p>
            <a:pPr lvl="1"/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2B4636-DD01-407E-AAD5-53319EB9B984}" type="slidenum">
              <a:rPr lang="he-IL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19078</TotalTime>
  <Words>3201</Words>
  <Application>Microsoft Office PowerPoint</Application>
  <PresentationFormat>‫הצגה על המסך (4:3)</PresentationFormat>
  <Paragraphs>630</Paragraphs>
  <Slides>36</Slides>
  <Notes>27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sw1</vt:lpstr>
      <vt:lpstr>תוכנה 1</vt:lpstr>
      <vt:lpstr>Java Collections Framework</vt:lpstr>
      <vt:lpstr>Online Resources</vt:lpstr>
      <vt:lpstr>Collection Interfaces</vt:lpstr>
      <vt:lpstr>A Simple Example</vt:lpstr>
      <vt:lpstr>A Simple Example</vt:lpstr>
      <vt:lpstr>A Simple Example</vt:lpstr>
      <vt:lpstr>Collection extends Iterable</vt:lpstr>
      <vt:lpstr>המנשק Iterator</vt:lpstr>
      <vt:lpstr>Iterating over a Collection</vt:lpstr>
      <vt:lpstr>Deleting an item inside a loop</vt:lpstr>
      <vt:lpstr>Incorrect usage of iterators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itay itzhak</cp:lastModifiedBy>
  <cp:revision>1861</cp:revision>
  <cp:lastPrinted>1601-01-01T00:00:00Z</cp:lastPrinted>
  <dcterms:created xsi:type="dcterms:W3CDTF">1601-01-01T00:00:00Z</dcterms:created>
  <dcterms:modified xsi:type="dcterms:W3CDTF">2020-10-07T12:16:22Z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