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442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06" r:id="rId18"/>
    <p:sldId id="407" r:id="rId19"/>
    <p:sldId id="408" r:id="rId20"/>
    <p:sldId id="409" r:id="rId21"/>
    <p:sldId id="410" r:id="rId22"/>
    <p:sldId id="428" r:id="rId23"/>
    <p:sldId id="401" r:id="rId24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0066CC"/>
    <a:srgbClr val="0000FF"/>
    <a:srgbClr val="FFFFFF"/>
    <a:srgbClr val="CCECFF"/>
    <a:srgbClr val="FFCC66"/>
    <a:srgbClr val="FFCC00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0460" autoAdjust="0"/>
  </p:normalViewPr>
  <p:slideViewPr>
    <p:cSldViewPr snapToGrid="0" snapToObjects="1">
      <p:cViewPr varScale="1">
        <p:scale>
          <a:sx n="118" d="100"/>
          <a:sy n="118" d="100"/>
        </p:scale>
        <p:origin x="7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83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8818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31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37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cs typeface="Arial" pitchFamily="34" charset="0"/>
              </a:rPr>
              <a:t>Static binding</a:t>
            </a:r>
            <a:endParaRPr lang="he-IL" dirty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en-US" i="1">
                <a:solidFill>
                  <a:srgbClr val="0066CC"/>
                </a:solidFill>
              </a:rPr>
              <a:t>Static </a:t>
            </a:r>
            <a:r>
              <a:rPr lang="en-US" i="1" dirty="0">
                <a:solidFill>
                  <a:srgbClr val="0066CC"/>
                </a:solidFill>
              </a:rPr>
              <a:t>vs. Dynamic Binding</a:t>
            </a:r>
            <a:endParaRPr lang="he-IL" i="1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endParaRPr lang="he-IL" dirty="0">
              <a:solidFill>
                <a:srgbClr val="0066CC"/>
              </a:solidFill>
            </a:endParaRPr>
          </a:p>
          <a:p>
            <a:endParaRPr lang="en-US" i="1" dirty="0">
              <a:solidFill>
                <a:srgbClr val="0066CC"/>
              </a:solidFill>
            </a:endParaRPr>
          </a:p>
          <a:p>
            <a:pPr eaLnBrk="1" hangingPunct="1"/>
            <a:endParaRPr lang="he-IL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1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Classes: static </a:t>
            </a:r>
            <a:r>
              <a:rPr lang="en-US" dirty="0" err="1"/>
              <a:t>vs</a:t>
            </a:r>
            <a:r>
              <a:rPr lang="en-US" dirty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Static vs. Dynamic 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27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Static versus Dynamic Binding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:p14="http://schemas.microsoft.com/office/powerpoint/2010/main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/>
              <a:t>Binding is the process 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Used to resolve which methods and variables are used at </a:t>
            </a:r>
            <a:r>
              <a:rPr lang="en-US" sz="3200" dirty="0">
                <a:solidFill>
                  <a:srgbClr val="FF0000"/>
                </a:solidFill>
              </a:rPr>
              <a:t>run time</a:t>
            </a:r>
            <a:r>
              <a:rPr lang="en-US" sz="3200" dirty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560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 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2784635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val="30155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מחלקות מקוננות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static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Dynamic Binding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What should the compiler do here? </a:t>
            </a:r>
            <a:r>
              <a:rPr lang="en-US" altLang="zh-TW" sz="2600" dirty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:p14="http://schemas.microsoft.com/office/powerpoint/2010/main" val="4063365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/>
              <a:t>Output: “</a:t>
            </a:r>
            <a:r>
              <a:rPr lang="en-US" b="1" dirty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overloaded methods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29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מחלקה מקוננת </a:t>
            </a:r>
            <a:r>
              <a:rPr lang="en-US" dirty="0"/>
              <a:t>Nested Class)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/>
              <a:t>מחלקה מקוננת היא מחלקה המוגדרת בתוך מחלקה אחרת.</a:t>
            </a:r>
          </a:p>
          <a:p>
            <a:r>
              <a:rPr lang="he-IL" dirty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סטטית (</a:t>
            </a:r>
            <a:r>
              <a:rPr lang="en-US" sz="2800" dirty="0"/>
              <a:t>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לא סטטית (</a:t>
            </a:r>
            <a:r>
              <a:rPr lang="en-US" sz="2800" dirty="0"/>
              <a:t>non-static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אנונימית (</a:t>
            </a:r>
            <a:r>
              <a:rPr lang="en-US" sz="2800" dirty="0"/>
              <a:t>anonymous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מקומית (</a:t>
            </a:r>
            <a:r>
              <a:rPr lang="en-US" sz="2800" dirty="0"/>
              <a:t>local</a:t>
            </a:r>
            <a:r>
              <a:rPr lang="he-IL" sz="2800" dirty="0"/>
              <a:t>)</a:t>
            </a:r>
            <a:endParaRPr lang="he-IL" sz="2800" u="sng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/>
              <a:t> (</a:t>
            </a:r>
            <a:r>
              <a:rPr lang="en-US" sz="2000" dirty="0"/>
              <a:t>inner</a:t>
            </a:r>
            <a:r>
              <a:rPr lang="he-IL" sz="2000" dirty="0"/>
              <a:t>)</a:t>
            </a:r>
            <a:endParaRPr kumimoji="0" lang="he-IL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64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בשביל מה זה טוב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קיבוץ לוגי</a:t>
            </a:r>
          </a:p>
          <a:p>
            <a:pPr marL="450850" lvl="1" indent="6350">
              <a:buNone/>
            </a:pPr>
            <a:r>
              <a:rPr lang="he-IL" sz="2400" dirty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/>
              <a:t>הכמסה</a:t>
            </a:r>
            <a:r>
              <a:rPr lang="he-IL" b="1" dirty="0"/>
              <a:t> מוגברת</a:t>
            </a:r>
          </a:p>
          <a:p>
            <a:pPr marL="450850" lvl="1" indent="-17463">
              <a:buNone/>
            </a:pPr>
            <a:r>
              <a:rPr lang="he-IL" sz="2400" dirty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/>
              <a:t>קריאות</a:t>
            </a:r>
          </a:p>
          <a:p>
            <a:pPr lvl="1">
              <a:buNone/>
            </a:pPr>
            <a:r>
              <a:rPr lang="he-IL" sz="2400" dirty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7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מחלקות מקוננות - תכונות משותפות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/>
              <a:t>הנראות של המחלקה היא עבור "צד שלישי"</a:t>
            </a:r>
          </a:p>
          <a:p>
            <a:r>
              <a:rPr lang="he-IL" dirty="0"/>
              <a:t>אלו הן מחלקות (כמעט)</a:t>
            </a:r>
            <a:r>
              <a:rPr lang="en-US" dirty="0"/>
              <a:t> </a:t>
            </a:r>
            <a:r>
              <a:rPr lang="he-IL" dirty="0"/>
              <a:t>רגילות לכל דבר ועניין</a:t>
            </a:r>
          </a:p>
          <a:p>
            <a:pPr lvl="1"/>
            <a:r>
              <a:rPr lang="he-IL" sz="2400" dirty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56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/>
              <a:t>מחלקה רגילה ש"במקרה" מוגדרת בתוך מחלקה אחרת</a:t>
            </a:r>
          </a:p>
          <a:p>
            <a:r>
              <a:rPr lang="he-IL" dirty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/>
              <a:t>גישה לשדות / פונקציות סטטיים בלבד</a:t>
            </a:r>
          </a:p>
          <a:p>
            <a:pPr lvl="1"/>
            <a:r>
              <a:rPr lang="he-IL" sz="2400" dirty="0"/>
              <a:t>גישה לאיברים לא סטטיים רק בעזרת הפניה לאובייקט</a:t>
            </a:r>
          </a:p>
          <a:p>
            <a:r>
              <a:rPr lang="he-IL" dirty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he-IL" dirty="0"/>
              <a:t>יצירת אובייקט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601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מופע של המחלקה הפנימית משויך למופע של המחלקה החיצונית</a:t>
            </a:r>
          </a:p>
          <a:p>
            <a:endParaRPr lang="he-IL" dirty="0"/>
          </a:p>
          <a:p>
            <a:endParaRPr lang="he-IL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השיוך מבוצע בזמן יצירת האובייקט ואינו ניתן לשינוי</a:t>
            </a:r>
          </a:p>
          <a:p>
            <a:pPr lvl="1"/>
            <a:r>
              <a:rPr lang="he-IL" sz="2400" dirty="0"/>
              <a:t>באובייקט הפנימי קיימת הפניה לאובייקט החיצוני (</a:t>
            </a:r>
            <a:r>
              <a:rPr lang="en-US" sz="2400" dirty="0"/>
              <a:t>qualified this</a:t>
            </a:r>
            <a:r>
              <a:rPr lang="he-IL" sz="2400" dirty="0"/>
              <a:t>)</a:t>
            </a:r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313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    // 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private double height;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  return "Room 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794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39424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13811</TotalTime>
  <Words>1449</Words>
  <Application>Microsoft Office PowerPoint</Application>
  <PresentationFormat>‫הצגה על המסך (4:3)</PresentationFormat>
  <Paragraphs>293</Paragraphs>
  <Slides>23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0" baseType="lpstr">
      <vt:lpstr>Arial</vt:lpstr>
      <vt:lpstr>Comic Sans MS</vt:lpstr>
      <vt:lpstr>Consolas</vt:lpstr>
      <vt:lpstr>Courier New</vt:lpstr>
      <vt:lpstr>Times New Roman</vt:lpstr>
      <vt:lpstr>Wingdings</vt:lpstr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itay itzhak</cp:lastModifiedBy>
  <cp:revision>1396</cp:revision>
  <cp:lastPrinted>1601-01-01T00:00:00Z</cp:lastPrinted>
  <dcterms:created xsi:type="dcterms:W3CDTF">1601-01-01T00:00:00Z</dcterms:created>
  <dcterms:modified xsi:type="dcterms:W3CDTF">2020-10-07T12:17:30Z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