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0" r:id="rId1"/>
  </p:sldMasterIdLst>
  <p:notesMasterIdLst>
    <p:notesMasterId r:id="rId25"/>
  </p:notesMasterIdLst>
  <p:handoutMasterIdLst>
    <p:handoutMasterId r:id="rId26"/>
  </p:handoutMasterIdLst>
  <p:sldIdLst>
    <p:sldId id="442" r:id="rId2"/>
    <p:sldId id="429" r:id="rId3"/>
    <p:sldId id="430" r:id="rId4"/>
    <p:sldId id="431" r:id="rId5"/>
    <p:sldId id="432" r:id="rId6"/>
    <p:sldId id="433" r:id="rId7"/>
    <p:sldId id="435" r:id="rId8"/>
    <p:sldId id="436" r:id="rId9"/>
    <p:sldId id="437" r:id="rId10"/>
    <p:sldId id="439" r:id="rId11"/>
    <p:sldId id="440" r:id="rId12"/>
    <p:sldId id="441" r:id="rId13"/>
    <p:sldId id="403" r:id="rId14"/>
    <p:sldId id="404" r:id="rId15"/>
    <p:sldId id="405" r:id="rId16"/>
    <p:sldId id="427" r:id="rId17"/>
    <p:sldId id="406" r:id="rId18"/>
    <p:sldId id="407" r:id="rId19"/>
    <p:sldId id="408" r:id="rId20"/>
    <p:sldId id="409" r:id="rId21"/>
    <p:sldId id="410" r:id="rId22"/>
    <p:sldId id="428" r:id="rId23"/>
    <p:sldId id="401" r:id="rId24"/>
  </p:sldIdLst>
  <p:sldSz cx="9144000" cy="6858000" type="screen4x3"/>
  <p:notesSz cx="6794500" cy="9906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D60093"/>
    <a:srgbClr val="0066CC"/>
    <a:srgbClr val="0000FF"/>
    <a:srgbClr val="FFFFFF"/>
    <a:srgbClr val="CCECFF"/>
    <a:srgbClr val="FFCC66"/>
    <a:srgbClr val="FFCC00"/>
    <a:srgbClr val="FF9933"/>
    <a:srgbClr val="FFD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91" autoAdjust="0"/>
    <p:restoredTop sz="90460" autoAdjust="0"/>
  </p:normalViewPr>
  <p:slideViewPr>
    <p:cSldViewPr snapToGrid="0" snapToObjects="1">
      <p:cViewPr varScale="1">
        <p:scale>
          <a:sx n="118" d="100"/>
          <a:sy n="118" d="100"/>
        </p:scale>
        <p:origin x="73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32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34821418-9BA2-467F-ADEF-5E352C458BB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521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C389542B-A589-4D7D-9E57-A16AAB84789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2063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948399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>
              <a:cs typeface="Arial" pitchFamily="34" charset="0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C80ED6-19BA-45F9-A3D7-638EDBF40014}" type="slidenum">
              <a:rPr lang="ar-SA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9656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>
              <a:cs typeface="Arial" pitchFamily="34" charset="0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52B1F0-AA3C-4ECE-ADD8-3C5577D7D69E}" type="slidenum">
              <a:rPr lang="ar-SA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6550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124A2B-1790-43E4-B29D-D0F20E487F29}" type="slidenum">
              <a:rPr lang="he-IL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819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0881851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053161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5373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6997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cs typeface="Arial" pitchFamily="34" charset="0"/>
              </a:rPr>
              <a:t>Static binding</a:t>
            </a:r>
            <a:endParaRPr lang="he-IL" dirty="0">
              <a:cs typeface="Arial" pitchFamily="34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5976F2-4503-4151-8859-8BC764EA4FB3}" type="slidenum">
              <a:rPr lang="ar-SA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5026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</a:rPr>
              <a:t>Compiler knows that all such</a:t>
            </a:r>
            <a:endParaRPr lang="he-IL" dirty="0">
              <a:cs typeface="Arial" pitchFamily="34" charset="0"/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A2C087-E619-47DB-9316-E8C397B0C90E}" type="slidenum">
              <a:rPr lang="ar-SA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9470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>
              <a:cs typeface="Arial" pitchFamily="34" charset="0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C80ED6-19BA-45F9-A3D7-638EDBF40014}" type="slidenum">
              <a:rPr lang="ar-SA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539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5CAC8-73F3-4E93-8867-F508E21F3AC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1E61B-3BFD-41B4-A2EB-0EE11B0DC97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965F2-EE08-4115-B1DD-4AD1D042180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04CEA-88EF-43B4-8948-F9D89F540B9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3F673-F234-49C5-9393-686355F9BC6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600D0-8F24-43FC-B38E-64491354DFB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2B667-802F-4EB3-B8B6-5F5670B4F4D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FD66F-6904-48FD-AC7C-32D8C6E5ECA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6F154-8009-40BB-B5C7-32B34A76EBB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249F6-6BD3-4739-8FF9-A0F58162DC7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8D4A5-4CB2-4FC3-B40B-A898187F504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98099-F30E-4349-8947-C5B4180EA0F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D0BCD90-852B-47C6-BC99-B4B4B7C08C2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2" r:id="rId2"/>
    <p:sldLayoutId id="2147483821" r:id="rId3"/>
    <p:sldLayoutId id="2147483820" r:id="rId4"/>
    <p:sldLayoutId id="2147483819" r:id="rId5"/>
    <p:sldLayoutId id="2147483818" r:id="rId6"/>
    <p:sldLayoutId id="2147483817" r:id="rId7"/>
    <p:sldLayoutId id="2147483816" r:id="rId8"/>
    <p:sldLayoutId id="2147483815" r:id="rId9"/>
    <p:sldLayoutId id="2147483814" r:id="rId10"/>
    <p:sldLayoutId id="2147483813" r:id="rId11"/>
    <p:sldLayoutId id="2147483812" r:id="rId12"/>
  </p:sldLayoutIdLst>
  <p:hf hdr="0" ftr="0" dt="0"/>
  <p:txStyles>
    <p:titleStyle>
      <a:lvl1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he-IL" dirty="0">
                <a:latin typeface="Comic Sans MS" pitchFamily="66" charset="0"/>
              </a:rPr>
              <a:t>תוכנה 1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84371"/>
            <a:ext cx="6858000" cy="1600200"/>
          </a:xfrm>
        </p:spPr>
        <p:txBody>
          <a:bodyPr/>
          <a:lstStyle/>
          <a:p>
            <a:r>
              <a:rPr lang="en-US" i="1">
                <a:solidFill>
                  <a:srgbClr val="0066CC"/>
                </a:solidFill>
              </a:rPr>
              <a:t>Static </a:t>
            </a:r>
            <a:r>
              <a:rPr lang="en-US" i="1" dirty="0">
                <a:solidFill>
                  <a:srgbClr val="0066CC"/>
                </a:solidFill>
              </a:rPr>
              <a:t>vs. Dynamic Binding</a:t>
            </a:r>
            <a:endParaRPr lang="he-IL" i="1" dirty="0">
              <a:solidFill>
                <a:srgbClr val="0066CC"/>
              </a:solidFill>
            </a:endParaRPr>
          </a:p>
          <a:p>
            <a:r>
              <a:rPr lang="he-IL" dirty="0">
                <a:solidFill>
                  <a:srgbClr val="0066CC"/>
                </a:solidFill>
              </a:rPr>
              <a:t>מחלקות מקוננות </a:t>
            </a:r>
            <a:r>
              <a:rPr lang="en-US" dirty="0">
                <a:solidFill>
                  <a:srgbClr val="0066CC"/>
                </a:solidFill>
              </a:rPr>
              <a:t>Nested Classes</a:t>
            </a:r>
            <a:endParaRPr lang="he-IL" dirty="0">
              <a:solidFill>
                <a:srgbClr val="0066CC"/>
              </a:solidFill>
            </a:endParaRPr>
          </a:p>
          <a:p>
            <a:endParaRPr lang="en-US" i="1" dirty="0">
              <a:solidFill>
                <a:srgbClr val="0066CC"/>
              </a:solidFill>
            </a:endParaRPr>
          </a:p>
          <a:p>
            <a:pPr eaLnBrk="1" hangingPunct="1"/>
            <a:endParaRPr lang="he-IL" dirty="0">
              <a:solidFill>
                <a:srgbClr val="0066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412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Inner Classes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5105400"/>
          </a:xfrm>
        </p:spPr>
        <p:txBody>
          <a:bodyPr/>
          <a:lstStyle/>
          <a:p>
            <a:pPr algn="l" rtl="0">
              <a:buNone/>
            </a:pPr>
            <a:r>
              <a:rPr lang="en-US" sz="1500" b="1" kern="1200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public class House 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 algn="l" rtl="0">
              <a:buNone/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String address;</a:t>
            </a:r>
          </a:p>
          <a:p>
            <a:pPr lvl="1" algn="l" rtl="0">
              <a:buNone/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List&lt;Room&gt; rooms;</a:t>
            </a:r>
          </a:p>
          <a:p>
            <a:pPr lvl="1" algn="l" rtl="0">
              <a:buNone/>
            </a:pPr>
            <a:endParaRPr lang="he-IL" sz="1500" b="1" kern="12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lvl="1" algn="l" rtl="0">
              <a:buNone/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House(String  add){</a:t>
            </a:r>
          </a:p>
          <a:p>
            <a:pPr lvl="1" algn="l" rtl="0">
              <a:buNone/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address = add;</a:t>
            </a:r>
          </a:p>
          <a:p>
            <a:pPr lvl="1" algn="l" rtl="0">
              <a:buNone/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rooms = new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&lt;Room&gt;();</a:t>
            </a:r>
          </a:p>
          <a:p>
            <a:pPr lvl="1" algn="l" rtl="0">
              <a:buNone/>
            </a:pPr>
            <a:r>
              <a:rPr lang="he-IL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 algn="l" rtl="0">
              <a:buNone/>
            </a:pPr>
            <a:endParaRPr lang="he-IL" sz="1500" b="1" kern="12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lvl="1" algn="l" rtl="0">
              <a:buNone/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addRoom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(double width, double height){</a:t>
            </a:r>
          </a:p>
          <a:p>
            <a:pPr lvl="1" algn="l" rtl="0">
              <a:buNone/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Room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room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new Room(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width,height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 algn="l" rtl="0">
              <a:buNone/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rooms.add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(room);</a:t>
            </a:r>
          </a:p>
          <a:p>
            <a:pPr lvl="1" algn="l" rtl="0">
              <a:buNone/>
            </a:pPr>
            <a:r>
              <a:rPr lang="he-IL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 algn="l" rtl="0">
              <a:buNone/>
            </a:pPr>
            <a:endParaRPr lang="he-IL" sz="1500" b="1" kern="12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lvl="1" algn="l" rtl="0">
              <a:buNone/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Room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getRoom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pPr lvl="1" algn="l" rtl="0">
              <a:buNone/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rooms.get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 algn="l" rtl="0">
              <a:buNone/>
            </a:pPr>
            <a:r>
              <a:rPr lang="he-IL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l" rtl="0">
              <a:buNone/>
            </a:pPr>
            <a:r>
              <a:rPr lang="en-US" sz="16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…</a:t>
            </a:r>
            <a:endParaRPr lang="he-IL" sz="1600" b="1" kern="12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6594475" y="4663440"/>
            <a:ext cx="2092325" cy="776514"/>
          </a:xfrm>
          <a:prstGeom prst="wedgeRectCallout">
            <a:avLst>
              <a:gd name="adj1" fmla="val -178327"/>
              <a:gd name="adj2" fmla="val -57026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Create new Room</a:t>
            </a:r>
            <a:endParaRPr lang="en-US" sz="20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Inner Classes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static void main(String [] </a:t>
            </a:r>
            <a:r>
              <a:rPr lang="en-US" sz="18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algn="l" rtl="0">
              <a:buNone/>
            </a:pPr>
            <a:endParaRPr lang="en-US" sz="1800" b="1" kern="12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House </a:t>
            </a:r>
            <a:r>
              <a:rPr lang="en-US" sz="18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house</a:t>
            </a: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new House("</a:t>
            </a:r>
            <a:r>
              <a:rPr lang="en-US" sz="18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Hashlom</a:t>
            </a: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6");</a:t>
            </a:r>
          </a:p>
          <a:p>
            <a:pPr algn="l" rtl="0">
              <a:buNone/>
            </a:pP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	</a:t>
            </a:r>
            <a:r>
              <a:rPr lang="en-US" sz="18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house.addRoom</a:t>
            </a: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(1.5,3.8); </a:t>
            </a:r>
          </a:p>
          <a:p>
            <a:pPr algn="l" rtl="0">
              <a:buNone/>
            </a:pPr>
            <a:endParaRPr lang="en-US" sz="1800" b="1" kern="12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	Room r = </a:t>
            </a:r>
            <a:r>
              <a:rPr lang="en-US" sz="18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house.getRoom</a:t>
            </a: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algn="l" rtl="0">
              <a:buNone/>
            </a:pPr>
            <a:endParaRPr lang="en-US" sz="1800" b="1" kern="12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	Room </a:t>
            </a:r>
            <a:r>
              <a:rPr lang="en-US" sz="18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room</a:t>
            </a: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new Room(1.5,3.8);</a:t>
            </a:r>
          </a:p>
          <a:p>
            <a:pPr algn="l" rtl="0">
              <a:buNone/>
            </a:pP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	Room room1 = new House("</a:t>
            </a:r>
            <a:r>
              <a:rPr lang="en-US" sz="18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Hashalom</a:t>
            </a: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7").new Room(1.5,3.8);</a:t>
            </a:r>
          </a:p>
          <a:p>
            <a:pPr algn="l" rtl="0">
              <a:buNone/>
            </a:pPr>
            <a:r>
              <a:rPr lang="he-IL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{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6594475" y="2185271"/>
            <a:ext cx="2092325" cy="776514"/>
          </a:xfrm>
          <a:prstGeom prst="wedgeRectCallout">
            <a:avLst>
              <a:gd name="adj1" fmla="val -132002"/>
              <a:gd name="adj2" fmla="val 170245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Compilation error</a:t>
            </a:r>
            <a:endParaRPr lang="en-US" sz="20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2971800" y="4206240"/>
            <a:ext cx="2395728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5400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Inner Classes: static </a:t>
            </a:r>
            <a:r>
              <a:rPr lang="en-US" dirty="0" err="1"/>
              <a:t>vs</a:t>
            </a:r>
            <a:r>
              <a:rPr lang="en-US" dirty="0"/>
              <a:t> non-static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5105400"/>
          </a:xfrm>
        </p:spPr>
        <p:txBody>
          <a:bodyPr/>
          <a:lstStyle/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public class Parent {</a:t>
            </a:r>
          </a:p>
          <a:p>
            <a:pPr algn="l" rtl="0">
              <a:buNone/>
            </a:pPr>
            <a:endParaRPr lang="he-IL" sz="1400" b="1" dirty="0"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public static class Nested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public Nested() {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"Nested constructed"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}</a:t>
            </a:r>
            <a:r>
              <a:rPr lang="he-IL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he-IL" sz="1400" b="1" dirty="0">
                <a:latin typeface="Courier New" pitchFamily="49" charset="0"/>
                <a:cs typeface="Courier New" pitchFamily="49" charset="0"/>
              </a:rPr>
              <a:t>			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  <a:r>
              <a:rPr lang="he-IL" sz="14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public class Inner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public Inner() {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"Inner constructed"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}</a:t>
            </a:r>
            <a:r>
              <a:rPr lang="he-IL" sz="14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  <a:r>
              <a:rPr lang="he-IL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static void main(String[]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  {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Nested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nested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new Nested();</a:t>
            </a:r>
            <a:endParaRPr lang="he-IL" sz="1400" b="1" dirty="0"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nn-NO" sz="1400" b="1" dirty="0">
                <a:latin typeface="Courier New" pitchFamily="49" charset="0"/>
                <a:cs typeface="Courier New" pitchFamily="49" charset="0"/>
              </a:rPr>
              <a:t>	    	Inner inner = new Parent().new Inner();  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algn="l" rtl="0">
              <a:buNone/>
            </a:pPr>
            <a:r>
              <a:rPr lang="he-IL" sz="1400" b="1" dirty="0">
                <a:latin typeface="Courier New" pitchFamily="49" charset="0"/>
                <a:cs typeface="Courier New" pitchFamily="49" charset="0"/>
              </a:rPr>
              <a:t>{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6594475" y="4503421"/>
            <a:ext cx="2092325" cy="612648"/>
          </a:xfrm>
          <a:prstGeom prst="wedgeRectCallout">
            <a:avLst>
              <a:gd name="adj1" fmla="val -123700"/>
              <a:gd name="adj2" fmla="val 37366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dirty="0"/>
              <a:t>Construct nested  static class  </a:t>
            </a:r>
            <a:endParaRPr lang="en-US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807208" y="5884164"/>
            <a:ext cx="2459736" cy="728472"/>
          </a:xfrm>
          <a:prstGeom prst="wedgeRectCallout">
            <a:avLst>
              <a:gd name="adj1" fmla="val 24697"/>
              <a:gd name="adj2" fmla="val -109018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dirty="0"/>
              <a:t>Construct nested class </a:t>
            </a:r>
            <a:endParaRPr lang="en-US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Static vs. Dynamic Binding</a:t>
            </a:r>
            <a:br>
              <a:rPr lang="en-US" i="1" dirty="0"/>
            </a:br>
            <a:endParaRPr lang="he-IL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sz="2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67276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72DB78-3606-4313-B9F8-0EA1CADD5254}" type="slidenum">
              <a:rPr lang="ar-SA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dirty="0">
                <a:ea typeface="PMingLiU" pitchFamily="18" charset="-120"/>
              </a:rPr>
              <a:t>Static versus Dynamic Binding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600200"/>
            <a:ext cx="8050213" cy="4968875"/>
          </a:xfrm>
        </p:spPr>
        <p:txBody>
          <a:bodyPr/>
          <a:lstStyle/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>
                <a:latin typeface="Courier New" pitchFamily="49" charset="0"/>
                <a:ea typeface="PMingLiU" pitchFamily="18" charset="-120"/>
              </a:rPr>
              <a:t>public class </a:t>
            </a:r>
            <a:r>
              <a:rPr lang="en-US" altLang="zh-TW" sz="1800" b="1" dirty="0">
                <a:solidFill>
                  <a:srgbClr val="0070C0"/>
                </a:solidFill>
                <a:latin typeface="Courier New" pitchFamily="49" charset="0"/>
                <a:ea typeface="PMingLiU" pitchFamily="18" charset="-120"/>
              </a:rPr>
              <a:t>Account</a:t>
            </a:r>
            <a:r>
              <a:rPr lang="en-US" altLang="zh-TW" sz="1800" b="1" dirty="0">
                <a:latin typeface="Courier New" pitchFamily="49" charset="0"/>
                <a:ea typeface="PMingLiU" pitchFamily="18" charset="-120"/>
              </a:rPr>
              <a:t> {</a:t>
            </a:r>
          </a:p>
          <a:p>
            <a:pPr lvl="1" algn="l" rtl="0">
              <a:lnSpc>
                <a:spcPct val="80000"/>
              </a:lnSpc>
              <a:buNone/>
            </a:pPr>
            <a:r>
              <a:rPr lang="en-US" altLang="zh-TW" sz="1700" b="1" dirty="0">
                <a:latin typeface="Courier New" pitchFamily="49" charset="0"/>
                <a:ea typeface="PMingLiU" pitchFamily="18" charset="-120"/>
              </a:rPr>
              <a:t>	public String </a:t>
            </a:r>
            <a:r>
              <a:rPr lang="en-US" altLang="zh-TW" sz="1700" b="1" dirty="0" err="1">
                <a:latin typeface="Courier New" pitchFamily="49" charset="0"/>
                <a:ea typeface="PMingLiU" pitchFamily="18" charset="-120"/>
              </a:rPr>
              <a:t>getName</a:t>
            </a:r>
            <a:r>
              <a:rPr lang="en-US" altLang="zh-TW" sz="1700" b="1" dirty="0">
                <a:latin typeface="Courier New" pitchFamily="49" charset="0"/>
                <a:ea typeface="PMingLiU" pitchFamily="18" charset="-120"/>
              </a:rPr>
              <a:t>(){...};</a:t>
            </a:r>
          </a:p>
          <a:p>
            <a:pPr lvl="1" algn="l" rtl="0">
              <a:lnSpc>
                <a:spcPct val="80000"/>
              </a:lnSpc>
              <a:buNone/>
            </a:pPr>
            <a:r>
              <a:rPr lang="en-US" altLang="zh-TW" sz="1700" b="1" dirty="0">
                <a:latin typeface="Courier New" pitchFamily="49" charset="0"/>
                <a:ea typeface="PMingLiU" pitchFamily="18" charset="-120"/>
              </a:rPr>
              <a:t>	public void deposit(</a:t>
            </a:r>
            <a:r>
              <a:rPr lang="en-US" altLang="zh-TW" sz="1700" b="1" dirty="0" err="1">
                <a:latin typeface="Courier New" pitchFamily="49" charset="0"/>
                <a:ea typeface="PMingLiU" pitchFamily="18" charset="-120"/>
              </a:rPr>
              <a:t>int</a:t>
            </a:r>
            <a:r>
              <a:rPr lang="en-US" altLang="zh-TW" sz="1700" b="1" dirty="0">
                <a:latin typeface="Courier New" pitchFamily="49" charset="0"/>
                <a:ea typeface="PMingLiU" pitchFamily="18" charset="-120"/>
              </a:rPr>
              <a:t> amount) {...}; 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900" b="1" dirty="0">
                <a:latin typeface="Courier New" pitchFamily="49" charset="0"/>
                <a:ea typeface="PMingLiU" pitchFamily="18" charset="-120"/>
              </a:rPr>
              <a:t>}</a:t>
            </a:r>
          </a:p>
          <a:p>
            <a:pPr algn="l" rtl="0">
              <a:lnSpc>
                <a:spcPct val="80000"/>
              </a:lnSpc>
              <a:buNone/>
            </a:pPr>
            <a:endParaRPr lang="en-US" altLang="zh-TW" sz="1900" b="1" dirty="0">
              <a:latin typeface="Courier New" pitchFamily="49" charset="0"/>
              <a:ea typeface="PMingLiU" pitchFamily="18" charset="-120"/>
            </a:endParaRP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700" b="1" dirty="0">
                <a:latin typeface="Courier New" pitchFamily="49" charset="0"/>
                <a:ea typeface="PMingLiU" pitchFamily="18" charset="-120"/>
              </a:rPr>
              <a:t>public class </a:t>
            </a:r>
            <a:r>
              <a:rPr lang="en-US" altLang="zh-TW" sz="1700" b="1" dirty="0" err="1">
                <a:solidFill>
                  <a:srgbClr val="FF0000"/>
                </a:solidFill>
                <a:latin typeface="Courier New" pitchFamily="49" charset="0"/>
                <a:ea typeface="PMingLiU" pitchFamily="18" charset="-120"/>
              </a:rPr>
              <a:t>SavingsAccount</a:t>
            </a:r>
            <a:r>
              <a:rPr lang="en-US" altLang="zh-TW" sz="1700" b="1" dirty="0">
                <a:latin typeface="Courier New" pitchFamily="49" charset="0"/>
                <a:ea typeface="PMingLiU" pitchFamily="18" charset="-120"/>
              </a:rPr>
              <a:t> extends Account {	</a:t>
            </a:r>
          </a:p>
          <a:p>
            <a:pPr lvl="1" algn="l" rtl="0">
              <a:lnSpc>
                <a:spcPct val="80000"/>
              </a:lnSpc>
              <a:buNone/>
            </a:pPr>
            <a:r>
              <a:rPr lang="en-US" altLang="zh-TW" sz="1700" b="1" dirty="0">
                <a:latin typeface="Courier New" pitchFamily="49" charset="0"/>
                <a:ea typeface="PMingLiU" pitchFamily="18" charset="-120"/>
              </a:rPr>
              <a:t>	public void deposit(</a:t>
            </a:r>
            <a:r>
              <a:rPr lang="en-US" altLang="zh-TW" sz="1700" b="1" dirty="0" err="1">
                <a:latin typeface="Courier New" pitchFamily="49" charset="0"/>
                <a:ea typeface="PMingLiU" pitchFamily="18" charset="-120"/>
              </a:rPr>
              <a:t>int</a:t>
            </a:r>
            <a:r>
              <a:rPr lang="en-US" altLang="zh-TW" sz="1700" b="1" dirty="0">
                <a:latin typeface="Courier New" pitchFamily="49" charset="0"/>
                <a:ea typeface="PMingLiU" pitchFamily="18" charset="-120"/>
              </a:rPr>
              <a:t> amount) {...};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900" b="1" dirty="0">
                <a:latin typeface="Courier New" pitchFamily="49" charset="0"/>
                <a:ea typeface="PMingLiU" pitchFamily="18" charset="-120"/>
              </a:rPr>
              <a:t>}</a:t>
            </a:r>
          </a:p>
          <a:p>
            <a:pPr lvl="1" algn="l" rtl="0">
              <a:lnSpc>
                <a:spcPct val="80000"/>
              </a:lnSpc>
              <a:buNone/>
            </a:pPr>
            <a:endParaRPr lang="en-US" altLang="zh-TW" sz="1700" b="1" dirty="0">
              <a:latin typeface="Courier New" pitchFamily="49" charset="0"/>
              <a:ea typeface="PMingLiU" pitchFamily="18" charset="-120"/>
            </a:endParaRPr>
          </a:p>
          <a:p>
            <a:pPr lvl="1" algn="l" rtl="0">
              <a:lnSpc>
                <a:spcPct val="80000"/>
              </a:lnSpc>
              <a:buNone/>
            </a:pPr>
            <a:r>
              <a:rPr lang="en-US" altLang="zh-TW" sz="1700" b="1" dirty="0">
                <a:latin typeface="Courier New" pitchFamily="49" charset="0"/>
                <a:ea typeface="PMingLiU" pitchFamily="18" charset="-120"/>
              </a:rPr>
              <a:t> 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>
                <a:solidFill>
                  <a:srgbClr val="0070C0"/>
                </a:solidFill>
                <a:latin typeface="Courier New" pitchFamily="49" charset="0"/>
                <a:ea typeface="PMingLiU" pitchFamily="18" charset="-120"/>
              </a:rPr>
              <a:t>Account</a:t>
            </a:r>
            <a:r>
              <a:rPr lang="en-US" altLang="zh-TW" sz="1800" b="1" dirty="0">
                <a:latin typeface="Courier New" pitchFamily="49" charset="0"/>
                <a:ea typeface="PMingLiU" pitchFamily="18" charset="-120"/>
              </a:rPr>
              <a:t> </a:t>
            </a:r>
            <a:r>
              <a:rPr lang="en-US" altLang="zh-TW" sz="1800" b="1" dirty="0" err="1">
                <a:latin typeface="Courier New" pitchFamily="49" charset="0"/>
                <a:ea typeface="PMingLiU" pitchFamily="18" charset="-120"/>
              </a:rPr>
              <a:t>obj</a:t>
            </a:r>
            <a:r>
              <a:rPr lang="en-US" altLang="zh-TW" sz="1800" b="1" dirty="0">
                <a:latin typeface="Courier New" pitchFamily="49" charset="0"/>
                <a:ea typeface="PMingLiU" pitchFamily="18" charset="-120"/>
              </a:rPr>
              <a:t> = new </a:t>
            </a:r>
            <a:r>
              <a:rPr lang="en-US" altLang="zh-TW" sz="1800" b="1" dirty="0">
                <a:solidFill>
                  <a:srgbClr val="0070C0"/>
                </a:solidFill>
                <a:latin typeface="Courier New" pitchFamily="49" charset="0"/>
                <a:ea typeface="PMingLiU" pitchFamily="18" charset="-120"/>
              </a:rPr>
              <a:t>Account</a:t>
            </a:r>
            <a:r>
              <a:rPr lang="en-US" altLang="zh-TW" sz="1800" b="1" dirty="0">
                <a:latin typeface="Courier New" pitchFamily="49" charset="0"/>
                <a:ea typeface="PMingLiU" pitchFamily="18" charset="-120"/>
              </a:rPr>
              <a:t>();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 err="1">
                <a:latin typeface="Courier New" pitchFamily="49" charset="0"/>
                <a:ea typeface="PMingLiU" pitchFamily="18" charset="-120"/>
              </a:rPr>
              <a:t>obj.getName</a:t>
            </a:r>
            <a:r>
              <a:rPr lang="en-US" altLang="zh-TW" sz="1800" b="1" dirty="0">
                <a:latin typeface="Courier New" pitchFamily="49" charset="0"/>
                <a:ea typeface="PMingLiU" pitchFamily="18" charset="-120"/>
              </a:rPr>
              <a:t>();  	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 err="1">
                <a:latin typeface="Courier New" pitchFamily="49" charset="0"/>
                <a:ea typeface="PMingLiU" pitchFamily="18" charset="-120"/>
              </a:rPr>
              <a:t>obj.deposit</a:t>
            </a:r>
            <a:r>
              <a:rPr lang="en-US" altLang="zh-TW" sz="1800" b="1" dirty="0">
                <a:latin typeface="Courier New" pitchFamily="49" charset="0"/>
                <a:ea typeface="PMingLiU" pitchFamily="18" charset="-120"/>
              </a:rPr>
              <a:t>(…);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>
                <a:latin typeface="Courier New" pitchFamily="49" charset="0"/>
                <a:ea typeface="PMingLiU" pitchFamily="18" charset="-120"/>
              </a:rPr>
              <a:t>	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>
                <a:solidFill>
                  <a:srgbClr val="0070C0"/>
                </a:solidFill>
                <a:latin typeface="Courier New" pitchFamily="49" charset="0"/>
                <a:ea typeface="PMingLiU" pitchFamily="18" charset="-120"/>
              </a:rPr>
              <a:t>Account</a:t>
            </a:r>
            <a:r>
              <a:rPr lang="en-US" altLang="zh-TW" sz="1800" b="1" dirty="0">
                <a:latin typeface="Courier New" pitchFamily="49" charset="0"/>
                <a:ea typeface="PMingLiU" pitchFamily="18" charset="-120"/>
              </a:rPr>
              <a:t> </a:t>
            </a:r>
            <a:r>
              <a:rPr lang="en-US" altLang="zh-TW" sz="1800" b="1" dirty="0" err="1">
                <a:latin typeface="Courier New" pitchFamily="49" charset="0"/>
                <a:ea typeface="PMingLiU" pitchFamily="18" charset="-120"/>
              </a:rPr>
              <a:t>obj</a:t>
            </a:r>
            <a:r>
              <a:rPr lang="en-US" altLang="zh-TW" sz="1800" b="1" dirty="0">
                <a:latin typeface="Courier New" pitchFamily="49" charset="0"/>
                <a:ea typeface="PMingLiU" pitchFamily="18" charset="-120"/>
              </a:rPr>
              <a:t> = new </a:t>
            </a:r>
            <a:r>
              <a:rPr lang="en-US" altLang="zh-TW" sz="1800" b="1" dirty="0" err="1">
                <a:solidFill>
                  <a:srgbClr val="FF0000"/>
                </a:solidFill>
                <a:latin typeface="Courier New" pitchFamily="49" charset="0"/>
                <a:ea typeface="PMingLiU" pitchFamily="18" charset="-120"/>
              </a:rPr>
              <a:t>SavingsAccount</a:t>
            </a:r>
            <a:r>
              <a:rPr lang="en-US" altLang="zh-TW" sz="1800" b="1" dirty="0">
                <a:latin typeface="Courier New" pitchFamily="49" charset="0"/>
                <a:ea typeface="PMingLiU" pitchFamily="18" charset="-120"/>
              </a:rPr>
              <a:t>();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 err="1">
                <a:latin typeface="Courier New" pitchFamily="49" charset="0"/>
                <a:ea typeface="PMingLiU" pitchFamily="18" charset="-120"/>
              </a:rPr>
              <a:t>obj.getName</a:t>
            </a:r>
            <a:r>
              <a:rPr lang="en-US" altLang="zh-TW" sz="1800" b="1" dirty="0">
                <a:latin typeface="Courier New" pitchFamily="49" charset="0"/>
                <a:ea typeface="PMingLiU" pitchFamily="18" charset="-120"/>
              </a:rPr>
              <a:t>();  	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 err="1">
                <a:latin typeface="Courier New" pitchFamily="49" charset="0"/>
                <a:ea typeface="PMingLiU" pitchFamily="18" charset="-120"/>
              </a:rPr>
              <a:t>obj.deposit</a:t>
            </a:r>
            <a:r>
              <a:rPr lang="en-US" altLang="zh-TW" sz="1800" b="1" dirty="0">
                <a:latin typeface="Courier New" pitchFamily="49" charset="0"/>
                <a:ea typeface="PMingLiU" pitchFamily="18" charset="-120"/>
              </a:rPr>
              <a:t>(…);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28724" y="5989930"/>
            <a:ext cx="2941831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</a:t>
            </a: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version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called ?</a:t>
            </a:r>
          </a:p>
        </p:txBody>
      </p:sp>
    </p:spTree>
    <p:extLst>
      <p:ext uri="{BB962C8B-B14F-4D97-AF65-F5344CB8AC3E}">
        <p14:creationId xmlns:p14="http://schemas.microsoft.com/office/powerpoint/2010/main" val="36748470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Binding</a:t>
            </a:r>
            <a:r>
              <a:rPr lang="en-US" dirty="0"/>
              <a:t> in Java</a:t>
            </a:r>
            <a:endParaRPr lang="he-IL" dirty="0"/>
          </a:p>
        </p:txBody>
      </p:sp>
      <p:sp>
        <p:nvSpPr>
          <p:cNvPr id="6" name="מציין מיקום תוכן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lnSpc>
                <a:spcPct val="110000"/>
              </a:lnSpc>
            </a:pPr>
            <a:r>
              <a:rPr lang="en-US" sz="3200" dirty="0"/>
              <a:t>Binding is the process by which references are bound to specific classes. </a:t>
            </a:r>
          </a:p>
          <a:p>
            <a:pPr algn="l" rtl="0">
              <a:lnSpc>
                <a:spcPct val="110000"/>
              </a:lnSpc>
            </a:pPr>
            <a:r>
              <a:rPr lang="en-US" sz="3200" dirty="0"/>
              <a:t>Used to resolve which methods and variables are used at </a:t>
            </a:r>
            <a:r>
              <a:rPr lang="en-US" sz="3200" dirty="0">
                <a:solidFill>
                  <a:srgbClr val="FF0000"/>
                </a:solidFill>
              </a:rPr>
              <a:t>run time</a:t>
            </a:r>
            <a:r>
              <a:rPr lang="en-US" sz="3200" dirty="0"/>
              <a:t>.</a:t>
            </a:r>
          </a:p>
          <a:p>
            <a:pPr algn="l" rtl="0">
              <a:lnSpc>
                <a:spcPct val="110000"/>
              </a:lnSpc>
            </a:pPr>
            <a:r>
              <a:rPr lang="en-US" sz="3200" dirty="0"/>
              <a:t>There are two kind of bindings: static binding and dynamic binding.</a:t>
            </a:r>
          </a:p>
          <a:p>
            <a:pPr algn="l" rtl="0">
              <a:lnSpc>
                <a:spcPct val="110000"/>
              </a:lnSpc>
            </a:pPr>
            <a:endParaRPr lang="he-IL" sz="32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456057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Binding</a:t>
            </a:r>
            <a:r>
              <a:rPr lang="en-US" dirty="0"/>
              <a:t> in Java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3504" y="1600200"/>
            <a:ext cx="7772400" cy="4530725"/>
          </a:xfrm>
        </p:spPr>
        <p:txBody>
          <a:bodyPr/>
          <a:lstStyle/>
          <a:p>
            <a:pPr lvl="1" algn="l" rtl="0">
              <a:lnSpc>
                <a:spcPct val="110000"/>
              </a:lnSpc>
            </a:pPr>
            <a:r>
              <a:rPr lang="en-US" sz="2800" b="1" u="sng" dirty="0">
                <a:solidFill>
                  <a:schemeClr val="bg2">
                    <a:lumMod val="25000"/>
                  </a:schemeClr>
                </a:solidFill>
              </a:rPr>
              <a:t>Static Binding</a:t>
            </a:r>
            <a:r>
              <a:rPr lang="en-US" sz="28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b="1" dirty="0"/>
              <a:t>(Early Binding)</a:t>
            </a:r>
          </a:p>
          <a:p>
            <a:pPr lvl="2" algn="l" rtl="0">
              <a:lnSpc>
                <a:spcPct val="110000"/>
              </a:lnSpc>
            </a:pPr>
            <a:r>
              <a:rPr lang="en-US" sz="2400" dirty="0"/>
              <a:t>The compiler can resolve the binding at </a:t>
            </a:r>
            <a:r>
              <a:rPr lang="en-US" sz="2400" u="sng" dirty="0"/>
              <a:t>compile time</a:t>
            </a:r>
            <a:r>
              <a:rPr lang="en-US" sz="2400" dirty="0"/>
              <a:t>.  </a:t>
            </a:r>
          </a:p>
          <a:p>
            <a:pPr lvl="1" algn="l" rtl="0">
              <a:lnSpc>
                <a:spcPct val="110000"/>
              </a:lnSpc>
            </a:pPr>
            <a:r>
              <a:rPr lang="en-US" sz="2800" b="1" u="sng" dirty="0">
                <a:solidFill>
                  <a:schemeClr val="bg2">
                    <a:lumMod val="25000"/>
                  </a:schemeClr>
                </a:solidFill>
              </a:rPr>
              <a:t>Dynamic Binding</a:t>
            </a:r>
            <a:r>
              <a:rPr lang="en-US" sz="28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b="1" dirty="0"/>
              <a:t>(Late Binding)</a:t>
            </a:r>
          </a:p>
          <a:p>
            <a:pPr lvl="2" algn="l" rtl="0">
              <a:lnSpc>
                <a:spcPct val="110000"/>
              </a:lnSpc>
            </a:pPr>
            <a:r>
              <a:rPr lang="en-US" sz="2400" dirty="0"/>
              <a:t>The compiler is not able to resolve the call and the binding is done at </a:t>
            </a:r>
            <a:r>
              <a:rPr lang="en-US" sz="2400" u="sng" dirty="0"/>
              <a:t>runtime only.</a:t>
            </a:r>
          </a:p>
          <a:p>
            <a:pPr lvl="2" algn="l" rtl="0">
              <a:lnSpc>
                <a:spcPct val="110000"/>
              </a:lnSpc>
            </a:pPr>
            <a:r>
              <a:rPr lang="en-US" sz="2400" i="1" dirty="0"/>
              <a:t>Dynamic dispatch</a:t>
            </a:r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4035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6016F3-EE06-44B2-8FD8-4D95AFA4BE7E}" type="slidenum">
              <a:rPr lang="ar-SA" smtClean="0">
                <a:latin typeface="Arial" pitchFamily="34" charset="0"/>
                <a:cs typeface="Arial" pitchFamily="34" charset="0"/>
              </a:rPr>
              <a:pPr/>
              <a:t>17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>
                <a:ea typeface="PMingLiU" pitchFamily="18" charset="-120"/>
              </a:rPr>
              <a:t>Static binding (or early binding)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28216"/>
            <a:ext cx="8153400" cy="3819525"/>
          </a:xfrm>
        </p:spPr>
        <p:txBody>
          <a:bodyPr/>
          <a:lstStyle/>
          <a:p>
            <a:pPr algn="l" rtl="0"/>
            <a:r>
              <a:rPr lang="en-US" altLang="zh-TW" dirty="0">
                <a:ea typeface="PMingLiU" pitchFamily="18" charset="-120"/>
              </a:rPr>
              <a:t>Static binding: bind at </a:t>
            </a:r>
            <a:r>
              <a:rPr lang="en-US" altLang="zh-TW" u="sng" dirty="0">
                <a:ea typeface="PMingLiU" pitchFamily="18" charset="-120"/>
              </a:rPr>
              <a:t>compilation time</a:t>
            </a:r>
            <a:endParaRPr lang="en-US" altLang="zh-TW" dirty="0">
              <a:ea typeface="PMingLiU" pitchFamily="18" charset="-120"/>
            </a:endParaRPr>
          </a:p>
          <a:p>
            <a:pPr algn="l" rtl="0"/>
            <a:r>
              <a:rPr lang="en-US" altLang="zh-TW" dirty="0">
                <a:ea typeface="PMingLiU" pitchFamily="18" charset="-120"/>
              </a:rPr>
              <a:t>Performed if the compiler can resolve the binding at compile time</a:t>
            </a:r>
          </a:p>
          <a:p>
            <a:pPr algn="l" rtl="0"/>
            <a:r>
              <a:rPr lang="en-US" altLang="zh-TW" dirty="0">
                <a:ea typeface="PMingLiU" pitchFamily="18" charset="-120"/>
              </a:rPr>
              <a:t>Applied for</a:t>
            </a:r>
          </a:p>
          <a:p>
            <a:pPr lvl="1" algn="l" rtl="0"/>
            <a:r>
              <a:rPr lang="en-US" altLang="zh-TW" dirty="0">
                <a:ea typeface="PMingLiU" pitchFamily="18" charset="-120"/>
              </a:rPr>
              <a:t>Static methods</a:t>
            </a:r>
          </a:p>
          <a:p>
            <a:pPr lvl="1" algn="l" rtl="0"/>
            <a:r>
              <a:rPr lang="en-US" altLang="zh-TW" dirty="0">
                <a:ea typeface="PMingLiU" pitchFamily="18" charset="-120"/>
              </a:rPr>
              <a:t>Private methods</a:t>
            </a:r>
          </a:p>
          <a:p>
            <a:pPr lvl="1" algn="l" rtl="0"/>
            <a:r>
              <a:rPr lang="en-US" altLang="zh-TW" dirty="0">
                <a:ea typeface="PMingLiU" pitchFamily="18" charset="-120"/>
              </a:rPr>
              <a:t>Final methods</a:t>
            </a:r>
          </a:p>
          <a:p>
            <a:pPr lvl="1" algn="l" rtl="0"/>
            <a:r>
              <a:rPr lang="en-US" altLang="zh-TW" dirty="0">
                <a:ea typeface="PMingLiU" pitchFamily="18" charset="-120"/>
              </a:rPr>
              <a:t>Fields </a:t>
            </a:r>
          </a:p>
        </p:txBody>
      </p:sp>
    </p:spTree>
    <p:extLst>
      <p:ext uri="{BB962C8B-B14F-4D97-AF65-F5344CB8AC3E}">
        <p14:creationId xmlns:p14="http://schemas.microsoft.com/office/powerpoint/2010/main" val="27846350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41FD27-96C4-4838-94F2-F33560373E1F}" type="slidenum">
              <a:rPr lang="ar-SA" smtClean="0">
                <a:latin typeface="Arial" pitchFamily="34" charset="0"/>
                <a:cs typeface="Arial" pitchFamily="34" charset="0"/>
              </a:rPr>
              <a:pPr/>
              <a:t>18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altLang="zh-TW" dirty="0">
                <a:ea typeface="PMingLiU" pitchFamily="18" charset="-120"/>
              </a:rPr>
              <a:t>Static binding example – Static methods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593850"/>
            <a:ext cx="8050213" cy="4998974"/>
          </a:xfrm>
        </p:spPr>
        <p:txBody>
          <a:bodyPr>
            <a:normAutofit fontScale="47500" lnSpcReduction="20000"/>
          </a:bodyPr>
          <a:lstStyle/>
          <a:p>
            <a:pPr algn="l" rtl="0">
              <a:buNone/>
            </a:pP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 {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m() {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9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"A"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 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29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 {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m() {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9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"B"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 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29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StaticBindingTest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main(String 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[]) {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A.m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B.m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endParaRPr lang="en-US" sz="2900" b="1" dirty="0"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A 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A();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A b =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B();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a.m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b.m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altLang="zh-TW" sz="2900" b="1" dirty="0">
              <a:latin typeface="Courier New" pitchFamily="49" charset="0"/>
              <a:ea typeface="PMingLiU" pitchFamily="18" charset="-120"/>
              <a:cs typeface="Courier New" pitchFamily="49" charset="0"/>
            </a:endParaRPr>
          </a:p>
          <a:p>
            <a:pPr algn="l" rtl="0">
              <a:lnSpc>
                <a:spcPct val="80000"/>
              </a:lnSpc>
              <a:buNone/>
            </a:pPr>
            <a:endParaRPr lang="en-US" altLang="zh-TW" sz="1200" b="1" dirty="0">
              <a:latin typeface="Courier New" pitchFamily="49" charset="0"/>
              <a:ea typeface="PMingLiU" pitchFamily="18" charset="-120"/>
            </a:endParaRPr>
          </a:p>
        </p:txBody>
      </p:sp>
      <p:sp>
        <p:nvSpPr>
          <p:cNvPr id="7" name="Vertical Scroll 6"/>
          <p:cNvSpPr/>
          <p:nvPr/>
        </p:nvSpPr>
        <p:spPr>
          <a:xfrm>
            <a:off x="6568800" y="3212976"/>
            <a:ext cx="1512168" cy="1713491"/>
          </a:xfrm>
          <a:prstGeom prst="verticalScrol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b="1" dirty="0">
                <a:latin typeface="Courier New" pitchFamily="49" charset="0"/>
                <a:ea typeface="PMingLiU" pitchFamily="18" charset="-120"/>
              </a:rPr>
              <a:t>Output:</a:t>
            </a:r>
          </a:p>
          <a:p>
            <a:pPr algn="ctr" rtl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b="1" dirty="0">
                <a:latin typeface="Courier New" pitchFamily="49" charset="0"/>
                <a:ea typeface="PMingLiU" pitchFamily="18" charset="-120"/>
              </a:rPr>
              <a:t>	A</a:t>
            </a:r>
            <a:br>
              <a:rPr lang="en-US" altLang="zh-TW" b="1" dirty="0">
                <a:latin typeface="Courier New" pitchFamily="49" charset="0"/>
                <a:ea typeface="PMingLiU" pitchFamily="18" charset="-120"/>
              </a:rPr>
            </a:br>
            <a:r>
              <a:rPr lang="en-US" altLang="zh-TW" b="1" dirty="0">
                <a:latin typeface="Courier New" pitchFamily="49" charset="0"/>
                <a:ea typeface="PMingLiU" pitchFamily="18" charset="-120"/>
              </a:rPr>
              <a:t>B</a:t>
            </a:r>
          </a:p>
          <a:p>
            <a:pPr algn="ctr" rtl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b="1" dirty="0">
                <a:latin typeface="Courier New" pitchFamily="49" charset="0"/>
                <a:ea typeface="PMingLiU" pitchFamily="18" charset="-120"/>
              </a:rPr>
              <a:t>A</a:t>
            </a:r>
          </a:p>
          <a:p>
            <a:pPr algn="ctr" rtl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b="1" dirty="0">
                <a:latin typeface="Courier New" pitchFamily="49" charset="0"/>
                <a:ea typeface="PMingLiU" pitchFamily="18" charset="-12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717203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41FD27-96C4-4838-94F2-F33560373E1F}" type="slidenum">
              <a:rPr lang="ar-SA" smtClean="0">
                <a:latin typeface="Arial" pitchFamily="34" charset="0"/>
                <a:cs typeface="Arial" pitchFamily="34" charset="0"/>
              </a:rPr>
              <a:pPr/>
              <a:t>19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rtl="0"/>
            <a:r>
              <a:rPr lang="en-US" altLang="zh-TW" dirty="0">
                <a:ea typeface="PMingLiU" pitchFamily="18" charset="-120"/>
              </a:rPr>
              <a:t> Static binding example - Fields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593850"/>
            <a:ext cx="8050213" cy="4975225"/>
          </a:xfrm>
        </p:spPr>
        <p:txBody>
          <a:bodyPr>
            <a:normAutofit fontScale="85000" lnSpcReduction="20000"/>
          </a:bodyPr>
          <a:lstStyle/>
          <a:p>
            <a:pPr algn="l" rtl="0">
              <a:buNone/>
            </a:pP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 {</a:t>
            </a:r>
          </a:p>
          <a:p>
            <a:pPr algn="l" rtl="0">
              <a:buNone/>
            </a:pP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someString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9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"member of A"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</a:t>
            </a:r>
          </a:p>
          <a:p>
            <a:pPr algn="l" rtl="0"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1900" b="1" dirty="0">
              <a:solidFill>
                <a:srgbClr val="7F0055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 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 {</a:t>
            </a:r>
          </a:p>
          <a:p>
            <a:pPr algn="l" rtl="0"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someString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9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"member of B"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 rtl="0"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19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StaticBindingTest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main(String 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[]) {</a:t>
            </a:r>
          </a:p>
          <a:p>
            <a:pPr algn="l" rtl="0">
              <a:lnSpc>
                <a:spcPct val="80000"/>
              </a:lnSpc>
              <a:buNone/>
            </a:pPr>
            <a:endParaRPr lang="en-US" altLang="zh-TW" sz="1900" b="1" dirty="0">
              <a:latin typeface="Courier New" pitchFamily="49" charset="0"/>
              <a:ea typeface="PMingLiU" pitchFamily="18" charset="-12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A();</a:t>
            </a:r>
          </a:p>
          <a:p>
            <a:pPr algn="l" rtl="0"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 b = 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B();</a:t>
            </a:r>
          </a:p>
          <a:p>
            <a:pPr algn="l" rtl="0"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B c = 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B();</a:t>
            </a:r>
          </a:p>
          <a:p>
            <a:pPr algn="l" rtl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</a:t>
            </a:r>
            <a:r>
              <a:rPr lang="en-US" sz="1900" b="1" dirty="0" err="1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out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.println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a.someString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</a:t>
            </a:r>
            <a:r>
              <a:rPr lang="en-US" sz="1900" b="1" dirty="0" err="1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out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.println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b.someString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</a:t>
            </a:r>
            <a:r>
              <a:rPr lang="en-US" sz="1900" b="1" dirty="0" err="1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out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.println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c.someString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altLang="zh-TW" sz="1900" b="1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	}</a:t>
            </a:r>
          </a:p>
          <a:p>
            <a:pPr algn="l" rtl="0">
              <a:buNone/>
            </a:pPr>
            <a:r>
              <a:rPr lang="en-US" altLang="zh-TW" sz="1900" b="1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}</a:t>
            </a:r>
            <a:endParaRPr lang="en-US" altLang="zh-TW" sz="1900" b="1" dirty="0">
              <a:latin typeface="Courier New" pitchFamily="49" charset="0"/>
              <a:ea typeface="PMingLiU" pitchFamily="18" charset="-120"/>
              <a:cs typeface="Courier New" pitchFamily="49" charset="0"/>
            </a:endParaRPr>
          </a:p>
          <a:p>
            <a:pPr algn="l" rtl="0">
              <a:lnSpc>
                <a:spcPct val="80000"/>
              </a:lnSpc>
              <a:buNone/>
            </a:pPr>
            <a:endParaRPr lang="en-US" altLang="zh-TW" sz="1800" b="1" dirty="0">
              <a:latin typeface="Courier New" pitchFamily="49" charset="0"/>
              <a:ea typeface="PMingLiU" pitchFamily="18" charset="-120"/>
            </a:endParaRPr>
          </a:p>
        </p:txBody>
      </p:sp>
      <p:sp>
        <p:nvSpPr>
          <p:cNvPr id="6" name="Vertical Scroll 5"/>
          <p:cNvSpPr/>
          <p:nvPr/>
        </p:nvSpPr>
        <p:spPr>
          <a:xfrm>
            <a:off x="5868269" y="4271368"/>
            <a:ext cx="3096344" cy="1196435"/>
          </a:xfrm>
          <a:prstGeom prst="verticalScrol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>
              <a:lnSpc>
                <a:spcPct val="80000"/>
              </a:lnSpc>
              <a:buNone/>
            </a:pPr>
            <a:r>
              <a:rPr lang="en-US" altLang="zh-TW" b="1" dirty="0">
                <a:latin typeface="Courier New" pitchFamily="49" charset="0"/>
                <a:ea typeface="PMingLiU" pitchFamily="18" charset="-120"/>
              </a:rPr>
              <a:t>Output: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b="1" dirty="0">
                <a:latin typeface="Courier New" pitchFamily="49" charset="0"/>
                <a:ea typeface="PMingLiU" pitchFamily="18" charset="-120"/>
              </a:rPr>
              <a:t>	member of A</a:t>
            </a:r>
            <a:br>
              <a:rPr lang="en-US" altLang="zh-TW" b="1" dirty="0">
                <a:latin typeface="Courier New" pitchFamily="49" charset="0"/>
                <a:ea typeface="PMingLiU" pitchFamily="18" charset="-120"/>
              </a:rPr>
            </a:br>
            <a:r>
              <a:rPr lang="en-US" altLang="zh-TW" b="1" dirty="0">
                <a:latin typeface="Courier New" pitchFamily="49" charset="0"/>
                <a:ea typeface="PMingLiU" pitchFamily="18" charset="-120"/>
              </a:rPr>
              <a:t>	member of A</a:t>
            </a:r>
            <a:br>
              <a:rPr lang="en-US" altLang="zh-TW" b="1" dirty="0">
                <a:latin typeface="Courier New" pitchFamily="49" charset="0"/>
                <a:ea typeface="PMingLiU" pitchFamily="18" charset="-120"/>
              </a:rPr>
            </a:br>
            <a:r>
              <a:rPr lang="en-US" altLang="zh-TW" b="1" dirty="0">
                <a:latin typeface="Courier New" pitchFamily="49" charset="0"/>
                <a:ea typeface="PMingLiU" pitchFamily="18" charset="-120"/>
              </a:rPr>
              <a:t>	member of B</a:t>
            </a:r>
          </a:p>
        </p:txBody>
      </p:sp>
    </p:spTree>
    <p:extLst>
      <p:ext uri="{BB962C8B-B14F-4D97-AF65-F5344CB8AC3E}">
        <p14:creationId xmlns:p14="http://schemas.microsoft.com/office/powerpoint/2010/main" val="3015518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classes</a:t>
            </a:r>
            <a:endParaRPr lang="he-IL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sz="2800" dirty="0"/>
              <a:t>מחלקות מקוננות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</a:t>
            </a:fld>
            <a:endParaRPr lang="he-IL"/>
          </a:p>
        </p:txBody>
      </p:sp>
      <p:sp>
        <p:nvSpPr>
          <p:cNvPr id="8" name="TextBox 7"/>
          <p:cNvSpPr txBox="1"/>
          <p:nvPr/>
        </p:nvSpPr>
        <p:spPr>
          <a:xfrm>
            <a:off x="971600" y="1865372"/>
            <a:ext cx="5072098" cy="206210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Outer {</a:t>
            </a:r>
          </a:p>
          <a:p>
            <a:pPr algn="l" rtl="0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static class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NestedButNotInner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...</a:t>
            </a:r>
          </a:p>
          <a:p>
            <a:pPr algn="l" rtl="0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algn="l" rtl="0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class Inner {</a:t>
            </a:r>
          </a:p>
          <a:p>
            <a:pPr algn="l" rtl="0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...</a:t>
            </a:r>
          </a:p>
          <a:p>
            <a:pPr algn="l" rtl="0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algn="l" rtl="0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  <a:endParaRPr lang="he-IL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352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CD8BCD-44E6-48A1-AEAD-808B17205974}" type="slidenum">
              <a:rPr lang="ar-SA" smtClean="0">
                <a:latin typeface="Arial" pitchFamily="34" charset="0"/>
                <a:cs typeface="Arial" pitchFamily="34" charset="0"/>
              </a:rPr>
              <a:pPr/>
              <a:t>20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Dynamic Binding</a:t>
            </a:r>
            <a:endParaRPr lang="en-US" altLang="zh-TW" dirty="0">
              <a:ea typeface="PMingLiU" pitchFamily="18" charset="-120"/>
            </a:endParaRP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952625"/>
            <a:ext cx="8153400" cy="4645025"/>
          </a:xfrm>
        </p:spPr>
        <p:txBody>
          <a:bodyPr/>
          <a:lstStyle/>
          <a:p>
            <a:pPr algn="l" rtl="0"/>
            <a:r>
              <a:rPr lang="en-US" altLang="zh-TW" dirty="0">
                <a:latin typeface="Consolas" pitchFamily="49" charset="0"/>
                <a:ea typeface="PMingLiU" pitchFamily="18" charset="-120"/>
                <a:cs typeface="Consolas" pitchFamily="49" charset="0"/>
              </a:rPr>
              <a:t>void </a:t>
            </a:r>
            <a:r>
              <a:rPr lang="en-US" altLang="zh-TW" dirty="0" err="1">
                <a:latin typeface="Consolas" pitchFamily="49" charset="0"/>
                <a:ea typeface="PMingLiU" pitchFamily="18" charset="-120"/>
                <a:cs typeface="Consolas" pitchFamily="49" charset="0"/>
              </a:rPr>
              <a:t>func</a:t>
            </a:r>
            <a:r>
              <a:rPr lang="en-US" altLang="zh-TW" dirty="0">
                <a:latin typeface="Consolas" pitchFamily="49" charset="0"/>
                <a:ea typeface="PMingLiU" pitchFamily="18" charset="-120"/>
                <a:cs typeface="Consolas" pitchFamily="49" charset="0"/>
              </a:rPr>
              <a:t>(Account </a:t>
            </a:r>
            <a:r>
              <a:rPr lang="en-US" altLang="zh-TW" dirty="0" err="1">
                <a:latin typeface="Consolas" pitchFamily="49" charset="0"/>
                <a:ea typeface="PMingLiU" pitchFamily="18" charset="-120"/>
                <a:cs typeface="Consolas" pitchFamily="49" charset="0"/>
              </a:rPr>
              <a:t>obj</a:t>
            </a:r>
            <a:r>
              <a:rPr lang="en-US" altLang="zh-TW" dirty="0">
                <a:latin typeface="Consolas" pitchFamily="49" charset="0"/>
                <a:ea typeface="PMingLiU" pitchFamily="18" charset="-120"/>
                <a:cs typeface="Consolas" pitchFamily="49" charset="0"/>
              </a:rPr>
              <a:t>) { </a:t>
            </a:r>
          </a:p>
          <a:p>
            <a:pPr algn="l" rtl="0">
              <a:buNone/>
            </a:pPr>
            <a:r>
              <a:rPr lang="en-US" altLang="zh-TW" dirty="0">
                <a:latin typeface="Consolas" pitchFamily="49" charset="0"/>
                <a:ea typeface="PMingLiU" pitchFamily="18" charset="-120"/>
                <a:cs typeface="Consolas" pitchFamily="49" charset="0"/>
              </a:rPr>
              <a:t>		</a:t>
            </a:r>
            <a:r>
              <a:rPr lang="en-US" altLang="zh-TW" dirty="0" err="1">
                <a:latin typeface="Consolas" pitchFamily="49" charset="0"/>
                <a:ea typeface="PMingLiU" pitchFamily="18" charset="-120"/>
                <a:cs typeface="Consolas" pitchFamily="49" charset="0"/>
              </a:rPr>
              <a:t>obj.deposit</a:t>
            </a:r>
            <a:r>
              <a:rPr lang="en-US" altLang="zh-TW" dirty="0">
                <a:latin typeface="Consolas" pitchFamily="49" charset="0"/>
                <a:ea typeface="PMingLiU" pitchFamily="18" charset="-120"/>
                <a:cs typeface="Consolas" pitchFamily="49" charset="0"/>
              </a:rPr>
              <a:t>();</a:t>
            </a:r>
          </a:p>
          <a:p>
            <a:pPr algn="l" rtl="0">
              <a:buFont typeface="Wingdings" pitchFamily="2" charset="2"/>
              <a:buNone/>
            </a:pPr>
            <a:r>
              <a:rPr lang="en-US" altLang="zh-TW" sz="2600" dirty="0">
                <a:latin typeface="Consolas" pitchFamily="49" charset="0"/>
                <a:ea typeface="PMingLiU" pitchFamily="18" charset="-120"/>
                <a:cs typeface="Consolas" pitchFamily="49" charset="0"/>
              </a:rPr>
              <a:t>	}</a:t>
            </a:r>
          </a:p>
          <a:p>
            <a:pPr algn="l" rtl="0"/>
            <a:r>
              <a:rPr lang="en-US" altLang="zh-TW" dirty="0">
                <a:ea typeface="PMingLiU" pitchFamily="18" charset="-120"/>
              </a:rPr>
              <a:t>What should the compiler do here? </a:t>
            </a:r>
            <a:r>
              <a:rPr lang="en-US" altLang="zh-TW" sz="2600" dirty="0">
                <a:ea typeface="PMingLiU" pitchFamily="18" charset="-120"/>
              </a:rPr>
              <a:t>	</a:t>
            </a:r>
          </a:p>
          <a:p>
            <a:pPr lvl="1" algn="l" rtl="0"/>
            <a:r>
              <a:rPr lang="en-US" altLang="zh-TW" dirty="0">
                <a:ea typeface="PMingLiU" pitchFamily="18" charset="-120"/>
              </a:rPr>
              <a:t>The compiler doesn’t know which concrete object type is referenced by </a:t>
            </a:r>
            <a:r>
              <a:rPr lang="en-US" altLang="zh-TW" dirty="0" err="1">
                <a:latin typeface="Consolas" pitchFamily="49" charset="0"/>
                <a:ea typeface="PMingLiU" pitchFamily="18" charset="-120"/>
                <a:cs typeface="Consolas" pitchFamily="49" charset="0"/>
              </a:rPr>
              <a:t>obj</a:t>
            </a:r>
            <a:endParaRPr lang="en-US" altLang="zh-TW" dirty="0">
              <a:latin typeface="Consolas" pitchFamily="49" charset="0"/>
              <a:ea typeface="PMingLiU" pitchFamily="18" charset="-120"/>
              <a:cs typeface="Consolas" pitchFamily="49" charset="0"/>
            </a:endParaRPr>
          </a:p>
          <a:p>
            <a:pPr lvl="1" algn="l" rtl="0"/>
            <a:r>
              <a:rPr lang="en-US" altLang="zh-TW" dirty="0">
                <a:ea typeface="PMingLiU" pitchFamily="18" charset="-120"/>
              </a:rPr>
              <a:t>The method to be called can only be known at run time (</a:t>
            </a:r>
            <a:r>
              <a:rPr lang="en-US" altLang="zh-TW" i="1" dirty="0">
                <a:solidFill>
                  <a:srgbClr val="FF3300"/>
                </a:solidFill>
                <a:ea typeface="PMingLiU" pitchFamily="18" charset="-120"/>
              </a:rPr>
              <a:t>because of polymorphism and method overriding</a:t>
            </a:r>
            <a:r>
              <a:rPr lang="en-US" altLang="zh-TW" dirty="0">
                <a:ea typeface="PMingLiU" pitchFamily="18" charset="-120"/>
              </a:rPr>
              <a:t>)</a:t>
            </a:r>
          </a:p>
          <a:p>
            <a:pPr lvl="1" algn="l" rtl="0"/>
            <a:r>
              <a:rPr lang="en-US" altLang="zh-TW" u="sng" dirty="0">
                <a:ea typeface="PMingLiU" pitchFamily="18" charset="-120"/>
              </a:rPr>
              <a:t>Run-time binding</a:t>
            </a:r>
          </a:p>
        </p:txBody>
      </p:sp>
    </p:spTree>
    <p:extLst>
      <p:ext uri="{BB962C8B-B14F-4D97-AF65-F5344CB8AC3E}">
        <p14:creationId xmlns:p14="http://schemas.microsoft.com/office/powerpoint/2010/main" val="40633653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36104"/>
          </a:xfrm>
        </p:spPr>
        <p:txBody>
          <a:bodyPr/>
          <a:lstStyle/>
          <a:p>
            <a:r>
              <a:rPr lang="en-US" dirty="0"/>
              <a:t>Dynamic Binding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8368" y="1517904"/>
            <a:ext cx="8485632" cy="5187696"/>
          </a:xfrm>
        </p:spPr>
        <p:txBody>
          <a:bodyPr>
            <a:noAutofit/>
          </a:bodyPr>
          <a:lstStyle/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DynamicBindingTest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{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static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void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main(String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args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[]) {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    Vehicle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vehicle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=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new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Car();	</a:t>
            </a: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			</a:t>
            </a:r>
            <a:r>
              <a:rPr lang="en-US" sz="1400" b="1" dirty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//The reference type is Vehicle but run-time object is Car</a:t>
            </a: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  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vehicle.start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();      	 	</a:t>
            </a: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			</a:t>
            </a:r>
            <a:r>
              <a:rPr lang="en-US" sz="1400" b="1" dirty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//Car's start called because start() is overridden method</a:t>
            </a: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}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Vehicle {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void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start() {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  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System.out.println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(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"Inside start method of Vehicle"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);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}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Car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extends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Vehicle {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</a:t>
            </a:r>
            <a:r>
              <a:rPr lang="en-US" sz="1400" b="1" dirty="0">
                <a:solidFill>
                  <a:srgbClr val="646464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@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Override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void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start() {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 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System.out.println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(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"Inside start method of Car"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);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}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1400" dirty="0">
              <a:latin typeface="Times New Roman"/>
              <a:ea typeface="Times New Roman"/>
              <a:cs typeface="David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21</a:t>
            </a:fld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3579888" y="6044088"/>
            <a:ext cx="4608512" cy="40862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 rtl="0"/>
            <a:r>
              <a:rPr lang="en-US" dirty="0"/>
              <a:t>Output: “</a:t>
            </a:r>
            <a:r>
              <a:rPr lang="en-US" b="1" dirty="0"/>
              <a:t>Inside start method of Car”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902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difference between static and dynamic binding 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2400" dirty="0"/>
              <a:t>Static binding happens at compile-time while dynamic binding happens at runtime.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/>
              <a:t>Binding of private, static and final methods always happen at compile time since these methods cannot be overridden. Binding of overridden methods happen at runtime.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/>
              <a:t>Java uses static binding for overloaded methods and dynamic binding for overridden methods.</a:t>
            </a:r>
          </a:p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7293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r" eaLnBrk="1" hangingPunct="1"/>
            <a:endParaRPr lang="he-IL"/>
          </a:p>
        </p:txBody>
      </p:sp>
      <p:sp>
        <p:nvSpPr>
          <p:cNvPr id="6758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>
                <a:cs typeface="Guttman Yad-Brush" pitchFamily="2" charset="-79"/>
              </a:rPr>
              <a:t>הסוף...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מחלקה מקוננת </a:t>
            </a:r>
            <a:r>
              <a:rPr lang="en-US" dirty="0"/>
              <a:t>Nested Class)</a:t>
            </a:r>
            <a:r>
              <a:rPr lang="he-IL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r>
              <a:rPr lang="he-IL" dirty="0"/>
              <a:t>מחלקה מקוננת היא מחלקה המוגדרת בתוך מחלקה אחרת.</a:t>
            </a:r>
          </a:p>
          <a:p>
            <a:r>
              <a:rPr lang="he-IL" dirty="0"/>
              <a:t> סוגים:</a:t>
            </a:r>
          </a:p>
          <a:p>
            <a:pPr marL="914400" lvl="1" indent="-514350">
              <a:buFont typeface="+mj-lt"/>
              <a:buAutoNum type="arabicPeriod"/>
            </a:pPr>
            <a:r>
              <a:rPr lang="he-IL" sz="2800" dirty="0"/>
              <a:t>סטטית (</a:t>
            </a:r>
            <a:r>
              <a:rPr lang="en-US" sz="2800" dirty="0"/>
              <a:t>static member</a:t>
            </a:r>
            <a:r>
              <a:rPr lang="he-IL" sz="2800" dirty="0"/>
              <a:t>)</a:t>
            </a:r>
          </a:p>
          <a:p>
            <a:pPr marL="914400" lvl="1" indent="-514350">
              <a:buFont typeface="+mj-lt"/>
              <a:buAutoNum type="arabicPeriod"/>
            </a:pPr>
            <a:r>
              <a:rPr lang="he-IL" sz="2800" dirty="0"/>
              <a:t>לא סטטית (</a:t>
            </a:r>
            <a:r>
              <a:rPr lang="en-US" sz="2800" dirty="0"/>
              <a:t>non-static member</a:t>
            </a:r>
            <a:r>
              <a:rPr lang="he-IL" sz="2800" dirty="0"/>
              <a:t>)</a:t>
            </a:r>
          </a:p>
          <a:p>
            <a:pPr marL="914400" lvl="1" indent="-514350">
              <a:buFont typeface="+mj-lt"/>
              <a:buAutoNum type="arabicPeriod"/>
            </a:pPr>
            <a:r>
              <a:rPr lang="he-IL" sz="2800" dirty="0"/>
              <a:t>אנונימית (</a:t>
            </a:r>
            <a:r>
              <a:rPr lang="en-US" sz="2800" dirty="0"/>
              <a:t>anonymous</a:t>
            </a:r>
            <a:r>
              <a:rPr lang="he-IL" sz="2800" dirty="0"/>
              <a:t>)</a:t>
            </a:r>
          </a:p>
          <a:p>
            <a:pPr marL="914400" lvl="1" indent="-514350">
              <a:buFont typeface="+mj-lt"/>
              <a:buAutoNum type="arabicPeriod"/>
            </a:pPr>
            <a:r>
              <a:rPr lang="he-IL" sz="2800" dirty="0"/>
              <a:t>מקומית (</a:t>
            </a:r>
            <a:r>
              <a:rPr lang="en-US" sz="2800" dirty="0"/>
              <a:t>local</a:t>
            </a:r>
            <a:r>
              <a:rPr lang="he-IL" sz="2800" dirty="0"/>
              <a:t>)</a:t>
            </a:r>
            <a:endParaRPr lang="he-IL" sz="2800" u="sng" dirty="0"/>
          </a:p>
        </p:txBody>
      </p:sp>
      <p:sp>
        <p:nvSpPr>
          <p:cNvPr id="5" name="Left Brace 4"/>
          <p:cNvSpPr/>
          <p:nvPr/>
        </p:nvSpPr>
        <p:spPr bwMode="auto">
          <a:xfrm>
            <a:off x="2714612" y="3633191"/>
            <a:ext cx="285752" cy="1500198"/>
          </a:xfrm>
          <a:prstGeom prst="leftBrace">
            <a:avLst>
              <a:gd name="adj1" fmla="val 8333"/>
              <a:gd name="adj2" fmla="val 50508"/>
            </a:avLst>
          </a:prstGeom>
          <a:noFill/>
          <a:ln w="127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594000" rIns="1872000" bIns="45720" numCol="1" rtlCol="1" anchor="t" anchorCtr="0" compatLnSpc="1">
            <a:prstTxWarp prst="textNoShape">
              <a:avLst/>
            </a:prstTxWarp>
          </a:bodyPr>
          <a:lstStyle/>
          <a:p>
            <a:pPr marL="358775" marR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20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מחלקות </a:t>
            </a:r>
            <a:r>
              <a:rPr kumimoji="0" lang="he-IL" sz="2000" b="1" i="0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פנימיות</a:t>
            </a:r>
            <a:br>
              <a:rPr kumimoji="0" lang="en-US" sz="20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</a:br>
            <a:r>
              <a:rPr lang="he-IL" sz="2000" dirty="0"/>
              <a:t> (</a:t>
            </a:r>
            <a:r>
              <a:rPr lang="en-US" sz="2000" dirty="0"/>
              <a:t>inner</a:t>
            </a:r>
            <a:r>
              <a:rPr lang="he-IL" sz="2000" dirty="0"/>
              <a:t>)</a:t>
            </a:r>
            <a:endParaRPr kumimoji="0" lang="he-IL" sz="20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68648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בשביל מה זה טוב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b="1" dirty="0"/>
              <a:t>קיבוץ לוגי</a:t>
            </a:r>
          </a:p>
          <a:p>
            <a:pPr marL="450850" lvl="1" indent="6350">
              <a:buNone/>
            </a:pPr>
            <a:r>
              <a:rPr lang="he-IL" sz="2400" dirty="0"/>
              <a:t>אם משתמשים בטיפוס מסוים רק בהקשר של טיפוס אחר, נטמיע את הטיפוס כדי לשמר את הקשר הלוגי.</a:t>
            </a:r>
          </a:p>
          <a:p>
            <a:r>
              <a:rPr lang="he-IL" b="1" dirty="0" err="1"/>
              <a:t>הכמסה</a:t>
            </a:r>
            <a:r>
              <a:rPr lang="he-IL" b="1" dirty="0"/>
              <a:t> מוגברת</a:t>
            </a:r>
          </a:p>
          <a:p>
            <a:pPr marL="450850" lvl="1" indent="-17463">
              <a:buNone/>
            </a:pPr>
            <a:r>
              <a:rPr lang="he-IL" sz="2400" dirty="0"/>
              <a:t>על ידי הטמעת טיפוס אחד באחר אנו חושפים את המידע הפרטי רק לטיפוס המוטמע ולא לכולם.</a:t>
            </a:r>
          </a:p>
          <a:p>
            <a:r>
              <a:rPr lang="he-IL" b="1" dirty="0"/>
              <a:t>קריאות</a:t>
            </a:r>
          </a:p>
          <a:p>
            <a:pPr lvl="1">
              <a:buNone/>
            </a:pPr>
            <a:r>
              <a:rPr lang="he-IL" sz="2400" dirty="0"/>
              <a:t>מיקום הגדרת טיפוס בסמוך למקום השימוש בו.</a:t>
            </a:r>
          </a:p>
          <a:p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74791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מחלקות מקוננות - תכונות משותפות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למחלקה מקוננת יש גישה לשדות הפרטיים של המחלקה העוטפת ולהיפך	</a:t>
            </a:r>
          </a:p>
          <a:p>
            <a:pPr lvl="1"/>
            <a:r>
              <a:rPr lang="he-IL" sz="2400" dirty="0"/>
              <a:t>הנראות של המחלקה היא עבור "צד שלישי"</a:t>
            </a:r>
          </a:p>
          <a:p>
            <a:r>
              <a:rPr lang="he-IL" dirty="0"/>
              <a:t>אלו הן מחלקות (כמעט)</a:t>
            </a:r>
            <a:r>
              <a:rPr lang="en-US" dirty="0"/>
              <a:t> </a:t>
            </a:r>
            <a:r>
              <a:rPr lang="he-IL" dirty="0"/>
              <a:t>רגילות לכל דבר ועניין</a:t>
            </a:r>
          </a:p>
          <a:p>
            <a:pPr lvl="1"/>
            <a:r>
              <a:rPr lang="he-IL" sz="2400" dirty="0"/>
              <a:t>יכולות להיות אבסטרקטיות, לממש מנשקים, לרשת ממחלקות אחרות וכדומה</a:t>
            </a:r>
          </a:p>
          <a:p>
            <a:pPr lvl="1"/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43565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/>
              <a:t>Static Member Class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792" y="1600200"/>
            <a:ext cx="8270688" cy="4876800"/>
          </a:xfrm>
        </p:spPr>
        <p:txBody>
          <a:bodyPr/>
          <a:lstStyle/>
          <a:p>
            <a:r>
              <a:rPr lang="he-IL" dirty="0"/>
              <a:t>מחלקה רגילה ש"במקרה" מוגדרת בתוך מחלקה אחרת</a:t>
            </a:r>
          </a:p>
          <a:p>
            <a:r>
              <a:rPr lang="he-IL" dirty="0"/>
              <a:t>החוקים החלים על איברים סטטיים אחרים חלים גם על מחלקות סטטיות</a:t>
            </a:r>
          </a:p>
          <a:p>
            <a:pPr lvl="1"/>
            <a:r>
              <a:rPr lang="he-IL" sz="2400" dirty="0"/>
              <a:t>גישה לשדות / פונקציות סטטיים בלבד</a:t>
            </a:r>
          </a:p>
          <a:p>
            <a:pPr lvl="1"/>
            <a:r>
              <a:rPr lang="he-IL" sz="2400" dirty="0"/>
              <a:t>גישה לאיברים לא סטטיים רק בעזרת הפניה לאובייקט</a:t>
            </a:r>
          </a:p>
          <a:p>
            <a:r>
              <a:rPr lang="he-IL" dirty="0"/>
              <a:t>גישה לטיפוס בעזרת שם המחלקה העוטפת</a:t>
            </a:r>
          </a:p>
          <a:p>
            <a:pPr algn="l" rtl="0"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OuterClass.StaticNestedClass</a:t>
            </a:r>
            <a:endParaRPr lang="he-IL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he-IL" dirty="0"/>
              <a:t>יצירת אובייקט</a:t>
            </a:r>
          </a:p>
          <a:p>
            <a:pPr algn="l" rtl="0"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OuterClass.StaticNestedClass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nested = </a:t>
            </a:r>
          </a:p>
          <a:p>
            <a:pPr algn="l" rtl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	   new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OuterClass.StaticNestedClass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  <a:endParaRPr lang="he-IL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76012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/>
              <a:t>Non-static Member Class</a:t>
            </a:r>
            <a:endParaRPr lang="he-IL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כל מופע של המחלקה הפנימית משויך למופע של המחלקה החיצונית</a:t>
            </a:r>
          </a:p>
          <a:p>
            <a:endParaRPr lang="he-IL" dirty="0"/>
          </a:p>
          <a:p>
            <a:endParaRPr lang="he-IL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he-IL" dirty="0"/>
              <a:t>השיוך מבוצע בזמן יצירת האובייקט ואינו ניתן לשינוי</a:t>
            </a:r>
          </a:p>
          <a:p>
            <a:pPr lvl="1"/>
            <a:r>
              <a:rPr lang="he-IL" sz="2400" dirty="0"/>
              <a:t>באובייקט הפנימי קיימת הפניה לאובייקט החיצוני (</a:t>
            </a:r>
            <a:r>
              <a:rPr lang="en-US" sz="2400" dirty="0"/>
              <a:t>qualified this</a:t>
            </a:r>
            <a:r>
              <a:rPr lang="he-IL" sz="2400" dirty="0"/>
              <a:t>)</a:t>
            </a:r>
            <a:endParaRPr lang="he-IL" dirty="0"/>
          </a:p>
          <a:p>
            <a:pPr>
              <a:buNone/>
            </a:pPr>
            <a:endParaRPr lang="he-IL" dirty="0"/>
          </a:p>
        </p:txBody>
      </p:sp>
      <p:sp>
        <p:nvSpPr>
          <p:cNvPr id="6" name="Oval 5"/>
          <p:cNvSpPr/>
          <p:nvPr/>
        </p:nvSpPr>
        <p:spPr bwMode="auto">
          <a:xfrm>
            <a:off x="4000496" y="2285992"/>
            <a:ext cx="1357200" cy="1357322"/>
          </a:xfrm>
          <a:prstGeom prst="ellipse">
            <a:avLst/>
          </a:prstGeom>
          <a:solidFill>
            <a:schemeClr val="tx1">
              <a:lumMod val="25000"/>
              <a:lumOff val="75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4714876" y="3000372"/>
            <a:ext cx="360000" cy="3600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Line Callout 1 7"/>
          <p:cNvSpPr/>
          <p:nvPr/>
        </p:nvSpPr>
        <p:spPr bwMode="auto">
          <a:xfrm>
            <a:off x="6143636" y="2857496"/>
            <a:ext cx="2286016" cy="571504"/>
          </a:xfrm>
          <a:prstGeom prst="borderCallout1">
            <a:avLst>
              <a:gd name="adj1" fmla="val 50181"/>
              <a:gd name="adj2" fmla="val -416"/>
              <a:gd name="adj3" fmla="val 57817"/>
              <a:gd name="adj4" fmla="val -47953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מופע של המחלקה הפנימית</a:t>
            </a:r>
          </a:p>
        </p:txBody>
      </p:sp>
      <p:sp>
        <p:nvSpPr>
          <p:cNvPr id="9" name="Line Callout 1 8"/>
          <p:cNvSpPr/>
          <p:nvPr/>
        </p:nvSpPr>
        <p:spPr bwMode="auto">
          <a:xfrm>
            <a:off x="1285852" y="2285992"/>
            <a:ext cx="2286016" cy="571504"/>
          </a:xfrm>
          <a:prstGeom prst="borderCallout1">
            <a:avLst>
              <a:gd name="adj1" fmla="val 42002"/>
              <a:gd name="adj2" fmla="val 100976"/>
              <a:gd name="adj3" fmla="val 71994"/>
              <a:gd name="adj4" fmla="val 139387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מופע של המחלקה החיצונית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3138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algn="l" defTabSz="914400" eaLnBrk="1" hangingPunct="1"/>
            <a:r>
              <a:rPr lang="en-US" dirty="0"/>
              <a:t>House Example</a:t>
            </a: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864272" y="1614488"/>
            <a:ext cx="6760184" cy="369331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public class House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he-IL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432000" lvl="1" algn="l" rtl="0">
              <a:spcBef>
                <a:spcPts val="0"/>
              </a:spcBef>
            </a:pPr>
            <a:r>
              <a:rPr lang="he-IL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String address;</a:t>
            </a:r>
          </a:p>
          <a:p>
            <a:pPr marL="432000" lvl="1" algn="l" rtl="0">
              <a:spcBef>
                <a:spcPts val="0"/>
              </a:spcBef>
            </a:pP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	public class Room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576F2B"/>
                </a:solidFill>
                <a:latin typeface="Courier New" pitchFamily="49" charset="0"/>
                <a:cs typeface="Courier New" pitchFamily="49" charset="0"/>
              </a:rPr>
              <a:t>	    // implicit reference to a House</a:t>
            </a: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double width;</a:t>
            </a: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 private double height;</a:t>
            </a:r>
          </a:p>
          <a:p>
            <a:pPr marL="432000" lvl="1" algn="l" rtl="0">
              <a:spcBef>
                <a:spcPts val="0"/>
              </a:spcBef>
            </a:pP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 public String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     return "Room inside: " +</a:t>
            </a: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address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 }</a:t>
            </a: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6" name="Line Callout 1 5"/>
          <p:cNvSpPr/>
          <p:nvPr/>
        </p:nvSpPr>
        <p:spPr bwMode="auto">
          <a:xfrm>
            <a:off x="4071934" y="5000636"/>
            <a:ext cx="2928958" cy="357190"/>
          </a:xfrm>
          <a:prstGeom prst="borderCallout1">
            <a:avLst>
              <a:gd name="adj1" fmla="val -11630"/>
              <a:gd name="adj2" fmla="val 57490"/>
              <a:gd name="adj3" fmla="val -169017"/>
              <a:gd name="adj4" fmla="val 90903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גישה למשתנה פרטי לא סטטי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57945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0" name="Text Box 9"/>
          <p:cNvSpPr txBox="1">
            <a:spLocks noChangeArrowheads="1"/>
          </p:cNvSpPr>
          <p:nvPr/>
        </p:nvSpPr>
        <p:spPr bwMode="auto">
          <a:xfrm>
            <a:off x="182880" y="1641187"/>
            <a:ext cx="8388350" cy="521681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public class House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String address;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	private double  </a:t>
            </a:r>
            <a:r>
              <a:rPr lang="en-US" b="1" dirty="0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height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	</a:t>
            </a:r>
            <a:r>
              <a:rPr lang="en-US" b="1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public class Room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	    	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double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height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 algn="l" rtl="0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implicit reference to a House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 	public String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	return  "Room height: " +</a:t>
            </a: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height</a:t>
            </a: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 " House height: " +</a:t>
            </a: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House.this.height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	}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/>
            <a:endParaRPr lang="en-US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41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algn="l" defTabSz="914400" rtl="0" eaLnBrk="1" hangingPunct="1"/>
            <a:r>
              <a:rPr lang="en-US" dirty="0"/>
              <a:t>Inner Classes</a:t>
            </a:r>
          </a:p>
        </p:txBody>
      </p:sp>
      <p:sp>
        <p:nvSpPr>
          <p:cNvPr id="394244" name="AutoShape 4"/>
          <p:cNvSpPr>
            <a:spLocks noChangeArrowheads="1"/>
          </p:cNvSpPr>
          <p:nvPr/>
        </p:nvSpPr>
        <p:spPr bwMode="auto">
          <a:xfrm>
            <a:off x="6268720" y="5791200"/>
            <a:ext cx="2092325" cy="457200"/>
          </a:xfrm>
          <a:prstGeom prst="wedgeRectCallout">
            <a:avLst>
              <a:gd name="adj1" fmla="val -14443"/>
              <a:gd name="adj2" fmla="val -171792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Height of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House</a:t>
            </a:r>
          </a:p>
        </p:txBody>
      </p:sp>
      <p:sp>
        <p:nvSpPr>
          <p:cNvPr id="394245" name="AutoShape 5"/>
          <p:cNvSpPr>
            <a:spLocks noChangeArrowheads="1"/>
          </p:cNvSpPr>
          <p:nvPr/>
        </p:nvSpPr>
        <p:spPr bwMode="auto">
          <a:xfrm>
            <a:off x="6680200" y="3195403"/>
            <a:ext cx="2287588" cy="832521"/>
          </a:xfrm>
          <a:prstGeom prst="wedgeRectCallout">
            <a:avLst>
              <a:gd name="adj1" fmla="val -34328"/>
              <a:gd name="adj2" fmla="val 107133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0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Height of 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Room</a:t>
            </a:r>
          </a:p>
          <a:p>
            <a:pPr algn="ctr" rtl="0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Same as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this.height</a:t>
            </a:r>
            <a:endParaRPr lang="en-US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50000"/>
              </a:spcBef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50000"/>
              </a:spcBef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4247" name="Line 7"/>
          <p:cNvSpPr>
            <a:spLocks noChangeShapeType="1"/>
          </p:cNvSpPr>
          <p:nvPr/>
        </p:nvSpPr>
        <p:spPr bwMode="auto">
          <a:xfrm flipV="1">
            <a:off x="7518400" y="4329113"/>
            <a:ext cx="1588" cy="2968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he-I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53364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4244" grpId="0" animBg="1"/>
      <p:bldP spid="394245" grpId="0" animBg="1"/>
      <p:bldP spid="394247" grpId="0" animBg="1"/>
    </p:bldLst>
  </p:timing>
</p:sld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13811</TotalTime>
  <Words>1449</Words>
  <Application>Microsoft Office PowerPoint</Application>
  <PresentationFormat>‫הצגה על המסך (4:3)</PresentationFormat>
  <Paragraphs>293</Paragraphs>
  <Slides>23</Slides>
  <Notes>12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23</vt:i4>
      </vt:variant>
    </vt:vector>
  </HeadingPairs>
  <TitlesOfParts>
    <vt:vector size="30" baseType="lpstr">
      <vt:lpstr>Arial</vt:lpstr>
      <vt:lpstr>Comic Sans MS</vt:lpstr>
      <vt:lpstr>Consolas</vt:lpstr>
      <vt:lpstr>Courier New</vt:lpstr>
      <vt:lpstr>Times New Roman</vt:lpstr>
      <vt:lpstr>Wingdings</vt:lpstr>
      <vt:lpstr>Layers</vt:lpstr>
      <vt:lpstr>תוכנה 1</vt:lpstr>
      <vt:lpstr>Nested classes</vt:lpstr>
      <vt:lpstr>מחלקה מקוננת Nested Class))</vt:lpstr>
      <vt:lpstr>בשביל מה זה טוב ?</vt:lpstr>
      <vt:lpstr>מחלקות מקוננות - תכונות משותפות</vt:lpstr>
      <vt:lpstr>Static Member Class</vt:lpstr>
      <vt:lpstr>Non-static Member Class</vt:lpstr>
      <vt:lpstr>House Example</vt:lpstr>
      <vt:lpstr>Inner Classes</vt:lpstr>
      <vt:lpstr>Inner Classes</vt:lpstr>
      <vt:lpstr>Inner Classes</vt:lpstr>
      <vt:lpstr>Inner Classes: static vs non-static</vt:lpstr>
      <vt:lpstr>Static vs. Dynamic Binding </vt:lpstr>
      <vt:lpstr>Static versus Dynamic Binding</vt:lpstr>
      <vt:lpstr>Binding in Java</vt:lpstr>
      <vt:lpstr>Binding in Java</vt:lpstr>
      <vt:lpstr>Static binding (or early binding)</vt:lpstr>
      <vt:lpstr>Static binding example – Static methods</vt:lpstr>
      <vt:lpstr> Static binding example - Fields</vt:lpstr>
      <vt:lpstr>Dynamic Binding</vt:lpstr>
      <vt:lpstr>Dynamic Binding</vt:lpstr>
      <vt:lpstr>difference between static and dynamic binding 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תוכנה 1</dc:title>
  <dc:creator>amster</dc:creator>
  <cp:lastModifiedBy>itay itzhak</cp:lastModifiedBy>
  <cp:revision>1396</cp:revision>
  <cp:lastPrinted>1601-01-01T00:00:00Z</cp:lastPrinted>
  <dcterms:created xsi:type="dcterms:W3CDTF">1601-01-01T00:00:00Z</dcterms:created>
  <dcterms:modified xsi:type="dcterms:W3CDTF">2020-10-07T12:17:30Z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