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4"/>
  </p:notesMasterIdLst>
  <p:handoutMasterIdLst>
    <p:handoutMasterId r:id="rId35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520" r:id="rId16"/>
    <p:sldId id="494" r:id="rId17"/>
    <p:sldId id="452" r:id="rId18"/>
    <p:sldId id="504" r:id="rId19"/>
    <p:sldId id="521" r:id="rId20"/>
    <p:sldId id="474" r:id="rId21"/>
    <p:sldId id="470" r:id="rId22"/>
    <p:sldId id="503" r:id="rId23"/>
    <p:sldId id="404" r:id="rId24"/>
    <p:sldId id="510" r:id="rId25"/>
    <p:sldId id="507" r:id="rId26"/>
    <p:sldId id="508" r:id="rId27"/>
    <p:sldId id="511" r:id="rId28"/>
    <p:sldId id="512" r:id="rId29"/>
    <p:sldId id="513" r:id="rId30"/>
    <p:sldId id="515" r:id="rId31"/>
    <p:sldId id="514" r:id="rId32"/>
    <p:sldId id="517" r:id="rId33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94" d="100"/>
          <a:sy n="94" d="100"/>
        </p:scale>
        <p:origin x="11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ex#5</a:t>
            </a:r>
            <a:endParaRPr lang="he-IL" dirty="0">
              <a:cs typeface="Arial" charset="0"/>
            </a:endParaRPr>
          </a:p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ex#5</a:t>
            </a:r>
            <a:endParaRPr lang="he-IL">
              <a:cs typeface="Arial" charset="0"/>
            </a:endParaRPr>
          </a:p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ex#6</a:t>
            </a: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16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25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26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7973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2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9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78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ex#1</a:t>
            </a:r>
            <a:endParaRPr lang="he-IL" dirty="0">
              <a:cs typeface="Arial" charset="0"/>
            </a:endParaRPr>
          </a:p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>
                <a:latin typeface="Comic Sans MS" pitchFamily="66" charset="0"/>
              </a:rPr>
              <a:t>תוכנה 1</a:t>
            </a:r>
            <a:br>
              <a:rPr lang="he-IL">
                <a:latin typeface="Comic Sans MS" pitchFamily="66" charset="0"/>
              </a:rPr>
            </a:br>
            <a:endParaRPr lang="en-US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>
                <a:solidFill>
                  <a:srgbClr val="000099"/>
                </a:solidFill>
              </a:rPr>
              <a:t>תרגול 12 </a:t>
            </a:r>
            <a:r>
              <a:rPr lang="he-IL" sz="4000" b="1" dirty="0">
                <a:solidFill>
                  <a:srgbClr val="000099"/>
                </a:solidFill>
              </a:rPr>
              <a:t>– סיכום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>
                <a:latin typeface="Arial" pitchFamily="34" charset="0"/>
                <a:cs typeface="Arial" pitchFamily="34" charset="0"/>
              </a:rPr>
              <a:t>casting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method from A"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(2)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>
                <a:latin typeface="Consolas" pitchFamily="49" charset="0"/>
                <a:cs typeface="Consolas" pitchFamily="49" charset="0"/>
              </a:rPr>
              <a:t>A.foo()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סדר הפעולות ביצירת אובייקט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אתחול ערך </a:t>
            </a:r>
            <a:r>
              <a:rPr lang="he-IL" dirty="0" err="1"/>
              <a:t>דיפולטי</a:t>
            </a:r>
            <a:r>
              <a:rPr lang="he-IL" dirty="0"/>
              <a:t> לשדות מופע.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קריאה לבנאי של מחלקת האב (שגורר אותו סדר פעולות רקורסיבית).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אתחול שדות מופע לפי הערכים שהושמו להם בשורה שבה הם מוגדרים.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ביצוע שאר הקוד של הבנאי.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סדר הפעולות ביצירת אובייקט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אתחול ערך </a:t>
            </a:r>
            <a:r>
              <a:rPr lang="he-IL" dirty="0" err="1"/>
              <a:t>דיפולטי</a:t>
            </a:r>
            <a:r>
              <a:rPr lang="he-IL" dirty="0"/>
              <a:t> לשדות מופע.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קריאה לבנאי של מחלקת האב (שגורר אותו סדר פעולות רקורסיבית).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אתחול שדות מופע לפי הערכים שהושמו להם בשורה שבה הם מוגדרים.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ביצוע שאר הקוד של הבנאי.</a:t>
            </a:r>
          </a:p>
        </p:txBody>
      </p:sp>
    </p:spTree>
    <p:extLst>
      <p:ext uri="{BB962C8B-B14F-4D97-AF65-F5344CB8AC3E}">
        <p14:creationId xmlns:p14="http://schemas.microsoft.com/office/powerpoint/2010/main" val="38026869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/>
              <a:t>בחינה באופק!</a:t>
            </a:r>
            <a:endParaRPr lang="en-US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/>
              <a:t>כל ההרצאות </a:t>
            </a:r>
            <a:endParaRPr lang="en-US" sz="2200" dirty="0"/>
          </a:p>
          <a:p>
            <a:pPr lvl="1" eaLnBrk="1" hangingPunct="1"/>
            <a:r>
              <a:rPr lang="he-IL" sz="2200" dirty="0"/>
              <a:t>כל תרגולים</a:t>
            </a:r>
          </a:p>
          <a:p>
            <a:pPr lvl="1" eaLnBrk="1" hangingPunct="1"/>
            <a:r>
              <a:rPr lang="he-IL" sz="2200" dirty="0"/>
              <a:t>כל תרגילי בית</a:t>
            </a:r>
          </a:p>
          <a:p>
            <a:pPr eaLnBrk="1" hangingPunct="1"/>
            <a:r>
              <a:rPr lang="he-IL" dirty="0"/>
              <a:t>חומר סגור</a:t>
            </a:r>
          </a:p>
          <a:p>
            <a:pPr eaLnBrk="1" hangingPunct="1"/>
            <a:r>
              <a:rPr lang="he-IL" dirty="0"/>
              <a:t>שאלות אמריקאיות</a:t>
            </a:r>
            <a:endParaRPr lang="he-IL" sz="2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.foo()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 (2)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 - סיכום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Fields</a:t>
                      </a:r>
                      <a:r>
                        <a:rPr lang="en-US" sz="2400" b="1" baseline="0" dirty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Type</a:t>
                      </a:r>
                      <a:endParaRPr lang="he-I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Static nested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Inner non-static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local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anonymous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/>
              <a:t> fixed set of constants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/>
              <a:t>All</a:t>
            </a:r>
            <a:r>
              <a:rPr lang="en-US" b="1" dirty="0"/>
              <a:t> </a:t>
            </a:r>
            <a:r>
              <a:rPr lang="en-US" b="1" dirty="0" err="1"/>
              <a:t>enums</a:t>
            </a:r>
            <a:r>
              <a:rPr lang="en-US" b="1" dirty="0"/>
              <a:t> implicitly extend </a:t>
            </a:r>
            <a:r>
              <a:rPr lang="en-US" b="1" dirty="0" err="1"/>
              <a:t>java.lang.EnumAn</a:t>
            </a:r>
            <a:r>
              <a:rPr lang="en-US" b="1" dirty="0"/>
              <a:t> </a:t>
            </a:r>
            <a:r>
              <a:rPr lang="en-US" b="1" dirty="0" err="1"/>
              <a:t>enum</a:t>
            </a:r>
            <a:r>
              <a:rPr lang="en-US" b="1" dirty="0"/>
              <a:t> cannot extend anything else.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The constructor for an </a:t>
            </a:r>
            <a:r>
              <a:rPr lang="en-US" b="1" dirty="0" err="1"/>
              <a:t>enum</a:t>
            </a:r>
            <a:r>
              <a:rPr lang="en-US" b="1" dirty="0"/>
              <a:t> type is always private implicitly. You cannot invoke an </a:t>
            </a:r>
            <a:r>
              <a:rPr lang="en-US" b="1" dirty="0" err="1"/>
              <a:t>enum</a:t>
            </a:r>
            <a:r>
              <a:rPr lang="en-US" b="1" dirty="0"/>
              <a:t> constructor yourself.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static values method that returns an array containing all of the values of the </a:t>
            </a:r>
            <a:r>
              <a:rPr lang="en-US" b="1" dirty="0" err="1"/>
              <a:t>enum</a:t>
            </a:r>
            <a:r>
              <a:rPr lang="en-US" b="1" dirty="0"/>
              <a:t> in the order they are declared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/>
              <a:t>Output: </a:t>
            </a:r>
          </a:p>
          <a:p>
            <a:r>
              <a:rPr lang="en-US" sz="1400" dirty="0"/>
              <a:t> Mondays are bad.</a:t>
            </a:r>
          </a:p>
          <a:p>
            <a:r>
              <a:rPr lang="en-US" sz="1400" dirty="0"/>
              <a:t>SUNDAY</a:t>
            </a:r>
          </a:p>
          <a:p>
            <a:r>
              <a:rPr lang="en-US" sz="1400" dirty="0"/>
              <a:t>MONDAY</a:t>
            </a:r>
          </a:p>
          <a:p>
            <a:r>
              <a:rPr lang="en-US" sz="1400" dirty="0"/>
              <a:t>TUESDAY</a:t>
            </a:r>
          </a:p>
          <a:p>
            <a:r>
              <a:rPr lang="en-US" sz="1400" dirty="0"/>
              <a:t>WEDNESDAY</a:t>
            </a:r>
          </a:p>
          <a:p>
            <a:r>
              <a:rPr lang="en-US" sz="1400" dirty="0"/>
              <a:t>THURSDAY</a:t>
            </a:r>
          </a:p>
          <a:p>
            <a:r>
              <a:rPr lang="en-US" sz="1400" dirty="0"/>
              <a:t>FRIDAY</a:t>
            </a:r>
          </a:p>
          <a:p>
            <a:r>
              <a:rPr lang="en-US" sz="1400" dirty="0"/>
              <a:t>SATURDAY</a:t>
            </a:r>
            <a:endParaRPr lang="he-IL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>
                <a:latin typeface="Arial" pitchFamily="34" charset="0"/>
                <a:cs typeface="+mn-cs"/>
              </a:rPr>
              <a:t>new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en-US" dirty="0">
                <a:latin typeface="Arial" pitchFamily="34" charset="0"/>
                <a:cs typeface="+mn-cs"/>
              </a:rPr>
              <a:t>&lt;&gt;();</a:t>
            </a:r>
            <a:r>
              <a:rPr lang="he-IL" dirty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אך לא 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ולא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>
                <a:latin typeface="Arial" pitchFamily="34" charset="0"/>
                <a:cs typeface="+mn-cs"/>
              </a:rPr>
              <a:t>Collection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קצת על מנשקים</a:t>
            </a:r>
            <a:endParaRPr lang="en-US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מנשק יכול להרחיב </a:t>
            </a:r>
            <a:r>
              <a:rPr lang="he-IL" b="1" dirty="0"/>
              <a:t>יותר ממנשק אחד</a:t>
            </a:r>
            <a:endParaRPr lang="en-US" dirty="0"/>
          </a:p>
          <a:p>
            <a:pPr eaLnBrk="1" hangingPunct="1"/>
            <a:r>
              <a:rPr lang="he-IL" dirty="0"/>
              <a:t>שירותים במנשק הם תמיד </a:t>
            </a:r>
            <a:r>
              <a:rPr lang="he-IL" b="1" dirty="0"/>
              <a:t>ציבוריים, וכברירת מחדל מופשטים</a:t>
            </a:r>
            <a:endParaRPr lang="en-US" b="1" dirty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{</a:t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The modifiers of foo1 and foo2 are the same.</a:t>
            </a:r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>
                <a:latin typeface="Arial" pitchFamily="34" charset="0"/>
                <a:cs typeface="+mn-cs"/>
              </a:rPr>
              <a:t>func</a:t>
            </a:r>
            <a:r>
              <a:rPr lang="he-IL" dirty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>
                <a:latin typeface="Arial" pitchFamily="34" charset="0"/>
                <a:cs typeface="+mn-cs"/>
              </a:rPr>
              <a:t>toString</a:t>
            </a:r>
            <a:r>
              <a:rPr lang="he-IL" dirty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>
                <a:latin typeface="Arial" pitchFamily="34" charset="0"/>
                <a:cs typeface="+mn-cs"/>
              </a:rPr>
              <a:t>Java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"No exception is thrown"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cannot hide the public abstract method in C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42725</TotalTime>
  <Words>2665</Words>
  <Application>Microsoft Office PowerPoint</Application>
  <PresentationFormat>‫הצגה על המסך (4:3)</PresentationFormat>
  <Paragraphs>518</Paragraphs>
  <Slides>32</Slides>
  <Notes>22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32</vt:i4>
      </vt:variant>
    </vt:vector>
  </HeadingPairs>
  <TitlesOfParts>
    <vt:vector size="41" baseType="lpstr">
      <vt:lpstr>Arial</vt:lpstr>
      <vt:lpstr>Calibri</vt:lpstr>
      <vt:lpstr>Comic Sans MS</vt:lpstr>
      <vt:lpstr>Consolas</vt:lpstr>
      <vt:lpstr>Courier New</vt:lpstr>
      <vt:lpstr>Garamond</vt:lpstr>
      <vt:lpstr>Times New Roman</vt:lpstr>
      <vt:lpstr>Wingdings</vt:lpstr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סדר הפעולות ביצירת אובייקט</vt:lpstr>
      <vt:lpstr>הורשה ובנאים</vt:lpstr>
      <vt:lpstr>הורשה ובנאים (2)</vt:lpstr>
      <vt:lpstr>הורשה ובנאים (3)</vt:lpstr>
      <vt:lpstr>סדר הפעולות ביצירת אובייקט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itay itzhak</cp:lastModifiedBy>
  <cp:revision>4336</cp:revision>
  <cp:lastPrinted>1601-01-01T00:00:00Z</cp:lastPrinted>
  <dcterms:created xsi:type="dcterms:W3CDTF">1601-01-01T00:00:00Z</dcterms:created>
  <dcterms:modified xsi:type="dcterms:W3CDTF">2020-10-07T12:18:13Z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