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34"/>
  </p:notesMasterIdLst>
  <p:handoutMasterIdLst>
    <p:handoutMasterId r:id="rId35"/>
  </p:handoutMasterIdLst>
  <p:sldIdLst>
    <p:sldId id="297" r:id="rId2"/>
    <p:sldId id="519" r:id="rId3"/>
    <p:sldId id="480" r:id="rId4"/>
    <p:sldId id="439" r:id="rId5"/>
    <p:sldId id="499" r:id="rId6"/>
    <p:sldId id="405" r:id="rId7"/>
    <p:sldId id="459" r:id="rId8"/>
    <p:sldId id="500" r:id="rId9"/>
    <p:sldId id="518" r:id="rId10"/>
    <p:sldId id="448" r:id="rId11"/>
    <p:sldId id="449" r:id="rId12"/>
    <p:sldId id="501" r:id="rId13"/>
    <p:sldId id="497" r:id="rId14"/>
    <p:sldId id="502" r:id="rId15"/>
    <p:sldId id="520" r:id="rId16"/>
    <p:sldId id="494" r:id="rId17"/>
    <p:sldId id="452" r:id="rId18"/>
    <p:sldId id="504" r:id="rId19"/>
    <p:sldId id="521" r:id="rId20"/>
    <p:sldId id="474" r:id="rId21"/>
    <p:sldId id="470" r:id="rId22"/>
    <p:sldId id="503" r:id="rId23"/>
    <p:sldId id="404" r:id="rId24"/>
    <p:sldId id="510" r:id="rId25"/>
    <p:sldId id="507" r:id="rId26"/>
    <p:sldId id="508" r:id="rId27"/>
    <p:sldId id="511" r:id="rId28"/>
    <p:sldId id="512" r:id="rId29"/>
    <p:sldId id="513" r:id="rId30"/>
    <p:sldId id="515" r:id="rId31"/>
    <p:sldId id="514" r:id="rId32"/>
    <p:sldId id="517" r:id="rId33"/>
  </p:sldIdLst>
  <p:sldSz cx="9144000" cy="6858000" type="screen4x3"/>
  <p:notesSz cx="6745288" cy="98821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CE7B4"/>
    <a:srgbClr val="0000CC"/>
    <a:srgbClr val="FFCC66"/>
    <a:srgbClr val="000066"/>
    <a:srgbClr val="0000FF"/>
    <a:srgbClr val="FFFF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64" autoAdjust="0"/>
    <p:restoredTop sz="72402" autoAdjust="0"/>
  </p:normalViewPr>
  <p:slideViewPr>
    <p:cSldViewPr>
      <p:cViewPr varScale="1">
        <p:scale>
          <a:sx n="94" d="100"/>
          <a:sy n="94" d="100"/>
        </p:scale>
        <p:origin x="114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3FB6C6F-E34F-4CA0-8D06-F8785001FF9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11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4238"/>
            <a:ext cx="5395912" cy="444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8505673-5259-4503-B4B8-76D8D52A9FA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13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54C9C-2E87-4CF3-9FC1-1ED3334E2CCD}" type="slidenum">
              <a:rPr lang="ar-SA" smtClean="0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859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11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Code: ex#4</a:t>
            </a:r>
            <a:endParaRPr lang="he-IL">
              <a:cs typeface="Arial" charset="0"/>
            </a:endParaRPr>
          </a:p>
          <a:p>
            <a:pPr marL="228600" indent="-228600" algn="l" rtl="0"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1835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12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Code: ex#4</a:t>
            </a:r>
            <a:endParaRPr lang="he-IL">
              <a:cs typeface="Arial" charset="0"/>
            </a:endParaRPr>
          </a:p>
          <a:p>
            <a:pPr marL="228600" indent="-228600" algn="l" rtl="0"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427D9A-1FB0-48F6-9A59-1B0143AD42E8}" type="slidenum">
              <a:rPr lang="ar-SA" smtClean="0"/>
              <a:pPr/>
              <a:t>13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45063" cy="370840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95912" cy="4448175"/>
          </a:xfrm>
          <a:noFill/>
          <a:ln/>
        </p:spPr>
        <p:txBody>
          <a:bodyPr/>
          <a:lstStyle/>
          <a:p>
            <a:pPr algn="l" rtl="0" eaLnBrk="1" hangingPunct="1">
              <a:spcBef>
                <a:spcPct val="50000"/>
              </a:spcBef>
            </a:pPr>
            <a:r>
              <a:rPr lang="en-US" dirty="0">
                <a:cs typeface="Arial" charset="0"/>
              </a:rPr>
              <a:t>Code: ex#5</a:t>
            </a:r>
            <a:endParaRPr lang="he-IL" dirty="0">
              <a:cs typeface="Arial" charset="0"/>
            </a:endParaRPr>
          </a:p>
          <a:p>
            <a:pPr algn="l" rtl="0"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6489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427D9A-1FB0-48F6-9A59-1B0143AD42E8}" type="slidenum">
              <a:rPr lang="ar-SA" smtClean="0"/>
              <a:pPr/>
              <a:t>14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45063" cy="370840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95912" cy="4448175"/>
          </a:xfrm>
          <a:noFill/>
          <a:ln/>
        </p:spPr>
        <p:txBody>
          <a:bodyPr/>
          <a:lstStyle/>
          <a:p>
            <a:pPr algn="l" rtl="0"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Code: ex#5</a:t>
            </a:r>
            <a:endParaRPr lang="he-IL">
              <a:cs typeface="Arial" charset="0"/>
            </a:endParaRPr>
          </a:p>
          <a:p>
            <a:pPr algn="l" rtl="0"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346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15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4308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248B1A-6C75-4C9F-98C3-DEA58562FAFE}" type="slidenum">
              <a:rPr lang="ar-SA" smtClean="0"/>
              <a:pPr/>
              <a:t>16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>
              <a:spcBef>
                <a:spcPct val="50000"/>
              </a:spcBef>
            </a:pPr>
            <a:r>
              <a:rPr lang="en-US" dirty="0">
                <a:cs typeface="Arial" charset="0"/>
              </a:rPr>
              <a:t>Code: ex#6</a:t>
            </a:r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5164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A64B0-1510-4095-94AB-8547D1480361}" type="slidenum">
              <a:rPr lang="ar-SA" smtClean="0"/>
              <a:pPr/>
              <a:t>17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2258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A64B0-1510-4095-94AB-8547D1480361}" type="slidenum">
              <a:rPr lang="ar-SA" smtClean="0"/>
              <a:pPr/>
              <a:t>18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3269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19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7973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72FDE8-E661-4744-B69E-C2270436D750}" type="slidenum">
              <a:rPr lang="ar-SA" smtClean="0"/>
              <a:pPr/>
              <a:t>20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323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2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4308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F4D1BC-13BD-44DF-AD22-D2CD255D0E79}" type="slidenum">
              <a:rPr lang="ar-SA" smtClean="0"/>
              <a:pPr/>
              <a:t>21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098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F4D1BC-13BD-44DF-AD22-D2CD255D0E79}" type="slidenum">
              <a:rPr lang="ar-SA" smtClean="0"/>
              <a:pPr/>
              <a:t>22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4789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4BBFCD-542D-4CC9-8C95-8BB5C2F7E4E1}" type="slidenum">
              <a:rPr lang="ar-SA" smtClean="0"/>
              <a:pPr/>
              <a:t>23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>
              <a:buFontTx/>
              <a:buChar char="•"/>
            </a:pPr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830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3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104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59480-B13C-4E3F-8B9F-04A19D2489DF}" type="slidenum">
              <a:rPr lang="ar-SA" smtClean="0"/>
              <a:pPr/>
              <a:t>4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>
              <a:spcBef>
                <a:spcPct val="50000"/>
              </a:spcBef>
            </a:pPr>
            <a:r>
              <a:rPr lang="en-US" dirty="0">
                <a:cs typeface="Arial" charset="0"/>
              </a:rPr>
              <a:t>Code: ex#1</a:t>
            </a:r>
            <a:endParaRPr lang="he-IL" dirty="0">
              <a:cs typeface="Arial" charset="0"/>
            </a:endParaRPr>
          </a:p>
          <a:p>
            <a:pPr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110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59480-B13C-4E3F-8B9F-04A19D2489DF}" type="slidenum">
              <a:rPr lang="ar-SA" smtClean="0"/>
              <a:pPr/>
              <a:t>5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24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5A022B-AD39-43CC-9146-4427BEE2FEE7}" type="slidenum">
              <a:rPr lang="ar-SA" smtClean="0"/>
              <a:pPr/>
              <a:t>6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>
              <a:buFontTx/>
              <a:buChar char="•"/>
            </a:pPr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329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6B029-CAD3-410A-B3E5-397CAA8E1EE8}" type="slidenum">
              <a:rPr lang="ar-SA" smtClean="0"/>
              <a:pPr/>
              <a:t>7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518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6B029-CAD3-410A-B3E5-397CAA8E1EE8}" type="slidenum">
              <a:rPr lang="ar-SA" smtClean="0"/>
              <a:pPr/>
              <a:t>8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069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0EA32C-AE00-4468-A6FD-AF95A6546CE1}" type="slidenum">
              <a:rPr lang="ar-SA" smtClean="0"/>
              <a:pPr/>
              <a:t>10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Code: ex#4</a:t>
            </a:r>
            <a:endParaRPr lang="he-IL">
              <a:cs typeface="Arial" charset="0"/>
            </a:endParaRPr>
          </a:p>
          <a:p>
            <a:pPr marL="228600" indent="-228600" algn="l" rtl="0"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750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64BE60-EE69-4B71-BBB6-8758DF1387EF}" type="datetime4">
              <a:rPr lang="en-US"/>
              <a:pPr>
                <a:defRPr/>
              </a:pPr>
              <a:t>7 October, 2020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D1EE2-C158-43EF-B6E2-2438A7DEF4F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8EBDC-AB7C-4225-8D7D-45C3C0F0289A}" type="datetime4">
              <a:rPr lang="en-US"/>
              <a:pPr>
                <a:defRPr/>
              </a:pPr>
              <a:t>7 October, 2020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48132-4072-4940-A855-1749B94FAC7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60E7F-24DC-43C9-9B0E-B17684C09BA8}" type="datetime4">
              <a:rPr lang="en-US"/>
              <a:pPr>
                <a:defRPr/>
              </a:pPr>
              <a:t>7 October, 2020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C4F17-B45F-4678-826A-2A5DC0726F8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6E02F-DED6-4DA4-8098-10417E34616C}" type="datetime4">
              <a:rPr lang="en-US"/>
              <a:pPr>
                <a:defRPr/>
              </a:pPr>
              <a:t>7 October, 2020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0844A-2612-45D0-9087-605BDB94A28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C6F80-0F6B-425E-BED5-156B1E02D9F7}" type="datetime4">
              <a:rPr lang="en-US"/>
              <a:pPr>
                <a:defRPr/>
              </a:pPr>
              <a:t>7 October, 2020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F4DAB-1162-4B99-811D-E3E85298E01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2B36A-197B-4A04-AB50-968A4F3537D1}" type="datetime4">
              <a:rPr lang="en-US"/>
              <a:pPr>
                <a:defRPr/>
              </a:pPr>
              <a:t>7 October, 2020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CBB5-7DCA-4160-BC02-ECFAFD8C15F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A7D4-93BD-4583-BCBF-642BD9AD05BD}" type="datetime4">
              <a:rPr lang="en-US"/>
              <a:pPr>
                <a:defRPr/>
              </a:pPr>
              <a:t>7 October, 2020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F9B40-7F2B-46BD-97BC-904D65C65C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31E55-6035-413F-B75E-84A25EF486CE}" type="datetime4">
              <a:rPr lang="en-US"/>
              <a:pPr>
                <a:defRPr/>
              </a:pPr>
              <a:t>7 October, 2020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B3DBC-367A-4198-B887-DF5CE393604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6A1F2-5164-41A3-9A5A-6C391CF24E87}" type="datetime4">
              <a:rPr lang="en-US"/>
              <a:pPr>
                <a:defRPr/>
              </a:pPr>
              <a:t>7 October, 2020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4C47F-86AF-42B9-B907-A0541B66EAC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047F-45DC-41EB-9995-B65C8A04376B}" type="datetime4">
              <a:rPr lang="en-US"/>
              <a:pPr>
                <a:defRPr/>
              </a:pPr>
              <a:t>7 October, 2020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3538-8F9B-4F0E-95D5-A073809837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94DC7-5041-410C-946A-E42B1E878B82}" type="datetime4">
              <a:rPr lang="en-US"/>
              <a:pPr>
                <a:defRPr/>
              </a:pPr>
              <a:t>7 October, 2020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E122E-DBEE-4992-8D66-B4351C673F4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 smtClean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13D1AD6-E502-44E2-98C0-8175BCE94B82}" type="datetime4">
              <a:rPr lang="en-US"/>
              <a:pPr>
                <a:defRPr/>
              </a:pPr>
              <a:t>7 October, 2020</a:t>
            </a:fld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48A364F-02B2-4480-958E-2A0D5422AF4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rtl="1">
              <a:defRPr/>
            </a:pPr>
            <a:endParaRPr lang="he-IL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 baseline="0">
          <a:solidFill>
            <a:schemeClr val="tx2"/>
          </a:solidFill>
          <a:latin typeface="Calibri" pitchFamily="34" charset="0"/>
          <a:ea typeface="+mj-ea"/>
          <a:cs typeface="Arial" pitchFamily="34" charset="0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C16A99-5A59-4194-AC11-5ABC49BC36E0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43325" y="1143000"/>
            <a:ext cx="4943475" cy="2209800"/>
          </a:xfrm>
        </p:spPr>
        <p:txBody>
          <a:bodyPr/>
          <a:lstStyle/>
          <a:p>
            <a:pPr algn="ctr" eaLnBrk="1" hangingPunct="1"/>
            <a:r>
              <a:rPr lang="he-IL">
                <a:latin typeface="Comic Sans MS" pitchFamily="66" charset="0"/>
              </a:rPr>
              <a:t>תוכנה 1</a:t>
            </a:r>
            <a:br>
              <a:rPr lang="he-IL">
                <a:latin typeface="Comic Sans MS" pitchFamily="66" charset="0"/>
              </a:rPr>
            </a:br>
            <a:endParaRPr lang="en-US">
              <a:latin typeface="Comic Sans MS" pitchFamily="66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sz="4000" b="1">
                <a:solidFill>
                  <a:srgbClr val="000099"/>
                </a:solidFill>
              </a:rPr>
              <a:t>תרגול 12 </a:t>
            </a:r>
            <a:r>
              <a:rPr lang="he-IL" sz="4000" b="1" dirty="0">
                <a:solidFill>
                  <a:srgbClr val="000099"/>
                </a:solidFill>
              </a:rPr>
              <a:t>– סיכום</a:t>
            </a:r>
            <a:endParaRPr lang="en-US" sz="40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746C3C-227A-4531-9F75-DD9F315F3D49}" type="slidenum">
              <a:rPr lang="he-IL"/>
              <a:pPr>
                <a:defRPr/>
              </a:pPr>
              <a:t>10</a:t>
            </a:fld>
            <a:endParaRPr lang="en-US"/>
          </a:p>
        </p:txBody>
      </p:sp>
      <p:sp>
        <p:nvSpPr>
          <p:cNvPr id="1574914" name="Rectangle 2"/>
          <p:cNvSpPr>
            <a:spLocks noChangeArrowheads="1"/>
          </p:cNvSpPr>
          <p:nvPr/>
        </p:nvSpPr>
        <p:spPr bwMode="auto">
          <a:xfrm>
            <a:off x="4644008" y="2888617"/>
            <a:ext cx="1836204" cy="3603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>
                <a:latin typeface="Calibri" pitchFamily="34" charset="0"/>
              </a:rPr>
              <a:t>דריסה של שירותים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3744540" cy="4530725"/>
          </a:xfrm>
        </p:spPr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print() {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83968" y="1600200"/>
            <a:ext cx="4860032" cy="4530725"/>
          </a:xfrm>
        </p:spPr>
        <p:txBody>
          <a:bodyPr/>
          <a:lstStyle/>
          <a:p>
            <a:pPr marL="0" indent="0" algn="l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marL="622300" indent="-62230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main(String[]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B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b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b;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b.print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a.print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4067175" y="1663700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74919" name="AutoShape 7"/>
          <p:cNvSpPr>
            <a:spLocks/>
          </p:cNvSpPr>
          <p:nvPr/>
        </p:nvSpPr>
        <p:spPr bwMode="auto">
          <a:xfrm>
            <a:off x="4427984" y="5553236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  <p:sp>
        <p:nvSpPr>
          <p:cNvPr id="1574920" name="AutoShape 8"/>
          <p:cNvSpPr>
            <a:spLocks/>
          </p:cNvSpPr>
          <p:nvPr/>
        </p:nvSpPr>
        <p:spPr bwMode="auto">
          <a:xfrm>
            <a:off x="1871700" y="5553236"/>
            <a:ext cx="1692275" cy="10801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</a:t>
            </a: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</a:t>
            </a:r>
          </a:p>
        </p:txBody>
      </p:sp>
      <p:sp>
        <p:nvSpPr>
          <p:cNvPr id="1574921" name="AutoShape 9"/>
          <p:cNvSpPr>
            <a:spLocks/>
          </p:cNvSpPr>
          <p:nvPr/>
        </p:nvSpPr>
        <p:spPr bwMode="auto">
          <a:xfrm>
            <a:off x="7524750" y="3357563"/>
            <a:ext cx="1404938" cy="720725"/>
          </a:xfrm>
          <a:prstGeom prst="accentBorderCallout2">
            <a:avLst>
              <a:gd name="adj1" fmla="val 15861"/>
              <a:gd name="adj2" fmla="val -5426"/>
              <a:gd name="adj3" fmla="val 15861"/>
              <a:gd name="adj4" fmla="val -22597"/>
              <a:gd name="adj5" fmla="val -40989"/>
              <a:gd name="adj6" fmla="val -6986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אין צורך ב-</a:t>
            </a:r>
            <a:r>
              <a:rPr lang="en-US" dirty="0">
                <a:latin typeface="Arial" pitchFamily="34" charset="0"/>
                <a:cs typeface="Arial" pitchFamily="34" charset="0"/>
              </a:rPr>
              <a:t>casting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4914" grpId="0" animBg="1"/>
      <p:bldP spid="1574919" grpId="0" animBg="1"/>
      <p:bldP spid="1574920" grpId="0" animBg="1"/>
      <p:bldP spid="15749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11</a:t>
            </a:fld>
            <a:endParaRPr lang="en-US"/>
          </a:p>
        </p:txBody>
      </p:sp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63588" y="3681028"/>
            <a:ext cx="1188132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>
                <a:latin typeface="Calibri" pitchFamily="34" charset="0"/>
              </a:rPr>
              <a:t>דריסה של שירותים </a:t>
            </a:r>
            <a:r>
              <a:rPr lang="he-IL" b="1" dirty="0" err="1">
                <a:latin typeface="Calibri" pitchFamily="34" charset="0"/>
              </a:rPr>
              <a:t>וניראות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11960" y="1600200"/>
            <a:ext cx="49320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6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B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b.print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1576968" name="AutoShape 8"/>
          <p:cNvSpPr>
            <a:spLocks/>
          </p:cNvSpPr>
          <p:nvPr/>
        </p:nvSpPr>
        <p:spPr bwMode="auto">
          <a:xfrm>
            <a:off x="611560" y="5517232"/>
            <a:ext cx="3313422" cy="1152128"/>
          </a:xfrm>
          <a:prstGeom prst="borderCallout2">
            <a:avLst>
              <a:gd name="adj1" fmla="val -3105"/>
              <a:gd name="adj2" fmla="val 38862"/>
              <a:gd name="adj3" fmla="val -31860"/>
              <a:gd name="adj4" fmla="val 33728"/>
              <a:gd name="adj5" fmla="val -138147"/>
              <a:gd name="adj6" fmla="val 6784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"Cannot reduce the visibility of the inherited method from A"</a:t>
            </a: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4067175" y="1663700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4319972" y="5553236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863588" y="1988840"/>
            <a:ext cx="1188132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12</a:t>
            </a:fld>
            <a:endParaRPr lang="en-US"/>
          </a:p>
        </p:txBody>
      </p:sp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63588" y="3681028"/>
            <a:ext cx="792088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4000" b="1" dirty="0">
                <a:latin typeface="Calibri" pitchFamily="34" charset="0"/>
              </a:rPr>
              <a:t>דריסה של שירותים </a:t>
            </a:r>
            <a:r>
              <a:rPr lang="he-IL" sz="4000" b="1" dirty="0" err="1">
                <a:latin typeface="Calibri" pitchFamily="34" charset="0"/>
              </a:rPr>
              <a:t>וניראות</a:t>
            </a:r>
            <a:r>
              <a:rPr lang="he-IL" sz="4000" b="1" dirty="0">
                <a:latin typeface="Calibri" pitchFamily="34" charset="0"/>
              </a:rPr>
              <a:t> (2)</a:t>
            </a:r>
            <a:endParaRPr lang="en-US" sz="4000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protected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11960" y="1600200"/>
            <a:ext cx="49320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6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B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b.print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1576968" name="AutoShape 8"/>
          <p:cNvSpPr>
            <a:spLocks/>
          </p:cNvSpPr>
          <p:nvPr/>
        </p:nvSpPr>
        <p:spPr bwMode="auto">
          <a:xfrm>
            <a:off x="1367644" y="5769260"/>
            <a:ext cx="1368152" cy="6840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</a:t>
            </a: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87924" y="5589240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5C88B-8F54-4737-A8DE-E1BF54D8B715}" type="slidenum">
              <a:rPr lang="he-IL"/>
              <a:pPr>
                <a:defRPr/>
              </a:pPr>
              <a:t>13</a:t>
            </a:fld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</a:t>
            </a:r>
            <a:endParaRPr lang="en-US" b="1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598613"/>
            <a:ext cx="4896544" cy="4530725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</a:rPr>
              <a:t>	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{   		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"A.foo()"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bar() {			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"A.bar()"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();</a:t>
            </a:r>
            <a:endParaRPr lang="en-US" sz="1700" i="1" dirty="0">
              <a:solidFill>
                <a:srgbClr val="0000CC"/>
              </a:solidFill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200" dirty="0"/>
              <a:t> </a:t>
            </a:r>
            <a:endParaRPr lang="en-US" sz="1600" dirty="0">
              <a:latin typeface="Garamond" pitchFamily="18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4716016" y="1562100"/>
            <a:ext cx="4283522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"B.foo()"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 marL="622300" indent="-6223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main(String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[]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a.bar();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4680012" y="1520788"/>
            <a:ext cx="0" cy="370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AutoShape 8"/>
          <p:cNvSpPr>
            <a:spLocks/>
          </p:cNvSpPr>
          <p:nvPr/>
        </p:nvSpPr>
        <p:spPr bwMode="auto">
          <a:xfrm>
            <a:off x="1475656" y="5481228"/>
            <a:ext cx="1368152" cy="9721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A.bar()</a:t>
            </a: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B.foo()</a:t>
            </a: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87924" y="5517232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27584" y="1916833"/>
            <a:ext cx="936103" cy="25202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5C88B-8F54-4737-A8DE-E1BF54D8B715}" type="slidenum">
              <a:rPr lang="he-IL"/>
              <a:pPr>
                <a:defRPr/>
              </a:pPr>
              <a:t>14</a:t>
            </a:fld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(2)</a:t>
            </a:r>
            <a:endParaRPr lang="en-US" b="1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598613"/>
            <a:ext cx="4896544" cy="4530725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</a:rPr>
              <a:t>	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{   		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"A.foo()"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bar() {			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"A.bar()"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();</a:t>
            </a:r>
            <a:endParaRPr lang="en-US" sz="1700" i="1" dirty="0">
              <a:solidFill>
                <a:srgbClr val="0000CC"/>
              </a:solidFill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200" dirty="0"/>
              <a:t> </a:t>
            </a:r>
            <a:endParaRPr lang="en-US" sz="1600" dirty="0">
              <a:latin typeface="Garamond" pitchFamily="18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4716016" y="1562100"/>
            <a:ext cx="4283522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"B.foo()"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 marL="622300" indent="-6223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main(String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[]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a.bar();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4680012" y="1520788"/>
            <a:ext cx="0" cy="370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AutoShape 8"/>
          <p:cNvSpPr>
            <a:spLocks/>
          </p:cNvSpPr>
          <p:nvPr/>
        </p:nvSpPr>
        <p:spPr bwMode="auto">
          <a:xfrm>
            <a:off x="1511660" y="5553236"/>
            <a:ext cx="1368152" cy="9721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A.bar()</a:t>
            </a:r>
          </a:p>
          <a:p>
            <a:pPr rtl="1"/>
            <a:r>
              <a:rPr lang="en-US" b="1" dirty="0">
                <a:latin typeface="Consolas" pitchFamily="49" charset="0"/>
                <a:cs typeface="Consolas" pitchFamily="49" charset="0"/>
              </a:rPr>
              <a:t>A.foo()</a:t>
            </a: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15916" y="5481228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סדר הפעולות ביצירת אובייקט</a:t>
            </a:r>
            <a:endParaRPr lang="en-US" dirty="0"/>
          </a:p>
        </p:txBody>
      </p:sp>
      <p:sp>
        <p:nvSpPr>
          <p:cNvPr id="60419" name="Rectangle 4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he-IL" dirty="0"/>
              <a:t>אתחול ערך </a:t>
            </a:r>
            <a:r>
              <a:rPr lang="he-IL" dirty="0" err="1"/>
              <a:t>דיפולטי</a:t>
            </a:r>
            <a:r>
              <a:rPr lang="he-IL" dirty="0"/>
              <a:t> לשדות מופע.</a:t>
            </a:r>
            <a:br>
              <a:rPr lang="he-IL" dirty="0"/>
            </a:br>
            <a:endParaRPr lang="he-IL" dirty="0"/>
          </a:p>
          <a:p>
            <a:r>
              <a:rPr lang="he-IL" dirty="0"/>
              <a:t>קריאה לבנאי של מחלקת האב (שגורר אותו סדר פעולות רקורסיבית).</a:t>
            </a:r>
            <a:br>
              <a:rPr lang="he-IL" dirty="0"/>
            </a:br>
            <a:endParaRPr lang="he-IL" dirty="0"/>
          </a:p>
          <a:p>
            <a:r>
              <a:rPr lang="he-IL" dirty="0"/>
              <a:t>אתחול שדות מופע לפי הערכים שהושמו להם בשורה שבה הם מוגדרים.</a:t>
            </a:r>
            <a:br>
              <a:rPr lang="he-IL" dirty="0"/>
            </a:br>
            <a:endParaRPr lang="he-IL" dirty="0"/>
          </a:p>
          <a:p>
            <a:r>
              <a:rPr lang="he-IL" dirty="0"/>
              <a:t>ביצוע שאר הקוד של הבנאי.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5580112" y="3356992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120172" y="3068960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511660" y="4473116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35596" y="2204864"/>
            <a:ext cx="360040" cy="288032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935596" y="4437112"/>
            <a:ext cx="360040" cy="288032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228184" y="2492896"/>
            <a:ext cx="972108" cy="288032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331640" y="5265204"/>
            <a:ext cx="360040" cy="21602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619672" y="4077072"/>
            <a:ext cx="360040" cy="21602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123728" y="4869160"/>
            <a:ext cx="576064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511660" y="2240868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A52F2-3627-4AE7-8CD6-779F15D839A7}" type="slidenum">
              <a:rPr lang="he-IL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</a:t>
            </a:r>
            <a:endParaRPr lang="en-US" b="1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98500" y="1600200"/>
            <a:ext cx="4378325" cy="4530725"/>
          </a:xfrm>
        </p:spPr>
        <p:txBody>
          <a:bodyPr>
            <a:normAutofit fontScale="85000" lnSpcReduction="20000"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String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"A.bar"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A() {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"A.foo(): bar = 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String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"B.bar"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B() {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"B.foo(): bar = 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84775" y="1600200"/>
            <a:ext cx="3959225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4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"a.bar = "</a:t>
            </a:r>
            <a:b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</a:b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a.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a.foo();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</p:txBody>
      </p:sp>
      <p:sp>
        <p:nvSpPr>
          <p:cNvPr id="1676293" name="AutoShape 5"/>
          <p:cNvSpPr>
            <a:spLocks/>
          </p:cNvSpPr>
          <p:nvPr/>
        </p:nvSpPr>
        <p:spPr bwMode="auto">
          <a:xfrm>
            <a:off x="6013450" y="4581525"/>
            <a:ext cx="2195513" cy="503238"/>
          </a:xfrm>
          <a:prstGeom prst="borderCallout1">
            <a:avLst>
              <a:gd name="adj1" fmla="val 15773"/>
              <a:gd name="adj2" fmla="val -3472"/>
              <a:gd name="adj3" fmla="val 110727"/>
              <a:gd name="adj4" fmla="val -3472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676294" name="AutoShape 6"/>
          <p:cNvSpPr>
            <a:spLocks/>
          </p:cNvSpPr>
          <p:nvPr/>
        </p:nvSpPr>
        <p:spPr bwMode="auto">
          <a:xfrm>
            <a:off x="5616116" y="4401109"/>
            <a:ext cx="3096344" cy="17282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endParaRPr lang="en-US" dirty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5111750" y="1592263"/>
            <a:ext cx="0" cy="442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5688124" y="4869160"/>
            <a:ext cx="2448272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688124" y="5157192"/>
            <a:ext cx="2592288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688124" y="5445224"/>
            <a:ext cx="1692188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688124" y="5733256"/>
            <a:ext cx="2592288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0" name="AutoShape 6"/>
          <p:cNvSpPr>
            <a:spLocks/>
          </p:cNvSpPr>
          <p:nvPr/>
        </p:nvSpPr>
        <p:spPr bwMode="auto">
          <a:xfrm>
            <a:off x="5616116" y="4401108"/>
            <a:ext cx="3096344" cy="17282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/>
            <a:r>
              <a:rPr lang="he-IL" sz="2000" dirty="0">
                <a:latin typeface="Arial" pitchFamily="34" charset="0"/>
                <a:cs typeface="Arial" pitchFamily="34" charset="0"/>
              </a:rPr>
              <a:t>הפלט: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B.foo(): bar = null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B.foo(): bar = B.bar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a.bar = A.bar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B.foo(): bar = B.bar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1" grpId="0" animBg="1"/>
      <p:bldP spid="21" grpId="1" animBg="1"/>
      <p:bldP spid="19" grpId="0" animBg="1"/>
      <p:bldP spid="19" grpId="1" animBg="1"/>
      <p:bldP spid="18" grpId="0" animBg="1"/>
      <p:bldP spid="18" grpId="1" animBg="1"/>
      <p:bldP spid="18" grpId="2" animBg="1"/>
      <p:bldP spid="16" grpId="0" animBg="1"/>
      <p:bldP spid="16" grpId="1" animBg="1"/>
      <p:bldP spid="17" grpId="0" animBg="1"/>
      <p:bldP spid="17" grpId="1" animBg="1"/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4" grpId="2" animBg="1"/>
      <p:bldP spid="14" grpId="3" animBg="1"/>
      <p:bldP spid="12" grpId="0" animBg="1"/>
      <p:bldP spid="12" grpId="1" animBg="1"/>
      <p:bldP spid="12" grpId="2" animBg="1"/>
      <p:bldP spid="12" grpId="3" animBg="1"/>
      <p:bldP spid="11" grpId="0" animBg="1"/>
      <p:bldP spid="11" grpId="1" animBg="1"/>
      <p:bldP spid="11" grpId="2" animBg="1"/>
      <p:bldP spid="15" grpId="0" animBg="1"/>
      <p:bldP spid="15" grpId="1" animBg="1"/>
      <p:bldP spid="20" grpId="0" animBg="1"/>
      <p:bldP spid="20" grpId="1" animBg="1"/>
      <p:bldP spid="22" grpId="0" animBg="1"/>
      <p:bldP spid="22" grpId="1" animBg="1"/>
      <p:bldP spid="24" grpId="0" animBg="1"/>
      <p:bldP spid="10" grpId="0" animBg="1"/>
      <p:bldP spid="1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BF1D7-BDA1-4FA0-B0A9-30F3B2E4D78B}" type="slidenum">
              <a:rPr lang="he-IL"/>
              <a:pPr>
                <a:defRPr/>
              </a:pPr>
              <a:t>17</a:t>
            </a:fld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 (2)</a:t>
            </a:r>
            <a:endParaRPr lang="en-US" b="1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17132"/>
          </a:xfrm>
        </p:spPr>
        <p:txBody>
          <a:bodyPr>
            <a:noAutofit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B();   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B: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latin typeface="Consolas"/>
                <a:ea typeface="Calibri"/>
              </a:rPr>
              <a:t> 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D {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C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C();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1585157" name="AutoShape 5"/>
          <p:cNvSpPr>
            <a:spLocks/>
          </p:cNvSpPr>
          <p:nvPr/>
        </p:nvSpPr>
        <p:spPr bwMode="auto">
          <a:xfrm>
            <a:off x="6480175" y="1773238"/>
            <a:ext cx="2195513" cy="503237"/>
          </a:xfrm>
          <a:prstGeom prst="borderCallout1">
            <a:avLst>
              <a:gd name="adj1" fmla="val 22713"/>
              <a:gd name="adj2" fmla="val -3472"/>
              <a:gd name="adj3" fmla="val 117667"/>
              <a:gd name="adj4" fmla="val -3472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585158" name="AutoShape 6"/>
          <p:cNvSpPr>
            <a:spLocks/>
          </p:cNvSpPr>
          <p:nvPr/>
        </p:nvSpPr>
        <p:spPr bwMode="auto">
          <a:xfrm>
            <a:off x="6480175" y="1773238"/>
            <a:ext cx="2376301" cy="23398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הפלט: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C: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C: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1799692" y="5409220"/>
            <a:ext cx="1008112" cy="504056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BF1D7-BDA1-4FA0-B0A9-30F3B2E4D78B}" type="slidenum">
              <a:rPr lang="he-IL"/>
              <a:pPr>
                <a:defRPr/>
              </a:pPr>
              <a:t>18</a:t>
            </a:fld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 (3)</a:t>
            </a:r>
            <a:endParaRPr lang="en-US" b="1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17132"/>
          </a:xfrm>
        </p:spPr>
        <p:txBody>
          <a:bodyPr>
            <a:noAutofit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B();   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B: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latin typeface="Consolas"/>
                <a:ea typeface="Calibri"/>
              </a:rPr>
              <a:t> 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D {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C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"c"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“a"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1585157" name="AutoShape 5"/>
          <p:cNvSpPr>
            <a:spLocks/>
          </p:cNvSpPr>
          <p:nvPr/>
        </p:nvSpPr>
        <p:spPr bwMode="auto">
          <a:xfrm>
            <a:off x="6480175" y="1773238"/>
            <a:ext cx="2195513" cy="503237"/>
          </a:xfrm>
          <a:prstGeom prst="borderCallout1">
            <a:avLst>
              <a:gd name="adj1" fmla="val 22713"/>
              <a:gd name="adj2" fmla="val -3472"/>
              <a:gd name="adj3" fmla="val 117667"/>
              <a:gd name="adj4" fmla="val -3472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585158" name="AutoShape 6"/>
          <p:cNvSpPr>
            <a:spLocks/>
          </p:cNvSpPr>
          <p:nvPr/>
        </p:nvSpPr>
        <p:spPr bwMode="auto">
          <a:xfrm>
            <a:off x="6480175" y="1773238"/>
            <a:ext cx="2376301" cy="23398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הפלט: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b="1" dirty="0">
                <a:latin typeface="Consolas" pitchFamily="49" charset="0"/>
                <a:cs typeface="Consolas" pitchFamily="49" charset="0"/>
              </a:rPr>
              <a:t>in C: s = c</a:t>
            </a: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b="1" dirty="0">
                <a:latin typeface="Consolas" pitchFamily="49" charset="0"/>
                <a:cs typeface="Consolas" pitchFamily="49" charset="0"/>
              </a:rPr>
              <a:t>in C: s = 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סדר הפעולות ביצירת אובייקט</a:t>
            </a:r>
            <a:endParaRPr lang="en-US" dirty="0"/>
          </a:p>
        </p:txBody>
      </p:sp>
      <p:sp>
        <p:nvSpPr>
          <p:cNvPr id="60419" name="Rectangle 4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he-IL" dirty="0"/>
              <a:t>אתחול ערך </a:t>
            </a:r>
            <a:r>
              <a:rPr lang="he-IL" dirty="0" err="1"/>
              <a:t>דיפולטי</a:t>
            </a:r>
            <a:r>
              <a:rPr lang="he-IL" dirty="0"/>
              <a:t> לשדות מופע.</a:t>
            </a:r>
            <a:br>
              <a:rPr lang="he-IL" dirty="0"/>
            </a:br>
            <a:endParaRPr lang="he-IL" dirty="0"/>
          </a:p>
          <a:p>
            <a:r>
              <a:rPr lang="he-IL" dirty="0"/>
              <a:t>קריאה לבנאי של מחלקת האב (שגורר אותו סדר פעולות רקורסיבית).</a:t>
            </a:r>
            <a:br>
              <a:rPr lang="he-IL" dirty="0"/>
            </a:br>
            <a:endParaRPr lang="he-IL" dirty="0"/>
          </a:p>
          <a:p>
            <a:r>
              <a:rPr lang="he-IL" dirty="0"/>
              <a:t>אתחול שדות מופע לפי הערכים שהושמו להם בשורה שבה הם מוגדרים.</a:t>
            </a:r>
            <a:br>
              <a:rPr lang="he-IL" dirty="0"/>
            </a:br>
            <a:endParaRPr lang="he-IL" dirty="0"/>
          </a:p>
          <a:p>
            <a:r>
              <a:rPr lang="he-IL" dirty="0"/>
              <a:t>ביצוע שאר הקוד של הבנאי.</a:t>
            </a:r>
          </a:p>
        </p:txBody>
      </p:sp>
    </p:spTree>
    <p:extLst>
      <p:ext uri="{BB962C8B-B14F-4D97-AF65-F5344CB8AC3E}">
        <p14:creationId xmlns:p14="http://schemas.microsoft.com/office/powerpoint/2010/main" val="380268695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/>
              <a:t>בחינה באופק!</a:t>
            </a:r>
            <a:endParaRPr lang="en-US"/>
          </a:p>
        </p:txBody>
      </p:sp>
      <p:sp>
        <p:nvSpPr>
          <p:cNvPr id="60419" name="Rectangle 4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he-IL" dirty="0"/>
              <a:t>הבחינה תכלול את כל הנושאים שכיסינו במהלך הסמסטר:</a:t>
            </a:r>
          </a:p>
          <a:p>
            <a:pPr lvl="1" eaLnBrk="1" hangingPunct="1"/>
            <a:r>
              <a:rPr lang="he-IL" sz="2200" dirty="0"/>
              <a:t>כל ההרצאות </a:t>
            </a:r>
            <a:endParaRPr lang="en-US" sz="2200" dirty="0"/>
          </a:p>
          <a:p>
            <a:pPr lvl="1" eaLnBrk="1" hangingPunct="1"/>
            <a:r>
              <a:rPr lang="he-IL" sz="2200" dirty="0"/>
              <a:t>כל תרגולים</a:t>
            </a:r>
          </a:p>
          <a:p>
            <a:pPr lvl="1" eaLnBrk="1" hangingPunct="1"/>
            <a:r>
              <a:rPr lang="he-IL" sz="2200" dirty="0"/>
              <a:t>כל תרגילי בית</a:t>
            </a:r>
          </a:p>
          <a:p>
            <a:pPr eaLnBrk="1" hangingPunct="1"/>
            <a:r>
              <a:rPr lang="he-IL" dirty="0"/>
              <a:t>חומר סגור</a:t>
            </a:r>
          </a:p>
          <a:p>
            <a:pPr eaLnBrk="1" hangingPunct="1"/>
            <a:r>
              <a:rPr lang="he-IL" dirty="0"/>
              <a:t>שאלות אמריקאיות</a:t>
            </a:r>
            <a:endParaRPr lang="he-IL" sz="2400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67BA10-5410-48B9-B3AE-4AC20582B9B0}" type="slidenum">
              <a:rPr lang="he-IL"/>
              <a:pPr>
                <a:defRPr/>
              </a:pPr>
              <a:t>20</a:t>
            </a:fld>
            <a:endParaRPr lang="en-US"/>
          </a:p>
        </p:txBody>
      </p:sp>
      <p:sp>
        <p:nvSpPr>
          <p:cNvPr id="1629186" name="Rectangle 2"/>
          <p:cNvSpPr>
            <a:spLocks noChangeArrowheads="1"/>
          </p:cNvSpPr>
          <p:nvPr/>
        </p:nvSpPr>
        <p:spPr bwMode="auto">
          <a:xfrm>
            <a:off x="900113" y="5913276"/>
            <a:ext cx="5940139" cy="358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629187" name="Rectangle 3"/>
          <p:cNvSpPr>
            <a:spLocks noChangeArrowheads="1"/>
          </p:cNvSpPr>
          <p:nvPr/>
        </p:nvSpPr>
        <p:spPr bwMode="auto">
          <a:xfrm>
            <a:off x="900112" y="5265204"/>
            <a:ext cx="7272287" cy="358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3800" b="1" dirty="0">
                <a:latin typeface="Calibri" pitchFamily="34" charset="0"/>
              </a:rPr>
              <a:t>דריסה והעמסה של שירותים</a:t>
            </a:r>
            <a:endParaRPr lang="en-US" sz="3800" b="1" dirty="0">
              <a:latin typeface="Calibri" pitchFamily="34" charset="0"/>
            </a:endParaRP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961148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A {      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IOException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  <a:br>
              <a:rPr lang="en-US" sz="1800" dirty="0">
                <a:latin typeface="Consolas" pitchFamily="49" charset="0"/>
                <a:cs typeface="Consolas" pitchFamily="49" charset="0"/>
              </a:rPr>
            </a:b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…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2400" dirty="0">
                <a:latin typeface="Arial" pitchFamily="34" charset="0"/>
                <a:cs typeface="Arial" pitchFamily="34" charset="0"/>
              </a:rPr>
              <a:t>אילו מהשירותים הבאים ניתן להגדיר ב-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B</a:t>
            </a:r>
            <a:r>
              <a:rPr lang="he-IL" sz="2400" dirty="0">
                <a:latin typeface="Arial" pitchFamily="34" charset="0"/>
                <a:cs typeface="Arial" pitchFamily="34" charset="0"/>
              </a:rPr>
              <a:t>?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1.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a,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2.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Exception{…}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3.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a,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Exception{…}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4.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p,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q) {…}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9186" grpId="0" animBg="1"/>
      <p:bldP spid="162918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AAFE4-DE4F-414A-A590-0CBB7604BB08}" type="slidenum">
              <a:rPr lang="he-IL"/>
              <a:pPr>
                <a:defRPr/>
              </a:pPr>
              <a:t>21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ודריסת שירותים</a:t>
            </a:r>
            <a:endParaRPr lang="en-US" b="1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</a:t>
            </a:r>
          </a:p>
        </p:txBody>
      </p:sp>
      <p:sp>
        <p:nvSpPr>
          <p:cNvPr id="1620996" name="AutoShape 4"/>
          <p:cNvSpPr>
            <a:spLocks/>
          </p:cNvSpPr>
          <p:nvPr/>
        </p:nvSpPr>
        <p:spPr bwMode="auto">
          <a:xfrm>
            <a:off x="5184775" y="1844675"/>
            <a:ext cx="3095637" cy="8282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האם אפשר לקרוא ל-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foo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של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מתוך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B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/>
          <p:cNvSpPr>
            <a:spLocks/>
          </p:cNvSpPr>
          <p:nvPr/>
        </p:nvSpPr>
        <p:spPr bwMode="auto">
          <a:xfrm>
            <a:off x="5724128" y="2852937"/>
            <a:ext cx="2267545" cy="86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>
                <a:latin typeface="Arial" pitchFamily="34" charset="0"/>
                <a:cs typeface="Arial" pitchFamily="34" charset="0"/>
              </a:rPr>
              <a:t>תשובה: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he-IL" sz="2000" dirty="0">
                <a:latin typeface="Arial" pitchFamily="34" charset="0"/>
                <a:cs typeface="Arial" pitchFamily="34" charset="0"/>
              </a:rPr>
              <a:t>דרך</a:t>
            </a:r>
            <a:r>
              <a:rPr lang="he-IL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super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.foo()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AAFE4-DE4F-414A-A590-0CBB7604BB08}" type="slidenum">
              <a:rPr lang="he-IL"/>
              <a:pPr>
                <a:defRPr/>
              </a:pPr>
              <a:t>22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ודריסת שירותים (2)</a:t>
            </a:r>
            <a:endParaRPr lang="en-US" b="1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{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</a:t>
            </a:r>
          </a:p>
        </p:txBody>
      </p:sp>
      <p:sp>
        <p:nvSpPr>
          <p:cNvPr id="1620996" name="AutoShape 4"/>
          <p:cNvSpPr>
            <a:spLocks/>
          </p:cNvSpPr>
          <p:nvPr/>
        </p:nvSpPr>
        <p:spPr bwMode="auto">
          <a:xfrm>
            <a:off x="5184775" y="1844675"/>
            <a:ext cx="3095637" cy="8282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האם אפשר לקרוא ל-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foo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של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מתוך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/>
          <p:cNvSpPr>
            <a:spLocks/>
          </p:cNvSpPr>
          <p:nvPr/>
        </p:nvSpPr>
        <p:spPr bwMode="auto">
          <a:xfrm>
            <a:off x="5724128" y="2852937"/>
            <a:ext cx="2628292" cy="14041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>
                <a:latin typeface="Arial" pitchFamily="34" charset="0"/>
                <a:cs typeface="Arial" pitchFamily="34" charset="0"/>
              </a:rPr>
              <a:t>תשובה: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אי אפשר,</a:t>
            </a:r>
            <a:r>
              <a:rPr lang="he-IL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super.super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.foo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 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- לא חוקי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D0CC45-FD09-47EB-8356-6FBABB6844F2}" type="slidenum">
              <a:rPr lang="he-IL"/>
              <a:pPr>
                <a:defRPr/>
              </a:pPr>
              <a:t>23</a:t>
            </a:fld>
            <a:endParaRPr lang="en-US"/>
          </a:p>
        </p:txBody>
      </p:sp>
      <p:sp>
        <p:nvSpPr>
          <p:cNvPr id="1481735" name="AutoShape 7"/>
          <p:cNvSpPr>
            <a:spLocks/>
          </p:cNvSpPr>
          <p:nvPr/>
        </p:nvSpPr>
        <p:spPr bwMode="auto">
          <a:xfrm>
            <a:off x="6516216" y="3320988"/>
            <a:ext cx="2413087" cy="720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>
                <a:latin typeface="Arial" pitchFamily="34" charset="0"/>
                <a:cs typeface="Arial" pitchFamily="34" charset="0"/>
              </a:rPr>
              <a:t>תשובה: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כולם חוץ מ-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d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371" name="Rectangle 9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מחלקות פנימיות</a:t>
            </a:r>
            <a:endParaRPr lang="en-US" b="1" dirty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Test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= 0;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private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= 1;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final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c)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d = 2;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  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InnerTest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	private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bar(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he-IL" sz="1800" dirty="0">
                <a:latin typeface="Consolas" pitchFamily="49" charset="0"/>
              </a:rPr>
              <a:t>		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           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}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d = 3; 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a = 3;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	</a:t>
            </a:r>
          </a:p>
        </p:txBody>
      </p:sp>
      <p:sp>
        <p:nvSpPr>
          <p:cNvPr id="1481734" name="AutoShape 6"/>
          <p:cNvSpPr>
            <a:spLocks/>
          </p:cNvSpPr>
          <p:nvPr/>
        </p:nvSpPr>
        <p:spPr bwMode="auto">
          <a:xfrm>
            <a:off x="4680012" y="1772816"/>
            <a:ext cx="3996444" cy="720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אילו משתנים מ-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a-e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נגישים מהשורה המסומנת?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375" name="Rectangle 8"/>
          <p:cNvSpPr>
            <a:spLocks noChangeArrowheads="1"/>
          </p:cNvSpPr>
          <p:nvPr/>
        </p:nvSpPr>
        <p:spPr bwMode="auto">
          <a:xfrm>
            <a:off x="2375756" y="4689140"/>
            <a:ext cx="2989262" cy="2524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173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מחלקות פנימיות - סיכום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07504" y="1238825"/>
          <a:ext cx="8902316" cy="543053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52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1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29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71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01556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Fields</a:t>
                      </a:r>
                      <a:r>
                        <a:rPr lang="en-US" sz="2400" b="1" baseline="0" dirty="0"/>
                        <a:t> access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Interface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Inner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Scope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Type</a:t>
                      </a:r>
                      <a:endParaRPr lang="he-IL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1556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Only static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yes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member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Static nested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1556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Static and non-static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yes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member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Inner non-static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2827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/>
                        <a:t>Effectively final local variables or parameters that are accessible in the scope of the block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yes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Local scope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local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302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Effectively final local variables or parameters that are accessible in the scope of the block</a:t>
                      </a:r>
                      <a:endParaRPr lang="he-IL" b="0" dirty="0"/>
                    </a:p>
                    <a:p>
                      <a:pPr algn="ctr" rtl="1"/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yes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Only the point where it is defined 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anonymous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enum</a:t>
            </a:r>
            <a:endParaRPr lang="he-IL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10" name="Content Placeholder 9" descr="Captu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91580" y="1664804"/>
            <a:ext cx="5256584" cy="3996444"/>
          </a:xfrm>
        </p:spPr>
      </p:pic>
      <p:sp>
        <p:nvSpPr>
          <p:cNvPr id="6" name="Rectangular Callout 5"/>
          <p:cNvSpPr/>
          <p:nvPr/>
        </p:nvSpPr>
        <p:spPr bwMode="auto">
          <a:xfrm>
            <a:off x="2159732" y="5697252"/>
            <a:ext cx="2664296" cy="576064"/>
          </a:xfrm>
          <a:prstGeom prst="wedgeRectCallout">
            <a:avLst>
              <a:gd name="adj1" fmla="val 6052"/>
              <a:gd name="adj2" fmla="val -1412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/>
            <a:r>
              <a:rPr lang="en-US" b="1" dirty="0"/>
              <a:t> fixed set of constants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5508104" y="1160748"/>
            <a:ext cx="2664296" cy="1404156"/>
          </a:xfrm>
          <a:prstGeom prst="wedgeRectCallout">
            <a:avLst>
              <a:gd name="adj1" fmla="val -140955"/>
              <a:gd name="adj2" fmla="val 408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/>
            <a:r>
              <a:rPr lang="en-US" b="1" i="1" dirty="0"/>
              <a:t>All</a:t>
            </a:r>
            <a:r>
              <a:rPr lang="en-US" b="1" dirty="0"/>
              <a:t> </a:t>
            </a:r>
            <a:r>
              <a:rPr lang="en-US" b="1" dirty="0" err="1"/>
              <a:t>enums</a:t>
            </a:r>
            <a:r>
              <a:rPr lang="en-US" b="1" dirty="0"/>
              <a:t> implicitly extend </a:t>
            </a:r>
            <a:r>
              <a:rPr lang="en-US" b="1" dirty="0" err="1"/>
              <a:t>java.lang.EnumAn</a:t>
            </a:r>
            <a:r>
              <a:rPr lang="en-US" b="1" dirty="0"/>
              <a:t> </a:t>
            </a:r>
            <a:r>
              <a:rPr lang="en-US" b="1" dirty="0" err="1"/>
              <a:t>enum</a:t>
            </a:r>
            <a:r>
              <a:rPr lang="en-US" b="1" dirty="0"/>
              <a:t> cannot extend anything else.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4716016" y="3284984"/>
            <a:ext cx="2664296" cy="2016224"/>
          </a:xfrm>
          <a:prstGeom prst="wedgeRectCallout">
            <a:avLst>
              <a:gd name="adj1" fmla="val -108922"/>
              <a:gd name="adj2" fmla="val -2639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The constructor for an </a:t>
            </a:r>
            <a:r>
              <a:rPr lang="en-US" b="1" dirty="0" err="1"/>
              <a:t>enum</a:t>
            </a:r>
            <a:r>
              <a:rPr lang="en-US" b="1" dirty="0"/>
              <a:t> type is always private implicitly. You cannot invoke an </a:t>
            </a:r>
            <a:r>
              <a:rPr lang="en-US" b="1" dirty="0" err="1"/>
              <a:t>enum</a:t>
            </a:r>
            <a:r>
              <a:rPr lang="en-US" b="1" dirty="0"/>
              <a:t> constructor yourself.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enum</a:t>
            </a:r>
            <a:endParaRPr lang="he-IL" b="1" dirty="0"/>
          </a:p>
        </p:txBody>
      </p:sp>
      <p:pic>
        <p:nvPicPr>
          <p:cNvPr id="5" name="Content Placeholder 4" descr="Captu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35596" y="1556792"/>
            <a:ext cx="6768752" cy="482453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 bwMode="auto">
          <a:xfrm>
            <a:off x="6120172" y="4365104"/>
            <a:ext cx="2664296" cy="2016224"/>
          </a:xfrm>
          <a:prstGeom prst="wedgeRectCallout">
            <a:avLst>
              <a:gd name="adj1" fmla="val -123222"/>
              <a:gd name="adj2" fmla="val 81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static values method that returns an array containing all of the values of the </a:t>
            </a:r>
            <a:r>
              <a:rPr lang="en-US" b="1" dirty="0" err="1"/>
              <a:t>enum</a:t>
            </a:r>
            <a:r>
              <a:rPr lang="en-US" b="1" dirty="0"/>
              <a:t> in the order they are declared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4288" y="1412776"/>
            <a:ext cx="1728192" cy="2031325"/>
          </a:xfrm>
          <a:prstGeom prst="rect">
            <a:avLst/>
          </a:prstGeom>
          <a:solidFill>
            <a:srgbClr val="FCE7B4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/>
              <a:t>Output: </a:t>
            </a:r>
          </a:p>
          <a:p>
            <a:r>
              <a:rPr lang="en-US" sz="1400" dirty="0"/>
              <a:t> Mondays are bad.</a:t>
            </a:r>
          </a:p>
          <a:p>
            <a:r>
              <a:rPr lang="en-US" sz="1400" dirty="0"/>
              <a:t>SUNDAY</a:t>
            </a:r>
          </a:p>
          <a:p>
            <a:r>
              <a:rPr lang="en-US" sz="1400" dirty="0"/>
              <a:t>MONDAY</a:t>
            </a:r>
          </a:p>
          <a:p>
            <a:r>
              <a:rPr lang="en-US" sz="1400" dirty="0"/>
              <a:t>TUESDAY</a:t>
            </a:r>
          </a:p>
          <a:p>
            <a:r>
              <a:rPr lang="en-US" sz="1400" dirty="0"/>
              <a:t>WEDNESDAY</a:t>
            </a:r>
          </a:p>
          <a:p>
            <a:r>
              <a:rPr lang="en-US" sz="1400" dirty="0"/>
              <a:t>THURSDAY</a:t>
            </a:r>
          </a:p>
          <a:p>
            <a:r>
              <a:rPr lang="en-US" sz="1400" dirty="0"/>
              <a:t>FRIDAY</a:t>
            </a:r>
          </a:p>
          <a:p>
            <a:r>
              <a:rPr lang="en-US" sz="1400" dirty="0"/>
              <a:t>SATURDAY</a:t>
            </a:r>
            <a:endParaRPr lang="he-IL" sz="1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563888" y="3032956"/>
            <a:ext cx="201622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15916" y="3897052"/>
            <a:ext cx="3744416" cy="144016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he-IL" dirty="0">
                <a:latin typeface="Arial" pitchFamily="34" charset="0"/>
                <a:cs typeface="+mn-cs"/>
              </a:rPr>
              <a:t>ניתן (ואפילו רצוי) לכתוב גם:</a:t>
            </a:r>
          </a:p>
          <a:p>
            <a:r>
              <a:rPr lang="en-US" dirty="0">
                <a:latin typeface="Arial" pitchFamily="34" charset="0"/>
                <a:cs typeface="+mn-cs"/>
              </a:rPr>
              <a:t>new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en-US" dirty="0">
                <a:latin typeface="Arial" pitchFamily="34" charset="0"/>
                <a:cs typeface="+mn-cs"/>
              </a:rPr>
              <a:t>&lt;&gt;();</a:t>
            </a:r>
            <a:r>
              <a:rPr lang="he-IL" dirty="0">
                <a:latin typeface="Arial" pitchFamily="34" charset="0"/>
                <a:cs typeface="+mn-cs"/>
              </a:rPr>
              <a:t> </a:t>
            </a:r>
          </a:p>
        </p:txBody>
      </p:sp>
      <p:cxnSp>
        <p:nvCxnSpPr>
          <p:cNvPr id="9" name="Straight Arrow Connector 8"/>
          <p:cNvCxnSpPr>
            <a:stCxn id="6" idx="2"/>
            <a:endCxn id="7" idx="0"/>
          </p:cNvCxnSpPr>
          <p:nvPr/>
        </p:nvCxnSpPr>
        <p:spPr bwMode="auto">
          <a:xfrm>
            <a:off x="4572000" y="3248980"/>
            <a:ext cx="1116124" cy="648072"/>
          </a:xfrm>
          <a:prstGeom prst="straightConnector1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699792" y="4113076"/>
            <a:ext cx="5508612" cy="216024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האם אנחנו חייבים להצהיר על טיפוס סטטי שהוא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? בד"כ נשתמש בטיפוס הכללי יותר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 אלא אם כן אנחנו נדרשים ספציפית ל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. למשל במקרים הבאים:</a:t>
            </a:r>
          </a:p>
          <a:p>
            <a:pPr marL="342900" indent="-342900" algn="r" rtl="1">
              <a:buAutoNum type="arabicPeriod"/>
            </a:pPr>
            <a:r>
              <a:rPr lang="he-IL" dirty="0">
                <a:latin typeface="Arial" pitchFamily="34" charset="0"/>
                <a:cs typeface="+mn-cs"/>
              </a:rPr>
              <a:t>אנחנו רוצים להפעיל מתודה שיש ל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 אך לא ל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 (יש כזו בכלל?)</a:t>
            </a:r>
          </a:p>
          <a:p>
            <a:pPr marL="342900" indent="-342900" algn="r" rtl="1">
              <a:buAutoNum type="arabicPeriod"/>
            </a:pPr>
            <a:r>
              <a:rPr lang="he-IL" dirty="0">
                <a:latin typeface="Arial" pitchFamily="34" charset="0"/>
                <a:cs typeface="+mn-cs"/>
              </a:rPr>
              <a:t>אנחנו משתמשים בשירות שדורש לקבל רק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 ולא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. 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403648" y="3032956"/>
            <a:ext cx="201622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699792" y="4113076"/>
            <a:ext cx="5508612" cy="136815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מדוע הפונקציה דורשת לקבל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? בד"כ נשתמש בטיפוס כמה שיותר כללי. האם נוכל לשלוח לפה כל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? ע"מ המימוש שלה, אין סיבה שלא. למען האמת, נוכל לשלוח אפילו </a:t>
            </a:r>
            <a:r>
              <a:rPr lang="en-US" dirty="0">
                <a:latin typeface="Arial" pitchFamily="34" charset="0"/>
                <a:cs typeface="+mn-cs"/>
              </a:rPr>
              <a:t>Collection</a:t>
            </a:r>
            <a:r>
              <a:rPr lang="he-IL" dirty="0">
                <a:latin typeface="Arial" pitchFamily="34" charset="0"/>
                <a:cs typeface="+mn-cs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203848" y="1700808"/>
            <a:ext cx="1404156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3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קצת על מנשקים</a:t>
            </a:r>
            <a:endParaRPr lang="en-US" b="1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dirty="0"/>
              <a:t>מנשק יכול להרחיב </a:t>
            </a:r>
            <a:r>
              <a:rPr lang="he-IL" b="1" dirty="0"/>
              <a:t>יותר ממנשק אחד</a:t>
            </a:r>
            <a:endParaRPr lang="en-US" dirty="0"/>
          </a:p>
          <a:p>
            <a:pPr eaLnBrk="1" hangingPunct="1"/>
            <a:r>
              <a:rPr lang="he-IL" dirty="0"/>
              <a:t>שירותים במנשק הם תמיד </a:t>
            </a:r>
            <a:r>
              <a:rPr lang="he-IL" b="1" dirty="0"/>
              <a:t>ציבוריים, וכברירת מחדל מופשטים</a:t>
            </a:r>
            <a:endParaRPr lang="en-US" b="1" dirty="0"/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MyInterface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{</a:t>
            </a:r>
            <a:br>
              <a:rPr lang="en-US" sz="2400" b="1" dirty="0">
                <a:latin typeface="Consolas" pitchFamily="49" charset="0"/>
                <a:cs typeface="Consolas" pitchFamily="49" charset="0"/>
              </a:rPr>
            </a:br>
            <a:r>
              <a:rPr lang="en-US" sz="24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abstract </a:t>
            </a:r>
            <a:r>
              <a:rPr lang="en-US" sz="24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foo1(</a:t>
            </a:r>
            <a:r>
              <a:rPr lang="en-US" sz="24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  <a:br>
              <a:rPr lang="en-US" sz="2400" b="1" dirty="0">
                <a:latin typeface="Consolas" pitchFamily="49" charset="0"/>
                <a:cs typeface="Consolas" pitchFamily="49" charset="0"/>
              </a:rPr>
            </a:br>
            <a:r>
              <a:rPr lang="en-US" sz="2400" b="1" dirty="0">
                <a:latin typeface="Consolas" pitchFamily="49" charset="0"/>
                <a:cs typeface="Consolas" pitchFamily="49" charset="0"/>
              </a:rPr>
              <a:t> </a:t>
            </a:r>
            <a:r>
              <a:rPr lang="en-US" sz="24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foo2(</a:t>
            </a:r>
            <a:r>
              <a:rPr lang="en-US" sz="24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}</a:t>
            </a:r>
            <a:br>
              <a:rPr lang="en-US" sz="2400" b="1" dirty="0">
                <a:latin typeface="Courier New" pitchFamily="49" charset="0"/>
                <a:cs typeface="Courier New" pitchFamily="49" charset="0"/>
              </a:rPr>
            </a:b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/>
              <a:t>The modifiers of foo1 and foo2 are the same.</a:t>
            </a:r>
          </a:p>
          <a:p>
            <a:pPr algn="l" rtl="0" eaLnBrk="1" hangingPunct="1"/>
            <a:endParaRPr lang="en-US" sz="2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5117588" cy="2916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 bwMode="auto">
          <a:xfrm>
            <a:off x="2699792" y="4113076"/>
            <a:ext cx="5508612" cy="190821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האם יש עוד משהו שנוכל לשפר בקוד?</a:t>
            </a:r>
          </a:p>
          <a:p>
            <a:pPr algn="r" rtl="1"/>
            <a:r>
              <a:rPr lang="he-IL" dirty="0">
                <a:latin typeface="Arial" pitchFamily="34" charset="0"/>
                <a:cs typeface="+mn-cs"/>
              </a:rPr>
              <a:t>נשים לב כי המימוש של </a:t>
            </a:r>
            <a:r>
              <a:rPr lang="en-US" dirty="0" err="1">
                <a:latin typeface="Arial" pitchFamily="34" charset="0"/>
                <a:cs typeface="+mn-cs"/>
              </a:rPr>
              <a:t>func</a:t>
            </a:r>
            <a:r>
              <a:rPr lang="he-IL" dirty="0">
                <a:latin typeface="Arial" pitchFamily="34" charset="0"/>
                <a:cs typeface="+mn-cs"/>
              </a:rPr>
              <a:t> לא מחייב אותנו לקבל אוסף של מחרוזות. הדרישה היחידה היא שאברי האוסף יממשו את </a:t>
            </a:r>
            <a:r>
              <a:rPr lang="en-US" dirty="0" err="1">
                <a:latin typeface="Arial" pitchFamily="34" charset="0"/>
                <a:cs typeface="+mn-cs"/>
              </a:rPr>
              <a:t>toString</a:t>
            </a:r>
            <a:r>
              <a:rPr lang="he-IL" dirty="0">
                <a:latin typeface="Arial" pitchFamily="34" charset="0"/>
                <a:cs typeface="+mn-cs"/>
              </a:rPr>
              <a:t>, מה שמובטח לכל אובייקט ב </a:t>
            </a:r>
            <a:r>
              <a:rPr lang="en-US" dirty="0">
                <a:latin typeface="Arial" pitchFamily="34" charset="0"/>
                <a:cs typeface="+mn-cs"/>
              </a:rPr>
              <a:t>Java</a:t>
            </a:r>
            <a:r>
              <a:rPr lang="he-IL" dirty="0">
                <a:latin typeface="Arial" pitchFamily="34" charset="0"/>
                <a:cs typeface="+mn-cs"/>
              </a:rPr>
              <a:t>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92795"/>
            <a:ext cx="5004556" cy="3011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347864" y="1592796"/>
            <a:ext cx="1368152" cy="18002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655676" y="1844824"/>
            <a:ext cx="792088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699792" y="4113076"/>
            <a:ext cx="5508612" cy="190821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נשתמש ב &lt;?&gt; ע"מ לאפשר שימוש באוספים של כל טיפוס אפשרי.</a:t>
            </a:r>
          </a:p>
          <a:p>
            <a:pPr algn="r" rtl="1"/>
            <a:r>
              <a:rPr lang="he-IL" dirty="0">
                <a:latin typeface="Arial" pitchFamily="34" charset="0"/>
                <a:cs typeface="+mn-cs"/>
              </a:rPr>
              <a:t>שימו לב, להגדיר את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 מטיפוס </a:t>
            </a:r>
            <a:r>
              <a:rPr lang="en-US" dirty="0">
                <a:latin typeface="Arial" pitchFamily="34" charset="0"/>
              </a:rPr>
              <a:t>Collection</a:t>
            </a:r>
            <a:r>
              <a:rPr lang="en-US" dirty="0">
                <a:latin typeface="Arial" pitchFamily="34" charset="0"/>
                <a:cs typeface="+mn-cs"/>
              </a:rPr>
              <a:t>&lt;Object&gt;</a:t>
            </a:r>
            <a:r>
              <a:rPr lang="he-IL" dirty="0">
                <a:latin typeface="Arial" pitchFamily="34" charset="0"/>
                <a:cs typeface="+mn-cs"/>
              </a:rPr>
              <a:t> לא ישיג את אותה המטרה, כיוון שאז נוכל להפעיל את הפונקציה הזו רק עם אובייקט מטיפוס סטטי </a:t>
            </a:r>
            <a:r>
              <a:rPr lang="en-US" dirty="0">
                <a:latin typeface="Arial" pitchFamily="34" charset="0"/>
                <a:cs typeface="+mn-cs"/>
              </a:rPr>
              <a:t>Collection&lt;Object&gt;</a:t>
            </a:r>
            <a:endParaRPr lang="he-IL" dirty="0">
              <a:latin typeface="Arial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580" y="1664804"/>
            <a:ext cx="7766931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 bwMode="auto">
          <a:xfrm>
            <a:off x="3635896" y="1700808"/>
            <a:ext cx="345638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43708" y="1952836"/>
            <a:ext cx="1044116" cy="18002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4AFF0-FDB9-42CE-B478-B12C6E44CA9F}" type="slidenum">
              <a:rPr lang="he-IL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563650" name="Rectangle 2"/>
          <p:cNvSpPr>
            <a:spLocks noChangeArrowheads="1"/>
          </p:cNvSpPr>
          <p:nvPr/>
        </p:nvSpPr>
        <p:spPr bwMode="auto">
          <a:xfrm>
            <a:off x="1871662" y="4725145"/>
            <a:ext cx="1152165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</a:t>
            </a:r>
            <a:endParaRPr lang="en-US" b="1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1800" b="1" dirty="0">
                <a:solidFill>
                  <a:srgbClr val="990033"/>
                </a:solidFill>
                <a:latin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Exception;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"No exception is thrown"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main(String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[])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foo.bar();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63654" name="AutoShape 6"/>
          <p:cNvSpPr>
            <a:spLocks/>
          </p:cNvSpPr>
          <p:nvPr/>
        </p:nvSpPr>
        <p:spPr bwMode="auto">
          <a:xfrm>
            <a:off x="4716016" y="4797152"/>
            <a:ext cx="4177481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  <p:sp>
        <p:nvSpPr>
          <p:cNvPr id="1563655" name="AutoShape 7"/>
          <p:cNvSpPr>
            <a:spLocks/>
          </p:cNvSpPr>
          <p:nvPr/>
        </p:nvSpPr>
        <p:spPr bwMode="auto">
          <a:xfrm>
            <a:off x="3059832" y="5985284"/>
            <a:ext cx="4789029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"Unhandled exception type Exception"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3650" grpId="0" animBg="1"/>
      <p:bldP spid="1563654" grpId="0" animBg="1"/>
      <p:bldP spid="15636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4AFF0-FDB9-42CE-B478-B12C6E44CA9F}" type="slidenum">
              <a:rPr lang="he-IL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563650" name="Rectangle 2"/>
          <p:cNvSpPr>
            <a:spLocks noChangeArrowheads="1"/>
          </p:cNvSpPr>
          <p:nvPr/>
        </p:nvSpPr>
        <p:spPr bwMode="auto">
          <a:xfrm>
            <a:off x="1871663" y="4437112"/>
            <a:ext cx="936142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מנשקים</a:t>
            </a:r>
            <a:r>
              <a:rPr lang="en-US" b="1" dirty="0"/>
              <a:t> - </a:t>
            </a:r>
            <a:r>
              <a:rPr lang="he-IL" b="1" dirty="0"/>
              <a:t>המשך</a:t>
            </a:r>
            <a:endParaRPr lang="en-US" b="1" dirty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1800" b="1" dirty="0">
                <a:solidFill>
                  <a:srgbClr val="990033"/>
                </a:solidFill>
                <a:latin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Exception;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"No exception is thrown"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main(String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[]) { </a:t>
            </a:r>
          </a:p>
          <a:p>
            <a:pPr algn="l" rtl="0" eaLnBrk="1" hangingPunct="1">
              <a:lnSpc>
                <a:spcPct val="90000"/>
              </a:lnSpc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foo.bar();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63654" name="AutoShape 6"/>
          <p:cNvSpPr>
            <a:spLocks/>
          </p:cNvSpPr>
          <p:nvPr/>
        </p:nvSpPr>
        <p:spPr bwMode="auto">
          <a:xfrm>
            <a:off x="4716016" y="4797152"/>
            <a:ext cx="4177481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  <p:sp>
        <p:nvSpPr>
          <p:cNvPr id="1563655" name="AutoShape 7"/>
          <p:cNvSpPr>
            <a:spLocks/>
          </p:cNvSpPr>
          <p:nvPr/>
        </p:nvSpPr>
        <p:spPr bwMode="auto">
          <a:xfrm>
            <a:off x="3059833" y="5985284"/>
            <a:ext cx="3204356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"No exception is thrown"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3654" grpId="0" animBg="1"/>
      <p:bldP spid="15636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fld id="{89CB21CC-D707-491B-9989-1BD488862AAA}" type="slidenum">
              <a:rPr lang="he-IL"/>
              <a:pPr>
                <a:defRPr/>
              </a:pPr>
              <a:t>6</a:t>
            </a:fld>
            <a:endParaRPr lang="en-US"/>
          </a:p>
        </p:txBody>
      </p:sp>
      <p:sp>
        <p:nvSpPr>
          <p:cNvPr id="23554" name="Rectangle 9"/>
          <p:cNvSpPr>
            <a:spLocks noChangeArrowheads="1"/>
          </p:cNvSpPr>
          <p:nvPr/>
        </p:nvSpPr>
        <p:spPr bwMode="auto">
          <a:xfrm>
            <a:off x="971550" y="5664200"/>
            <a:ext cx="2088282" cy="2850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 וירושה</a:t>
            </a:r>
            <a:endParaRPr lang="en-US" b="1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6718300" cy="4530725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Consider the following class hierarchy: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/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Animal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2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Animal{…}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Poodle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Labrador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b="1" dirty="0">
              <a:latin typeface="Garamond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dirty="0">
              <a:latin typeface="Garamond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Which of the following lines (if any) will not compile?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/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Poodle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poodle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Poodle();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Animal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animal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(Animal) poodle;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Dog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dog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Labrador();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animal = dog;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poodle = dog;</a:t>
            </a:r>
          </a:p>
        </p:txBody>
      </p:sp>
      <p:sp>
        <p:nvSpPr>
          <p:cNvPr id="23557" name="Line 8"/>
          <p:cNvSpPr>
            <a:spLocks noChangeShapeType="1"/>
          </p:cNvSpPr>
          <p:nvPr/>
        </p:nvSpPr>
        <p:spPr bwMode="auto">
          <a:xfrm>
            <a:off x="971550" y="3573463"/>
            <a:ext cx="6516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83786" name="AutoShape 10"/>
          <p:cNvSpPr>
            <a:spLocks/>
          </p:cNvSpPr>
          <p:nvPr/>
        </p:nvSpPr>
        <p:spPr bwMode="auto">
          <a:xfrm>
            <a:off x="6011863" y="4232275"/>
            <a:ext cx="2843212" cy="936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 dirty="0">
                <a:latin typeface="Garamond" pitchFamily="18" charset="0"/>
              </a:rPr>
              <a:t>poodle = (Poodle) dog;</a:t>
            </a:r>
          </a:p>
          <a:p>
            <a:pPr>
              <a:buFontTx/>
              <a:buChar char="-"/>
            </a:pPr>
            <a:r>
              <a:rPr lang="en-US" dirty="0"/>
              <a:t>No compilation error</a:t>
            </a:r>
          </a:p>
          <a:p>
            <a:pPr>
              <a:buFontTx/>
              <a:buChar char="-"/>
            </a:pPr>
            <a:r>
              <a:rPr lang="en-US" dirty="0"/>
              <a:t>Runtime Exception</a:t>
            </a:r>
          </a:p>
        </p:txBody>
      </p:sp>
      <p:sp>
        <p:nvSpPr>
          <p:cNvPr id="23559" name="AutoShape 12"/>
          <p:cNvSpPr>
            <a:spLocks noChangeArrowheads="1"/>
          </p:cNvSpPr>
          <p:nvPr/>
        </p:nvSpPr>
        <p:spPr bwMode="auto">
          <a:xfrm>
            <a:off x="6877050" y="1773238"/>
            <a:ext cx="1511300" cy="503237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Animal</a:t>
            </a:r>
          </a:p>
        </p:txBody>
      </p:sp>
      <p:sp>
        <p:nvSpPr>
          <p:cNvPr id="23560" name="Rectangle 14"/>
          <p:cNvSpPr>
            <a:spLocks noChangeArrowheads="1"/>
          </p:cNvSpPr>
          <p:nvPr/>
        </p:nvSpPr>
        <p:spPr bwMode="auto">
          <a:xfrm>
            <a:off x="7075488" y="2492375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Dog</a:t>
            </a:r>
          </a:p>
        </p:txBody>
      </p:sp>
      <p:sp>
        <p:nvSpPr>
          <p:cNvPr id="23561" name="Rectangle 15"/>
          <p:cNvSpPr>
            <a:spLocks noChangeArrowheads="1"/>
          </p:cNvSpPr>
          <p:nvPr/>
        </p:nvSpPr>
        <p:spPr bwMode="auto">
          <a:xfrm>
            <a:off x="7777163" y="3141663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Labrador</a:t>
            </a:r>
          </a:p>
        </p:txBody>
      </p:sp>
      <p:sp>
        <p:nvSpPr>
          <p:cNvPr id="23562" name="Rectangle 16"/>
          <p:cNvSpPr>
            <a:spLocks noChangeArrowheads="1"/>
          </p:cNvSpPr>
          <p:nvPr/>
        </p:nvSpPr>
        <p:spPr bwMode="auto">
          <a:xfrm>
            <a:off x="6408738" y="3141663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Poodle</a:t>
            </a:r>
          </a:p>
        </p:txBody>
      </p:sp>
      <p:cxnSp>
        <p:nvCxnSpPr>
          <p:cNvPr id="23563" name="AutoShape 17"/>
          <p:cNvCxnSpPr>
            <a:cxnSpLocks noChangeShapeType="1"/>
            <a:stCxn id="23559" idx="2"/>
            <a:endCxn id="23560" idx="0"/>
          </p:cNvCxnSpPr>
          <p:nvPr/>
        </p:nvCxnSpPr>
        <p:spPr bwMode="auto">
          <a:xfrm>
            <a:off x="7632700" y="2276475"/>
            <a:ext cx="1588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4" name="AutoShape 18"/>
          <p:cNvCxnSpPr>
            <a:cxnSpLocks noChangeShapeType="1"/>
            <a:stCxn id="23560" idx="2"/>
            <a:endCxn id="23562" idx="0"/>
          </p:cNvCxnSpPr>
          <p:nvPr/>
        </p:nvCxnSpPr>
        <p:spPr bwMode="auto">
          <a:xfrm flipH="1">
            <a:off x="6967538" y="2816225"/>
            <a:ext cx="666750" cy="325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5" name="AutoShape 19"/>
          <p:cNvCxnSpPr>
            <a:cxnSpLocks noChangeShapeType="1"/>
            <a:stCxn id="23560" idx="2"/>
            <a:endCxn id="23561" idx="0"/>
          </p:cNvCxnSpPr>
          <p:nvPr/>
        </p:nvCxnSpPr>
        <p:spPr bwMode="auto">
          <a:xfrm>
            <a:off x="7634288" y="2816225"/>
            <a:ext cx="701675" cy="325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pic>
        <p:nvPicPr>
          <p:cNvPr id="23566" name="Picture 20" descr="C:\Documents and Settings\liors\Local Settings\Temporary Internet Files\Content.IE5\2XBJBFLW\MCj0428355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0225" y="206375"/>
            <a:ext cx="854075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AutoShape 10"/>
          <p:cNvSpPr>
            <a:spLocks/>
          </p:cNvSpPr>
          <p:nvPr/>
        </p:nvSpPr>
        <p:spPr bwMode="auto">
          <a:xfrm>
            <a:off x="4900613" y="5254625"/>
            <a:ext cx="2843212" cy="936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Char char="-"/>
            </a:pPr>
            <a:r>
              <a:rPr lang="en-US" dirty="0"/>
              <a:t> Compilation Error</a:t>
            </a:r>
          </a:p>
          <a:p>
            <a:r>
              <a:rPr lang="en-US" sz="1400" dirty="0"/>
              <a:t>Type mismatch: cannot convert from Dog to Poodle</a:t>
            </a:r>
          </a:p>
        </p:txBody>
      </p:sp>
      <p:sp>
        <p:nvSpPr>
          <p:cNvPr id="1483787" name="AutoShape 11"/>
          <p:cNvSpPr>
            <a:spLocks/>
          </p:cNvSpPr>
          <p:nvPr/>
        </p:nvSpPr>
        <p:spPr bwMode="auto">
          <a:xfrm>
            <a:off x="4464050" y="5768975"/>
            <a:ext cx="4319588" cy="936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Garamond" pitchFamily="18" charset="0"/>
              </a:rPr>
              <a:t>Labrador </a:t>
            </a:r>
            <a:r>
              <a:rPr lang="en-US" dirty="0" err="1">
                <a:latin typeface="Garamond" pitchFamily="18" charset="0"/>
              </a:rPr>
              <a:t>labrador</a:t>
            </a:r>
            <a:r>
              <a:rPr lang="en-US" dirty="0">
                <a:latin typeface="Garamond" pitchFamily="18" charset="0"/>
              </a:rPr>
              <a:t> = (Labrador) dog;</a:t>
            </a:r>
          </a:p>
          <a:p>
            <a:pPr>
              <a:buFontTx/>
              <a:buChar char="-"/>
            </a:pPr>
            <a:r>
              <a:rPr lang="en-US" dirty="0"/>
              <a:t>No compilation error</a:t>
            </a:r>
          </a:p>
          <a:p>
            <a:pPr>
              <a:buFontTx/>
              <a:buChar char="-"/>
            </a:pPr>
            <a:r>
              <a:rPr lang="en-US" dirty="0"/>
              <a:t>No Runtime Exception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1483786" grpId="0" animBg="1"/>
      <p:bldP spid="18" grpId="0" animBg="1"/>
      <p:bldP spid="18" grpId="1" animBg="1"/>
      <p:bldP spid="148378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08A9E-7800-46FE-B0BE-9FB89493ABE6}" type="slidenum">
              <a:rPr lang="he-IL"/>
              <a:pPr>
                <a:defRPr/>
              </a:pPr>
              <a:t>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 וירושה</a:t>
            </a:r>
            <a:endParaRPr lang="en-US" b="1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98468" name="AutoShape 4"/>
          <p:cNvSpPr>
            <a:spLocks/>
          </p:cNvSpPr>
          <p:nvPr/>
        </p:nvSpPr>
        <p:spPr bwMode="auto">
          <a:xfrm>
            <a:off x="5976156" y="4941168"/>
            <a:ext cx="2449513" cy="468313"/>
          </a:xfrm>
          <a:prstGeom prst="accentBorderCallout2">
            <a:avLst>
              <a:gd name="adj1" fmla="val 24407"/>
              <a:gd name="adj2" fmla="val -3111"/>
              <a:gd name="adj3" fmla="val 24407"/>
              <a:gd name="adj4" fmla="val -12769"/>
              <a:gd name="adj5" fmla="val -149153"/>
              <a:gd name="adj6" fmla="val -4769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אין שגיאות קומפילציה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98469" name="Text Box 5"/>
          <p:cNvSpPr txBox="1">
            <a:spLocks noChangeArrowheads="1"/>
          </p:cNvSpPr>
          <p:nvPr/>
        </p:nvSpPr>
        <p:spPr bwMode="auto">
          <a:xfrm>
            <a:off x="6624228" y="2960948"/>
            <a:ext cx="2160588" cy="3762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האם יש שגיאה?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98471" name="AutoShape 7"/>
          <p:cNvSpPr>
            <a:spLocks/>
          </p:cNvSpPr>
          <p:nvPr/>
        </p:nvSpPr>
        <p:spPr bwMode="auto">
          <a:xfrm>
            <a:off x="3887788" y="6129338"/>
            <a:ext cx="2196380" cy="468312"/>
          </a:xfrm>
          <a:prstGeom prst="accentBorderCallout2">
            <a:avLst>
              <a:gd name="adj1" fmla="val 24407"/>
              <a:gd name="adj2" fmla="val -3995"/>
              <a:gd name="adj3" fmla="val 24407"/>
              <a:gd name="adj4" fmla="val -18218"/>
              <a:gd name="adj5" fmla="val -103389"/>
              <a:gd name="adj6" fmla="val -46978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en-US" dirty="0">
                <a:latin typeface="Arial" pitchFamily="34" charset="0"/>
                <a:cs typeface="Arial" pitchFamily="34" charset="0"/>
              </a:rPr>
              <a:t>public</a:t>
            </a:r>
            <a:r>
              <a:rPr lang="he-IL" dirty="0">
                <a:latin typeface="Arial" pitchFamily="34" charset="0"/>
                <a:cs typeface="Arial" pitchFamily="34" charset="0"/>
              </a:rPr>
              <a:t> כברירת מחדל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7" name="Picture 8" descr="C:\Documents and Settings\liors\Local Settings\Temporary Internet Files\Content.IE5\09RTAZYQ\MCj023226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4638" y="215900"/>
            <a:ext cx="9175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468" grpId="0" animBg="1"/>
      <p:bldP spid="1598469" grpId="0" animBg="1"/>
      <p:bldP spid="15984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869877" y="1952625"/>
            <a:ext cx="2090055" cy="3619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08A9E-7800-46FE-B0BE-9FB89493ABE6}" type="slidenum">
              <a:rPr lang="he-IL"/>
              <a:pPr>
                <a:defRPr/>
              </a:pPr>
              <a:t>8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מנשקים וירושה</a:t>
            </a:r>
            <a:endParaRPr lang="en-US" b="1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98468" name="AutoShape 4"/>
          <p:cNvSpPr>
            <a:spLocks/>
          </p:cNvSpPr>
          <p:nvPr/>
        </p:nvSpPr>
        <p:spPr bwMode="auto">
          <a:xfrm>
            <a:off x="5724128" y="4761148"/>
            <a:ext cx="3024336" cy="1440160"/>
          </a:xfrm>
          <a:prstGeom prst="accentBorderCallout2">
            <a:avLst>
              <a:gd name="adj1" fmla="val 24407"/>
              <a:gd name="adj2" fmla="val -3111"/>
              <a:gd name="adj3" fmla="val 24407"/>
              <a:gd name="adj4" fmla="val -12769"/>
              <a:gd name="adj5" fmla="val -43024"/>
              <a:gd name="adj6" fmla="val -6304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u="sng" dirty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u="sng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The inherited package method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A.print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cannot hide the public abstract method in C</a:t>
            </a:r>
          </a:p>
        </p:txBody>
      </p:sp>
      <p:sp>
        <p:nvSpPr>
          <p:cNvPr id="1598469" name="Text Box 5"/>
          <p:cNvSpPr txBox="1">
            <a:spLocks noChangeArrowheads="1"/>
          </p:cNvSpPr>
          <p:nvPr/>
        </p:nvSpPr>
        <p:spPr bwMode="auto">
          <a:xfrm>
            <a:off x="6624228" y="2960948"/>
            <a:ext cx="2160588" cy="3762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האם יש שגיאה?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7" name="Picture 8" descr="C:\Documents and Settings\liors\Local Settings\Temporary Internet Files\Content.IE5\09RTAZYQ\MCj023226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4638" y="215900"/>
            <a:ext cx="9175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468" grpId="0" animBg="1"/>
      <p:bldP spid="15984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The following table shows the access to members permitted by each modifier</a:t>
            </a:r>
            <a:endParaRPr lang="he-IL" sz="3600" dirty="0"/>
          </a:p>
        </p:txBody>
      </p:sp>
      <p:pic>
        <p:nvPicPr>
          <p:cNvPr id="5" name="Content Placeholder 4" descr="Captu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2024844"/>
            <a:ext cx="7020780" cy="324036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42725</TotalTime>
  <Words>2665</Words>
  <Application>Microsoft Office PowerPoint</Application>
  <PresentationFormat>‫הצגה על המסך (4:3)</PresentationFormat>
  <Paragraphs>518</Paragraphs>
  <Slides>32</Slides>
  <Notes>22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32</vt:i4>
      </vt:variant>
    </vt:vector>
  </HeadingPairs>
  <TitlesOfParts>
    <vt:vector size="41" baseType="lpstr">
      <vt:lpstr>Arial</vt:lpstr>
      <vt:lpstr>Calibri</vt:lpstr>
      <vt:lpstr>Comic Sans MS</vt:lpstr>
      <vt:lpstr>Consolas</vt:lpstr>
      <vt:lpstr>Courier New</vt:lpstr>
      <vt:lpstr>Garamond</vt:lpstr>
      <vt:lpstr>Times New Roman</vt:lpstr>
      <vt:lpstr>Wingdings</vt:lpstr>
      <vt:lpstr>Layers</vt:lpstr>
      <vt:lpstr>תוכנה 1 </vt:lpstr>
      <vt:lpstr>בחינה באופק!</vt:lpstr>
      <vt:lpstr>קצת על מנשקים</vt:lpstr>
      <vt:lpstr>מנשקים</vt:lpstr>
      <vt:lpstr>מנשקים - המשך</vt:lpstr>
      <vt:lpstr>מנשקים וירושה</vt:lpstr>
      <vt:lpstr>מנשקים וירושה</vt:lpstr>
      <vt:lpstr>מנשקים וירושה</vt:lpstr>
      <vt:lpstr>The following table shows the access to members permitted by each modifier</vt:lpstr>
      <vt:lpstr>דריסה של שירותים</vt:lpstr>
      <vt:lpstr>דריסה של שירותים וניראות</vt:lpstr>
      <vt:lpstr>דריסה של שירותים וניראות (2)</vt:lpstr>
      <vt:lpstr>הורשה</vt:lpstr>
      <vt:lpstr>הורשה (2)</vt:lpstr>
      <vt:lpstr>סדר הפעולות ביצירת אובייקט</vt:lpstr>
      <vt:lpstr>הורשה ובנאים</vt:lpstr>
      <vt:lpstr>הורשה ובנאים (2)</vt:lpstr>
      <vt:lpstr>הורשה ובנאים (3)</vt:lpstr>
      <vt:lpstr>סדר הפעולות ביצירת אובייקט</vt:lpstr>
      <vt:lpstr>דריסה והעמסה של שירותים</vt:lpstr>
      <vt:lpstr>הורשה ודריסת שירותים</vt:lpstr>
      <vt:lpstr>הורשה ודריסת שירותים (2)</vt:lpstr>
      <vt:lpstr>מחלקות פנימיות</vt:lpstr>
      <vt:lpstr>מחלקות פנימיות - סיכום</vt:lpstr>
      <vt:lpstr>enum</vt:lpstr>
      <vt:lpstr>enum</vt:lpstr>
      <vt:lpstr>אוספים גנריים</vt:lpstr>
      <vt:lpstr>אוספים גנריים</vt:lpstr>
      <vt:lpstr>אוספים גנריים</vt:lpstr>
      <vt:lpstr>אוספים גנריים</vt:lpstr>
      <vt:lpstr>אוספים גנריים</vt:lpstr>
      <vt:lpstr>אוספים גנריים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yaelamst</dc:creator>
  <cp:lastModifiedBy>itay itzhak</cp:lastModifiedBy>
  <cp:revision>4336</cp:revision>
  <cp:lastPrinted>1601-01-01T00:00:00Z</cp:lastPrinted>
  <dcterms:created xsi:type="dcterms:W3CDTF">1601-01-01T00:00:00Z</dcterms:created>
  <dcterms:modified xsi:type="dcterms:W3CDTF">2020-10-07T12:18:13Z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