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14"/>
  </p:notesMasterIdLst>
  <p:handoutMasterIdLst>
    <p:handoutMasterId r:id="rId15"/>
  </p:handoutMasterIdLst>
  <p:sldIdLst>
    <p:sldId id="297" r:id="rId2"/>
    <p:sldId id="549" r:id="rId3"/>
    <p:sldId id="540" r:id="rId4"/>
    <p:sldId id="548" r:id="rId5"/>
    <p:sldId id="541" r:id="rId6"/>
    <p:sldId id="542" r:id="rId7"/>
    <p:sldId id="543" r:id="rId8"/>
    <p:sldId id="544" r:id="rId9"/>
    <p:sldId id="416" r:id="rId10"/>
    <p:sldId id="545" r:id="rId11"/>
    <p:sldId id="547" r:id="rId12"/>
    <p:sldId id="550" r:id="rId13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54" autoAdjust="0"/>
    <p:restoredTop sz="75578" autoAdjust="0"/>
  </p:normalViewPr>
  <p:slideViewPr>
    <p:cSldViewPr>
      <p:cViewPr varScale="1">
        <p:scale>
          <a:sx n="95" d="100"/>
          <a:sy n="95" d="100"/>
        </p:scale>
        <p:origin x="21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fontAlgn="base" hangingPunct="1">
              <a:spcBef>
                <a:spcPct val="30000"/>
              </a:spcBef>
              <a:spcAft>
                <a:spcPct val="0"/>
              </a:spcAft>
            </a:pP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12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זה השקף הראשי.</a:t>
            </a:r>
          </a:p>
          <a:p>
            <a:pPr marL="171450" indent="-171450">
              <a:buFontTx/>
              <a:buChar char="-"/>
            </a:pPr>
            <a:r>
              <a:rPr lang="he-IL" dirty="0"/>
              <a:t>להדגיש את </a:t>
            </a:r>
            <a:r>
              <a:rPr lang="en-US" dirty="0"/>
              <a:t>add \ commit \ push \ pull \ clone</a:t>
            </a:r>
            <a:r>
              <a:rPr lang="he-IL" dirty="0"/>
              <a:t>.</a:t>
            </a:r>
            <a:endParaRPr lang="en-US" dirty="0"/>
          </a:p>
          <a:p>
            <a:pPr marL="171450" indent="-171450">
              <a:buFontTx/>
              <a:buChar char="-"/>
            </a:pPr>
            <a:endParaRPr lang="he-IL" dirty="0"/>
          </a:p>
          <a:p>
            <a:pPr marL="171450" indent="-171450">
              <a:buFontTx/>
              <a:buChar char="-"/>
            </a:pPr>
            <a:r>
              <a:rPr lang="he-IL" dirty="0"/>
              <a:t>להזכיר שקיים </a:t>
            </a:r>
            <a:r>
              <a:rPr lang="en-US" dirty="0"/>
              <a:t>merge</a:t>
            </a:r>
            <a:r>
              <a:rPr lang="he-IL" dirty="0"/>
              <a:t> </a:t>
            </a:r>
            <a:r>
              <a:rPr lang="he-IL" dirty="0" err="1"/>
              <a:t>וב</a:t>
            </a:r>
            <a:r>
              <a:rPr lang="en-US" dirty="0"/>
              <a:t>branching</a:t>
            </a:r>
            <a:r>
              <a:rPr lang="he-IL" dirty="0"/>
              <a:t> אבל לא נכנס אליהם.</a:t>
            </a:r>
          </a:p>
          <a:p>
            <a:pPr marL="171450" indent="-171450">
              <a:buFontTx/>
              <a:buChar char="-"/>
            </a:pPr>
            <a:endParaRPr lang="he-IL" dirty="0"/>
          </a:p>
          <a:p>
            <a:pPr marL="171450" indent="-171450">
              <a:buFontTx/>
              <a:buChar char="-"/>
            </a:pP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ההבדל בין ה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repository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 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המקומי ל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repository 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 המרוחק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68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he-IL" dirty="0"/>
              <a:t>להסביר שסוגריים </a:t>
            </a:r>
            <a:r>
              <a:rPr lang="he-IL" dirty="0" err="1"/>
              <a:t>מרובעיים</a:t>
            </a:r>
            <a:r>
              <a:rPr lang="he-IL" dirty="0"/>
              <a:t> [ ] זה שדה אופציונלי.</a:t>
            </a:r>
          </a:p>
          <a:p>
            <a:pPr marL="171450" indent="-171450">
              <a:buFontTx/>
              <a:buChar char="-"/>
            </a:pPr>
            <a:r>
              <a:rPr lang="en-US" dirty="0"/>
              <a:t>Git clone</a:t>
            </a:r>
            <a:r>
              <a:rPr lang="he-IL" dirty="0"/>
              <a:t>: להסביר בעיקר על </a:t>
            </a:r>
            <a:r>
              <a:rPr lang="en-US" dirty="0"/>
              <a:t>&lt;repo&gt;</a:t>
            </a:r>
            <a:r>
              <a:rPr lang="he-IL" dirty="0"/>
              <a:t> ועל </a:t>
            </a:r>
            <a:r>
              <a:rPr lang="en-US" dirty="0" err="1"/>
              <a:t>dir</a:t>
            </a:r>
            <a:r>
              <a:rPr lang="he-IL" dirty="0"/>
              <a:t>. 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79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buFontTx/>
              <a:buAutoNum type="arabicPeriod"/>
            </a:pPr>
            <a:r>
              <a:rPr lang="he-IL" dirty="0"/>
              <a:t>בכל שקף אני אדגיש את מה שאני </a:t>
            </a:r>
            <a:r>
              <a:rPr lang="he-IL"/>
              <a:t>רוצה שתיקחו </a:t>
            </a:r>
            <a:r>
              <a:rPr lang="he-IL" dirty="0"/>
              <a:t>ממנו.</a:t>
            </a:r>
          </a:p>
        </p:txBody>
      </p:sp>
    </p:spTree>
    <p:extLst>
      <p:ext uri="{BB962C8B-B14F-4D97-AF65-F5344CB8AC3E}">
        <p14:creationId xmlns:p14="http://schemas.microsoft.com/office/powerpoint/2010/main" val="3646089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1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69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March 3, 2021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lassroom.github.com/a/YGATrlL-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it-guides/install-gi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github.com/activities/hello-world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8862" y="10668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4000" b="1" dirty="0">
                <a:solidFill>
                  <a:srgbClr val="000099"/>
                </a:solidFill>
              </a:rPr>
              <a:t>Git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בכל תרגיל נפרסם קישור ל</a:t>
            </a:r>
            <a:r>
              <a:rPr lang="en-US" dirty="0"/>
              <a:t>repository</a:t>
            </a:r>
            <a:r>
              <a:rPr lang="he-IL" dirty="0"/>
              <a:t> המתאים.</a:t>
            </a:r>
          </a:p>
          <a:p>
            <a:pPr lvl="1"/>
            <a:r>
              <a:rPr lang="he-IL" dirty="0"/>
              <a:t>עבור תרגיל 0: </a:t>
            </a:r>
            <a:r>
              <a:rPr lang="en-US" sz="2000" dirty="0">
                <a:hlinkClick r:id="rId2"/>
              </a:rPr>
              <a:t>https://classroom.github.com/a/YGATrlL-</a:t>
            </a:r>
            <a:endParaRPr lang="he-IL" dirty="0"/>
          </a:p>
          <a:p>
            <a:r>
              <a:rPr lang="he-IL" dirty="0"/>
              <a:t>ההגשה מתבצעת דרך </a:t>
            </a:r>
            <a:r>
              <a:rPr lang="en-US" dirty="0"/>
              <a:t>Git</a:t>
            </a:r>
            <a:r>
              <a:rPr lang="he-IL" dirty="0"/>
              <a:t> ו</a:t>
            </a:r>
            <a:r>
              <a:rPr lang="he-IL" b="1" dirty="0"/>
              <a:t>גם</a:t>
            </a:r>
            <a:r>
              <a:rPr lang="he-IL" dirty="0"/>
              <a:t> דרך המודל.</a:t>
            </a:r>
          </a:p>
          <a:p>
            <a:r>
              <a:rPr lang="he-IL" dirty="0"/>
              <a:t>עליכם להתחבר ל </a:t>
            </a:r>
            <a:r>
              <a:rPr lang="en-US" dirty="0"/>
              <a:t>GitHub</a:t>
            </a:r>
            <a:r>
              <a:rPr lang="he-IL" dirty="0"/>
              <a:t> עם המשתמש האוניברסיטאי.</a:t>
            </a:r>
          </a:p>
          <a:p>
            <a:pPr marL="0" indent="0">
              <a:buNone/>
            </a:pPr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10</a:t>
            </a:fld>
            <a:endParaRPr lang="he-I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7F41C0-B31E-B541-9A58-00018648B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00705"/>
            <a:ext cx="5688124" cy="2914190"/>
          </a:xfrm>
          <a:prstGeom prst="rect">
            <a:avLst/>
          </a:prstGeom>
        </p:spPr>
      </p:pic>
      <p:sp>
        <p:nvSpPr>
          <p:cNvPr id="8" name="Down Arrow 7">
            <a:extLst>
              <a:ext uri="{FF2B5EF4-FFF2-40B4-BE49-F238E27FC236}">
                <a16:creationId xmlns:a16="http://schemas.microsoft.com/office/drawing/2014/main" id="{6437F6B4-F654-1348-A1D7-737586EEF22B}"/>
              </a:ext>
            </a:extLst>
          </p:cNvPr>
          <p:cNvSpPr/>
          <p:nvPr/>
        </p:nvSpPr>
        <p:spPr bwMode="auto">
          <a:xfrm rot="2861132">
            <a:off x="5321265" y="4382520"/>
            <a:ext cx="462213" cy="115961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54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הפרויקט יפתח בתצורה של פרויקט קיים.</a:t>
            </a:r>
          </a:p>
          <a:p>
            <a:r>
              <a:rPr lang="he-IL" dirty="0"/>
              <a:t>לחצו עם הכפתור </a:t>
            </a:r>
            <a:r>
              <a:rPr lang="en-US" dirty="0"/>
              <a:t> code</a:t>
            </a:r>
            <a:r>
              <a:rPr lang="he-IL" dirty="0"/>
              <a:t>(הירוק) והעתיקו את הקישור המצורף (עדיף לבחור ב </a:t>
            </a:r>
            <a:r>
              <a:rPr lang="en-US" dirty="0"/>
              <a:t>https</a:t>
            </a:r>
            <a:r>
              <a:rPr lang="he-IL" dirty="0"/>
              <a:t>) ל </a:t>
            </a:r>
            <a:r>
              <a:rPr lang="en-US" dirty="0"/>
              <a:t>git clone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11</a:t>
            </a:fld>
            <a:endParaRPr lang="he-I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6BF684-ABFE-194B-91C2-09E95650C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222248"/>
            <a:ext cx="8229600" cy="3247802"/>
          </a:xfrm>
          <a:prstGeom prst="rect">
            <a:avLst/>
          </a:prstGeom>
        </p:spPr>
      </p:pic>
      <p:sp>
        <p:nvSpPr>
          <p:cNvPr id="8" name="Down Arrow 7">
            <a:extLst>
              <a:ext uri="{FF2B5EF4-FFF2-40B4-BE49-F238E27FC236}">
                <a16:creationId xmlns:a16="http://schemas.microsoft.com/office/drawing/2014/main" id="{A8E7CA4B-D0E7-B147-8968-EDBF89C33ADA}"/>
              </a:ext>
            </a:extLst>
          </p:cNvPr>
          <p:cNvSpPr/>
          <p:nvPr/>
        </p:nvSpPr>
        <p:spPr bwMode="auto">
          <a:xfrm rot="11341764">
            <a:off x="8264780" y="5264635"/>
            <a:ext cx="462213" cy="115961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764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12</a:t>
            </a:fld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4561A6-3000-4E4C-839E-73BD64723EA9}"/>
              </a:ext>
            </a:extLst>
          </p:cNvPr>
          <p:cNvSpPr txBox="1"/>
          <p:nvPr/>
        </p:nvSpPr>
        <p:spPr>
          <a:xfrm>
            <a:off x="3383868" y="2168860"/>
            <a:ext cx="2615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4000" dirty="0"/>
              <a:t>Live Demo</a:t>
            </a:r>
          </a:p>
        </p:txBody>
      </p:sp>
    </p:spTree>
    <p:extLst>
      <p:ext uri="{BB962C8B-B14F-4D97-AF65-F5344CB8AC3E}">
        <p14:creationId xmlns:p14="http://schemas.microsoft.com/office/powerpoint/2010/main" val="341764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he-IL" dirty="0"/>
              <a:t>מנהלות א'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639888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/>
              <a:t>אתר הקורס</a:t>
            </a:r>
            <a:r>
              <a:rPr lang="he-IL" sz="2400" dirty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/>
              <a:t> http://courses.cs.tau.ac.il/software1/2021b/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endParaRPr lang="he-IL" sz="2400" u="sng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מרצה</a:t>
            </a:r>
            <a:r>
              <a:rPr lang="en-US" sz="2400" u="sng" dirty="0"/>
              <a:t>:</a:t>
            </a:r>
            <a:r>
              <a:rPr lang="he-IL" sz="2400" dirty="0"/>
              <a:t> </a:t>
            </a:r>
            <a:r>
              <a:rPr lang="he-IL" sz="2200" dirty="0"/>
              <a:t>לנה דנקין</a:t>
            </a:r>
            <a:r>
              <a:rPr lang="en-US" sz="2200" dirty="0"/>
              <a:t> </a:t>
            </a:r>
            <a:r>
              <a:rPr lang="he-IL" sz="2200" dirty="0"/>
              <a:t>(ימי שני, 17:00, בתיאום מראש)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he-IL" sz="2000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מתרגלים: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אביב ביק (בתיאום מראש)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עמית כהן (בתיאום מראש)</a:t>
            </a:r>
          </a:p>
          <a:p>
            <a:pPr eaLnBrk="1" hangingPunct="1">
              <a:lnSpc>
                <a:spcPct val="90000"/>
              </a:lnSpc>
              <a:buNone/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סביבת המחשוב באוניברסיטה היא </a:t>
            </a:r>
            <a:r>
              <a:rPr lang="en-US" sz="2400" dirty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/>
              <a:t>תנאי קדם</a:t>
            </a:r>
            <a:r>
              <a:rPr lang="he-IL" sz="2400" dirty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/>
          </a:p>
          <a:p>
            <a:pPr eaLnBrk="1" hangingPunct="1"/>
            <a:endParaRPr lang="he-IL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77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vs. GitHub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en-US" sz="2600" dirty="0"/>
              <a:t>Git</a:t>
            </a:r>
            <a:r>
              <a:rPr lang="he-IL" sz="2600" dirty="0"/>
              <a:t> היא תוכנת ניהול גרסאות</a:t>
            </a:r>
            <a:r>
              <a:rPr lang="en-US" sz="2600" dirty="0"/>
              <a:t> </a:t>
            </a:r>
            <a:r>
              <a:rPr lang="he-IL" sz="2600" dirty="0"/>
              <a:t>של קוד.</a:t>
            </a:r>
          </a:p>
          <a:p>
            <a:pPr lvl="1"/>
            <a:r>
              <a:rPr lang="he-IL" sz="2400" dirty="0"/>
              <a:t>מותקנת על המחשב האישי שלכם.</a:t>
            </a:r>
          </a:p>
          <a:p>
            <a:pPr marL="457200" lvl="1" indent="0">
              <a:buNone/>
            </a:pPr>
            <a:endParaRPr lang="he-IL" sz="2400" dirty="0"/>
          </a:p>
          <a:p>
            <a:r>
              <a:rPr lang="en-US" dirty="0"/>
              <a:t>GitHub</a:t>
            </a:r>
            <a:r>
              <a:rPr lang="he-IL" dirty="0"/>
              <a:t> הוא </a:t>
            </a:r>
            <a:r>
              <a:rPr lang="he-IL" sz="2600" dirty="0"/>
              <a:t>שרות עבור פרויקטים פיתוח תוכנה שבהם משתמשים במערכת </a:t>
            </a:r>
            <a:r>
              <a:rPr lang="en-US" sz="2600" dirty="0"/>
              <a:t>Git</a:t>
            </a:r>
            <a:r>
              <a:rPr lang="he-IL" sz="2600" dirty="0"/>
              <a:t>.</a:t>
            </a:r>
          </a:p>
          <a:p>
            <a:pPr lvl="1"/>
            <a:r>
              <a:rPr lang="he-IL" dirty="0"/>
              <a:t>מספק אחסון למערכת ניהול הגרסאות </a:t>
            </a:r>
            <a:r>
              <a:rPr lang="en-US" dirty="0"/>
              <a:t>Git</a:t>
            </a:r>
            <a:r>
              <a:rPr lang="he-IL" dirty="0"/>
              <a:t>.</a:t>
            </a:r>
            <a:endParaRPr lang="en-US" dirty="0"/>
          </a:p>
          <a:p>
            <a:pPr lvl="1"/>
            <a:r>
              <a:rPr lang="he-IL" dirty="0"/>
              <a:t>משמש כרשת חברתית בה מפתחים משתפים את סטטוס ההתקדמות שלהם בכתיבת הקוד.</a:t>
            </a:r>
            <a:endParaRPr lang="en-US" dirty="0"/>
          </a:p>
          <a:p>
            <a:pPr lvl="1"/>
            <a:r>
              <a:rPr lang="he-IL" dirty="0"/>
              <a:t>אחרים יכולים להגיב \ לערוך \ ולתקן קוד פומבי שעלה ל</a:t>
            </a:r>
            <a:r>
              <a:rPr lang="en-US" dirty="0"/>
              <a:t>GitHub</a:t>
            </a:r>
            <a:r>
              <a:rPr lang="he-IL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15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Git </a:t>
            </a:r>
            <a:r>
              <a:rPr lang="he-IL" dirty="0"/>
              <a:t>מה מאפשר לנו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ניהול גרסאות של הקוד:</a:t>
            </a:r>
          </a:p>
          <a:p>
            <a:pPr lvl="1"/>
            <a:r>
              <a:rPr lang="he-IL" dirty="0"/>
              <a:t>מעקב אחרי שינויים.</a:t>
            </a:r>
          </a:p>
          <a:p>
            <a:pPr lvl="1"/>
            <a:r>
              <a:rPr lang="he-IL" dirty="0"/>
              <a:t>חזרה אחורה.</a:t>
            </a:r>
          </a:p>
          <a:p>
            <a:pPr lvl="1"/>
            <a:r>
              <a:rPr lang="he-IL" dirty="0"/>
              <a:t>גיבוי</a:t>
            </a:r>
          </a:p>
          <a:p>
            <a:r>
              <a:rPr lang="he-IL" dirty="0"/>
              <a:t>עבודה בצוות:</a:t>
            </a:r>
          </a:p>
          <a:p>
            <a:pPr lvl="1"/>
            <a:r>
              <a:rPr lang="he-IL" dirty="0"/>
              <a:t>עדכון של שינויים שבוצעו ע״י חברי צוות אחרים.</a:t>
            </a:r>
          </a:p>
          <a:p>
            <a:pPr lvl="1"/>
            <a:r>
              <a:rPr lang="he-IL" dirty="0"/>
              <a:t>מיזוג (אוטומטי או ידני) במידה ושני חברי צוות משנים את אותו הקוד.</a:t>
            </a:r>
          </a:p>
          <a:p>
            <a:r>
              <a:rPr lang="he-IL" dirty="0"/>
              <a:t>זו שיטת העבודה המקובלת (ואם לא </a:t>
            </a:r>
            <a:r>
              <a:rPr lang="en-US" dirty="0"/>
              <a:t>Git</a:t>
            </a:r>
            <a:r>
              <a:rPr lang="he-IL" dirty="0"/>
              <a:t>, אז כלי בקרת תצורה אחר עם מאפיינים דומים)</a:t>
            </a:r>
          </a:p>
          <a:p>
            <a:pPr marL="457200" lvl="1" indent="0">
              <a:buNone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20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תרשים זרימה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016F4612-9072-8149-AB5C-0E47C0CB8D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739" y="1865313"/>
            <a:ext cx="6094521" cy="499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254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פותחים חשבון ב</a:t>
            </a:r>
            <a:r>
              <a:rPr lang="en-US" dirty="0"/>
              <a:t>GitHub</a:t>
            </a:r>
            <a:r>
              <a:rPr lang="he-IL" dirty="0"/>
              <a:t> (שיכיל את ה</a:t>
            </a:r>
            <a:r>
              <a:rPr lang="en-US" dirty="0"/>
              <a:t>remote repositories</a:t>
            </a:r>
            <a:r>
              <a:rPr lang="he-IL" dirty="0"/>
              <a:t> שלנו).</a:t>
            </a:r>
          </a:p>
          <a:p>
            <a:pPr lvl="1"/>
            <a:r>
              <a:rPr lang="he-IL" dirty="0"/>
              <a:t>ניתן לפתוח חשבון חינמי עם כל כתובת מייל, אבל חשבון זה מאפשר לכם לפתוח מספר מוגבל של </a:t>
            </a:r>
            <a:r>
              <a:rPr lang="en-US" dirty="0"/>
              <a:t>repositories </a:t>
            </a:r>
            <a:r>
              <a:rPr lang="he-IL" dirty="0"/>
              <a:t> פרטיים. </a:t>
            </a:r>
          </a:p>
          <a:p>
            <a:pPr lvl="1"/>
            <a:r>
              <a:rPr lang="he-IL" dirty="0"/>
              <a:t>הרשמה עם כתובת המייל האוניברסיטאית תאפשר לכם לפתוח</a:t>
            </a:r>
            <a:r>
              <a:rPr lang="en-US" dirty="0"/>
              <a:t>repositories </a:t>
            </a:r>
            <a:r>
              <a:rPr lang="he-IL" dirty="0"/>
              <a:t> נראות פומבית או פרטית. </a:t>
            </a:r>
          </a:p>
          <a:p>
            <a:pPr lvl="1"/>
            <a:r>
              <a:rPr lang="he-IL" dirty="0"/>
              <a:t>לצרכי הקורס עליכם לפתוח חשבון עם שם המשתמש האוניברסיטאי שלכם. </a:t>
            </a:r>
          </a:p>
          <a:p>
            <a:pPr lvl="1"/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0358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התקנת </a:t>
            </a:r>
            <a:r>
              <a:rPr lang="en-US" dirty="0"/>
              <a:t>git</a:t>
            </a:r>
            <a:r>
              <a:rPr lang="he-IL" dirty="0"/>
              <a:t> על המחשב שלכם. ניתן להיעזר במדריך הבא: 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github.com</a:t>
            </a:r>
            <a:r>
              <a:rPr lang="en-US" dirty="0">
                <a:hlinkClick r:id="rId2"/>
              </a:rPr>
              <a:t>/git-guides/install-git</a:t>
            </a:r>
            <a:endParaRPr lang="he-IL" dirty="0"/>
          </a:p>
          <a:p>
            <a:r>
              <a:rPr lang="he-IL" dirty="0"/>
              <a:t>ניתן לעבוד עם</a:t>
            </a:r>
            <a:r>
              <a:rPr lang="en-US" dirty="0"/>
              <a:t>git </a:t>
            </a:r>
            <a:r>
              <a:rPr lang="he-IL" dirty="0"/>
              <a:t> בכמה אופנים: </a:t>
            </a:r>
            <a:endParaRPr lang="en-US" dirty="0"/>
          </a:p>
          <a:p>
            <a:pPr lvl="1"/>
            <a:r>
              <a:rPr lang="en-US" dirty="0"/>
              <a:t>Command line</a:t>
            </a:r>
            <a:r>
              <a:rPr lang="he-IL" dirty="0"/>
              <a:t> (ב</a:t>
            </a:r>
            <a:r>
              <a:rPr lang="en-US" dirty="0"/>
              <a:t>Windows </a:t>
            </a:r>
            <a:r>
              <a:rPr lang="he-IL" dirty="0"/>
              <a:t> עם </a:t>
            </a:r>
            <a:r>
              <a:rPr lang="en-US" dirty="0"/>
              <a:t>Git Bash</a:t>
            </a:r>
            <a:r>
              <a:rPr lang="he-IL" dirty="0"/>
              <a:t>).</a:t>
            </a:r>
          </a:p>
          <a:p>
            <a:pPr lvl="1"/>
            <a:r>
              <a:rPr lang="he-IL" dirty="0"/>
              <a:t>מנשק משתמש גרפי. </a:t>
            </a:r>
          </a:p>
          <a:p>
            <a:pPr lvl="1"/>
            <a:r>
              <a:rPr lang="he-IL" dirty="0"/>
              <a:t>שילוב של</a:t>
            </a:r>
            <a:r>
              <a:rPr lang="en-US" dirty="0"/>
              <a:t>Git </a:t>
            </a:r>
            <a:r>
              <a:rPr lang="he-IL" dirty="0"/>
              <a:t> בתוך כלי הפיתוח (</a:t>
            </a:r>
            <a:r>
              <a:rPr lang="en-US" dirty="0"/>
              <a:t>(IDE</a:t>
            </a:r>
            <a:r>
              <a:rPr lang="he-IL" dirty="0"/>
              <a:t> שלכם (</a:t>
            </a:r>
            <a:r>
              <a:rPr lang="en-US" dirty="0"/>
              <a:t>Eclipse \ IntelliJ</a:t>
            </a:r>
            <a:r>
              <a:rPr lang="he-IL" dirty="0"/>
              <a:t>).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9186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לפתוח פרויקט חדש או לשכפל פרויקט קיים?</a:t>
            </a:r>
          </a:p>
          <a:p>
            <a:pPr lvl="1"/>
            <a:r>
              <a:rPr lang="he-IL" dirty="0">
                <a:effectLst/>
              </a:rPr>
              <a:t>כדי לשכפל פרויקט קיים נשתמש בפקודה:</a:t>
            </a:r>
          </a:p>
          <a:p>
            <a:pPr marL="0" indent="0" algn="ctr">
              <a:buNone/>
            </a:pPr>
            <a:r>
              <a:rPr lang="en-US" dirty="0"/>
              <a:t>git clone &lt;repo&gt; [&lt;</a:t>
            </a:r>
            <a:r>
              <a:rPr lang="en-US" dirty="0" err="1"/>
              <a:t>dir</a:t>
            </a:r>
            <a:r>
              <a:rPr lang="en-US" dirty="0"/>
              <a:t>&gt;]</a:t>
            </a:r>
          </a:p>
          <a:p>
            <a:pPr lvl="1"/>
            <a:r>
              <a:rPr lang="he-IL" dirty="0"/>
              <a:t>כדי לפתוח פרויקט חדש וריק ב </a:t>
            </a:r>
            <a:r>
              <a:rPr lang="en-US" dirty="0"/>
              <a:t>GitHub</a:t>
            </a:r>
            <a:r>
              <a:rPr lang="he-IL" dirty="0"/>
              <a:t>:</a:t>
            </a:r>
            <a:endParaRPr lang="en-US" dirty="0"/>
          </a:p>
          <a:p>
            <a:pPr marL="457200" lvl="1" indent="0" algn="ctr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guides.github.com</a:t>
            </a:r>
            <a:r>
              <a:rPr lang="en-US" dirty="0">
                <a:hlinkClick r:id="rId3"/>
              </a:rPr>
              <a:t>/activities/hello-world/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8562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דוגמא – תרגיל 0</a:t>
            </a:r>
          </a:p>
        </p:txBody>
      </p:sp>
    </p:spTree>
    <p:extLst>
      <p:ext uri="{BB962C8B-B14F-4D97-AF65-F5344CB8AC3E}">
        <p14:creationId xmlns:p14="http://schemas.microsoft.com/office/powerpoint/2010/main" val="13636653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46774</TotalTime>
  <Words>534</Words>
  <Application>Microsoft Macintosh PowerPoint</Application>
  <PresentationFormat>On-screen Show (4:3)</PresentationFormat>
  <Paragraphs>88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Wingdings</vt:lpstr>
      <vt:lpstr>Layers</vt:lpstr>
      <vt:lpstr>תוכנה 1 </vt:lpstr>
      <vt:lpstr>מנהלות א'</vt:lpstr>
      <vt:lpstr>Git vs. GitHub</vt:lpstr>
      <vt:lpstr>Git מה מאפשר לנו</vt:lpstr>
      <vt:lpstr>תרשים זרימה</vt:lpstr>
      <vt:lpstr>איך מתחילים?</vt:lpstr>
      <vt:lpstr>איך מתחילים?</vt:lpstr>
      <vt:lpstr>איך מתחילים?</vt:lpstr>
      <vt:lpstr>PowerPoint Presentation</vt:lpstr>
      <vt:lpstr>הגשת תרגילי בית</vt:lpstr>
      <vt:lpstr>הגשת תרגילי בית</vt:lpstr>
      <vt:lpstr>הגשת תרגילי בית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Aviv Bick</cp:lastModifiedBy>
  <cp:revision>4558</cp:revision>
  <cp:lastPrinted>1601-01-01T00:00:00Z</cp:lastPrinted>
  <dcterms:created xsi:type="dcterms:W3CDTF">1601-01-01T00:00:00Z</dcterms:created>
  <dcterms:modified xsi:type="dcterms:W3CDTF">2021-03-03T11:27:44Z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